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 id="2147483686" r:id="rId6"/>
  </p:sldMasterIdLst>
  <p:notesMasterIdLst>
    <p:notesMasterId r:id="rId52"/>
  </p:notesMasterIdLst>
  <p:sldIdLst>
    <p:sldId id="411" r:id="rId7"/>
    <p:sldId id="413" r:id="rId8"/>
    <p:sldId id="414" r:id="rId9"/>
    <p:sldId id="259" r:id="rId10"/>
    <p:sldId id="285" r:id="rId11"/>
    <p:sldId id="340" r:id="rId12"/>
    <p:sldId id="403" r:id="rId13"/>
    <p:sldId id="261" r:id="rId14"/>
    <p:sldId id="262" r:id="rId15"/>
    <p:sldId id="383" r:id="rId16"/>
    <p:sldId id="408" r:id="rId17"/>
    <p:sldId id="426" r:id="rId18"/>
    <p:sldId id="440" r:id="rId19"/>
    <p:sldId id="428" r:id="rId20"/>
    <p:sldId id="429" r:id="rId21"/>
    <p:sldId id="430" r:id="rId22"/>
    <p:sldId id="441" r:id="rId23"/>
    <p:sldId id="442" r:id="rId24"/>
    <p:sldId id="415" r:id="rId25"/>
    <p:sldId id="416" r:id="rId26"/>
    <p:sldId id="417" r:id="rId27"/>
    <p:sldId id="267" r:id="rId28"/>
    <p:sldId id="432" r:id="rId29"/>
    <p:sldId id="433" r:id="rId30"/>
    <p:sldId id="434" r:id="rId31"/>
    <p:sldId id="435" r:id="rId32"/>
    <p:sldId id="436" r:id="rId33"/>
    <p:sldId id="437" r:id="rId34"/>
    <p:sldId id="438" r:id="rId35"/>
    <p:sldId id="439" r:id="rId36"/>
    <p:sldId id="387" r:id="rId37"/>
    <p:sldId id="388" r:id="rId38"/>
    <p:sldId id="389" r:id="rId39"/>
    <p:sldId id="399" r:id="rId40"/>
    <p:sldId id="369" r:id="rId41"/>
    <p:sldId id="402" r:id="rId42"/>
    <p:sldId id="404" r:id="rId43"/>
    <p:sldId id="400" r:id="rId44"/>
    <p:sldId id="401" r:id="rId45"/>
    <p:sldId id="336" r:id="rId46"/>
    <p:sldId id="327" r:id="rId47"/>
    <p:sldId id="328" r:id="rId48"/>
    <p:sldId id="329" r:id="rId49"/>
    <p:sldId id="331" r:id="rId50"/>
    <p:sldId id="28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extLst>
      <p:ext uri="{19B8F6BF-5375-455C-9EA6-DF929625EA0E}">
        <p15:presenceInfo xmlns:p15="http://schemas.microsoft.com/office/powerpoint/2012/main" userId="S-1-5-21-2127521184-1604012920-1887927527-10358156" providerId="AD"/>
      </p:ext>
    </p:extLst>
  </p:cmAuthor>
  <p:cmAuthor id="2" name="Karen Fishwick (GP Strategies Corporation)" initials="KF(SC" lastIdx="1" clrIdx="1">
    <p:extLst>
      <p:ext uri="{19B8F6BF-5375-455C-9EA6-DF929625EA0E}">
        <p15:presenceInfo xmlns:p15="http://schemas.microsoft.com/office/powerpoint/2012/main" userId="S-1-5-21-2127521184-1604012920-1887927527-3583354" providerId="AD"/>
      </p:ext>
    </p:extLst>
  </p:cmAuthor>
  <p:cmAuthor id="3" name="Coggon, Shirley" initials="CS" lastIdx="32" clrIdx="2">
    <p:extLst>
      <p:ext uri="{19B8F6BF-5375-455C-9EA6-DF929625EA0E}">
        <p15:presenceInfo xmlns:p15="http://schemas.microsoft.com/office/powerpoint/2012/main" userId="S-1-5-21-77270620-819533846-1478062314-60393" providerId="AD"/>
      </p:ext>
    </p:extLst>
  </p:cmAuthor>
  <p:cmAuthor id="4" name="Erika Kauppi" initials="EK" lastIdx="116" clrIdx="3">
    <p:extLst>
      <p:ext uri="{19B8F6BF-5375-455C-9EA6-DF929625EA0E}">
        <p15:presenceInfo xmlns:p15="http://schemas.microsoft.com/office/powerpoint/2012/main" userId="Erika Kauppi" providerId="None"/>
      </p:ext>
    </p:extLst>
  </p:cmAuthor>
  <p:cmAuthor id="5" name="Michael Washam" initials="MW" lastIdx="1" clrIdx="4">
    <p:extLst>
      <p:ext uri="{19B8F6BF-5375-455C-9EA6-DF929625EA0E}">
        <p15:presenceInfo xmlns:p15="http://schemas.microsoft.com/office/powerpoint/2012/main" userId="9c52a420a199a6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07" autoAdjust="0"/>
  </p:normalViewPr>
  <p:slideViewPr>
    <p:cSldViewPr snapToGrid="0">
      <p:cViewPr varScale="1">
        <p:scale>
          <a:sx n="86" d="100"/>
          <a:sy n="86" d="100"/>
        </p:scale>
        <p:origin x="375"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8D2FA-986F-4708-9328-E2833BFFB2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02293E5-2C81-4A0C-9273-DE37F18EC070}">
      <dgm:prSet phldrT="[Text]"/>
      <dgm:spPr>
        <a:xfrm>
          <a:off x="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Use certified VM types</a:t>
          </a:r>
        </a:p>
      </dgm:t>
    </dgm:pt>
    <dgm:pt modelId="{1E6A181F-0760-41A9-AFA9-81AEEBA3232B}" type="parTrans" cxnId="{FF05F942-07E7-44D4-9531-9767EDF978DC}">
      <dgm:prSet/>
      <dgm:spPr/>
      <dgm:t>
        <a:bodyPr/>
        <a:lstStyle/>
        <a:p>
          <a:endParaRPr lang="en-US">
            <a:latin typeface="Segoe UI Light" panose="020B0502040204020203" pitchFamily="34" charset="0"/>
            <a:cs typeface="Segoe UI Light" panose="020B0502040204020203" pitchFamily="34" charset="0"/>
          </a:endParaRPr>
        </a:p>
      </dgm:t>
    </dgm:pt>
    <dgm:pt modelId="{377D0417-0555-48EA-9BC4-80EEB6473E94}" type="sibTrans" cxnId="{FF05F942-07E7-44D4-9531-9767EDF978DC}">
      <dgm:prSet/>
      <dgm:spPr/>
      <dgm:t>
        <a:bodyPr/>
        <a:lstStyle/>
        <a:p>
          <a:endParaRPr lang="en-US">
            <a:latin typeface="Segoe UI Light" panose="020B0502040204020203" pitchFamily="34" charset="0"/>
            <a:cs typeface="Segoe UI Light" panose="020B0502040204020203" pitchFamily="34" charset="0"/>
          </a:endParaRPr>
        </a:p>
      </dgm:t>
    </dgm:pt>
    <dgm:pt modelId="{DF61E2D2-C1D0-46A7-84DC-03D28AAD3DBA}">
      <dgm:prSet phldrT="[Text]"/>
      <dgm:spPr>
        <a:xfrm>
          <a:off x="368677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Use Premium Storage for database</a:t>
          </a:r>
        </a:p>
      </dgm:t>
    </dgm:pt>
    <dgm:pt modelId="{76AAEE50-C048-49FC-8BD0-EE885793539E}" type="parTrans" cxnId="{3107CD3A-094A-42D6-92BC-3C9D78A9BCC9}">
      <dgm:prSet/>
      <dgm:spPr/>
      <dgm:t>
        <a:bodyPr/>
        <a:lstStyle/>
        <a:p>
          <a:endParaRPr lang="en-US">
            <a:latin typeface="Segoe UI Light" panose="020B0502040204020203" pitchFamily="34" charset="0"/>
            <a:cs typeface="Segoe UI Light" panose="020B0502040204020203" pitchFamily="34" charset="0"/>
          </a:endParaRPr>
        </a:p>
      </dgm:t>
    </dgm:pt>
    <dgm:pt modelId="{04019FDF-77DE-4BE6-8DDD-748F730DD89E}" type="sibTrans" cxnId="{3107CD3A-094A-42D6-92BC-3C9D78A9BCC9}">
      <dgm:prSet/>
      <dgm:spPr/>
      <dgm:t>
        <a:bodyPr/>
        <a:lstStyle/>
        <a:p>
          <a:endParaRPr lang="en-US">
            <a:latin typeface="Segoe UI Light" panose="020B0502040204020203" pitchFamily="34" charset="0"/>
            <a:cs typeface="Segoe UI Light" panose="020B0502040204020203" pitchFamily="34" charset="0"/>
          </a:endParaRPr>
        </a:p>
      </dgm:t>
    </dgm:pt>
    <dgm:pt modelId="{75F08D12-39E4-497E-8E48-0CD995292C99}">
      <dgm:prSet phldrT="[Text]"/>
      <dgm:spPr>
        <a:xfrm>
          <a:off x="737354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Make sure to </a:t>
          </a:r>
          <a:br>
            <a:rPr lang="en-US" dirty="0">
              <a:solidFill>
                <a:srgbClr val="FFFFFF"/>
              </a:solidFill>
              <a:latin typeface="Segoe UI Light" panose="020B0502040204020203" pitchFamily="34" charset="0"/>
              <a:ea typeface="+mn-ea"/>
              <a:cs typeface="Segoe UI Light" panose="020B0502040204020203" pitchFamily="34" charset="0"/>
            </a:rPr>
          </a:br>
          <a:r>
            <a:rPr lang="en-US" dirty="0">
              <a:solidFill>
                <a:srgbClr val="FFFFFF"/>
              </a:solidFill>
              <a:latin typeface="Segoe UI Light" panose="020B0502040204020203" pitchFamily="34" charset="0"/>
              <a:ea typeface="+mn-ea"/>
              <a:cs typeface="Segoe UI Light" panose="020B0502040204020203" pitchFamily="34" charset="0"/>
            </a:rPr>
            <a:t>have additional storage for backup</a:t>
          </a:r>
        </a:p>
      </dgm:t>
    </dgm:pt>
    <dgm:pt modelId="{08A52082-13E3-48C9-BC03-D87EA56510BA}" type="parTrans" cxnId="{0025C7D2-B810-4BD5-B786-B345C51929FE}">
      <dgm:prSet/>
      <dgm:spPr/>
      <dgm:t>
        <a:bodyPr/>
        <a:lstStyle/>
        <a:p>
          <a:endParaRPr lang="en-US">
            <a:latin typeface="Segoe UI Light" panose="020B0502040204020203" pitchFamily="34" charset="0"/>
            <a:cs typeface="Segoe UI Light" panose="020B0502040204020203" pitchFamily="34" charset="0"/>
          </a:endParaRPr>
        </a:p>
      </dgm:t>
    </dgm:pt>
    <dgm:pt modelId="{92A25504-6CC8-4E9E-8263-374E86504E87}" type="sibTrans" cxnId="{0025C7D2-B810-4BD5-B786-B345C51929FE}">
      <dgm:prSet/>
      <dgm:spPr/>
      <dgm:t>
        <a:bodyPr/>
        <a:lstStyle/>
        <a:p>
          <a:endParaRPr lang="en-US">
            <a:latin typeface="Segoe UI Light" panose="020B0502040204020203" pitchFamily="34" charset="0"/>
            <a:cs typeface="Segoe UI Light" panose="020B0502040204020203" pitchFamily="34" charset="0"/>
          </a:endParaRPr>
        </a:p>
      </dgm:t>
    </dgm:pt>
    <dgm:pt modelId="{9841F8CB-9D9B-4AD3-8452-7602F8D3522B}">
      <dgm:prSet phldrT="[Text]"/>
      <dgm:spPr>
        <a:xfrm>
          <a:off x="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Set up HA + DR as needed</a:t>
          </a:r>
        </a:p>
      </dgm:t>
    </dgm:pt>
    <dgm:pt modelId="{8E88061B-7AB4-4BFD-BCF2-11C7F89F742F}" type="parTrans" cxnId="{3DD1A6AB-8157-42D9-9F09-B50EAB741761}">
      <dgm:prSet/>
      <dgm:spPr/>
      <dgm:t>
        <a:bodyPr/>
        <a:lstStyle/>
        <a:p>
          <a:endParaRPr lang="en-US">
            <a:latin typeface="Segoe UI Light" panose="020B0502040204020203" pitchFamily="34" charset="0"/>
            <a:cs typeface="Segoe UI Light" panose="020B0502040204020203" pitchFamily="34" charset="0"/>
          </a:endParaRPr>
        </a:p>
      </dgm:t>
    </dgm:pt>
    <dgm:pt modelId="{225245F9-92A7-438F-B696-A9C292F2BB28}" type="sibTrans" cxnId="{3DD1A6AB-8157-42D9-9F09-B50EAB741761}">
      <dgm:prSet/>
      <dgm:spPr/>
      <dgm:t>
        <a:bodyPr/>
        <a:lstStyle/>
        <a:p>
          <a:endParaRPr lang="en-US">
            <a:latin typeface="Segoe UI Light" panose="020B0502040204020203" pitchFamily="34" charset="0"/>
            <a:cs typeface="Segoe UI Light" panose="020B0502040204020203" pitchFamily="34" charset="0"/>
          </a:endParaRPr>
        </a:p>
      </dgm:t>
    </dgm:pt>
    <dgm:pt modelId="{35C94485-0765-458D-A7C5-B9F880EF4A18}">
      <dgm:prSet phldrT="[Text]"/>
      <dgm:spPr>
        <a:xfrm>
          <a:off x="368677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Guide customer to use ExpressRoute</a:t>
          </a:r>
        </a:p>
      </dgm:t>
    </dgm:pt>
    <dgm:pt modelId="{DC6595E7-5F55-4D80-BC0A-E812A1FC95A9}" type="parTrans" cxnId="{EC6FE7D6-1692-4761-824C-75F67A49C107}">
      <dgm:prSet/>
      <dgm:spPr/>
      <dgm:t>
        <a:bodyPr/>
        <a:lstStyle/>
        <a:p>
          <a:endParaRPr lang="en-US">
            <a:latin typeface="Segoe UI Light" panose="020B0502040204020203" pitchFamily="34" charset="0"/>
            <a:cs typeface="Segoe UI Light" panose="020B0502040204020203" pitchFamily="34" charset="0"/>
          </a:endParaRPr>
        </a:p>
      </dgm:t>
    </dgm:pt>
    <dgm:pt modelId="{F4DF6D2D-7E27-4B97-BF78-A72C66A8EC99}" type="sibTrans" cxnId="{EC6FE7D6-1692-4761-824C-75F67A49C107}">
      <dgm:prSet/>
      <dgm:spPr/>
      <dgm:t>
        <a:bodyPr/>
        <a:lstStyle/>
        <a:p>
          <a:endParaRPr lang="en-US">
            <a:latin typeface="Segoe UI Light" panose="020B0502040204020203" pitchFamily="34" charset="0"/>
            <a:cs typeface="Segoe UI Light" panose="020B0502040204020203" pitchFamily="34" charset="0"/>
          </a:endParaRPr>
        </a:p>
      </dgm:t>
    </dgm:pt>
    <dgm:pt modelId="{335D4C98-A660-4A95-8BA8-8830C886B6C3}">
      <dgm:prSet phldrT="[Text]"/>
      <dgm:spPr>
        <a:xfrm>
          <a:off x="7373540" y="2390435"/>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endParaRPr lang="en-US" dirty="0">
            <a:solidFill>
              <a:srgbClr val="FFFFFF"/>
            </a:solidFill>
            <a:latin typeface="Segoe UI Light" panose="020B0502040204020203" pitchFamily="34" charset="0"/>
            <a:ea typeface="+mn-ea"/>
            <a:cs typeface="Segoe UI Light" panose="020B0502040204020203" pitchFamily="34" charset="0"/>
          </a:endParaRPr>
        </a:p>
      </dgm:t>
    </dgm:pt>
    <dgm:pt modelId="{41CF0E2D-ECB1-4E82-849B-439C6366EF32}" type="parTrans" cxnId="{48E8E325-A634-4E04-9066-A0F7179006F3}">
      <dgm:prSet/>
      <dgm:spPr/>
      <dgm:t>
        <a:bodyPr/>
        <a:lstStyle/>
        <a:p>
          <a:endParaRPr lang="en-US">
            <a:latin typeface="Segoe UI Light" panose="020B0502040204020203" pitchFamily="34" charset="0"/>
            <a:cs typeface="Segoe UI Light" panose="020B0502040204020203" pitchFamily="34" charset="0"/>
          </a:endParaRPr>
        </a:p>
      </dgm:t>
    </dgm:pt>
    <dgm:pt modelId="{F8232682-1E97-4DA0-BC8C-44332E968B51}" type="sibTrans" cxnId="{48E8E325-A634-4E04-9066-A0F7179006F3}">
      <dgm:prSet/>
      <dgm:spPr/>
      <dgm:t>
        <a:bodyPr/>
        <a:lstStyle/>
        <a:p>
          <a:endParaRPr lang="en-US">
            <a:latin typeface="Segoe UI Light" panose="020B0502040204020203" pitchFamily="34" charset="0"/>
            <a:cs typeface="Segoe UI Light" panose="020B0502040204020203" pitchFamily="34" charset="0"/>
          </a:endParaRPr>
        </a:p>
      </dgm:t>
    </dgm:pt>
    <dgm:pt modelId="{82652A49-A4F9-4340-A8CB-F559223953F5}" type="pres">
      <dgm:prSet presAssocID="{FB38D2FA-986F-4708-9328-E2833BFFB2FA}" presName="diagram" presStyleCnt="0">
        <dgm:presLayoutVars>
          <dgm:dir/>
          <dgm:resizeHandles val="exact"/>
        </dgm:presLayoutVars>
      </dgm:prSet>
      <dgm:spPr/>
    </dgm:pt>
    <dgm:pt modelId="{D34FEBAA-3FCB-4AF6-896C-AAA11ABB361D}" type="pres">
      <dgm:prSet presAssocID="{302293E5-2C81-4A0C-9273-DE37F18EC070}" presName="node" presStyleLbl="node1" presStyleIdx="0" presStyleCnt="6">
        <dgm:presLayoutVars>
          <dgm:bulletEnabled val="1"/>
        </dgm:presLayoutVars>
      </dgm:prSet>
      <dgm:spPr/>
    </dgm:pt>
    <dgm:pt modelId="{7D7681ED-6468-4814-AE46-DE98C14B8EFA}" type="pres">
      <dgm:prSet presAssocID="{377D0417-0555-48EA-9BC4-80EEB6473E94}" presName="sibTrans" presStyleCnt="0"/>
      <dgm:spPr/>
    </dgm:pt>
    <dgm:pt modelId="{F0874148-3F25-4F40-9FAB-E41F99DE0D2F}" type="pres">
      <dgm:prSet presAssocID="{DF61E2D2-C1D0-46A7-84DC-03D28AAD3DBA}" presName="node" presStyleLbl="node1" presStyleIdx="1" presStyleCnt="6">
        <dgm:presLayoutVars>
          <dgm:bulletEnabled val="1"/>
        </dgm:presLayoutVars>
      </dgm:prSet>
      <dgm:spPr/>
    </dgm:pt>
    <dgm:pt modelId="{0CD28F0D-72B2-4224-AC35-F91D4E9838FB}" type="pres">
      <dgm:prSet presAssocID="{04019FDF-77DE-4BE6-8DDD-748F730DD89E}" presName="sibTrans" presStyleCnt="0"/>
      <dgm:spPr/>
    </dgm:pt>
    <dgm:pt modelId="{FD80A440-087C-4112-AF67-938C7081B6F4}" type="pres">
      <dgm:prSet presAssocID="{75F08D12-39E4-497E-8E48-0CD995292C99}" presName="node" presStyleLbl="node1" presStyleIdx="2" presStyleCnt="6">
        <dgm:presLayoutVars>
          <dgm:bulletEnabled val="1"/>
        </dgm:presLayoutVars>
      </dgm:prSet>
      <dgm:spPr/>
    </dgm:pt>
    <dgm:pt modelId="{EDE60739-C8ED-4239-BE6F-5A37F702C134}" type="pres">
      <dgm:prSet presAssocID="{92A25504-6CC8-4E9E-8263-374E86504E87}" presName="sibTrans" presStyleCnt="0"/>
      <dgm:spPr/>
    </dgm:pt>
    <dgm:pt modelId="{F2A9055C-0758-4FBA-AED6-27D410310BEC}" type="pres">
      <dgm:prSet presAssocID="{9841F8CB-9D9B-4AD3-8452-7602F8D3522B}" presName="node" presStyleLbl="node1" presStyleIdx="3" presStyleCnt="6">
        <dgm:presLayoutVars>
          <dgm:bulletEnabled val="1"/>
        </dgm:presLayoutVars>
      </dgm:prSet>
      <dgm:spPr/>
    </dgm:pt>
    <dgm:pt modelId="{73DC4B57-B004-4128-AC32-4CD3DB3ED0EE}" type="pres">
      <dgm:prSet presAssocID="{225245F9-92A7-438F-B696-A9C292F2BB28}" presName="sibTrans" presStyleCnt="0"/>
      <dgm:spPr/>
    </dgm:pt>
    <dgm:pt modelId="{A3D8F678-AC66-4DCD-859B-7527F2A05218}" type="pres">
      <dgm:prSet presAssocID="{35C94485-0765-458D-A7C5-B9F880EF4A18}" presName="node" presStyleLbl="node1" presStyleIdx="4" presStyleCnt="6">
        <dgm:presLayoutVars>
          <dgm:bulletEnabled val="1"/>
        </dgm:presLayoutVars>
      </dgm:prSet>
      <dgm:spPr/>
    </dgm:pt>
    <dgm:pt modelId="{6434BA43-9A41-4D63-9DC0-41036CF22DFA}" type="pres">
      <dgm:prSet presAssocID="{F4DF6D2D-7E27-4B97-BF78-A72C66A8EC99}" presName="sibTrans" presStyleCnt="0"/>
      <dgm:spPr/>
    </dgm:pt>
    <dgm:pt modelId="{9D44DCDC-C359-49F1-AB5C-583FE30DEDB0}" type="pres">
      <dgm:prSet presAssocID="{335D4C98-A660-4A95-8BA8-8830C886B6C3}" presName="node" presStyleLbl="node1" presStyleIdx="5" presStyleCnt="6" custLinFactNeighborX="13274" custLinFactNeighborY="215">
        <dgm:presLayoutVars>
          <dgm:bulletEnabled val="1"/>
        </dgm:presLayoutVars>
      </dgm:prSet>
      <dgm:spPr/>
    </dgm:pt>
  </dgm:ptLst>
  <dgm:cxnLst>
    <dgm:cxn modelId="{48E8E325-A634-4E04-9066-A0F7179006F3}" srcId="{FB38D2FA-986F-4708-9328-E2833BFFB2FA}" destId="{335D4C98-A660-4A95-8BA8-8830C886B6C3}" srcOrd="5" destOrd="0" parTransId="{41CF0E2D-ECB1-4E82-849B-439C6366EF32}" sibTransId="{F8232682-1E97-4DA0-BC8C-44332E968B51}"/>
    <dgm:cxn modelId="{0EB46431-DF1B-4223-BF72-D4C91D47472F}" type="presOf" srcId="{75F08D12-39E4-497E-8E48-0CD995292C99}" destId="{FD80A440-087C-4112-AF67-938C7081B6F4}" srcOrd="0" destOrd="0" presId="urn:microsoft.com/office/officeart/2005/8/layout/default"/>
    <dgm:cxn modelId="{FE2A1937-59B1-40EF-B147-9D5CDEB12E53}" type="presOf" srcId="{FB38D2FA-986F-4708-9328-E2833BFFB2FA}" destId="{82652A49-A4F9-4340-A8CB-F559223953F5}" srcOrd="0" destOrd="0" presId="urn:microsoft.com/office/officeart/2005/8/layout/default"/>
    <dgm:cxn modelId="{3107CD3A-094A-42D6-92BC-3C9D78A9BCC9}" srcId="{FB38D2FA-986F-4708-9328-E2833BFFB2FA}" destId="{DF61E2D2-C1D0-46A7-84DC-03D28AAD3DBA}" srcOrd="1" destOrd="0" parTransId="{76AAEE50-C048-49FC-8BD0-EE885793539E}" sibTransId="{04019FDF-77DE-4BE6-8DDD-748F730DD89E}"/>
    <dgm:cxn modelId="{F031C65E-CB9B-4F21-B139-ED5EC474AE2E}" type="presOf" srcId="{9841F8CB-9D9B-4AD3-8452-7602F8D3522B}" destId="{F2A9055C-0758-4FBA-AED6-27D410310BEC}" srcOrd="0" destOrd="0" presId="urn:microsoft.com/office/officeart/2005/8/layout/default"/>
    <dgm:cxn modelId="{FF05F942-07E7-44D4-9531-9767EDF978DC}" srcId="{FB38D2FA-986F-4708-9328-E2833BFFB2FA}" destId="{302293E5-2C81-4A0C-9273-DE37F18EC070}" srcOrd="0" destOrd="0" parTransId="{1E6A181F-0760-41A9-AFA9-81AEEBA3232B}" sibTransId="{377D0417-0555-48EA-9BC4-80EEB6473E94}"/>
    <dgm:cxn modelId="{0573697F-1575-486F-AA43-217AB05D9BA5}" type="presOf" srcId="{35C94485-0765-458D-A7C5-B9F880EF4A18}" destId="{A3D8F678-AC66-4DCD-859B-7527F2A05218}" srcOrd="0" destOrd="0" presId="urn:microsoft.com/office/officeart/2005/8/layout/default"/>
    <dgm:cxn modelId="{5CFFDB8B-72B7-4E5F-8EE7-257A9116A67E}" type="presOf" srcId="{DF61E2D2-C1D0-46A7-84DC-03D28AAD3DBA}" destId="{F0874148-3F25-4F40-9FAB-E41F99DE0D2F}" srcOrd="0" destOrd="0" presId="urn:microsoft.com/office/officeart/2005/8/layout/default"/>
    <dgm:cxn modelId="{3DD1A6AB-8157-42D9-9F09-B50EAB741761}" srcId="{FB38D2FA-986F-4708-9328-E2833BFFB2FA}" destId="{9841F8CB-9D9B-4AD3-8452-7602F8D3522B}" srcOrd="3" destOrd="0" parTransId="{8E88061B-7AB4-4BFD-BCF2-11C7F89F742F}" sibTransId="{225245F9-92A7-438F-B696-A9C292F2BB28}"/>
    <dgm:cxn modelId="{C095F4C1-7954-427B-A189-0AC0C6E19056}" type="presOf" srcId="{302293E5-2C81-4A0C-9273-DE37F18EC070}" destId="{D34FEBAA-3FCB-4AF6-896C-AAA11ABB361D}" srcOrd="0" destOrd="0" presId="urn:microsoft.com/office/officeart/2005/8/layout/default"/>
    <dgm:cxn modelId="{0025C7D2-B810-4BD5-B786-B345C51929FE}" srcId="{FB38D2FA-986F-4708-9328-E2833BFFB2FA}" destId="{75F08D12-39E4-497E-8E48-0CD995292C99}" srcOrd="2" destOrd="0" parTransId="{08A52082-13E3-48C9-BC03-D87EA56510BA}" sibTransId="{92A25504-6CC8-4E9E-8263-374E86504E87}"/>
    <dgm:cxn modelId="{EC6FE7D6-1692-4761-824C-75F67A49C107}" srcId="{FB38D2FA-986F-4708-9328-E2833BFFB2FA}" destId="{35C94485-0765-458D-A7C5-B9F880EF4A18}" srcOrd="4" destOrd="0" parTransId="{DC6595E7-5F55-4D80-BC0A-E812A1FC95A9}" sibTransId="{F4DF6D2D-7E27-4B97-BF78-A72C66A8EC99}"/>
    <dgm:cxn modelId="{06C2FCE6-2679-4D2F-845A-2B6A75755531}" type="presOf" srcId="{335D4C98-A660-4A95-8BA8-8830C886B6C3}" destId="{9D44DCDC-C359-49F1-AB5C-583FE30DEDB0}" srcOrd="0" destOrd="0" presId="urn:microsoft.com/office/officeart/2005/8/layout/default"/>
    <dgm:cxn modelId="{CE3F0716-17F9-46CB-AD08-380C46710D1B}" type="presParOf" srcId="{82652A49-A4F9-4340-A8CB-F559223953F5}" destId="{D34FEBAA-3FCB-4AF6-896C-AAA11ABB361D}" srcOrd="0" destOrd="0" presId="urn:microsoft.com/office/officeart/2005/8/layout/default"/>
    <dgm:cxn modelId="{8B30CF7D-B083-4C26-9835-A7A6DF9EAC84}" type="presParOf" srcId="{82652A49-A4F9-4340-A8CB-F559223953F5}" destId="{7D7681ED-6468-4814-AE46-DE98C14B8EFA}" srcOrd="1" destOrd="0" presId="urn:microsoft.com/office/officeart/2005/8/layout/default"/>
    <dgm:cxn modelId="{2A94CD18-AC1E-4E75-AB48-BB4801E02564}" type="presParOf" srcId="{82652A49-A4F9-4340-A8CB-F559223953F5}" destId="{F0874148-3F25-4F40-9FAB-E41F99DE0D2F}" srcOrd="2" destOrd="0" presId="urn:microsoft.com/office/officeart/2005/8/layout/default"/>
    <dgm:cxn modelId="{272620D4-09B3-43D8-80AF-602A826AD08B}" type="presParOf" srcId="{82652A49-A4F9-4340-A8CB-F559223953F5}" destId="{0CD28F0D-72B2-4224-AC35-F91D4E9838FB}" srcOrd="3" destOrd="0" presId="urn:microsoft.com/office/officeart/2005/8/layout/default"/>
    <dgm:cxn modelId="{CEA034D3-DA92-484B-96CE-473038CFB3E7}" type="presParOf" srcId="{82652A49-A4F9-4340-A8CB-F559223953F5}" destId="{FD80A440-087C-4112-AF67-938C7081B6F4}" srcOrd="4" destOrd="0" presId="urn:microsoft.com/office/officeart/2005/8/layout/default"/>
    <dgm:cxn modelId="{E7C128EB-90F3-4297-8DFA-07D3E31B5B74}" type="presParOf" srcId="{82652A49-A4F9-4340-A8CB-F559223953F5}" destId="{EDE60739-C8ED-4239-BE6F-5A37F702C134}" srcOrd="5" destOrd="0" presId="urn:microsoft.com/office/officeart/2005/8/layout/default"/>
    <dgm:cxn modelId="{2FCC63BB-950E-434D-8F0E-FF5472104AB4}" type="presParOf" srcId="{82652A49-A4F9-4340-A8CB-F559223953F5}" destId="{F2A9055C-0758-4FBA-AED6-27D410310BEC}" srcOrd="6" destOrd="0" presId="urn:microsoft.com/office/officeart/2005/8/layout/default"/>
    <dgm:cxn modelId="{05982EFD-C4A6-4792-A88D-574005104760}" type="presParOf" srcId="{82652A49-A4F9-4340-A8CB-F559223953F5}" destId="{73DC4B57-B004-4128-AC32-4CD3DB3ED0EE}" srcOrd="7" destOrd="0" presId="urn:microsoft.com/office/officeart/2005/8/layout/default"/>
    <dgm:cxn modelId="{18A325B6-38AD-4747-BBD8-2EF63F7403ED}" type="presParOf" srcId="{82652A49-A4F9-4340-A8CB-F559223953F5}" destId="{A3D8F678-AC66-4DCD-859B-7527F2A05218}" srcOrd="8" destOrd="0" presId="urn:microsoft.com/office/officeart/2005/8/layout/default"/>
    <dgm:cxn modelId="{8CA394AC-E1ED-4A60-BB0F-EBCEB7C835FC}" type="presParOf" srcId="{82652A49-A4F9-4340-A8CB-F559223953F5}" destId="{6434BA43-9A41-4D63-9DC0-41036CF22DFA}" srcOrd="9" destOrd="0" presId="urn:microsoft.com/office/officeart/2005/8/layout/default"/>
    <dgm:cxn modelId="{FB88300A-21A1-4D92-80B3-1566B0DACCE5}" type="presParOf" srcId="{82652A49-A4F9-4340-A8CB-F559223953F5}" destId="{9D44DCDC-C359-49F1-AB5C-583FE30DEDB0}" srcOrd="10"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A8535B-AEF5-41BF-8216-6A9326988C07}"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9E3EA60-EBF1-466A-AFFA-38D4AFE7BC44}">
      <dgm:prSet phldrT="[Text]"/>
      <dgm:spPr>
        <a:xfrm>
          <a:off x="1922518" y="116"/>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Size</a:t>
          </a:r>
        </a:p>
      </dgm:t>
    </dgm:pt>
    <dgm:pt modelId="{D60438CB-A24D-4D6E-B624-E622DA375B32}" type="parTrans" cxnId="{8ED1C7A8-A3CC-4242-A92E-63EB8C9834B2}">
      <dgm:prSet/>
      <dgm:spPr/>
      <dgm:t>
        <a:bodyPr/>
        <a:lstStyle/>
        <a:p>
          <a:endParaRPr lang="en-US"/>
        </a:p>
      </dgm:t>
    </dgm:pt>
    <dgm:pt modelId="{2CA3C5FE-EEE4-4FBB-BA8E-031F4A1E4362}" type="sibTrans" cxnId="{8ED1C7A8-A3CC-4242-A92E-63EB8C9834B2}">
      <dgm:prSet/>
      <dgm:spPr>
        <a:xfrm>
          <a:off x="1206889" y="-276569"/>
          <a:ext cx="4850647" cy="4850647"/>
        </a:xfrm>
        <a:prstGeom prst="circularArrow">
          <a:avLst>
            <a:gd name="adj1" fmla="val 5689"/>
            <a:gd name="adj2" fmla="val 340510"/>
            <a:gd name="adj3" fmla="val 12412332"/>
            <a:gd name="adj4" fmla="val 18276506"/>
            <a:gd name="adj5" fmla="val 5908"/>
          </a:avLst>
        </a:prstGeom>
        <a:solidFill>
          <a:srgbClr val="002050">
            <a:tint val="40000"/>
            <a:hueOff val="0"/>
            <a:satOff val="0"/>
            <a:lumOff val="0"/>
            <a:alphaOff val="0"/>
          </a:srgbClr>
        </a:solidFill>
        <a:ln>
          <a:noFill/>
        </a:ln>
        <a:effectLst/>
      </dgm:spPr>
      <dgm:t>
        <a:bodyPr/>
        <a:lstStyle/>
        <a:p>
          <a:endParaRPr lang="en-US"/>
        </a:p>
      </dgm:t>
    </dgm:pt>
    <dgm:pt modelId="{0D6A6FB7-A88E-4651-B3EA-7E053657C943}">
      <dgm:prSet phldrT="[Text]"/>
      <dgm:spPr>
        <a:xfrm>
          <a:off x="3760936" y="3184348"/>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Build</a:t>
          </a:r>
        </a:p>
      </dgm:t>
    </dgm:pt>
    <dgm:pt modelId="{8CA24B72-F774-4B9D-B7B1-311BE5789E38}" type="parTrans" cxnId="{5F942B8E-0989-45D6-879C-D61A5AE0CE14}">
      <dgm:prSet/>
      <dgm:spPr/>
      <dgm:t>
        <a:bodyPr/>
        <a:lstStyle/>
        <a:p>
          <a:endParaRPr lang="en-US"/>
        </a:p>
      </dgm:t>
    </dgm:pt>
    <dgm:pt modelId="{AFD3DE90-3ED3-480A-9F5D-7C0DF566E100}" type="sibTrans" cxnId="{5F942B8E-0989-45D6-879C-D61A5AE0CE14}">
      <dgm:prSet/>
      <dgm:spPr/>
      <dgm:t>
        <a:bodyPr/>
        <a:lstStyle/>
        <a:p>
          <a:endParaRPr lang="en-US"/>
        </a:p>
      </dgm:t>
    </dgm:pt>
    <dgm:pt modelId="{3F67BA4E-C3A6-43AC-82FF-F4D554464541}">
      <dgm:prSet phldrT="[Text]"/>
      <dgm:spPr>
        <a:xfrm>
          <a:off x="84101" y="3184348"/>
          <a:ext cx="3419388" cy="1709694"/>
        </a:xfrm>
        <a:prstGeom prst="roundRect">
          <a:avLst/>
        </a:prstGeom>
        <a:solidFill>
          <a:srgbClr val="0070C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Adjust</a:t>
          </a:r>
        </a:p>
      </dgm:t>
    </dgm:pt>
    <dgm:pt modelId="{3FE7882C-B191-4E8E-A2DA-491830CDAE26}" type="parTrans" cxnId="{FD9A85AC-972E-4203-853D-9AC62E558CEB}">
      <dgm:prSet/>
      <dgm:spPr/>
      <dgm:t>
        <a:bodyPr/>
        <a:lstStyle/>
        <a:p>
          <a:endParaRPr lang="en-US"/>
        </a:p>
      </dgm:t>
    </dgm:pt>
    <dgm:pt modelId="{60719346-E9E8-4E86-B6CA-5F84A186C10B}" type="sibTrans" cxnId="{FD9A85AC-972E-4203-853D-9AC62E558CEB}">
      <dgm:prSet/>
      <dgm:spPr/>
      <dgm:t>
        <a:bodyPr/>
        <a:lstStyle/>
        <a:p>
          <a:endParaRPr lang="en-US"/>
        </a:p>
      </dgm:t>
    </dgm:pt>
    <dgm:pt modelId="{13C40111-ECF5-4BE3-B748-58F30EB936E9}" type="pres">
      <dgm:prSet presAssocID="{0CA8535B-AEF5-41BF-8216-6A9326988C07}" presName="Name0" presStyleCnt="0">
        <dgm:presLayoutVars>
          <dgm:dir/>
          <dgm:resizeHandles val="exact"/>
        </dgm:presLayoutVars>
      </dgm:prSet>
      <dgm:spPr/>
    </dgm:pt>
    <dgm:pt modelId="{6DAB682D-D697-4BD8-9379-F281D617807B}" type="pres">
      <dgm:prSet presAssocID="{0CA8535B-AEF5-41BF-8216-6A9326988C07}" presName="cycle" presStyleCnt="0"/>
      <dgm:spPr/>
    </dgm:pt>
    <dgm:pt modelId="{6485DCC4-9E61-47A5-8A59-15DE7D64FA3A}" type="pres">
      <dgm:prSet presAssocID="{C9E3EA60-EBF1-466A-AFFA-38D4AFE7BC44}" presName="nodeFirstNode" presStyleLbl="node1" presStyleIdx="0" presStyleCnt="3">
        <dgm:presLayoutVars>
          <dgm:bulletEnabled val="1"/>
        </dgm:presLayoutVars>
      </dgm:prSet>
      <dgm:spPr/>
    </dgm:pt>
    <dgm:pt modelId="{D7CA7E5B-A5BD-4B9C-A7ED-B2EA0B8A46B4}" type="pres">
      <dgm:prSet presAssocID="{2CA3C5FE-EEE4-4FBB-BA8E-031F4A1E4362}" presName="sibTransFirstNode" presStyleLbl="bgShp" presStyleIdx="0" presStyleCnt="1"/>
      <dgm:spPr/>
    </dgm:pt>
    <dgm:pt modelId="{2199769B-2096-4D15-9E21-B56009A64B47}" type="pres">
      <dgm:prSet presAssocID="{0D6A6FB7-A88E-4651-B3EA-7E053657C943}" presName="nodeFollowingNodes" presStyleLbl="node1" presStyleIdx="1" presStyleCnt="3">
        <dgm:presLayoutVars>
          <dgm:bulletEnabled val="1"/>
        </dgm:presLayoutVars>
      </dgm:prSet>
      <dgm:spPr/>
    </dgm:pt>
    <dgm:pt modelId="{3869D2FC-2099-4B30-A6E5-2AE317FE09A8}" type="pres">
      <dgm:prSet presAssocID="{3F67BA4E-C3A6-43AC-82FF-F4D554464541}" presName="nodeFollowingNodes" presStyleLbl="node1" presStyleIdx="2" presStyleCnt="3">
        <dgm:presLayoutVars>
          <dgm:bulletEnabled val="1"/>
        </dgm:presLayoutVars>
      </dgm:prSet>
      <dgm:spPr/>
    </dgm:pt>
  </dgm:ptLst>
  <dgm:cxnLst>
    <dgm:cxn modelId="{BFC75334-A224-4D3E-BE96-AA76A523EF9F}" type="presOf" srcId="{2CA3C5FE-EEE4-4FBB-BA8E-031F4A1E4362}" destId="{D7CA7E5B-A5BD-4B9C-A7ED-B2EA0B8A46B4}" srcOrd="0" destOrd="0" presId="urn:microsoft.com/office/officeart/2005/8/layout/cycle3"/>
    <dgm:cxn modelId="{2479E95F-7A9E-451C-99FC-A17F340DE168}" type="presOf" srcId="{0D6A6FB7-A88E-4651-B3EA-7E053657C943}" destId="{2199769B-2096-4D15-9E21-B56009A64B47}" srcOrd="0" destOrd="0" presId="urn:microsoft.com/office/officeart/2005/8/layout/cycle3"/>
    <dgm:cxn modelId="{DA02B179-C161-485F-B38D-8B1A24B906D2}" type="presOf" srcId="{C9E3EA60-EBF1-466A-AFFA-38D4AFE7BC44}" destId="{6485DCC4-9E61-47A5-8A59-15DE7D64FA3A}" srcOrd="0" destOrd="0" presId="urn:microsoft.com/office/officeart/2005/8/layout/cycle3"/>
    <dgm:cxn modelId="{5F942B8E-0989-45D6-879C-D61A5AE0CE14}" srcId="{0CA8535B-AEF5-41BF-8216-6A9326988C07}" destId="{0D6A6FB7-A88E-4651-B3EA-7E053657C943}" srcOrd="1" destOrd="0" parTransId="{8CA24B72-F774-4B9D-B7B1-311BE5789E38}" sibTransId="{AFD3DE90-3ED3-480A-9F5D-7C0DF566E100}"/>
    <dgm:cxn modelId="{DE0CFF8F-EEAC-4744-84AE-07FD476C5B54}" type="presOf" srcId="{0CA8535B-AEF5-41BF-8216-6A9326988C07}" destId="{13C40111-ECF5-4BE3-B748-58F30EB936E9}" srcOrd="0" destOrd="0" presId="urn:microsoft.com/office/officeart/2005/8/layout/cycle3"/>
    <dgm:cxn modelId="{8ED1C7A8-A3CC-4242-A92E-63EB8C9834B2}" srcId="{0CA8535B-AEF5-41BF-8216-6A9326988C07}" destId="{C9E3EA60-EBF1-466A-AFFA-38D4AFE7BC44}" srcOrd="0" destOrd="0" parTransId="{D60438CB-A24D-4D6E-B624-E622DA375B32}" sibTransId="{2CA3C5FE-EEE4-4FBB-BA8E-031F4A1E4362}"/>
    <dgm:cxn modelId="{FD9A85AC-972E-4203-853D-9AC62E558CEB}" srcId="{0CA8535B-AEF5-41BF-8216-6A9326988C07}" destId="{3F67BA4E-C3A6-43AC-82FF-F4D554464541}" srcOrd="2" destOrd="0" parTransId="{3FE7882C-B191-4E8E-A2DA-491830CDAE26}" sibTransId="{60719346-E9E8-4E86-B6CA-5F84A186C10B}"/>
    <dgm:cxn modelId="{51F5B5DC-0ED9-40F4-A149-22D24E3B4544}" type="presOf" srcId="{3F67BA4E-C3A6-43AC-82FF-F4D554464541}" destId="{3869D2FC-2099-4B30-A6E5-2AE317FE09A8}" srcOrd="0" destOrd="0" presId="urn:microsoft.com/office/officeart/2005/8/layout/cycle3"/>
    <dgm:cxn modelId="{5ED062F2-B902-4F3B-8D87-B1B617BB7014}" type="presParOf" srcId="{13C40111-ECF5-4BE3-B748-58F30EB936E9}" destId="{6DAB682D-D697-4BD8-9379-F281D617807B}" srcOrd="0" destOrd="0" presId="urn:microsoft.com/office/officeart/2005/8/layout/cycle3"/>
    <dgm:cxn modelId="{C4FE41E3-642E-4740-9292-C74C8EFD1FCC}" type="presParOf" srcId="{6DAB682D-D697-4BD8-9379-F281D617807B}" destId="{6485DCC4-9E61-47A5-8A59-15DE7D64FA3A}" srcOrd="0" destOrd="0" presId="urn:microsoft.com/office/officeart/2005/8/layout/cycle3"/>
    <dgm:cxn modelId="{A1E3D47F-8B89-49E5-869B-A001FD61C905}" type="presParOf" srcId="{6DAB682D-D697-4BD8-9379-F281D617807B}" destId="{D7CA7E5B-A5BD-4B9C-A7ED-B2EA0B8A46B4}" srcOrd="1" destOrd="0" presId="urn:microsoft.com/office/officeart/2005/8/layout/cycle3"/>
    <dgm:cxn modelId="{D65AAED9-420B-4545-A84B-C904671D6595}" type="presParOf" srcId="{6DAB682D-D697-4BD8-9379-F281D617807B}" destId="{2199769B-2096-4D15-9E21-B56009A64B47}" srcOrd="2" destOrd="0" presId="urn:microsoft.com/office/officeart/2005/8/layout/cycle3"/>
    <dgm:cxn modelId="{24F7065A-2A04-4C9E-AEED-80218A23A2B5}" type="presParOf" srcId="{6DAB682D-D697-4BD8-9379-F281D617807B}" destId="{3869D2FC-2099-4B30-A6E5-2AE317FE09A8}"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EBAA-3FCB-4AF6-896C-AAA11ABB361D}">
      <dsp:nvSpPr>
        <dsp:cNvPr id="0" name=""/>
        <dsp:cNvSpPr/>
      </dsp:nvSpPr>
      <dsp:spPr>
        <a:xfrm>
          <a:off x="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Use certified VM types</a:t>
          </a:r>
        </a:p>
      </dsp:txBody>
      <dsp:txXfrm>
        <a:off x="0" y="39984"/>
        <a:ext cx="3351609" cy="2010965"/>
      </dsp:txXfrm>
    </dsp:sp>
    <dsp:sp modelId="{F0874148-3F25-4F40-9FAB-E41F99DE0D2F}">
      <dsp:nvSpPr>
        <dsp:cNvPr id="0" name=""/>
        <dsp:cNvSpPr/>
      </dsp:nvSpPr>
      <dsp:spPr>
        <a:xfrm>
          <a:off x="368677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Use Premium Storage for database</a:t>
          </a:r>
        </a:p>
      </dsp:txBody>
      <dsp:txXfrm>
        <a:off x="3686770" y="39984"/>
        <a:ext cx="3351609" cy="2010965"/>
      </dsp:txXfrm>
    </dsp:sp>
    <dsp:sp modelId="{FD80A440-087C-4112-AF67-938C7081B6F4}">
      <dsp:nvSpPr>
        <dsp:cNvPr id="0" name=""/>
        <dsp:cNvSpPr/>
      </dsp:nvSpPr>
      <dsp:spPr>
        <a:xfrm>
          <a:off x="737354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Make sure to </a:t>
          </a:r>
          <a:br>
            <a:rPr lang="en-US" sz="3100" kern="1200" dirty="0">
              <a:solidFill>
                <a:srgbClr val="FFFFFF"/>
              </a:solidFill>
              <a:latin typeface="Segoe UI Light" panose="020B0502040204020203" pitchFamily="34" charset="0"/>
              <a:ea typeface="+mn-ea"/>
              <a:cs typeface="Segoe UI Light" panose="020B0502040204020203" pitchFamily="34" charset="0"/>
            </a:rPr>
          </a:br>
          <a:r>
            <a:rPr lang="en-US" sz="3100" kern="1200" dirty="0">
              <a:solidFill>
                <a:srgbClr val="FFFFFF"/>
              </a:solidFill>
              <a:latin typeface="Segoe UI Light" panose="020B0502040204020203" pitchFamily="34" charset="0"/>
              <a:ea typeface="+mn-ea"/>
              <a:cs typeface="Segoe UI Light" panose="020B0502040204020203" pitchFamily="34" charset="0"/>
            </a:rPr>
            <a:t>have additional storage for backup</a:t>
          </a:r>
        </a:p>
      </dsp:txBody>
      <dsp:txXfrm>
        <a:off x="7373540" y="39984"/>
        <a:ext cx="3351609" cy="2010965"/>
      </dsp:txXfrm>
    </dsp:sp>
    <dsp:sp modelId="{F2A9055C-0758-4FBA-AED6-27D410310BEC}">
      <dsp:nvSpPr>
        <dsp:cNvPr id="0" name=""/>
        <dsp:cNvSpPr/>
      </dsp:nvSpPr>
      <dsp:spPr>
        <a:xfrm>
          <a:off x="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Set up HA + DR as needed</a:t>
          </a:r>
        </a:p>
      </dsp:txBody>
      <dsp:txXfrm>
        <a:off x="0" y="2386111"/>
        <a:ext cx="3351609" cy="2010965"/>
      </dsp:txXfrm>
    </dsp:sp>
    <dsp:sp modelId="{A3D8F678-AC66-4DCD-859B-7527F2A05218}">
      <dsp:nvSpPr>
        <dsp:cNvPr id="0" name=""/>
        <dsp:cNvSpPr/>
      </dsp:nvSpPr>
      <dsp:spPr>
        <a:xfrm>
          <a:off x="368677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Guide customer to use ExpressRoute</a:t>
          </a:r>
        </a:p>
      </dsp:txBody>
      <dsp:txXfrm>
        <a:off x="3686770" y="2386111"/>
        <a:ext cx="3351609" cy="2010965"/>
      </dsp:txXfrm>
    </dsp:sp>
    <dsp:sp modelId="{9D44DCDC-C359-49F1-AB5C-583FE30DEDB0}">
      <dsp:nvSpPr>
        <dsp:cNvPr id="0" name=""/>
        <dsp:cNvSpPr/>
      </dsp:nvSpPr>
      <dsp:spPr>
        <a:xfrm>
          <a:off x="7373540" y="2390435"/>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rgbClr val="FFFFFF"/>
            </a:solidFill>
            <a:latin typeface="Segoe UI Light" panose="020B0502040204020203" pitchFamily="34" charset="0"/>
            <a:ea typeface="+mn-ea"/>
            <a:cs typeface="Segoe UI Light" panose="020B0502040204020203" pitchFamily="34" charset="0"/>
          </a:endParaRPr>
        </a:p>
      </dsp:txBody>
      <dsp:txXfrm>
        <a:off x="7373540" y="2390435"/>
        <a:ext cx="3351609" cy="2010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A7E5B-A5BD-4B9C-A7ED-B2EA0B8A46B4}">
      <dsp:nvSpPr>
        <dsp:cNvPr id="0" name=""/>
        <dsp:cNvSpPr/>
      </dsp:nvSpPr>
      <dsp:spPr>
        <a:xfrm>
          <a:off x="1206889" y="-276569"/>
          <a:ext cx="4850647" cy="4850647"/>
        </a:xfrm>
        <a:prstGeom prst="circularArrow">
          <a:avLst>
            <a:gd name="adj1" fmla="val 5689"/>
            <a:gd name="adj2" fmla="val 340510"/>
            <a:gd name="adj3" fmla="val 12412332"/>
            <a:gd name="adj4" fmla="val 18276506"/>
            <a:gd name="adj5" fmla="val 5908"/>
          </a:avLst>
        </a:prstGeom>
        <a:solidFill>
          <a:srgbClr val="002050">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6485DCC4-9E61-47A5-8A59-15DE7D64FA3A}">
      <dsp:nvSpPr>
        <dsp:cNvPr id="0" name=""/>
        <dsp:cNvSpPr/>
      </dsp:nvSpPr>
      <dsp:spPr>
        <a:xfrm>
          <a:off x="1922518" y="116"/>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Size</a:t>
          </a:r>
        </a:p>
      </dsp:txBody>
      <dsp:txXfrm>
        <a:off x="2005978" y="83576"/>
        <a:ext cx="3252468" cy="1542774"/>
      </dsp:txXfrm>
    </dsp:sp>
    <dsp:sp modelId="{2199769B-2096-4D15-9E21-B56009A64B47}">
      <dsp:nvSpPr>
        <dsp:cNvPr id="0" name=""/>
        <dsp:cNvSpPr/>
      </dsp:nvSpPr>
      <dsp:spPr>
        <a:xfrm>
          <a:off x="3760936" y="3184348"/>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Build</a:t>
          </a:r>
        </a:p>
      </dsp:txBody>
      <dsp:txXfrm>
        <a:off x="3844396" y="3267808"/>
        <a:ext cx="3252468" cy="1542774"/>
      </dsp:txXfrm>
    </dsp:sp>
    <dsp:sp modelId="{3869D2FC-2099-4B30-A6E5-2AE317FE09A8}">
      <dsp:nvSpPr>
        <dsp:cNvPr id="0" name=""/>
        <dsp:cNvSpPr/>
      </dsp:nvSpPr>
      <dsp:spPr>
        <a:xfrm>
          <a:off x="84101" y="3184348"/>
          <a:ext cx="3419388" cy="1709694"/>
        </a:xfrm>
        <a:prstGeom prst="roundRect">
          <a:avLst/>
        </a:prstGeom>
        <a:solidFill>
          <a:srgbClr val="0070C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Adjust</a:t>
          </a:r>
        </a:p>
      </dsp:txBody>
      <dsp:txXfrm>
        <a:off x="167561" y="3267808"/>
        <a:ext cx="3252468" cy="15427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4/25/2018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a:t>
            </a:r>
            <a:r>
              <a:rPr lang="en-US" baseline="0" dirty="0"/>
              <a:t> the </a:t>
            </a:r>
            <a:r>
              <a:rPr lang="en-US" sz="1200" baseline="0" dirty="0"/>
              <a:t>r</a:t>
            </a:r>
            <a:r>
              <a:rPr lang="en-US" sz="1200" dirty="0"/>
              <a:t>eal-world Whiteboard Design Case Study dedicated to architecting a highly available SAP NetWeaver solution on Azure</a:t>
            </a:r>
            <a:endParaRPr lang="en-US" sz="9600" b="1"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18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r>
              <a:rPr lang="en-US" baseline="0" dirty="0"/>
              <a:t> the technical requirements include the following:</a:t>
            </a:r>
          </a:p>
          <a:p>
            <a:pPr>
              <a:lnSpc>
                <a:spcPct val="100000"/>
              </a:lnSpc>
            </a:pPr>
            <a:r>
              <a:rPr lang="en-US" sz="1200" dirty="0">
                <a:solidFill>
                  <a:schemeClr val="bg1"/>
                </a:solidFill>
              </a:rPr>
              <a:t>SAP ECC NetWeaver (app server) is the application tier</a:t>
            </a:r>
          </a:p>
          <a:p>
            <a:pPr>
              <a:lnSpc>
                <a:spcPct val="100000"/>
              </a:lnSpc>
            </a:pPr>
            <a:r>
              <a:rPr lang="en-US" sz="1200" dirty="0">
                <a:solidFill>
                  <a:schemeClr val="bg1"/>
                </a:solidFill>
              </a:rPr>
              <a:t>SQL Server 2014 is the data tier</a:t>
            </a:r>
          </a:p>
          <a:p>
            <a:pPr>
              <a:lnSpc>
                <a:spcPct val="100000"/>
              </a:lnSpc>
            </a:pPr>
            <a:r>
              <a:rPr lang="en-US" sz="1200" dirty="0">
                <a:solidFill>
                  <a:schemeClr val="bg1"/>
                </a:solidFill>
              </a:rPr>
              <a:t>Application tier requires 30,000 SAPS</a:t>
            </a:r>
          </a:p>
          <a:p>
            <a:pPr>
              <a:lnSpc>
                <a:spcPct val="100000"/>
              </a:lnSpc>
            </a:pPr>
            <a:r>
              <a:rPr lang="en-US" sz="1200" dirty="0">
                <a:solidFill>
                  <a:schemeClr val="bg1"/>
                </a:solidFill>
              </a:rPr>
              <a:t>Database tier needs 15,000 SAPS</a:t>
            </a:r>
          </a:p>
          <a:p>
            <a:pPr>
              <a:lnSpc>
                <a:spcPct val="100000"/>
              </a:lnSpc>
            </a:pPr>
            <a:r>
              <a:rPr lang="en-US" sz="1200" dirty="0">
                <a:solidFill>
                  <a:schemeClr val="bg1"/>
                </a:solidFill>
              </a:rPr>
              <a:t>SLA:</a:t>
            </a:r>
            <a:r>
              <a:rPr lang="en-US" sz="1200" baseline="0" dirty="0">
                <a:solidFill>
                  <a:schemeClr val="bg1"/>
                </a:solidFill>
              </a:rPr>
              <a:t> </a:t>
            </a:r>
            <a:r>
              <a:rPr lang="en-US" sz="1200" dirty="0">
                <a:solidFill>
                  <a:schemeClr val="bg1"/>
                </a:solidFill>
              </a:rPr>
              <a:t>RPO=15 min, RTO=6 hour</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8933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the current state of Contoso’s SAP environment</a:t>
            </a:r>
            <a:r>
              <a:rPr lang="en-US" baseline="0" dirty="0"/>
              <a:t> and benefits of migrating it to Azure.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213461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sizing</a:t>
            </a:r>
            <a:r>
              <a:rPr lang="en-US" baseline="0" dirty="0"/>
              <a:t> exercise, use the table presented on the current slide, and note the sequence of steps you should follow when sizing individual tiers of your solution.</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415556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HA/DR</a:t>
            </a:r>
            <a:r>
              <a:rPr lang="en-US" baseline="0" dirty="0"/>
              <a:t> design should eliminate all SPOFs and include cross-Azure region resiliency.</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37003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cost of your</a:t>
            </a:r>
            <a:r>
              <a:rPr lang="en-US" baseline="0" dirty="0"/>
              <a:t> solution, use Azure Pricing Calculator.</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45190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into account</a:t>
            </a:r>
            <a:r>
              <a:rPr lang="en-US" baseline="0" dirty="0"/>
              <a:t> the reduced pricing offered by AHUB and reserved instances.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108432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63404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406987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964984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it’s time to design the solution</a:t>
            </a:r>
            <a:r>
              <a:rPr lang="en-US" baseline="0" dirty="0"/>
              <a:t> and prepare to present it to the target customer audience in a 15-minute chalk-talk format. The expected timeframe is 60 minutes.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87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and learning objectives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0790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it’s time to present the solution </a:t>
            </a:r>
            <a:r>
              <a:rPr lang="en-US" sz="1200" dirty="0">
                <a:solidFill>
                  <a:schemeClr val="bg1"/>
                </a:solidFill>
              </a:rPr>
              <a:t>to the target customer audience in a 15-minute chalk-talk format. The expected timeframe</a:t>
            </a:r>
            <a:r>
              <a:rPr lang="en-US" sz="1200" baseline="0" dirty="0">
                <a:solidFill>
                  <a:schemeClr val="bg1"/>
                </a:solidFill>
              </a:rPr>
              <a:t> is 30 minutes. </a:t>
            </a:r>
          </a:p>
          <a:p>
            <a:r>
              <a:rPr lang="en-US" sz="1200" baseline="0" dirty="0">
                <a:solidFill>
                  <a:schemeClr val="bg1"/>
                </a:solidFill>
              </a:rPr>
              <a:t>To present the solution, use the following sequence of steps: </a:t>
            </a:r>
            <a:endParaRPr lang="en-US" sz="1200" dirty="0">
              <a:solidFill>
                <a:schemeClr val="bg1"/>
              </a:solidFill>
            </a:endParaRPr>
          </a:p>
          <a:p>
            <a:pPr marL="342900" lvl="0" indent="-342900">
              <a:buFont typeface="+mj-lt"/>
              <a:buAutoNum type="arabicPeriod"/>
            </a:pPr>
            <a:r>
              <a:rPr lang="en-US" sz="1200" dirty="0">
                <a:solidFill>
                  <a:schemeClr val="bg1"/>
                </a:solidFill>
              </a:rPr>
              <a:t>Pair with another table. </a:t>
            </a:r>
          </a:p>
          <a:p>
            <a:pPr marL="342900" lvl="0" indent="-342900">
              <a:buFont typeface="+mj-lt"/>
              <a:buAutoNum type="arabicPeriod"/>
            </a:pPr>
            <a:r>
              <a:rPr lang="en-US" sz="1200" dirty="0">
                <a:solidFill>
                  <a:schemeClr val="bg1"/>
                </a:solidFill>
              </a:rPr>
              <a:t>One table is the Microsoft team and the other table is the customer.</a:t>
            </a:r>
          </a:p>
          <a:p>
            <a:pPr marL="342900" lvl="0" indent="-342900">
              <a:buFont typeface="+mj-lt"/>
              <a:buAutoNum type="arabicPeriod"/>
            </a:pPr>
            <a:r>
              <a:rPr lang="en-US" sz="1200" dirty="0">
                <a:solidFill>
                  <a:schemeClr val="bg1"/>
                </a:solidFill>
              </a:rPr>
              <a:t>The Microsoft team presents its proposed solution to the customer.</a:t>
            </a:r>
          </a:p>
          <a:p>
            <a:pPr marL="342900" lvl="0" indent="-342900">
              <a:buFont typeface="+mj-lt"/>
              <a:buAutoNum type="arabicPeriod"/>
            </a:pPr>
            <a:r>
              <a:rPr lang="en-US" sz="1200" dirty="0">
                <a:solidFill>
                  <a:schemeClr val="bg1"/>
                </a:solidFill>
              </a:rPr>
              <a:t>The customer asks one of the objections from the list of objections.</a:t>
            </a:r>
          </a:p>
          <a:p>
            <a:pPr marL="342900" lvl="0" indent="-342900">
              <a:buFont typeface="+mj-lt"/>
              <a:buAutoNum type="arabicPeriod"/>
            </a:pPr>
            <a:r>
              <a:rPr lang="en-US" sz="1200" dirty="0">
                <a:solidFill>
                  <a:schemeClr val="bg1"/>
                </a:solidFill>
              </a:rPr>
              <a:t>The Microsoft team responds to the objection.</a:t>
            </a:r>
          </a:p>
          <a:p>
            <a:pPr marL="342900" lvl="0" indent="-342900">
              <a:buFont typeface="+mj-lt"/>
              <a:buAutoNum type="arabicPeriod"/>
            </a:pPr>
            <a:r>
              <a:rPr lang="en-US" sz="1200" dirty="0">
                <a:solidFill>
                  <a:schemeClr val="bg1"/>
                </a:solidFill>
              </a:rPr>
              <a:t>The customer team gives feedback to the Microsoft team. </a:t>
            </a:r>
          </a:p>
          <a:p>
            <a:pPr marL="342900" lvl="0" indent="-342900">
              <a:buFont typeface="+mj-lt"/>
              <a:buAutoNum type="arabicPeriod"/>
            </a:pPr>
            <a:r>
              <a:rPr lang="en-US" sz="1200" dirty="0">
                <a:solidFill>
                  <a:schemeClr val="bg1"/>
                </a:solidFill>
              </a:rPr>
              <a:t>Tables switch roles and repeat Steps 2 through 6.</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327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wrap-up</a:t>
            </a:r>
            <a:r>
              <a:rPr lang="en-US" baseline="0" dirty="0"/>
              <a:t> the case study, identify the preferred solution for the case study and compare it with solutions designed by other teams. The expected timeframe for completing this step is 30 minutes.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90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a:t>
            </a:r>
            <a:r>
              <a:rPr lang="en-US" baseline="0" dirty="0"/>
              <a:t> audience should consist of:</a:t>
            </a:r>
          </a:p>
          <a:p>
            <a:pPr marL="252086" indent="-252086">
              <a:buFont typeface="Arial" panose="020B0604020202020204" pitchFamily="34" charset="0"/>
              <a:buChar char="•"/>
            </a:pPr>
            <a:r>
              <a:rPr lang="en-US" sz="2400" dirty="0">
                <a:solidFill>
                  <a:srgbClr val="FFFFFF"/>
                </a:solidFill>
              </a:rPr>
              <a:t>Business Development Manager (BDM) or Application Sponsor (CFO) </a:t>
            </a:r>
          </a:p>
          <a:p>
            <a:pPr marL="594938" lvl="1" indent="-252086">
              <a:buFont typeface="Wingdings" panose="05000000000000000000" pitchFamily="2" charset="2"/>
              <a:buChar char="§"/>
            </a:pPr>
            <a:r>
              <a:rPr lang="en-US" sz="2400" dirty="0">
                <a:solidFill>
                  <a:srgbClr val="FFFFFF"/>
                </a:solidFill>
              </a:rPr>
              <a:t>Funds projects &amp; apps</a:t>
            </a:r>
          </a:p>
          <a:p>
            <a:pPr marL="594938" lvl="1" indent="-252086">
              <a:buFont typeface="Wingdings" panose="05000000000000000000" pitchFamily="2" charset="2"/>
              <a:buChar char="§"/>
            </a:pPr>
            <a:r>
              <a:rPr lang="en-US" sz="2400" dirty="0">
                <a:solidFill>
                  <a:srgbClr val="FFFFFF"/>
                </a:solidFill>
              </a:rPr>
              <a:t>Most interested in public cloud</a:t>
            </a:r>
          </a:p>
          <a:p>
            <a:pPr marL="252086" indent="-252086">
              <a:spcBef>
                <a:spcPts val="1177"/>
              </a:spcBef>
              <a:buFont typeface="Arial" panose="020B0604020202020204" pitchFamily="34" charset="0"/>
              <a:buChar char="•"/>
            </a:pPr>
            <a:r>
              <a:rPr lang="en-US" sz="2400" dirty="0">
                <a:solidFill>
                  <a:srgbClr val="FFFFFF"/>
                </a:solidFill>
              </a:rPr>
              <a:t>Business Unit 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rPr>
              <a:t>Central IT (VP of IT Operations)</a:t>
            </a:r>
          </a:p>
          <a:p>
            <a:pPr marL="594938" lvl="1" indent="-252086">
              <a:buFont typeface="Wingdings" panose="05000000000000000000" pitchFamily="2" charset="2"/>
              <a:buChar char="§"/>
            </a:pPr>
            <a:r>
              <a:rPr lang="en-US" sz="2400" dirty="0">
                <a:solidFill>
                  <a:srgbClr val="FFFFFF"/>
                </a:solidFill>
              </a:rPr>
              <a:t>Reports into CIO and responsible for operating datacenter</a:t>
            </a:r>
          </a:p>
          <a:p>
            <a:pPr marL="594938" lvl="1" indent="-252086">
              <a:buFont typeface="Wingdings" panose="05000000000000000000" pitchFamily="2" charset="2"/>
              <a:buChar char="§"/>
            </a:pPr>
            <a:r>
              <a:rPr lang="en-US" sz="2400" dirty="0">
                <a:solidFill>
                  <a:srgbClr val="FFFFFF"/>
                </a:solidFill>
              </a:rPr>
              <a:t>Concerned about shadow IT created issues: security/compliance, server sprawl, and lack of control</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13918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t>
            </a:r>
            <a:r>
              <a:rPr lang="en-US" baseline="0" dirty="0"/>
              <a:t>the current state of the Contoso’s SAP environments and compare it with the benefits offered by Azure.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3433674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the existing Contoso environment, here is the proposed sizing of our proposed implementation in Azure.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71178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diagram illustrating the complete solution, including the Disaster Recovery environment,</a:t>
            </a:r>
            <a:r>
              <a:rPr lang="en-US" sz="1200" kern="1200" baseline="0" dirty="0">
                <a:solidFill>
                  <a:schemeClr val="tx1"/>
                </a:solidFill>
                <a:effectLst/>
                <a:latin typeface="+mn-lt"/>
                <a:ea typeface="+mn-ea"/>
                <a:cs typeface="+mn-cs"/>
              </a:rPr>
              <a:t> with </a:t>
            </a:r>
            <a:r>
              <a:rPr lang="en-US" sz="1200" dirty="0">
                <a:solidFill>
                  <a:schemeClr val="bg1"/>
                </a:solidFill>
              </a:rPr>
              <a:t>US</a:t>
            </a:r>
            <a:r>
              <a:rPr lang="en-US" sz="1200" baseline="0" dirty="0">
                <a:solidFill>
                  <a:schemeClr val="bg1"/>
                </a:solidFill>
              </a:rPr>
              <a:t> East 2 </a:t>
            </a:r>
            <a:r>
              <a:rPr lang="en-US" sz="1200" dirty="0">
                <a:solidFill>
                  <a:schemeClr val="bg1"/>
                </a:solidFill>
              </a:rPr>
              <a:t>as the primary region and US West 2 as the secondary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primary Azure region will host highly available ASCS components, leveraging Windows Failover clustering. Access to ASCS components will be provided via an Azure  Internal Load Balancer. The database tier will consist of two highly available SQL Server instances implemented by using SQL Server AlwaysOn and exposed to the application tier via an Internal Load Balancer. We will also rely on SQL Server AlwaysOn to accommodate the disaster recovery requirement by replicating asynchronously content of the AlwaysOn Availability group to the other Azure region. To accomplish high availability on the application tier, we will deploy two Azure VMs hosting the Primary application server an additional application server. </a:t>
            </a:r>
          </a:p>
          <a:p>
            <a:r>
              <a:rPr lang="en-US" sz="1200" kern="1200" dirty="0">
                <a:solidFill>
                  <a:schemeClr val="tx1"/>
                </a:solidFill>
                <a:effectLst/>
                <a:latin typeface="+mn-lt"/>
                <a:ea typeface="+mn-ea"/>
                <a:cs typeface="+mn-cs"/>
              </a:rPr>
              <a:t>The second Azure region will host the third node of the SQL Server AlwaysOn cluster that, during normal business operations, can serve quality assurance, development, and test purposes. Note that, in an event of a disaster, we would need to provision the ASCS and SAP application servers in this region. This can be accomplished by using the backup and restore approach. </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3263530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cost of</a:t>
            </a:r>
            <a:r>
              <a:rPr lang="en-US" baseline="0" dirty="0"/>
              <a:t> the proposed solution is not included in the </a:t>
            </a:r>
            <a:r>
              <a:rPr lang="en-US" dirty="0"/>
              <a:t>pricing estimate,</a:t>
            </a:r>
            <a:r>
              <a:rPr lang="en-US" baseline="0" dirty="0"/>
              <a:t> primarily those resulting from the network connectivity infrastructure, licensing, and support requirements.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927868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estimated</a:t>
            </a:r>
            <a:r>
              <a:rPr lang="en-US" baseline="0" dirty="0"/>
              <a:t> cost of the solution (as of 03/25/18) is $6,347.71 per month.</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4246118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Demonstrate the usage of the cost calculator worksheet</a:t>
            </a:r>
            <a:r>
              <a:rPr lang="en-US" baseline="0" dirty="0"/>
              <a:t> by double-clicking on the Microsoft Excel Worksheet on the current slide.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485361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a:t>
            </a:r>
            <a:r>
              <a:rPr lang="en-US" baseline="0" dirty="0"/>
              <a:t> design:</a:t>
            </a:r>
          </a:p>
          <a:p>
            <a:pPr marL="171450" indent="-171450">
              <a:buFontTx/>
              <a:buChar char="-"/>
            </a:pPr>
            <a:r>
              <a:rPr lang="en-US" baseline="0" dirty="0"/>
              <a:t>Uses SAP certified VM sizes (required)</a:t>
            </a:r>
          </a:p>
          <a:p>
            <a:pPr marL="171450" indent="-171450">
              <a:buFontTx/>
              <a:buChar char="-"/>
            </a:pPr>
            <a:r>
              <a:rPr lang="en-US" baseline="0" dirty="0"/>
              <a:t>Uses Premium Storage for databases (required)</a:t>
            </a:r>
          </a:p>
          <a:p>
            <a:pPr marL="171450" indent="-171450">
              <a:buFontTx/>
              <a:buChar char="-"/>
            </a:pPr>
            <a:r>
              <a:rPr lang="en-US" baseline="0" dirty="0"/>
              <a:t>Accounts additional storage for backup (as per customer’s specifications)</a:t>
            </a:r>
          </a:p>
          <a:p>
            <a:pPr marL="171450" indent="-171450">
              <a:buFontTx/>
              <a:buChar char="-"/>
            </a:pPr>
            <a:r>
              <a:rPr lang="en-US" baseline="0" dirty="0"/>
              <a:t>HA/DR (as per customer’s specifications)</a:t>
            </a:r>
          </a:p>
          <a:p>
            <a:pPr marL="171450" indent="-171450">
              <a:buFontTx/>
              <a:buChar char="-"/>
            </a:pPr>
            <a:r>
              <a:rPr lang="en-US" baseline="0" dirty="0"/>
              <a:t>Uses ExpressRoute (as per customer’s specifications)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97060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a:t>
            </a:r>
            <a:r>
              <a:rPr lang="en-US" baseline="0" dirty="0"/>
              <a:t> start by reviewing the customer case study. The intended outcome is to analyze the customer’s needs. The expected timeframe is 30 minutes.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5681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solution sizing is a continuous</a:t>
            </a:r>
            <a:r>
              <a:rPr lang="en-US" baseline="0" dirty="0"/>
              <a:t> process that involve monitoring, re-sizing, and adjusting. Fortunately, resizing Azure VMs is a straightforward process.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4253547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must ensure that the combination of the server OS and</a:t>
            </a:r>
            <a:r>
              <a:rPr lang="en-US" baseline="0" dirty="0"/>
              <a:t> t</a:t>
            </a:r>
            <a:r>
              <a:rPr lang="en-US" dirty="0"/>
              <a:t>he</a:t>
            </a:r>
            <a:r>
              <a:rPr lang="en-US" baseline="0" dirty="0"/>
              <a:t> database management platform is supported by SAP.</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1202302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OS/DBMS</a:t>
            </a:r>
            <a:r>
              <a:rPr lang="en-US" baseline="0" dirty="0"/>
              <a:t> platform, follow the workflow provided on this slide.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1546855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migration,</a:t>
            </a:r>
            <a:r>
              <a:rPr lang="en-US" baseline="0" dirty="0"/>
              <a:t> you have the option of modernizing your SAP platform.</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2580253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baseline="0" dirty="0"/>
              <a:t> can take advantage of the benefits provided by hosting SAP environment in Azure, including:</a:t>
            </a:r>
          </a:p>
          <a:p>
            <a:pPr marL="171450" indent="-171450">
              <a:spcAft>
                <a:spcPts val="1177"/>
              </a:spcAft>
              <a:buFont typeface="Arial" panose="020B0604020202020204" pitchFamily="34" charset="0"/>
              <a:buChar char="•"/>
            </a:pPr>
            <a:r>
              <a:rPr lang="en-US" sz="1200" dirty="0">
                <a:solidFill>
                  <a:srgbClr val="FFFFFF"/>
                </a:solidFill>
              </a:rPr>
              <a:t>Reducing time to deploy new business processes to have competitive customer offers</a:t>
            </a:r>
          </a:p>
          <a:p>
            <a:pPr marL="171450" indent="-171450">
              <a:spcAft>
                <a:spcPts val="1177"/>
              </a:spcAft>
              <a:buFont typeface="Arial" panose="020B0604020202020204" pitchFamily="34" charset="0"/>
              <a:buChar char="•"/>
            </a:pPr>
            <a:r>
              <a:rPr lang="en-US" sz="1200" dirty="0">
                <a:solidFill>
                  <a:srgbClr val="FFFFFF"/>
                </a:solidFill>
              </a:rPr>
              <a:t>Reducing time required to provision development and test environments</a:t>
            </a:r>
          </a:p>
          <a:p>
            <a:pPr marL="171450" indent="-171450">
              <a:spcAft>
                <a:spcPts val="1177"/>
              </a:spcAft>
              <a:buFont typeface="Arial" panose="020B0604020202020204" pitchFamily="34" charset="0"/>
              <a:buChar char="•"/>
            </a:pPr>
            <a:r>
              <a:rPr lang="en-US" sz="1200" dirty="0">
                <a:solidFill>
                  <a:srgbClr val="FFFFFF"/>
                </a:solidFill>
              </a:rPr>
              <a:t>Managing costs incurred by the development and test environments</a:t>
            </a:r>
          </a:p>
          <a:p>
            <a:pPr marL="171450" indent="-171450">
              <a:spcAft>
                <a:spcPts val="1177"/>
              </a:spcAft>
              <a:buFont typeface="Arial" panose="020B0604020202020204" pitchFamily="34" charset="0"/>
              <a:buChar char="•"/>
            </a:pPr>
            <a:r>
              <a:rPr lang="en-US" sz="1200" dirty="0">
                <a:solidFill>
                  <a:srgbClr val="FFFFFF"/>
                </a:solidFill>
              </a:rPr>
              <a:t>Lowering production environment cost</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1071434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review each of our objectives in more details. </a:t>
            </a:r>
          </a:p>
          <a:p>
            <a:pPr marL="0" indent="0">
              <a:buNone/>
            </a:pPr>
            <a:r>
              <a:rPr lang="en-US" sz="1200" dirty="0">
                <a:solidFill>
                  <a:schemeClr val="bg1"/>
                </a:solidFill>
              </a:rPr>
              <a:t>Ou</a:t>
            </a:r>
            <a:r>
              <a:rPr lang="en-US" sz="1200" baseline="0" dirty="0">
                <a:solidFill>
                  <a:schemeClr val="bg1"/>
                </a:solidFill>
              </a:rPr>
              <a:t>r first task was to identify the target Azure region and the number of tiers.</a:t>
            </a:r>
            <a:endParaRPr lang="en-US" sz="1200" dirty="0">
              <a:solidFill>
                <a:schemeClr val="bg1"/>
              </a:solidFill>
            </a:endParaRPr>
          </a:p>
          <a:p>
            <a:pPr marL="0" indent="0">
              <a:buNone/>
            </a:pPr>
            <a:r>
              <a:rPr lang="en-US" sz="1200" dirty="0">
                <a:solidFill>
                  <a:schemeClr val="bg1"/>
                </a:solidFill>
              </a:rPr>
              <a:t>By deploying Azure VMs in two regions (with US</a:t>
            </a:r>
            <a:r>
              <a:rPr lang="en-US" sz="1200" baseline="0" dirty="0">
                <a:solidFill>
                  <a:schemeClr val="bg1"/>
                </a:solidFill>
              </a:rPr>
              <a:t> East 2 </a:t>
            </a:r>
            <a:r>
              <a:rPr lang="en-US" sz="1200" dirty="0">
                <a:solidFill>
                  <a:schemeClr val="bg1"/>
                </a:solidFill>
              </a:rPr>
              <a:t>as the primary region and US</a:t>
            </a:r>
            <a:r>
              <a:rPr lang="en-US" sz="1200" baseline="0" dirty="0">
                <a:solidFill>
                  <a:schemeClr val="bg1"/>
                </a:solidFill>
              </a:rPr>
              <a:t> </a:t>
            </a:r>
            <a:r>
              <a:rPr lang="en-US" sz="1200" dirty="0">
                <a:solidFill>
                  <a:schemeClr val="bg1"/>
                </a:solidFill>
              </a:rPr>
              <a:t>West 2 as the secondary) we are able to address the Disaster Recovery needs of the customer. From the availability standpoint, one of the first decisions you will need to make is whether you will implement a two-tier or three-tier architecture. Three-tier architecture consists of the presentation tier, the application tier, and the database tier. In the two-tier architecture, application and database tiers are combined together, running on the same operating system instance. </a:t>
            </a:r>
          </a:p>
          <a:p>
            <a:pPr marL="0" indent="0">
              <a:buNone/>
            </a:pPr>
            <a:r>
              <a:rPr lang="en-US" sz="1200" dirty="0">
                <a:solidFill>
                  <a:schemeClr val="bg1"/>
                </a:solidFill>
              </a:rPr>
              <a:t>Three-tier architecture is required to provide high availability.</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542902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task</a:t>
            </a:r>
            <a:r>
              <a:rPr lang="en-US" baseline="0" dirty="0"/>
              <a:t> was to </a:t>
            </a:r>
            <a:r>
              <a:rPr lang="en-US" sz="1200" baseline="0" dirty="0">
                <a:solidFill>
                  <a:schemeClr val="bg1"/>
                </a:solidFill>
              </a:rPr>
              <a:t>d</a:t>
            </a:r>
            <a:r>
              <a:rPr lang="en-US" sz="1200" dirty="0">
                <a:solidFill>
                  <a:schemeClr val="bg1"/>
                </a:solidFill>
              </a:rPr>
              <a:t>esign a hybrid network (at a high-level) that that will allow you to meet all of the customer requirements and support your design for moving the customer to Azure</a:t>
            </a:r>
          </a:p>
          <a:p>
            <a:pPr marL="0" indent="0">
              <a:buNone/>
            </a:pPr>
            <a:r>
              <a:rPr lang="en-US" sz="1200" dirty="0">
                <a:solidFill>
                  <a:schemeClr val="bg1"/>
                </a:solidFill>
              </a:rPr>
              <a:t>We accomplish</a:t>
            </a:r>
            <a:r>
              <a:rPr lang="en-US" sz="1200" baseline="0" dirty="0">
                <a:solidFill>
                  <a:schemeClr val="bg1"/>
                </a:solidFill>
              </a:rPr>
              <a:t> this </a:t>
            </a:r>
            <a:r>
              <a:rPr lang="en-US" sz="1200" dirty="0">
                <a:solidFill>
                  <a:schemeClr val="bg1"/>
                </a:solidFill>
              </a:rPr>
              <a:t>by using ExpressRoute between the corporate headquarters and two Azure regions that will host the SAP deployment. For development or training scenarios, it might be sufficient to use a site-to-site Virtual Private Network. You can use the online Azure Speed Test to determine the latency you should expect when establishing a site-to-site VPN connection. However, Site-to-Site VPN connections are, at best, limited to 1.25Gbps and introduce double digit millisecond latencies. For production SAP workloads hosted in Azure, you should consider using ExpressRoute. This allows for establishing a private connection to Azure, providing up to 10 Gbps of bandwidth and lowering latency to a couple of milliseconds.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24832949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next task was to </a:t>
            </a:r>
            <a:r>
              <a:rPr lang="en-US" sz="1200" dirty="0">
                <a:solidFill>
                  <a:schemeClr val="bg1"/>
                </a:solidFill>
              </a:rPr>
              <a:t>design a scalable geo-redundant solution.</a:t>
            </a:r>
          </a:p>
          <a:p>
            <a:pPr marL="0" indent="0">
              <a:buNone/>
            </a:pPr>
            <a:r>
              <a:rPr lang="en-US" sz="1200" dirty="0">
                <a:solidFill>
                  <a:schemeClr val="bg1"/>
                </a:solidFill>
              </a:rPr>
              <a:t>By</a:t>
            </a:r>
            <a:r>
              <a:rPr lang="en-US" sz="1200" baseline="0" dirty="0">
                <a:solidFill>
                  <a:schemeClr val="bg1"/>
                </a:solidFill>
              </a:rPr>
              <a:t> </a:t>
            </a:r>
            <a:r>
              <a:rPr lang="en-US" sz="1200" dirty="0">
                <a:solidFill>
                  <a:schemeClr val="bg1"/>
                </a:solidFill>
              </a:rPr>
              <a:t>deploying Azure VMs in two regions we are able to meet the needs of the customer. Scaling of the (A)SCS tier involves increasing or decreasing the size of Azure VMs.  The SAP Central Services Instance is protected by leveraging Window Server Failover Cluster. Windows</a:t>
            </a:r>
            <a:r>
              <a:rPr lang="en-US" sz="1200" baseline="0" dirty="0">
                <a:solidFill>
                  <a:schemeClr val="bg1"/>
                </a:solidFill>
              </a:rPr>
              <a:t> Server 2016 Scale Out File Server (SOFS) and </a:t>
            </a:r>
            <a:r>
              <a:rPr lang="en-US" sz="1200" dirty="0">
                <a:solidFill>
                  <a:schemeClr val="bg1"/>
                </a:solidFill>
              </a:rPr>
              <a:t>Stor</a:t>
            </a:r>
            <a:r>
              <a:rPr lang="en-US" sz="1200" baseline="0" dirty="0">
                <a:solidFill>
                  <a:schemeClr val="bg1"/>
                </a:solidFill>
              </a:rPr>
              <a:t>age Spaces Direct (S2D) </a:t>
            </a:r>
            <a:r>
              <a:rPr lang="en-US" sz="1200" dirty="0">
                <a:solidFill>
                  <a:schemeClr val="bg1"/>
                </a:solidFill>
              </a:rPr>
              <a:t>enable the creation of a cluster on Azure that</a:t>
            </a:r>
            <a:r>
              <a:rPr lang="en-US" sz="1200" baseline="0" dirty="0">
                <a:solidFill>
                  <a:schemeClr val="bg1"/>
                </a:solidFill>
              </a:rPr>
              <a:t> provide </a:t>
            </a:r>
            <a:r>
              <a:rPr lang="en-US" sz="1200" dirty="0">
                <a:solidFill>
                  <a:schemeClr val="bg1"/>
                </a:solidFill>
              </a:rPr>
              <a:t>the shared disk functionality. This ensures high availability of the messaging service and Enqueue Replication Service components. The SAP Central Service uses the Azure internal load balancer to facilitate failover capability.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dirty="0"/>
          </a:p>
        </p:txBody>
      </p:sp>
    </p:spTree>
    <p:extLst>
      <p:ext uri="{BB962C8B-B14F-4D97-AF65-F5344CB8AC3E}">
        <p14:creationId xmlns:p14="http://schemas.microsoft.com/office/powerpoint/2010/main" val="4291393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a:t>
            </a:r>
            <a:r>
              <a:rPr lang="en-US" baseline="0" dirty="0"/>
              <a:t> next task involved d</a:t>
            </a:r>
            <a:r>
              <a:rPr lang="en-US" sz="1200" dirty="0">
                <a:solidFill>
                  <a:schemeClr val="bg1"/>
                </a:solidFill>
              </a:rPr>
              <a:t>esigning a scalable geo-redundant solution.</a:t>
            </a:r>
          </a:p>
          <a:p>
            <a:pPr marL="0" indent="0">
              <a:buNone/>
            </a:pPr>
            <a:r>
              <a:rPr lang="en-US" sz="1200" dirty="0">
                <a:solidFill>
                  <a:schemeClr val="bg1"/>
                </a:solidFill>
              </a:rPr>
              <a:t>Scaling of the application tier can be accomplished by deploying additional application servers (AAS) to supplement the Primary Application Server.  The HTTP(S) load balancing is handled by the SAP Web Dispatcher hosted on an Azure VM.  The SAP Logon load balancing is handled by the SCS message server.</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139106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task</a:t>
            </a:r>
            <a:r>
              <a:rPr lang="en-US" baseline="0" dirty="0"/>
              <a:t> was to </a:t>
            </a:r>
            <a:r>
              <a:rPr lang="en-US" sz="1200" baseline="0" dirty="0">
                <a:solidFill>
                  <a:schemeClr val="bg1"/>
                </a:solidFill>
              </a:rPr>
              <a:t>d</a:t>
            </a:r>
            <a:r>
              <a:rPr lang="en-US" sz="1200" dirty="0">
                <a:solidFill>
                  <a:schemeClr val="bg1"/>
                </a:solidFill>
              </a:rPr>
              <a:t>esign a resilient and scalable SQL Server backend configured to span geographically distributed datacenters.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Scaling of the database tier involves increasing or decreasing the size of Azure VMs. For Microsoft SQL Server, we use AlwaysOn Availability Group (AG) built on top of the Windows Server Failover Clustering and leveraging the Cloud Witness quorum, eliminating the dependency on a shared disk or a file</a:t>
            </a:r>
            <a:r>
              <a:rPr lang="en-US" sz="1200" baseline="0" dirty="0">
                <a:solidFill>
                  <a:schemeClr val="bg1"/>
                </a:solidFill>
              </a:rPr>
              <a:t> share</a:t>
            </a:r>
            <a:r>
              <a:rPr lang="en-US" sz="1200" dirty="0">
                <a:solidFill>
                  <a:schemeClr val="bg1"/>
                </a:solidFill>
              </a:rPr>
              <a:t>. Azure internal load balancer represents the listener of the SQL Server AlwaysOn Availability Group containing the SAP database.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dirty="0"/>
          </a:p>
        </p:txBody>
      </p:sp>
    </p:spTree>
    <p:extLst>
      <p:ext uri="{BB962C8B-B14F-4D97-AF65-F5344CB8AC3E}">
        <p14:creationId xmlns:p14="http://schemas.microsoft.com/office/powerpoint/2010/main" val="379393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Contoso</a:t>
            </a:r>
            <a:r>
              <a:rPr lang="en-US" sz="1200" baseline="0" dirty="0">
                <a:solidFill>
                  <a:schemeClr val="bg1"/>
                </a:solidFill>
              </a:rPr>
              <a:t> Group is a </a:t>
            </a:r>
            <a:r>
              <a:rPr lang="en-US" sz="1200" dirty="0">
                <a:solidFill>
                  <a:schemeClr val="bg1"/>
                </a:solidFill>
              </a:rPr>
              <a:t>US-based telecommunications company with headquarters</a:t>
            </a:r>
            <a:r>
              <a:rPr lang="en-US" sz="1200" baseline="0" dirty="0">
                <a:solidFill>
                  <a:schemeClr val="bg1"/>
                </a:solidFill>
              </a:rPr>
              <a:t> in New York</a:t>
            </a:r>
            <a:endParaRPr lang="en-US" sz="1200" dirty="0">
              <a:solidFill>
                <a:schemeClr val="bg1"/>
              </a:solidFill>
            </a:endParaRPr>
          </a:p>
          <a:p>
            <a:r>
              <a:rPr lang="en-US" sz="1200" dirty="0">
                <a:solidFill>
                  <a:schemeClr val="bg1"/>
                </a:solidFill>
              </a:rPr>
              <a:t>Looking to optimize its IT environment</a:t>
            </a:r>
          </a:p>
          <a:p>
            <a:r>
              <a:rPr lang="en-US" sz="1200" dirty="0">
                <a:solidFill>
                  <a:schemeClr val="bg1"/>
                </a:solidFill>
              </a:rPr>
              <a:t>Considering moving some of its on-premises SAP workloads to Azure</a:t>
            </a:r>
          </a:p>
          <a:p>
            <a:r>
              <a:rPr lang="en-US" sz="1200" dirty="0">
                <a:solidFill>
                  <a:schemeClr val="bg1"/>
                </a:solidFill>
              </a:rPr>
              <a:t>Goal is to improve agility without compromising availability and performance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09976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address the concerns and objections of the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Our customer stated: </a:t>
            </a:r>
            <a:r>
              <a:rPr lang="en-US" sz="1200" dirty="0">
                <a:solidFill>
                  <a:schemeClr val="bg1"/>
                </a:solidFill>
              </a:rPr>
              <a:t>If I have already paid for my hardware to run my dev/test environment, how am I getting any cost savings by moving it to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r>
              <a:rPr lang="en-US" sz="1200" dirty="0">
                <a:solidFill>
                  <a:schemeClr val="bg1"/>
                </a:solidFill>
              </a:rPr>
              <a:t>You</a:t>
            </a:r>
            <a:r>
              <a:rPr lang="en-US" sz="1200" baseline="0" dirty="0">
                <a:solidFill>
                  <a:schemeClr val="bg1"/>
                </a:solidFill>
              </a:rPr>
              <a:t> can address this concern by pointing out that a</a:t>
            </a:r>
            <a:r>
              <a:rPr lang="en-US" sz="1200" dirty="0">
                <a:solidFill>
                  <a:schemeClr val="bg1"/>
                </a:solidFill>
              </a:rPr>
              <a:t> Global audit, tax and consulting company reduced TCO by 40-75% by hosting SAP systems on Azure and turning off unused resources; A global snack food company reduced TCO by 40-75% by moving 126 legacy SAP systems on Azure; A medical supply company reduced TCO by 50% by moving SAP training environment to Azure. </a:t>
            </a:r>
          </a:p>
          <a:p>
            <a:r>
              <a:rPr lang="en-US" sz="1200" dirty="0">
                <a:solidFill>
                  <a:schemeClr val="bg1"/>
                </a:solidFill>
              </a:rPr>
              <a:t>Contoso</a:t>
            </a:r>
            <a:r>
              <a:rPr lang="en-US" sz="1200" baseline="0" dirty="0">
                <a:solidFill>
                  <a:schemeClr val="bg1"/>
                </a:solidFill>
              </a:rPr>
              <a:t> can u</a:t>
            </a:r>
            <a:r>
              <a:rPr lang="en-US" sz="1200" dirty="0">
                <a:solidFill>
                  <a:schemeClr val="bg1"/>
                </a:solidFill>
              </a:rPr>
              <a:t>se the TCO tool (http://aka.ms/azuretco) to uncover all categories of potential cost savings (e.g., hardware, software, maintenance, admin, power, facility). </a:t>
            </a:r>
          </a:p>
          <a:p>
            <a:r>
              <a:rPr lang="en-US" sz="1200" dirty="0">
                <a:solidFill>
                  <a:schemeClr val="bg1"/>
                </a:solidFill>
              </a:rPr>
              <a:t>Because of the large scale of Microsoft’s datacenters, it</a:t>
            </a:r>
            <a:r>
              <a:rPr lang="en-US" sz="1200" baseline="0" dirty="0">
                <a:solidFill>
                  <a:schemeClr val="bg1"/>
                </a:solidFill>
              </a:rPr>
              <a:t> is possible to </a:t>
            </a:r>
            <a:r>
              <a:rPr lang="en-US" sz="1200" dirty="0">
                <a:solidFill>
                  <a:schemeClr val="bg1"/>
                </a:solidFill>
              </a:rPr>
              <a:t>realize ongoing cost efficiencies that we have been passing to customers in the form of price cuts.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454207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Our customer was</a:t>
            </a:r>
            <a:r>
              <a:rPr lang="en-US" baseline="0" dirty="0"/>
              <a:t> also wondering - </a:t>
            </a:r>
            <a:r>
              <a:rPr lang="en-US" sz="1200" dirty="0">
                <a:solidFill>
                  <a:schemeClr val="bg1"/>
                </a:solidFill>
              </a:rPr>
              <a:t>What if I need my cloud resources to access on-premises resources?</a:t>
            </a:r>
          </a:p>
          <a:p>
            <a:pPr marL="0" indent="0">
              <a:buNone/>
            </a:pPr>
            <a:endParaRPr lang="en-US" sz="1400" b="1" dirty="0">
              <a:solidFill>
                <a:schemeClr val="bg1"/>
              </a:solidFill>
            </a:endParaRPr>
          </a:p>
          <a:p>
            <a:pPr marL="0" indent="0">
              <a:buNone/>
            </a:pPr>
            <a:r>
              <a:rPr lang="en-US" sz="1400" b="0" dirty="0">
                <a:solidFill>
                  <a:schemeClr val="bg1"/>
                </a:solidFill>
              </a:rPr>
              <a:t>One potential answer</a:t>
            </a:r>
            <a:r>
              <a:rPr lang="en-US" sz="1400" b="0" baseline="0" dirty="0">
                <a:solidFill>
                  <a:schemeClr val="bg1"/>
                </a:solidFill>
              </a:rPr>
              <a:t> states that </a:t>
            </a:r>
            <a:r>
              <a:rPr lang="en-US" sz="1200" dirty="0">
                <a:solidFill>
                  <a:schemeClr val="bg1"/>
                </a:solidFill>
              </a:rPr>
              <a:t>Microsoft supports a hybrid solution, with symmetry between on-premises applications and those on the public cloud.  </a:t>
            </a:r>
          </a:p>
          <a:p>
            <a:r>
              <a:rPr lang="en-US" sz="1200" dirty="0">
                <a:solidFill>
                  <a:schemeClr val="bg1"/>
                </a:solidFill>
              </a:rPr>
              <a:t>Windows Azure Virtual Network allows for</a:t>
            </a:r>
            <a:r>
              <a:rPr lang="en-US" sz="1200" baseline="0" dirty="0">
                <a:solidFill>
                  <a:schemeClr val="bg1"/>
                </a:solidFill>
              </a:rPr>
              <a:t> creating </a:t>
            </a:r>
            <a:r>
              <a:rPr lang="en-US" sz="1200" dirty="0">
                <a:solidFill>
                  <a:schemeClr val="bg1"/>
                </a:solidFill>
              </a:rPr>
              <a:t>a logically isolated section in Azure and securely connect it to their on-premises datacenter;  </a:t>
            </a:r>
          </a:p>
          <a:p>
            <a:r>
              <a:rPr lang="en-US" sz="1200" dirty="0">
                <a:solidFill>
                  <a:schemeClr val="bg1"/>
                </a:solidFill>
              </a:rPr>
              <a:t>If customer needs dedicated connectivity, talk to them about ExpressRoute.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462334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concern dealt with </a:t>
            </a:r>
            <a:r>
              <a:rPr lang="en-US" sz="1200" dirty="0">
                <a:solidFill>
                  <a:schemeClr val="bg1"/>
                </a:solidFill>
              </a:rPr>
              <a:t>security and compliance requirements.</a:t>
            </a:r>
          </a:p>
          <a:p>
            <a:r>
              <a:rPr lang="en-US" sz="1200" dirty="0">
                <a:solidFill>
                  <a:schemeClr val="bg1"/>
                </a:solidFill>
              </a:rPr>
              <a:t>Microsoft policy is to be the most transparent about security and compliance policies, procedures, and certifications on the public facing Azure Trust Center.</a:t>
            </a:r>
          </a:p>
          <a:p>
            <a:r>
              <a:rPr lang="en-US" sz="1200" dirty="0">
                <a:solidFill>
                  <a:schemeClr val="bg1"/>
                </a:solidFill>
              </a:rPr>
              <a:t>Dev/Test workload usually has limited security/compliance requirements. </a:t>
            </a:r>
          </a:p>
          <a:p>
            <a:r>
              <a:rPr lang="en-US" sz="1200" dirty="0">
                <a:solidFill>
                  <a:schemeClr val="bg1"/>
                </a:solidFill>
              </a:rPr>
              <a:t>Encourage the customer to visit one</a:t>
            </a:r>
            <a:r>
              <a:rPr lang="en-US" sz="1200" baseline="0" dirty="0">
                <a:solidFill>
                  <a:schemeClr val="bg1"/>
                </a:solidFill>
              </a:rPr>
              <a:t> of </a:t>
            </a:r>
            <a:r>
              <a:rPr lang="en-US" sz="1200" dirty="0">
                <a:solidFill>
                  <a:schemeClr val="bg1"/>
                </a:solidFill>
              </a:rPr>
              <a:t>Azure data centers.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dirty="0"/>
          </a:p>
        </p:txBody>
      </p:sp>
    </p:spTree>
    <p:extLst>
      <p:ext uri="{BB962C8B-B14F-4D97-AF65-F5344CB8AC3E}">
        <p14:creationId xmlns:p14="http://schemas.microsoft.com/office/powerpoint/2010/main" val="160810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The customer was also wondering whether they </a:t>
            </a:r>
            <a:r>
              <a:rPr lang="en-US" sz="1100" dirty="0">
                <a:solidFill>
                  <a:schemeClr val="bg1"/>
                </a:solidFill>
              </a:rPr>
              <a:t>have to pay for resources when they are stopped?</a:t>
            </a:r>
          </a:p>
          <a:p>
            <a:r>
              <a:rPr lang="en-US" sz="1200" dirty="0">
                <a:solidFill>
                  <a:schemeClr val="bg1"/>
                </a:solidFill>
              </a:rPr>
              <a:t>The answer is the</a:t>
            </a:r>
            <a:r>
              <a:rPr lang="en-US" sz="1200" baseline="0" dirty="0">
                <a:solidFill>
                  <a:schemeClr val="bg1"/>
                </a:solidFill>
              </a:rPr>
              <a:t> </a:t>
            </a:r>
            <a:r>
              <a:rPr lang="en-US" sz="1200" dirty="0">
                <a:solidFill>
                  <a:schemeClr val="bg1"/>
                </a:solidFill>
              </a:rPr>
              <a:t>VM must be deallocated before the charges cease.  If the VM is stopped, it will continue to incur charges.  </a:t>
            </a:r>
          </a:p>
          <a:p>
            <a:r>
              <a:rPr lang="en-US" sz="1200" dirty="0">
                <a:solidFill>
                  <a:schemeClr val="bg1"/>
                </a:solidFill>
              </a:rPr>
              <a:t>Deallocating does not mean deleting the VM, as it still exists in storage.  </a:t>
            </a:r>
          </a:p>
          <a:p>
            <a:r>
              <a:rPr lang="en-US" sz="1200" dirty="0">
                <a:solidFill>
                  <a:schemeClr val="bg1"/>
                </a:solidFill>
              </a:rPr>
              <a:t>However, the storage charges still</a:t>
            </a:r>
            <a:r>
              <a:rPr lang="en-US" sz="1200" baseline="0" dirty="0">
                <a:solidFill>
                  <a:schemeClr val="bg1"/>
                </a:solidFill>
              </a:rPr>
              <a:t> apply</a:t>
            </a:r>
            <a:r>
              <a:rPr lang="en-US" sz="1200" dirty="0">
                <a:solidFill>
                  <a:schemeClr val="bg1"/>
                </a:solidFill>
              </a:rPr>
              <a:t> even if the VM is deallocated.</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dirty="0"/>
          </a:p>
        </p:txBody>
      </p:sp>
    </p:spTree>
    <p:extLst>
      <p:ext uri="{BB962C8B-B14F-4D97-AF65-F5344CB8AC3E}">
        <p14:creationId xmlns:p14="http://schemas.microsoft.com/office/powerpoint/2010/main" val="396253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customer also wanted to automate the shut down at periodic times of day?</a:t>
            </a:r>
          </a:p>
          <a:p>
            <a:r>
              <a:rPr lang="en-US" sz="1200" dirty="0">
                <a:solidFill>
                  <a:schemeClr val="bg1"/>
                </a:solidFill>
              </a:rPr>
              <a:t>Inform</a:t>
            </a:r>
            <a:r>
              <a:rPr lang="en-US" sz="1200" baseline="0" dirty="0">
                <a:solidFill>
                  <a:schemeClr val="bg1"/>
                </a:solidFill>
              </a:rPr>
              <a:t> </a:t>
            </a:r>
            <a:r>
              <a:rPr lang="en-US" sz="1200" dirty="0">
                <a:solidFill>
                  <a:schemeClr val="bg1"/>
                </a:solidFill>
              </a:rPr>
              <a:t>the customer that this</a:t>
            </a:r>
            <a:r>
              <a:rPr lang="en-US" sz="1200" baseline="0" dirty="0">
                <a:solidFill>
                  <a:schemeClr val="bg1"/>
                </a:solidFill>
              </a:rPr>
              <a:t> functionality is built directly into the Azure platform. In addition, the customer can use </a:t>
            </a:r>
            <a:r>
              <a:rPr lang="en-US" sz="1200" dirty="0">
                <a:solidFill>
                  <a:schemeClr val="bg1"/>
                </a:solidFill>
              </a:rPr>
              <a:t>Azure Automation runbooks with custom Azure PowerShell and Azure CLI scripts to start Azure VMs</a:t>
            </a:r>
            <a:r>
              <a:rPr lang="en-US" sz="1200" baseline="0" dirty="0">
                <a:solidFill>
                  <a:schemeClr val="bg1"/>
                </a:solidFill>
              </a:rPr>
              <a:t> according to an arbitrary schedule.</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dirty="0"/>
          </a:p>
        </p:txBody>
      </p:sp>
    </p:spTree>
    <p:extLst>
      <p:ext uri="{BB962C8B-B14F-4D97-AF65-F5344CB8AC3E}">
        <p14:creationId xmlns:p14="http://schemas.microsoft.com/office/powerpoint/2010/main" val="2170840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conclusion, quote Andrew Cross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rgbClr val="FFFFFF"/>
                </a:solidFill>
              </a:rPr>
              <a:t>“Azure has introduced new opportunities in regard to quickly provisioning development and user acceptance testing environments for our various SAP workloads. It also provided high availability and disaster recovery capabilities for our production environment at a very reasonable price.”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dirty="0"/>
          </a:p>
        </p:txBody>
      </p:sp>
    </p:spTree>
    <p:extLst>
      <p:ext uri="{BB962C8B-B14F-4D97-AF65-F5344CB8AC3E}">
        <p14:creationId xmlns:p14="http://schemas.microsoft.com/office/powerpoint/2010/main" val="223989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1"/>
                </a:solidFill>
              </a:rPr>
              <a:t>Contoso Group maintains an on-premises deployments of SAP Business Suite on Windows Server 2012 R2 with a SQL Server 2014 Database in its US-based data center</a:t>
            </a:r>
          </a:p>
          <a:p>
            <a:r>
              <a:rPr lang="en-US" sz="3200" dirty="0">
                <a:solidFill>
                  <a:schemeClr val="bg1"/>
                </a:solidFill>
              </a:rPr>
              <a:t>IT challenges include:</a:t>
            </a:r>
          </a:p>
          <a:p>
            <a:pPr marL="457200" indent="-457200">
              <a:buFontTx/>
              <a:buChar char="-"/>
            </a:pPr>
            <a:r>
              <a:rPr lang="en-US" sz="2800" dirty="0">
                <a:solidFill>
                  <a:schemeClr val="bg1"/>
                </a:solidFill>
              </a:rPr>
              <a:t>Keeping up with the pace of business because of the time it takes to move through development and testing phases and implement new business processes into production</a:t>
            </a:r>
          </a:p>
          <a:p>
            <a:pPr marL="457200" indent="-457200">
              <a:buFontTx/>
              <a:buChar char="-"/>
            </a:pPr>
            <a:r>
              <a:rPr lang="en-US" sz="2800" dirty="0">
                <a:solidFill>
                  <a:schemeClr val="bg1"/>
                </a:solidFill>
              </a:rPr>
              <a:t>Scaling production workloads to meet business needs</a:t>
            </a:r>
          </a:p>
          <a:p>
            <a:pPr marL="457200" indent="-457200">
              <a:buFontTx/>
              <a:buChar char="-"/>
            </a:pPr>
            <a:r>
              <a:rPr lang="en-US" sz="2800" dirty="0">
                <a:solidFill>
                  <a:schemeClr val="bg1"/>
                </a:solidFill>
              </a:rPr>
              <a:t>Provisioning a test environment that matches production</a:t>
            </a:r>
          </a:p>
          <a:p>
            <a:pPr marL="457200" indent="-457200">
              <a:buFontTx/>
              <a:buChar char="-"/>
            </a:pPr>
            <a:r>
              <a:rPr lang="en-US" sz="2800" dirty="0">
                <a:solidFill>
                  <a:schemeClr val="bg1"/>
                </a:solidFill>
              </a:rPr>
              <a:t>Providing high availability and disaster recovery capabilities for production workloads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141040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solidFill>
                  <a:schemeClr val="bg1"/>
                </a:solidFill>
              </a:rPr>
              <a:t>The</a:t>
            </a:r>
            <a:r>
              <a:rPr lang="en-US" sz="1400" baseline="0" dirty="0">
                <a:solidFill>
                  <a:schemeClr val="bg1"/>
                </a:solidFill>
              </a:rPr>
              <a:t> customer </a:t>
            </a:r>
            <a:r>
              <a:rPr lang="en-US" sz="1200" baseline="0" dirty="0">
                <a:solidFill>
                  <a:schemeClr val="bg1"/>
                </a:solidFill>
              </a:rPr>
              <a:t>c</a:t>
            </a:r>
            <a:r>
              <a:rPr lang="en-US" sz="1200" dirty="0">
                <a:solidFill>
                  <a:schemeClr val="bg1"/>
                </a:solidFill>
              </a:rPr>
              <a:t>omplains that agility of the organization is hampered by time to acquire and provision project-related SAP development and testing environments</a:t>
            </a:r>
          </a:p>
          <a:p>
            <a:r>
              <a:rPr lang="en-US" sz="1200" dirty="0">
                <a:solidFill>
                  <a:schemeClr val="bg1"/>
                </a:solidFill>
              </a:rPr>
              <a:t>It</a:t>
            </a:r>
            <a:r>
              <a:rPr lang="en-US" sz="1200" baseline="0" dirty="0">
                <a:solidFill>
                  <a:schemeClr val="bg1"/>
                </a:solidFill>
              </a:rPr>
              <a:t> is c</a:t>
            </a:r>
            <a:r>
              <a:rPr lang="en-US" sz="1200" dirty="0">
                <a:solidFill>
                  <a:schemeClr val="bg1"/>
                </a:solidFill>
              </a:rPr>
              <a:t>oncerned about managing test/dev infrastructure costs,</a:t>
            </a:r>
            <a:r>
              <a:rPr lang="en-US" sz="1200" baseline="0" dirty="0">
                <a:solidFill>
                  <a:schemeClr val="bg1"/>
                </a:solidFill>
              </a:rPr>
              <a:t> </a:t>
            </a:r>
            <a:r>
              <a:rPr lang="en-US" sz="1200" dirty="0">
                <a:solidFill>
                  <a:schemeClr val="bg1"/>
                </a:solidFill>
              </a:rPr>
              <a:t>about aging data center and hardware</a:t>
            </a:r>
            <a:r>
              <a:rPr lang="en-US" sz="1200" baseline="0" dirty="0">
                <a:solidFill>
                  <a:schemeClr val="bg1"/>
                </a:solidFill>
              </a:rPr>
              <a:t> and would </a:t>
            </a:r>
            <a:r>
              <a:rPr lang="en-US" sz="1200" dirty="0">
                <a:solidFill>
                  <a:schemeClr val="bg1"/>
                </a:solidFill>
              </a:rPr>
              <a:t>like to lower TCO for the SAP landscape, including </a:t>
            </a:r>
            <a:br>
              <a:rPr lang="en-US" sz="1200" dirty="0">
                <a:solidFill>
                  <a:schemeClr val="bg1"/>
                </a:solidFill>
              </a:rPr>
            </a:br>
            <a:r>
              <a:rPr lang="en-US" sz="1200" dirty="0">
                <a:solidFill>
                  <a:schemeClr val="bg1"/>
                </a:solidFill>
              </a:rPr>
              <a:t>the production ECC</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676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The CIO, Andrew Cross</a:t>
            </a:r>
            <a:r>
              <a:rPr lang="en-US" sz="1400" baseline="0" dirty="0">
                <a:solidFill>
                  <a:schemeClr val="bg1"/>
                </a:solidFill>
              </a:rPr>
              <a:t> stated “</a:t>
            </a:r>
            <a:r>
              <a:rPr lang="en-US" sz="1200" i="1" dirty="0">
                <a:solidFill>
                  <a:schemeClr val="bg1"/>
                </a:solidFill>
              </a:rPr>
              <a:t>Our existing on-premises SAP development and test environments no longer meet the agility required by the fast pace of changes in our business. In addition, our operational dependencies on SAP applications force us to seek reasonably priced availability and disaster recovery capabilities for our production SAP deployments.</a:t>
            </a:r>
            <a:r>
              <a:rPr lang="en-US" sz="1200" dirty="0">
                <a:solidFill>
                  <a:schemeClr val="bg1"/>
                </a:solidFill>
              </a:rPr>
              <a:t>” </a:t>
            </a: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30095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bg1"/>
                </a:solidFill>
              </a:rPr>
              <a:t>Customer</a:t>
            </a:r>
            <a:r>
              <a:rPr lang="en-US" sz="1200" baseline="0" dirty="0">
                <a:solidFill>
                  <a:schemeClr val="bg1"/>
                </a:solidFill>
              </a:rPr>
              <a:t> needs include: </a:t>
            </a:r>
          </a:p>
          <a:p>
            <a:pPr marL="171450" lvl="0" indent="-171450" fontAlgn="ctr">
              <a:buFontTx/>
              <a:buChar char="-"/>
            </a:pPr>
            <a:r>
              <a:rPr lang="en-US" sz="1200" dirty="0">
                <a:solidFill>
                  <a:schemeClr val="bg1"/>
                </a:solidFill>
              </a:rPr>
              <a:t>Reducing time to deploy new business processes to deliver competitive customer offers</a:t>
            </a:r>
          </a:p>
          <a:p>
            <a:pPr marL="171450" lvl="0" indent="-171450" fontAlgn="ctr">
              <a:buFontTx/>
              <a:buChar char="-"/>
            </a:pPr>
            <a:r>
              <a:rPr lang="en-US" sz="1200" dirty="0">
                <a:solidFill>
                  <a:schemeClr val="bg1"/>
                </a:solidFill>
              </a:rPr>
              <a:t>Reducing time required to provision development and test environments</a:t>
            </a:r>
          </a:p>
          <a:p>
            <a:pPr marL="171450" lvl="0" indent="-171450" fontAlgn="ctr">
              <a:buFontTx/>
              <a:buChar char="-"/>
            </a:pPr>
            <a:r>
              <a:rPr lang="en-US" sz="1200" dirty="0">
                <a:solidFill>
                  <a:schemeClr val="bg1"/>
                </a:solidFill>
              </a:rPr>
              <a:t>Lowering costs incurred by the development, test, and production environments</a:t>
            </a:r>
          </a:p>
          <a:p>
            <a:pPr marL="171450" lvl="0" indent="-171450" fontAlgn="ctr">
              <a:buFontTx/>
              <a:buChar char="-"/>
            </a:pPr>
            <a:r>
              <a:rPr lang="en-US" sz="1200" dirty="0">
                <a:solidFill>
                  <a:schemeClr val="bg1"/>
                </a:solidFill>
              </a:rPr>
              <a:t>Identifying the monthly infrastructure cost for operating the new solution</a:t>
            </a:r>
          </a:p>
          <a:p>
            <a:pPr lvl="0" fontAlgn="ct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49805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baseline="0" dirty="0"/>
              <a:t> raised some concerns and objections: </a:t>
            </a:r>
          </a:p>
          <a:p>
            <a:pPr marL="171450" lvl="0" indent="-171450">
              <a:buFontTx/>
              <a:buChar char="-"/>
            </a:pPr>
            <a:r>
              <a:rPr lang="en-US" sz="1200" dirty="0">
                <a:solidFill>
                  <a:schemeClr val="bg1"/>
                </a:solidFill>
              </a:rPr>
              <a:t>If I have already paid for my hardware to host my dev/test environment, how am I getting any cost savings by moving it to Azure?  How much more is your cloud solution costing me?</a:t>
            </a:r>
          </a:p>
          <a:p>
            <a:pPr marL="171450" lvl="0" indent="-171450">
              <a:buFontTx/>
              <a:buChar char="-"/>
            </a:pPr>
            <a:r>
              <a:rPr lang="en-US" sz="1200" dirty="0">
                <a:solidFill>
                  <a:schemeClr val="bg1"/>
                </a:solidFill>
              </a:rPr>
              <a:t>What if I need my cloud resources to access on-premises resources?</a:t>
            </a:r>
          </a:p>
          <a:p>
            <a:pPr marL="171450" lvl="0" indent="-171450">
              <a:buFontTx/>
              <a:buChar char="-"/>
            </a:pPr>
            <a:r>
              <a:rPr lang="en-US" sz="1200" dirty="0">
                <a:solidFill>
                  <a:schemeClr val="bg1"/>
                </a:solidFill>
              </a:rPr>
              <a:t>Will Azure meet our security and compliance requirements?</a:t>
            </a:r>
          </a:p>
          <a:p>
            <a:pPr marL="171450" lvl="0" indent="-171450">
              <a:buFontTx/>
              <a:buChar char="-"/>
            </a:pPr>
            <a:r>
              <a:rPr lang="en-US" sz="1200" dirty="0">
                <a:solidFill>
                  <a:schemeClr val="bg1"/>
                </a:solidFill>
              </a:rPr>
              <a:t>Do I have to pay for resources when they are stopped?</a:t>
            </a:r>
          </a:p>
          <a:p>
            <a:pPr marL="171450" lvl="0" indent="-171450">
              <a:buFontTx/>
              <a:buChar char="-"/>
            </a:pPr>
            <a:r>
              <a:rPr lang="en-US" sz="1200" dirty="0">
                <a:solidFill>
                  <a:schemeClr val="bg1"/>
                </a:solidFill>
              </a:rPr>
              <a:t>For my dev environment, can I automate stopping VMs during idle times?</a:t>
            </a:r>
          </a:p>
          <a:p>
            <a:pPr lvl="0"/>
            <a:endParaRPr lang="en-US" sz="1100" dirty="0">
              <a:solidFill>
                <a:schemeClr val="bg1"/>
              </a:solidFill>
            </a:endParaRPr>
          </a:p>
          <a:p>
            <a:pPr lvl="0"/>
            <a:endParaRPr lang="en-US" sz="1200" dirty="0">
              <a:solidFill>
                <a:schemeClr val="bg1"/>
              </a:solidFill>
            </a:endParaRPr>
          </a:p>
          <a:p>
            <a:pPr lvl="0"/>
            <a:endParaRPr lang="en-US" sz="105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4135062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2068285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55655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5211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47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6440006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3844150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2675691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46451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88977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1763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10293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6184493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48374596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0771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1803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285833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815051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8983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32789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2715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4082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0924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66745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34596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506634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74134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1732893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74571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5090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4439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95600551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92407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771461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579115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34399403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320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72446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1219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8121120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358189116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6546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2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4.png"/><Relationship Id="rId5" Type="http://schemas.openxmlformats.org/officeDocument/2006/relationships/tags" Target="../tags/tag5.xml"/><Relationship Id="rId10" Type="http://schemas.openxmlformats.org/officeDocument/2006/relationships/image" Target="../media/image23.emf"/><Relationship Id="rId4" Type="http://schemas.openxmlformats.org/officeDocument/2006/relationships/tags" Target="../tags/tag4.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5.png"/><Relationship Id="rId12" Type="http://schemas.openxmlformats.org/officeDocument/2006/relationships/image" Target="../media/image25.png"/><Relationship Id="rId17" Type="http://schemas.openxmlformats.org/officeDocument/2006/relationships/image" Target="../media/image20.png"/><Relationship Id="rId2" Type="http://schemas.openxmlformats.org/officeDocument/2006/relationships/notesSlide" Target="../notesSlides/notesSlide25.xml"/><Relationship Id="rId16"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1.png"/><Relationship Id="rId10" Type="http://schemas.openxmlformats.org/officeDocument/2006/relationships/image" Target="../media/image38.png"/><Relationship Id="rId4" Type="http://schemas.openxmlformats.org/officeDocument/2006/relationships/image" Target="../media/image18.png"/><Relationship Id="rId9" Type="http://schemas.openxmlformats.org/officeDocument/2006/relationships/image" Target="../media/image37.png"/><Relationship Id="rId1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4.wmf"/><Relationship Id="rId5" Type="http://schemas.openxmlformats.org/officeDocument/2006/relationships/package" Target="../embeddings/Microsoft_Excel_Worksheet.xlsx"/><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5.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0.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52.png"/><Relationship Id="rId14" Type="http://schemas.openxmlformats.org/officeDocument/2006/relationships/image" Target="../media/image5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Architecting a Highly Available SAP NetWeaver Solution on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2" y="4736607"/>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3" name="Title 1"/>
          <p:cNvSpPr>
            <a:spLocks noGrp="1"/>
          </p:cNvSpPr>
          <p:nvPr>
            <p:ph type="title"/>
          </p:nvPr>
        </p:nvSpPr>
        <p:spPr>
          <a:xfrm>
            <a:off x="268934" y="291112"/>
            <a:ext cx="11494682" cy="896518"/>
          </a:xfrm>
        </p:spPr>
        <p:txBody>
          <a:bodyPr/>
          <a:lstStyle/>
          <a:p>
            <a:r>
              <a:rPr lang="en-US" sz="4400" dirty="0">
                <a:solidFill>
                  <a:schemeClr val="bg1"/>
                </a:solidFill>
              </a:rPr>
              <a:t>Customer environment</a:t>
            </a:r>
            <a:endParaRPr lang="en-US" sz="4400" i="1" dirty="0">
              <a:solidFill>
                <a:schemeClr val="bg1"/>
              </a:solidFill>
            </a:endParaRPr>
          </a:p>
        </p:txBody>
      </p:sp>
      <p:grpSp>
        <p:nvGrpSpPr>
          <p:cNvPr id="51" name="Group 50">
            <a:extLst>
              <a:ext uri="{FF2B5EF4-FFF2-40B4-BE49-F238E27FC236}">
                <a16:creationId xmlns:a16="http://schemas.microsoft.com/office/drawing/2014/main" id="{F1366B91-CFB2-499F-9B60-786BEBD548A3}"/>
              </a:ext>
            </a:extLst>
          </p:cNvPr>
          <p:cNvGrpSpPr/>
          <p:nvPr/>
        </p:nvGrpSpPr>
        <p:grpSpPr>
          <a:xfrm>
            <a:off x="132806" y="1132834"/>
            <a:ext cx="11926389" cy="5606736"/>
            <a:chOff x="338974" y="1132834"/>
            <a:chExt cx="11926389" cy="5606736"/>
          </a:xfrm>
        </p:grpSpPr>
        <p:sp>
          <p:nvSpPr>
            <p:cNvPr id="52" name="Cloud 51">
              <a:extLst>
                <a:ext uri="{FF2B5EF4-FFF2-40B4-BE49-F238E27FC236}">
                  <a16:creationId xmlns:a16="http://schemas.microsoft.com/office/drawing/2014/main" id="{830B8195-3E6A-435D-94A5-289535726A77}"/>
                </a:ext>
              </a:extLst>
            </p:cNvPr>
            <p:cNvSpPr/>
            <p:nvPr/>
          </p:nvSpPr>
          <p:spPr>
            <a:xfrm>
              <a:off x="6467814" y="4739124"/>
              <a:ext cx="5554032" cy="1252889"/>
            </a:xfrm>
            <a:prstGeom prst="clou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rtlCol="0" anchor="ctr"/>
            <a:lstStyle/>
            <a:p>
              <a:pPr algn="ctr" defTabSz="931111">
                <a:defRPr/>
              </a:pPr>
              <a:endParaRPr lang="en-US" sz="2243" kern="0" dirty="0">
                <a:solidFill>
                  <a:prstClr val="white"/>
                </a:solidFill>
                <a:latin typeface="Segoe UI Light" panose="020B0502040204020203" pitchFamily="34" charset="0"/>
                <a:cs typeface="Segoe UI Light" panose="020B0502040204020203" pitchFamily="34" charset="0"/>
              </a:endParaRPr>
            </a:p>
          </p:txBody>
        </p:sp>
        <p:sp>
          <p:nvSpPr>
            <p:cNvPr id="54" name="Rectangle 53">
              <a:extLst>
                <a:ext uri="{FF2B5EF4-FFF2-40B4-BE49-F238E27FC236}">
                  <a16:creationId xmlns:a16="http://schemas.microsoft.com/office/drawing/2014/main" id="{79087265-F085-4B25-9F7E-EAF162600CEE}"/>
                </a:ext>
              </a:extLst>
            </p:cNvPr>
            <p:cNvSpPr/>
            <p:nvPr/>
          </p:nvSpPr>
          <p:spPr>
            <a:xfrm>
              <a:off x="338974" y="1270272"/>
              <a:ext cx="5032349" cy="5356650"/>
            </a:xfrm>
            <a:prstGeom prst="rect">
              <a:avLst/>
            </a:prstGeom>
            <a:gradFill flip="none" rotWithShape="1">
              <a:gsLst>
                <a:gs pos="0">
                  <a:sysClr val="window" lastClr="FFFFFF">
                    <a:lumMod val="75000"/>
                    <a:shade val="30000"/>
                    <a:satMod val="115000"/>
                  </a:sysClr>
                </a:gs>
                <a:gs pos="50000">
                  <a:sysClr val="window" lastClr="FFFFFF">
                    <a:lumMod val="75000"/>
                    <a:shade val="67500"/>
                    <a:satMod val="115000"/>
                  </a:sysClr>
                </a:gs>
                <a:gs pos="100000">
                  <a:sysClr val="window" lastClr="FFFFFF">
                    <a:lumMod val="75000"/>
                    <a:shade val="100000"/>
                    <a:satMod val="115000"/>
                  </a:sysClr>
                </a:gs>
              </a:gsLst>
              <a:lin ang="2700000" scaled="1"/>
              <a:tileRect/>
            </a:gradFill>
            <a:ln w="10795" cap="flat" cmpd="sng" algn="ctr">
              <a:solidFill>
                <a:srgbClr val="5B9BD5">
                  <a:shade val="50000"/>
                </a:srgbClr>
              </a:solidFill>
              <a:prstDash val="solid"/>
            </a:ln>
            <a:effectLst/>
          </p:spPr>
          <p:txBody>
            <a:bodyPr rtlCol="0" anchor="ctr"/>
            <a:lstStyle/>
            <a:p>
              <a:pPr algn="ctr" defTabSz="931111">
                <a:defRPr/>
              </a:pPr>
              <a:r>
                <a:rPr lang="en-US" altLang="ja-JP" sz="2040" kern="0" dirty="0">
                  <a:solidFill>
                    <a:srgbClr val="5B9BD5"/>
                  </a:solidFill>
                  <a:latin typeface="Calibri" panose="020F0502020204030204" pitchFamily="34" charset="0"/>
                </a:rPr>
                <a:t>`</a:t>
              </a:r>
              <a:endParaRPr lang="en-US" sz="2040" kern="0" dirty="0">
                <a:solidFill>
                  <a:prstClr val="white"/>
                </a:solidFill>
                <a:latin typeface="Segoe UI"/>
              </a:endParaRPr>
            </a:p>
          </p:txBody>
        </p:sp>
        <p:sp>
          <p:nvSpPr>
            <p:cNvPr id="55" name="Rectangle 54">
              <a:extLst>
                <a:ext uri="{FF2B5EF4-FFF2-40B4-BE49-F238E27FC236}">
                  <a16:creationId xmlns:a16="http://schemas.microsoft.com/office/drawing/2014/main" id="{0EFC1A57-B3B5-40A0-933D-2D3675DE5392}"/>
                </a:ext>
              </a:extLst>
            </p:cNvPr>
            <p:cNvSpPr/>
            <p:nvPr/>
          </p:nvSpPr>
          <p:spPr>
            <a:xfrm>
              <a:off x="585401" y="1550992"/>
              <a:ext cx="4267597" cy="811119"/>
            </a:xfrm>
            <a:prstGeom prst="rect">
              <a:avLst/>
            </a:prstGeom>
            <a:solidFill>
              <a:schemeClr val="bg1">
                <a:lumMod val="85000"/>
              </a:schemeClr>
            </a:solidFill>
            <a:ln w="10795" cap="flat" cmpd="sng" algn="ctr">
              <a:solidFill>
                <a:srgbClr val="7030A0"/>
              </a:solidFill>
              <a:prstDash val="solid"/>
            </a:ln>
            <a:effectLst/>
          </p:spPr>
          <p:txBody>
            <a:bodyPr rtlCol="0" anchor="ctr"/>
            <a:lstStyle/>
            <a:p>
              <a:pPr algn="ctr" defTabSz="931111">
                <a:defRPr/>
              </a:pPr>
              <a:endParaRPr lang="en-US" sz="2040" kern="0" dirty="0">
                <a:solidFill>
                  <a:prstClr val="white"/>
                </a:solidFill>
                <a:latin typeface="Segoe UI"/>
              </a:endParaRPr>
            </a:p>
          </p:txBody>
        </p:sp>
        <p:sp>
          <p:nvSpPr>
            <p:cNvPr id="56" name="Rectangle 55">
              <a:extLst>
                <a:ext uri="{FF2B5EF4-FFF2-40B4-BE49-F238E27FC236}">
                  <a16:creationId xmlns:a16="http://schemas.microsoft.com/office/drawing/2014/main" id="{625A1E5E-4024-4103-B394-F66EB508E752}"/>
                </a:ext>
              </a:extLst>
            </p:cNvPr>
            <p:cNvSpPr/>
            <p:nvPr/>
          </p:nvSpPr>
          <p:spPr>
            <a:xfrm>
              <a:off x="590167" y="2480722"/>
              <a:ext cx="4267597" cy="1135935"/>
            </a:xfrm>
            <a:prstGeom prst="rect">
              <a:avLst/>
            </a:prstGeom>
            <a:solidFill>
              <a:schemeClr val="bg1">
                <a:lumMod val="85000"/>
              </a:schemeClr>
            </a:solidFill>
            <a:ln w="10795" cap="flat" cmpd="sng" algn="ctr">
              <a:solidFill>
                <a:srgbClr val="7030A0"/>
              </a:solidFill>
              <a:prstDash val="solid"/>
            </a:ln>
            <a:effectLst/>
          </p:spPr>
          <p:txBody>
            <a:bodyPr rtlCol="0" anchor="ctr"/>
            <a:lstStyle/>
            <a:p>
              <a:pPr algn="ctr" defTabSz="931111">
                <a:defRPr/>
              </a:pPr>
              <a:endParaRPr lang="en-US" sz="2040" kern="0" dirty="0">
                <a:solidFill>
                  <a:prstClr val="white"/>
                </a:solidFill>
                <a:latin typeface="Segoe UI"/>
              </a:endParaRPr>
            </a:p>
          </p:txBody>
        </p:sp>
        <p:pic>
          <p:nvPicPr>
            <p:cNvPr id="57" name="Picture 56">
              <a:extLst>
                <a:ext uri="{FF2B5EF4-FFF2-40B4-BE49-F238E27FC236}">
                  <a16:creationId xmlns:a16="http://schemas.microsoft.com/office/drawing/2014/main" id="{9C19B0DE-F257-475F-9058-8A7B80A84F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980" y="1688965"/>
              <a:ext cx="605275" cy="459443"/>
            </a:xfrm>
            <a:prstGeom prst="rect">
              <a:avLst/>
            </a:prstGeom>
          </p:spPr>
        </p:pic>
        <p:pic>
          <p:nvPicPr>
            <p:cNvPr id="58" name="Picture 57">
              <a:extLst>
                <a:ext uri="{FF2B5EF4-FFF2-40B4-BE49-F238E27FC236}">
                  <a16:creationId xmlns:a16="http://schemas.microsoft.com/office/drawing/2014/main" id="{A6C1E7F8-CB5C-4BB4-A25A-BF43EA9389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1607" y="1662362"/>
              <a:ext cx="605275" cy="459443"/>
            </a:xfrm>
            <a:prstGeom prst="rect">
              <a:avLst/>
            </a:prstGeom>
          </p:spPr>
        </p:pic>
        <p:pic>
          <p:nvPicPr>
            <p:cNvPr id="59" name="Picture 58">
              <a:extLst>
                <a:ext uri="{FF2B5EF4-FFF2-40B4-BE49-F238E27FC236}">
                  <a16:creationId xmlns:a16="http://schemas.microsoft.com/office/drawing/2014/main" id="{3A99D927-F94F-40E0-838A-9D56B6BDEB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08057" y="1684571"/>
              <a:ext cx="605275" cy="459443"/>
            </a:xfrm>
            <a:prstGeom prst="rect">
              <a:avLst/>
            </a:prstGeom>
          </p:spPr>
        </p:pic>
        <p:pic>
          <p:nvPicPr>
            <p:cNvPr id="60" name="Picture 59">
              <a:extLst>
                <a:ext uri="{FF2B5EF4-FFF2-40B4-BE49-F238E27FC236}">
                  <a16:creationId xmlns:a16="http://schemas.microsoft.com/office/drawing/2014/main" id="{741214A4-58FC-4F0E-92A0-6FE6D4A65B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49906" y="1662362"/>
              <a:ext cx="605275" cy="459443"/>
            </a:xfrm>
            <a:prstGeom prst="rect">
              <a:avLst/>
            </a:prstGeom>
          </p:spPr>
        </p:pic>
        <p:pic>
          <p:nvPicPr>
            <p:cNvPr id="61" name="Picture 60">
              <a:extLst>
                <a:ext uri="{FF2B5EF4-FFF2-40B4-BE49-F238E27FC236}">
                  <a16:creationId xmlns:a16="http://schemas.microsoft.com/office/drawing/2014/main" id="{089988F5-5F70-455E-9A43-B5AAE375D2F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5156" y="1844974"/>
              <a:ext cx="358312" cy="189574"/>
            </a:xfrm>
            <a:prstGeom prst="rect">
              <a:avLst/>
            </a:prstGeom>
          </p:spPr>
        </p:pic>
        <p:pic>
          <p:nvPicPr>
            <p:cNvPr id="62" name="Picture 61">
              <a:extLst>
                <a:ext uri="{FF2B5EF4-FFF2-40B4-BE49-F238E27FC236}">
                  <a16:creationId xmlns:a16="http://schemas.microsoft.com/office/drawing/2014/main" id="{F1EFD6DA-1556-4D96-AB5F-0CB8881833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9305" y="1838428"/>
              <a:ext cx="358312" cy="189574"/>
            </a:xfrm>
            <a:prstGeom prst="rect">
              <a:avLst/>
            </a:prstGeom>
          </p:spPr>
        </p:pic>
        <p:pic>
          <p:nvPicPr>
            <p:cNvPr id="63" name="Picture 62">
              <a:extLst>
                <a:ext uri="{FF2B5EF4-FFF2-40B4-BE49-F238E27FC236}">
                  <a16:creationId xmlns:a16="http://schemas.microsoft.com/office/drawing/2014/main" id="{02051F2F-E810-4544-85C0-514570138D1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2958" y="1833101"/>
              <a:ext cx="358312" cy="189574"/>
            </a:xfrm>
            <a:prstGeom prst="rect">
              <a:avLst/>
            </a:prstGeom>
          </p:spPr>
        </p:pic>
        <p:pic>
          <p:nvPicPr>
            <p:cNvPr id="64" name="Picture 63">
              <a:extLst>
                <a:ext uri="{FF2B5EF4-FFF2-40B4-BE49-F238E27FC236}">
                  <a16:creationId xmlns:a16="http://schemas.microsoft.com/office/drawing/2014/main" id="{D1C5945D-882F-41B3-B4D2-8172FFAB14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93979" y="1820139"/>
              <a:ext cx="358312" cy="189574"/>
            </a:xfrm>
            <a:prstGeom prst="rect">
              <a:avLst/>
            </a:prstGeom>
          </p:spPr>
        </p:pic>
        <p:pic>
          <p:nvPicPr>
            <p:cNvPr id="65" name="Picture 64">
              <a:extLst>
                <a:ext uri="{FF2B5EF4-FFF2-40B4-BE49-F238E27FC236}">
                  <a16:creationId xmlns:a16="http://schemas.microsoft.com/office/drawing/2014/main" id="{034D635D-90C1-445F-B018-8821F35AFE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3181" y="2691067"/>
              <a:ext cx="605275" cy="459443"/>
            </a:xfrm>
            <a:prstGeom prst="rect">
              <a:avLst/>
            </a:prstGeom>
          </p:spPr>
        </p:pic>
        <p:pic>
          <p:nvPicPr>
            <p:cNvPr id="66" name="Picture 65">
              <a:extLst>
                <a:ext uri="{FF2B5EF4-FFF2-40B4-BE49-F238E27FC236}">
                  <a16:creationId xmlns:a16="http://schemas.microsoft.com/office/drawing/2014/main" id="{3EC92688-7EE1-4C54-BE14-B837BB60A0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0807" y="2664466"/>
              <a:ext cx="605275" cy="459443"/>
            </a:xfrm>
            <a:prstGeom prst="rect">
              <a:avLst/>
            </a:prstGeom>
          </p:spPr>
        </p:pic>
        <p:pic>
          <p:nvPicPr>
            <p:cNvPr id="67" name="Picture 66">
              <a:extLst>
                <a:ext uri="{FF2B5EF4-FFF2-40B4-BE49-F238E27FC236}">
                  <a16:creationId xmlns:a16="http://schemas.microsoft.com/office/drawing/2014/main" id="{12B3EFA2-EE03-4E54-88CA-58EE29641F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27257" y="2686676"/>
              <a:ext cx="605275" cy="459443"/>
            </a:xfrm>
            <a:prstGeom prst="rect">
              <a:avLst/>
            </a:prstGeom>
          </p:spPr>
        </p:pic>
        <p:pic>
          <p:nvPicPr>
            <p:cNvPr id="68" name="Picture 67">
              <a:extLst>
                <a:ext uri="{FF2B5EF4-FFF2-40B4-BE49-F238E27FC236}">
                  <a16:creationId xmlns:a16="http://schemas.microsoft.com/office/drawing/2014/main" id="{727CBA2E-EDF9-4B9E-91A8-289D83850E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69107" y="2664466"/>
              <a:ext cx="605275" cy="459443"/>
            </a:xfrm>
            <a:prstGeom prst="rect">
              <a:avLst/>
            </a:prstGeom>
          </p:spPr>
        </p:pic>
        <p:pic>
          <p:nvPicPr>
            <p:cNvPr id="69" name="Picture 68">
              <a:extLst>
                <a:ext uri="{FF2B5EF4-FFF2-40B4-BE49-F238E27FC236}">
                  <a16:creationId xmlns:a16="http://schemas.microsoft.com/office/drawing/2014/main" id="{5FC74852-EDA7-490C-A9EF-B2913AF260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4356" y="2847079"/>
              <a:ext cx="358312" cy="189574"/>
            </a:xfrm>
            <a:prstGeom prst="rect">
              <a:avLst/>
            </a:prstGeom>
          </p:spPr>
        </p:pic>
        <p:pic>
          <p:nvPicPr>
            <p:cNvPr id="70" name="Picture 69">
              <a:extLst>
                <a:ext uri="{FF2B5EF4-FFF2-40B4-BE49-F238E27FC236}">
                  <a16:creationId xmlns:a16="http://schemas.microsoft.com/office/drawing/2014/main" id="{582082DE-B324-44A8-8FD0-B576931C2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28505" y="2840532"/>
              <a:ext cx="358312" cy="189574"/>
            </a:xfrm>
            <a:prstGeom prst="rect">
              <a:avLst/>
            </a:prstGeom>
          </p:spPr>
        </p:pic>
        <p:pic>
          <p:nvPicPr>
            <p:cNvPr id="71" name="Picture 70">
              <a:extLst>
                <a:ext uri="{FF2B5EF4-FFF2-40B4-BE49-F238E27FC236}">
                  <a16:creationId xmlns:a16="http://schemas.microsoft.com/office/drawing/2014/main" id="{8B2F6816-B81C-458F-BA53-207AF37536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62159" y="2835204"/>
              <a:ext cx="358312" cy="189574"/>
            </a:xfrm>
            <a:prstGeom prst="rect">
              <a:avLst/>
            </a:prstGeom>
          </p:spPr>
        </p:pic>
        <p:pic>
          <p:nvPicPr>
            <p:cNvPr id="72" name="Picture 71">
              <a:extLst>
                <a:ext uri="{FF2B5EF4-FFF2-40B4-BE49-F238E27FC236}">
                  <a16:creationId xmlns:a16="http://schemas.microsoft.com/office/drawing/2014/main" id="{94703503-CD22-41D8-A69B-6D8C2320949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t="-8298"/>
            <a:stretch/>
          </p:blipFill>
          <p:spPr>
            <a:xfrm>
              <a:off x="3977572" y="2795095"/>
              <a:ext cx="618190" cy="170968"/>
            </a:xfrm>
            <a:prstGeom prst="rect">
              <a:avLst/>
            </a:prstGeom>
            <a:solidFill>
              <a:sysClr val="window" lastClr="FFFFFF"/>
            </a:solidFill>
          </p:spPr>
        </p:pic>
        <p:sp>
          <p:nvSpPr>
            <p:cNvPr id="73" name="TextBox 72">
              <a:extLst>
                <a:ext uri="{FF2B5EF4-FFF2-40B4-BE49-F238E27FC236}">
                  <a16:creationId xmlns:a16="http://schemas.microsoft.com/office/drawing/2014/main" id="{B14C438C-6D9D-409E-A937-41D5B9881784}"/>
                </a:ext>
              </a:extLst>
            </p:cNvPr>
            <p:cNvSpPr txBox="1"/>
            <p:nvPr/>
          </p:nvSpPr>
          <p:spPr>
            <a:xfrm>
              <a:off x="731531" y="2089073"/>
              <a:ext cx="3939071" cy="286306"/>
            </a:xfrm>
            <a:prstGeom prst="rect">
              <a:avLst/>
            </a:prstGeom>
            <a:noFill/>
          </p:spPr>
          <p:txBody>
            <a:bodyPr wrap="square" rtlCol="0">
              <a:spAutoFit/>
            </a:bodyPr>
            <a:lstStyle/>
            <a:p>
              <a:pPr algn="ctr" defTabSz="931111">
                <a:defRPr/>
              </a:pPr>
              <a:r>
                <a:rPr lang="en-US" sz="1200" kern="0" dirty="0">
                  <a:latin typeface="Segoe UI Semilight" panose="020B0402040204020203" pitchFamily="34" charset="0"/>
                  <a:cs typeface="Segoe UI Semilight" panose="020B0402040204020203" pitchFamily="34" charset="0"/>
                </a:rPr>
                <a:t>Test/Dev</a:t>
              </a:r>
            </a:p>
          </p:txBody>
        </p:sp>
        <p:sp>
          <p:nvSpPr>
            <p:cNvPr id="74" name="TextBox 73">
              <a:extLst>
                <a:ext uri="{FF2B5EF4-FFF2-40B4-BE49-F238E27FC236}">
                  <a16:creationId xmlns:a16="http://schemas.microsoft.com/office/drawing/2014/main" id="{78580BCC-C85F-4348-85CC-632C3848A8C6}"/>
                </a:ext>
              </a:extLst>
            </p:cNvPr>
            <p:cNvSpPr txBox="1"/>
            <p:nvPr/>
          </p:nvSpPr>
          <p:spPr>
            <a:xfrm>
              <a:off x="669004" y="3268662"/>
              <a:ext cx="4083152" cy="280718"/>
            </a:xfrm>
            <a:prstGeom prst="rect">
              <a:avLst/>
            </a:prstGeom>
            <a:noFill/>
          </p:spPr>
          <p:txBody>
            <a:bodyPr wrap="square" rtlCol="0">
              <a:spAutoFit/>
            </a:bodyPr>
            <a:lstStyle/>
            <a:p>
              <a:pPr algn="ctr" defTabSz="931111">
                <a:defRPr/>
              </a:pPr>
              <a:r>
                <a:rPr lang="en-US" sz="1200" kern="0" dirty="0"/>
                <a:t>Production</a:t>
              </a:r>
            </a:p>
          </p:txBody>
        </p:sp>
        <p:sp>
          <p:nvSpPr>
            <p:cNvPr id="75" name="Rounded Rectangular Callout 25">
              <a:extLst>
                <a:ext uri="{FF2B5EF4-FFF2-40B4-BE49-F238E27FC236}">
                  <a16:creationId xmlns:a16="http://schemas.microsoft.com/office/drawing/2014/main" id="{4E9BCD12-24FC-4816-8B83-2E4DC619E247}"/>
                </a:ext>
              </a:extLst>
            </p:cNvPr>
            <p:cNvSpPr/>
            <p:nvPr/>
          </p:nvSpPr>
          <p:spPr bwMode="auto">
            <a:xfrm>
              <a:off x="5958923" y="1132834"/>
              <a:ext cx="5935939" cy="3441428"/>
            </a:xfrm>
            <a:prstGeom prst="wedgeRoundRectCallout">
              <a:avLst>
                <a:gd name="adj1" fmla="val -66049"/>
                <a:gd name="adj2" fmla="val 7783"/>
                <a:gd name="adj3" fmla="val 16667"/>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27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SAP : SAP ERP/ECC 6.0</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OS : Windows Server 2012 R2</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DB : SQL Server 2014</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APP server : 8 cores, 32GB RAM x 3 nodes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Application tier SAPS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30,000 SAPS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DB server : 8 cores, 32GB RAM x 1 node</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Database tier SAPS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15,000 SAPS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IOPS (Production DB data files)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10,000 IOPS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DB size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750GB</a:t>
              </a: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 with max growth to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1TB</a:t>
              </a:r>
              <a:endParaRPr lang="en-US" sz="1600" kern="0" dirty="0">
                <a:solidFill>
                  <a:srgbClr val="FF0000"/>
                </a:solidFill>
                <a:latin typeface="Segoe UI Semilight" panose="020B0402040204020203" pitchFamily="34" charset="0"/>
                <a:ea typeface="Segoe UI" pitchFamily="34" charset="0"/>
                <a:cs typeface="Segoe UI Semilight" panose="020B0402040204020203" pitchFamily="34" charset="0"/>
              </a:endParaRP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SLA : RPO=15min, RTO = 6hr, HA/DR is required</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DB : t-log backup every 15 min, daily full backup retained for 1  month, monthly full backup for 1 year </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Other solutions required: Backup, Monitoring, Security </a:t>
              </a:r>
              <a:endParaRPr lang="en-US"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76" name="Content Placeholder 2">
              <a:extLst>
                <a:ext uri="{FF2B5EF4-FFF2-40B4-BE49-F238E27FC236}">
                  <a16:creationId xmlns:a16="http://schemas.microsoft.com/office/drawing/2014/main" id="{BAB4DE24-3B3B-4B8D-979D-CE4514B792DF}"/>
                </a:ext>
              </a:extLst>
            </p:cNvPr>
            <p:cNvSpPr txBox="1">
              <a:spLocks/>
            </p:cNvSpPr>
            <p:nvPr/>
          </p:nvSpPr>
          <p:spPr>
            <a:xfrm>
              <a:off x="7035683" y="5137404"/>
              <a:ext cx="4859179" cy="470856"/>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defRPr/>
              </a:pPr>
              <a:r>
                <a:rPr lang="en-US" sz="2000" dirty="0">
                  <a:solidFill>
                    <a:sysClr val="windowText" lastClr="000000"/>
                  </a:solidFill>
                  <a:latin typeface="Segoe UI Semilight" panose="020B0402040204020203" pitchFamily="34" charset="0"/>
                  <a:cs typeface="Segoe UI Semilight" panose="020B0402040204020203" pitchFamily="34" charset="0"/>
                </a:rPr>
                <a:t>Dev/Test, DR and Production on Azure</a:t>
              </a:r>
            </a:p>
          </p:txBody>
        </p:sp>
        <p:pic>
          <p:nvPicPr>
            <p:cNvPr id="77" name="Picture 76">
              <a:extLst>
                <a:ext uri="{FF2B5EF4-FFF2-40B4-BE49-F238E27FC236}">
                  <a16:creationId xmlns:a16="http://schemas.microsoft.com/office/drawing/2014/main" id="{8E216E8D-F281-4468-A4E6-995A392265D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1088002" y="1695200"/>
              <a:ext cx="392244" cy="108480"/>
            </a:xfrm>
            <a:prstGeom prst="rect">
              <a:avLst/>
            </a:prstGeom>
            <a:solidFill>
              <a:sysClr val="window" lastClr="FFFFFF"/>
            </a:solidFill>
          </p:spPr>
        </p:pic>
        <p:pic>
          <p:nvPicPr>
            <p:cNvPr id="78" name="Picture 77">
              <a:extLst>
                <a:ext uri="{FF2B5EF4-FFF2-40B4-BE49-F238E27FC236}">
                  <a16:creationId xmlns:a16="http://schemas.microsoft.com/office/drawing/2014/main" id="{D39EE600-0131-4461-82B7-DF8A90D8F57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2126081" y="1696750"/>
              <a:ext cx="392244" cy="108480"/>
            </a:xfrm>
            <a:prstGeom prst="rect">
              <a:avLst/>
            </a:prstGeom>
            <a:solidFill>
              <a:sysClr val="window" lastClr="FFFFFF"/>
            </a:solidFill>
          </p:spPr>
        </p:pic>
        <p:pic>
          <p:nvPicPr>
            <p:cNvPr id="79" name="Picture 78">
              <a:extLst>
                <a:ext uri="{FF2B5EF4-FFF2-40B4-BE49-F238E27FC236}">
                  <a16:creationId xmlns:a16="http://schemas.microsoft.com/office/drawing/2014/main" id="{6FC6719C-D21E-45E5-8C96-4FAC20CE1248}"/>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3172529" y="1711762"/>
              <a:ext cx="392244" cy="108480"/>
            </a:xfrm>
            <a:prstGeom prst="rect">
              <a:avLst/>
            </a:prstGeom>
            <a:solidFill>
              <a:sysClr val="window" lastClr="FFFFFF"/>
            </a:solidFill>
          </p:spPr>
        </p:pic>
        <p:pic>
          <p:nvPicPr>
            <p:cNvPr id="80" name="Picture 79">
              <a:extLst>
                <a:ext uri="{FF2B5EF4-FFF2-40B4-BE49-F238E27FC236}">
                  <a16:creationId xmlns:a16="http://schemas.microsoft.com/office/drawing/2014/main" id="{955C2CB6-A278-492B-BF3E-1FCBE9D67838}"/>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4168150" y="1706231"/>
              <a:ext cx="392244" cy="108480"/>
            </a:xfrm>
            <a:prstGeom prst="rect">
              <a:avLst/>
            </a:prstGeom>
            <a:solidFill>
              <a:sysClr val="window" lastClr="FFFFFF"/>
            </a:solidFill>
          </p:spPr>
        </p:pic>
        <p:sp>
          <p:nvSpPr>
            <p:cNvPr id="81" name="Oval 80">
              <a:extLst>
                <a:ext uri="{FF2B5EF4-FFF2-40B4-BE49-F238E27FC236}">
                  <a16:creationId xmlns:a16="http://schemas.microsoft.com/office/drawing/2014/main" id="{73AC4433-D7C6-4CF0-BD62-82FA3F379907}"/>
                </a:ext>
              </a:extLst>
            </p:cNvPr>
            <p:cNvSpPr/>
            <p:nvPr/>
          </p:nvSpPr>
          <p:spPr bwMode="auto">
            <a:xfrm>
              <a:off x="5889840" y="6130056"/>
              <a:ext cx="2322652"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Compute/storage</a:t>
              </a:r>
              <a:b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b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sizing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2" name="Oval 81">
              <a:extLst>
                <a:ext uri="{FF2B5EF4-FFF2-40B4-BE49-F238E27FC236}">
                  <a16:creationId xmlns:a16="http://schemas.microsoft.com/office/drawing/2014/main" id="{77A75749-05B3-4744-81BB-C5186048885C}"/>
                </a:ext>
              </a:extLst>
            </p:cNvPr>
            <p:cNvSpPr/>
            <p:nvPr/>
          </p:nvSpPr>
          <p:spPr bwMode="auto">
            <a:xfrm>
              <a:off x="8312488" y="6130056"/>
              <a:ext cx="1926440"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High Availability and DR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3" name="Oval 82">
              <a:extLst>
                <a:ext uri="{FF2B5EF4-FFF2-40B4-BE49-F238E27FC236}">
                  <a16:creationId xmlns:a16="http://schemas.microsoft.com/office/drawing/2014/main" id="{D11B20CB-1ECF-406B-AF5B-0E6359701B07}"/>
                </a:ext>
              </a:extLst>
            </p:cNvPr>
            <p:cNvSpPr/>
            <p:nvPr/>
          </p:nvSpPr>
          <p:spPr bwMode="auto">
            <a:xfrm>
              <a:off x="10338923" y="6121997"/>
              <a:ext cx="1926440"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Cloud migration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4" name="Can 34">
              <a:extLst>
                <a:ext uri="{FF2B5EF4-FFF2-40B4-BE49-F238E27FC236}">
                  <a16:creationId xmlns:a16="http://schemas.microsoft.com/office/drawing/2014/main" id="{33FBAE07-E6E6-45F3-91B9-874F18A5579A}"/>
                </a:ext>
              </a:extLst>
            </p:cNvPr>
            <p:cNvSpPr/>
            <p:nvPr/>
          </p:nvSpPr>
          <p:spPr>
            <a:xfrm>
              <a:off x="1506872" y="3907203"/>
              <a:ext cx="777733" cy="563731"/>
            </a:xfrm>
            <a:prstGeom prst="can">
              <a:avLst/>
            </a:prstGeom>
            <a:solidFill>
              <a:srgbClr val="5B9BD5"/>
            </a:solidFill>
            <a:ln w="10795" cap="flat" cmpd="sng" algn="ctr">
              <a:solidFill>
                <a:srgbClr val="5B9BD5">
                  <a:shade val="50000"/>
                </a:srgbClr>
              </a:solidFill>
              <a:prstDash val="solid"/>
            </a:ln>
            <a:effectLst/>
          </p:spPr>
          <p:txBody>
            <a:bodyPr rtlCol="0" anchor="ctr"/>
            <a:lstStyle/>
            <a:p>
              <a:pPr algn="ctr" defTabSz="931111">
                <a:defRPr/>
              </a:pPr>
              <a:endParaRPr lang="en-US" sz="2040" kern="0" dirty="0">
                <a:solidFill>
                  <a:prstClr val="white"/>
                </a:solidFill>
                <a:latin typeface="Segoe UI"/>
              </a:endParaRPr>
            </a:p>
          </p:txBody>
        </p:sp>
        <p:sp>
          <p:nvSpPr>
            <p:cNvPr id="85" name="Can 35">
              <a:extLst>
                <a:ext uri="{FF2B5EF4-FFF2-40B4-BE49-F238E27FC236}">
                  <a16:creationId xmlns:a16="http://schemas.microsoft.com/office/drawing/2014/main" id="{AE9022B1-5631-43F0-AFED-6AB0F8E15E0F}"/>
                </a:ext>
              </a:extLst>
            </p:cNvPr>
            <p:cNvSpPr/>
            <p:nvPr/>
          </p:nvSpPr>
          <p:spPr>
            <a:xfrm>
              <a:off x="1969169" y="4034138"/>
              <a:ext cx="777733" cy="563731"/>
            </a:xfrm>
            <a:prstGeom prst="can">
              <a:avLst/>
            </a:prstGeom>
            <a:solidFill>
              <a:srgbClr val="5B9BD5"/>
            </a:solidFill>
            <a:ln w="10795" cap="flat" cmpd="sng" algn="ctr">
              <a:solidFill>
                <a:srgbClr val="5B9BD5">
                  <a:shade val="50000"/>
                </a:srgbClr>
              </a:solidFill>
              <a:prstDash val="solid"/>
            </a:ln>
            <a:effectLst/>
          </p:spPr>
          <p:txBody>
            <a:bodyPr rtlCol="0" anchor="ctr"/>
            <a:lstStyle/>
            <a:p>
              <a:pPr algn="ctr" defTabSz="931111">
                <a:defRPr/>
              </a:pPr>
              <a:endParaRPr lang="en-US" sz="2040" kern="0" dirty="0">
                <a:solidFill>
                  <a:prstClr val="white"/>
                </a:solidFill>
                <a:latin typeface="Segoe UI"/>
              </a:endParaRPr>
            </a:p>
          </p:txBody>
        </p:sp>
        <p:pic>
          <p:nvPicPr>
            <p:cNvPr id="86" name="Picture 85">
              <a:extLst>
                <a:ext uri="{FF2B5EF4-FFF2-40B4-BE49-F238E27FC236}">
                  <a16:creationId xmlns:a16="http://schemas.microsoft.com/office/drawing/2014/main" id="{4EEB757D-1AF2-4732-B557-9945816529F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82123" y="3963949"/>
              <a:ext cx="661126" cy="461687"/>
            </a:xfrm>
            <a:prstGeom prst="rect">
              <a:avLst/>
            </a:prstGeom>
          </p:spPr>
        </p:pic>
        <p:pic>
          <p:nvPicPr>
            <p:cNvPr id="87" name="Picture 86">
              <a:extLst>
                <a:ext uri="{FF2B5EF4-FFF2-40B4-BE49-F238E27FC236}">
                  <a16:creationId xmlns:a16="http://schemas.microsoft.com/office/drawing/2014/main" id="{B82214F6-79DA-4F88-9A37-ED564575A6A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34502" y="4116327"/>
              <a:ext cx="661126" cy="461687"/>
            </a:xfrm>
            <a:prstGeom prst="rect">
              <a:avLst/>
            </a:prstGeom>
          </p:spPr>
        </p:pic>
        <p:pic>
          <p:nvPicPr>
            <p:cNvPr id="88" name="Picture 10" descr="C:\Program Files\Microsoft Resource DVD Artwork\DVD_ART\Artwork_Imagery\Shapes and Graphics\circular shapes\Circle with Photo\business woman pocket pc asian circle.png">
              <a:extLst>
                <a:ext uri="{FF2B5EF4-FFF2-40B4-BE49-F238E27FC236}">
                  <a16:creationId xmlns:a16="http://schemas.microsoft.com/office/drawing/2014/main" id="{4BB153F3-E046-4541-A05D-EABEBF223F39}"/>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500872" y="5519426"/>
              <a:ext cx="689213" cy="690522"/>
            </a:xfrm>
            <a:prstGeom prst="rect">
              <a:avLst/>
            </a:prstGeom>
            <a:noFill/>
            <a:ln w="9525">
              <a:noFill/>
              <a:miter lim="800000"/>
              <a:headEnd/>
              <a:tailEnd/>
            </a:ln>
          </p:spPr>
        </p:pic>
        <p:pic>
          <p:nvPicPr>
            <p:cNvPr id="89" name="Picture 12" descr="C:\Program Files\Microsoft Resource DVD Artwork\DVD_ART\Artwork_Imagery\Shapes and Graphics\circular shapes\Circle with Photo\meeting circle.png">
              <a:extLst>
                <a:ext uri="{FF2B5EF4-FFF2-40B4-BE49-F238E27FC236}">
                  <a16:creationId xmlns:a16="http://schemas.microsoft.com/office/drawing/2014/main" id="{DFE86B1E-3A2E-4275-B0DE-CD6EA8A1425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73381" y="5519761"/>
              <a:ext cx="688658" cy="690522"/>
            </a:xfrm>
            <a:prstGeom prst="rect">
              <a:avLst/>
            </a:prstGeom>
            <a:noFill/>
            <a:ln w="9525">
              <a:noFill/>
              <a:miter lim="800000"/>
              <a:headEnd/>
              <a:tailEnd/>
            </a:ln>
          </p:spPr>
        </p:pic>
        <p:pic>
          <p:nvPicPr>
            <p:cNvPr id="90" name="Picture 13" descr="C:\Program Files\Microsoft Resource DVD Artwork\DVD_ART\Artwork_Imagery\Shapes and Graphics\circular shapes\Circle with Photo\customer happy smiling woman circle.png">
              <a:extLst>
                <a:ext uri="{FF2B5EF4-FFF2-40B4-BE49-F238E27FC236}">
                  <a16:creationId xmlns:a16="http://schemas.microsoft.com/office/drawing/2014/main" id="{BCEE5E6A-4F34-46E9-8FB5-696D636EB127}"/>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545906" y="5519427"/>
              <a:ext cx="698373" cy="690523"/>
            </a:xfrm>
            <a:prstGeom prst="rect">
              <a:avLst/>
            </a:prstGeom>
            <a:noFill/>
            <a:ln w="9525">
              <a:noFill/>
              <a:miter lim="800000"/>
              <a:headEnd/>
              <a:tailEnd/>
            </a:ln>
          </p:spPr>
        </p:pic>
        <p:pic>
          <p:nvPicPr>
            <p:cNvPr id="91" name="Picture 13" descr="Host Integration Server (HIS) sm">
              <a:extLst>
                <a:ext uri="{FF2B5EF4-FFF2-40B4-BE49-F238E27FC236}">
                  <a16:creationId xmlns:a16="http://schemas.microsoft.com/office/drawing/2014/main" id="{038B795C-8409-47F9-B420-17DB1C20AD74}"/>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688749" y="5519760"/>
              <a:ext cx="410986" cy="702494"/>
            </a:xfrm>
            <a:prstGeom prst="rect">
              <a:avLst/>
            </a:prstGeom>
            <a:noFill/>
            <a:ln w="9525">
              <a:noFill/>
              <a:miter lim="800000"/>
              <a:headEnd/>
              <a:tailEnd/>
            </a:ln>
          </p:spPr>
        </p:pic>
        <p:pic>
          <p:nvPicPr>
            <p:cNvPr id="92" name="Picture 20" descr="Cray mainframe_medium">
              <a:extLst>
                <a:ext uri="{FF2B5EF4-FFF2-40B4-BE49-F238E27FC236}">
                  <a16:creationId xmlns:a16="http://schemas.microsoft.com/office/drawing/2014/main" id="{AE925BA0-F98A-4A93-8B09-6A67B8FF8FCC}"/>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4480147" y="5601144"/>
              <a:ext cx="410986" cy="615823"/>
            </a:xfrm>
            <a:prstGeom prst="rect">
              <a:avLst/>
            </a:prstGeom>
            <a:noFill/>
            <a:ln w="9525">
              <a:noFill/>
              <a:miter lim="800000"/>
              <a:headEnd/>
              <a:tailEnd/>
            </a:ln>
          </p:spPr>
        </p:pic>
        <p:sp>
          <p:nvSpPr>
            <p:cNvPr id="93" name="TextBox 92">
              <a:extLst>
                <a:ext uri="{FF2B5EF4-FFF2-40B4-BE49-F238E27FC236}">
                  <a16:creationId xmlns:a16="http://schemas.microsoft.com/office/drawing/2014/main" id="{77186FF3-7F64-4BD0-AE7B-365FB3203133}"/>
                </a:ext>
              </a:extLst>
            </p:cNvPr>
            <p:cNvSpPr txBox="1"/>
            <p:nvPr/>
          </p:nvSpPr>
          <p:spPr>
            <a:xfrm>
              <a:off x="1027203" y="6307001"/>
              <a:ext cx="1719492" cy="166199"/>
            </a:xfrm>
            <a:prstGeom prst="rect">
              <a:avLst/>
            </a:prstGeom>
            <a:noFill/>
          </p:spPr>
          <p:txBody>
            <a:bodyPr wrap="square" lIns="0" tIns="0" rIns="0" bIns="0" rtlCol="0">
              <a:spAutoFit/>
            </a:bodyPr>
            <a:lstStyle/>
            <a:p>
              <a:pPr algn="ctr" defTabSz="931147">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End users</a:t>
              </a:r>
            </a:p>
          </p:txBody>
        </p:sp>
        <p:sp>
          <p:nvSpPr>
            <p:cNvPr id="94" name="TextBox 93">
              <a:extLst>
                <a:ext uri="{FF2B5EF4-FFF2-40B4-BE49-F238E27FC236}">
                  <a16:creationId xmlns:a16="http://schemas.microsoft.com/office/drawing/2014/main" id="{A11949F7-67A3-4219-86E2-5D83DEF1C455}"/>
                </a:ext>
              </a:extLst>
            </p:cNvPr>
            <p:cNvSpPr txBox="1"/>
            <p:nvPr/>
          </p:nvSpPr>
          <p:spPr>
            <a:xfrm>
              <a:off x="3437300" y="6309563"/>
              <a:ext cx="1719492" cy="166199"/>
            </a:xfrm>
            <a:prstGeom prst="rect">
              <a:avLst/>
            </a:prstGeom>
            <a:noFill/>
          </p:spPr>
          <p:txBody>
            <a:bodyPr wrap="square" lIns="0" tIns="0" rIns="0" bIns="0" rtlCol="0">
              <a:spAutoFit/>
            </a:bodyPr>
            <a:lstStyle/>
            <a:p>
              <a:pPr algn="ctr" defTabSz="931147">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Legacy systems</a:t>
              </a:r>
            </a:p>
          </p:txBody>
        </p:sp>
        <p:sp>
          <p:nvSpPr>
            <p:cNvPr id="95" name="Right Arrow 45">
              <a:extLst>
                <a:ext uri="{FF2B5EF4-FFF2-40B4-BE49-F238E27FC236}">
                  <a16:creationId xmlns:a16="http://schemas.microsoft.com/office/drawing/2014/main" id="{B06567CE-6C47-4940-90BF-EEFA3229DCA2}"/>
                </a:ext>
              </a:extLst>
            </p:cNvPr>
            <p:cNvSpPr/>
            <p:nvPr/>
          </p:nvSpPr>
          <p:spPr bwMode="auto">
            <a:xfrm>
              <a:off x="4317584" y="4581606"/>
              <a:ext cx="2153396" cy="1609497"/>
            </a:xfrm>
            <a:prstGeom prst="rightArrow">
              <a:avLst/>
            </a:prstGeom>
            <a:solidFill>
              <a:srgbClr val="05C8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Azure Migration</a:t>
              </a:r>
            </a:p>
          </p:txBody>
        </p:sp>
        <p:sp>
          <p:nvSpPr>
            <p:cNvPr id="96" name="TextBox 95">
              <a:extLst>
                <a:ext uri="{FF2B5EF4-FFF2-40B4-BE49-F238E27FC236}">
                  <a16:creationId xmlns:a16="http://schemas.microsoft.com/office/drawing/2014/main" id="{4CEE09E3-1A90-458D-A455-F065EA309905}"/>
                </a:ext>
              </a:extLst>
            </p:cNvPr>
            <p:cNvSpPr txBox="1"/>
            <p:nvPr/>
          </p:nvSpPr>
          <p:spPr>
            <a:xfrm>
              <a:off x="1262039" y="4697270"/>
              <a:ext cx="1719492" cy="166199"/>
            </a:xfrm>
            <a:prstGeom prst="rect">
              <a:avLst/>
            </a:prstGeom>
            <a:noFill/>
          </p:spPr>
          <p:txBody>
            <a:bodyPr wrap="square" lIns="0" tIns="0" rIns="0" bIns="0" rtlCol="0">
              <a:spAutoFit/>
            </a:bodyPr>
            <a:lstStyle/>
            <a:p>
              <a:pPr algn="ctr" defTabSz="931111">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SAN Storage</a:t>
              </a:r>
            </a:p>
          </p:txBody>
        </p:sp>
        <p:sp>
          <p:nvSpPr>
            <p:cNvPr id="97" name="TextBox 96">
              <a:extLst>
                <a:ext uri="{FF2B5EF4-FFF2-40B4-BE49-F238E27FC236}">
                  <a16:creationId xmlns:a16="http://schemas.microsoft.com/office/drawing/2014/main" id="{B13EF5DB-602A-41F9-B8CD-44E94E9067F7}"/>
                </a:ext>
              </a:extLst>
            </p:cNvPr>
            <p:cNvSpPr txBox="1"/>
            <p:nvPr/>
          </p:nvSpPr>
          <p:spPr>
            <a:xfrm>
              <a:off x="2876269" y="4672575"/>
              <a:ext cx="1441315" cy="166199"/>
            </a:xfrm>
            <a:prstGeom prst="rect">
              <a:avLst/>
            </a:prstGeom>
            <a:noFill/>
          </p:spPr>
          <p:txBody>
            <a:bodyPr wrap="square" lIns="0" tIns="0" rIns="0" bIns="0" rtlCol="0">
              <a:spAutoFit/>
            </a:bodyPr>
            <a:lstStyle/>
            <a:p>
              <a:pPr algn="ctr" defTabSz="931111">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Tape devices</a:t>
              </a:r>
            </a:p>
          </p:txBody>
        </p:sp>
        <p:sp>
          <p:nvSpPr>
            <p:cNvPr id="98" name="Rectangle 97">
              <a:extLst>
                <a:ext uri="{FF2B5EF4-FFF2-40B4-BE49-F238E27FC236}">
                  <a16:creationId xmlns:a16="http://schemas.microsoft.com/office/drawing/2014/main" id="{DCEB0254-2527-4F2B-A704-5D194B74EBF2}"/>
                </a:ext>
              </a:extLst>
            </p:cNvPr>
            <p:cNvSpPr/>
            <p:nvPr/>
          </p:nvSpPr>
          <p:spPr bwMode="auto">
            <a:xfrm>
              <a:off x="669004" y="2582862"/>
              <a:ext cx="3016721" cy="737384"/>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a:extLst>
                <a:ext uri="{FF2B5EF4-FFF2-40B4-BE49-F238E27FC236}">
                  <a16:creationId xmlns:a16="http://schemas.microsoft.com/office/drawing/2014/main" id="{8BC86777-DF72-4FC9-B4BE-D5F9F3F820C9}"/>
                </a:ext>
              </a:extLst>
            </p:cNvPr>
            <p:cNvSpPr txBox="1"/>
            <p:nvPr/>
          </p:nvSpPr>
          <p:spPr>
            <a:xfrm>
              <a:off x="669004" y="2978627"/>
              <a:ext cx="3016721"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Application</a:t>
              </a:r>
            </a:p>
          </p:txBody>
        </p:sp>
        <p:sp>
          <p:nvSpPr>
            <p:cNvPr id="100" name="Rectangle 99">
              <a:extLst>
                <a:ext uri="{FF2B5EF4-FFF2-40B4-BE49-F238E27FC236}">
                  <a16:creationId xmlns:a16="http://schemas.microsoft.com/office/drawing/2014/main" id="{03E19EBD-3A5B-4235-83B4-702CF00EB3A2}"/>
                </a:ext>
              </a:extLst>
            </p:cNvPr>
            <p:cNvSpPr/>
            <p:nvPr/>
          </p:nvSpPr>
          <p:spPr bwMode="auto">
            <a:xfrm>
              <a:off x="3783725" y="2577102"/>
              <a:ext cx="954529" cy="737384"/>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TextBox 100">
              <a:extLst>
                <a:ext uri="{FF2B5EF4-FFF2-40B4-BE49-F238E27FC236}">
                  <a16:creationId xmlns:a16="http://schemas.microsoft.com/office/drawing/2014/main" id="{081325BB-E93E-4C9E-9E9A-FBACC3AE0094}"/>
                </a:ext>
              </a:extLst>
            </p:cNvPr>
            <p:cNvSpPr txBox="1"/>
            <p:nvPr/>
          </p:nvSpPr>
          <p:spPr>
            <a:xfrm>
              <a:off x="3680169" y="3009880"/>
              <a:ext cx="1168204"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Database</a:t>
              </a:r>
            </a:p>
          </p:txBody>
        </p:sp>
      </p:grpSp>
    </p:spTree>
    <p:extLst>
      <p:ext uri="{BB962C8B-B14F-4D97-AF65-F5344CB8AC3E}">
        <p14:creationId xmlns:p14="http://schemas.microsoft.com/office/powerpoint/2010/main" val="14629378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Contoso Current SAP State/Benefits of Migration to Azure</a:t>
            </a:r>
            <a:br>
              <a:rPr lang="en-US" sz="4400" dirty="0">
                <a:solidFill>
                  <a:schemeClr val="bg1"/>
                </a:solidFill>
              </a:rPr>
            </a:br>
            <a:endParaRPr lang="en-US" sz="4400" dirty="0">
              <a:solidFill>
                <a:schemeClr val="bg1"/>
              </a:solidFill>
            </a:endParaRPr>
          </a:p>
        </p:txBody>
      </p:sp>
      <p:grpSp>
        <p:nvGrpSpPr>
          <p:cNvPr id="2" name="Group 1">
            <a:extLst>
              <a:ext uri="{FF2B5EF4-FFF2-40B4-BE49-F238E27FC236}">
                <a16:creationId xmlns:a16="http://schemas.microsoft.com/office/drawing/2014/main" id="{C309CCE0-7F31-4704-A37A-520500F8C1D9}"/>
              </a:ext>
            </a:extLst>
          </p:cNvPr>
          <p:cNvGrpSpPr/>
          <p:nvPr/>
        </p:nvGrpSpPr>
        <p:grpSpPr>
          <a:xfrm>
            <a:off x="925377" y="1638457"/>
            <a:ext cx="10341247" cy="4776892"/>
            <a:chOff x="305857" y="993367"/>
            <a:chExt cx="12074355" cy="6121289"/>
          </a:xfrm>
        </p:grpSpPr>
        <p:sp>
          <p:nvSpPr>
            <p:cNvPr id="9" name="Rectangle 8">
              <a:extLst>
                <a:ext uri="{FF2B5EF4-FFF2-40B4-BE49-F238E27FC236}">
                  <a16:creationId xmlns:a16="http://schemas.microsoft.com/office/drawing/2014/main" id="{BAD7E3CA-4F44-4636-B677-3604AE4ED18B}"/>
                </a:ext>
              </a:extLst>
            </p:cNvPr>
            <p:cNvSpPr/>
            <p:nvPr/>
          </p:nvSpPr>
          <p:spPr>
            <a:xfrm>
              <a:off x="305857" y="1175699"/>
              <a:ext cx="11726049" cy="2199324"/>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0" name="Rectangle 9">
              <a:extLst>
                <a:ext uri="{FF2B5EF4-FFF2-40B4-BE49-F238E27FC236}">
                  <a16:creationId xmlns:a16="http://schemas.microsoft.com/office/drawing/2014/main" id="{9B3B82B5-1A4B-41B3-9BBE-F1B1E7510266}"/>
                </a:ext>
              </a:extLst>
            </p:cNvPr>
            <p:cNvSpPr/>
            <p:nvPr/>
          </p:nvSpPr>
          <p:spPr>
            <a:xfrm>
              <a:off x="739009" y="1516033"/>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1" name="Rectangle 10">
              <a:extLst>
                <a:ext uri="{FF2B5EF4-FFF2-40B4-BE49-F238E27FC236}">
                  <a16:creationId xmlns:a16="http://schemas.microsoft.com/office/drawing/2014/main" id="{B700DDC3-C2A5-4842-896B-801FB475C27E}"/>
                </a:ext>
              </a:extLst>
            </p:cNvPr>
            <p:cNvSpPr/>
            <p:nvPr/>
          </p:nvSpPr>
          <p:spPr>
            <a:xfrm>
              <a:off x="2654675"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2" name="Rectangle 11">
              <a:extLst>
                <a:ext uri="{FF2B5EF4-FFF2-40B4-BE49-F238E27FC236}">
                  <a16:creationId xmlns:a16="http://schemas.microsoft.com/office/drawing/2014/main" id="{ED112D8B-B09E-45D7-B939-252CB5E2CE86}"/>
                </a:ext>
              </a:extLst>
            </p:cNvPr>
            <p:cNvSpPr/>
            <p:nvPr/>
          </p:nvSpPr>
          <p:spPr>
            <a:xfrm>
              <a:off x="4532773"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3" name="Rectangle 12">
              <a:extLst>
                <a:ext uri="{FF2B5EF4-FFF2-40B4-BE49-F238E27FC236}">
                  <a16:creationId xmlns:a16="http://schemas.microsoft.com/office/drawing/2014/main" id="{33021254-BA4F-45FA-9F70-F12AE6526046}"/>
                </a:ext>
              </a:extLst>
            </p:cNvPr>
            <p:cNvSpPr/>
            <p:nvPr/>
          </p:nvSpPr>
          <p:spPr>
            <a:xfrm>
              <a:off x="739009" y="4517896"/>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4" name="Rectangle 13">
              <a:extLst>
                <a:ext uri="{FF2B5EF4-FFF2-40B4-BE49-F238E27FC236}">
                  <a16:creationId xmlns:a16="http://schemas.microsoft.com/office/drawing/2014/main" id="{AF4624FF-B523-46CC-877A-42E927A18A86}"/>
                </a:ext>
              </a:extLst>
            </p:cNvPr>
            <p:cNvSpPr/>
            <p:nvPr/>
          </p:nvSpPr>
          <p:spPr>
            <a:xfrm>
              <a:off x="2654675"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5" name="Rectangle 14">
              <a:extLst>
                <a:ext uri="{FF2B5EF4-FFF2-40B4-BE49-F238E27FC236}">
                  <a16:creationId xmlns:a16="http://schemas.microsoft.com/office/drawing/2014/main" id="{40D64953-03F4-42B7-B0E3-483B9A3A1E3A}"/>
                </a:ext>
              </a:extLst>
            </p:cNvPr>
            <p:cNvSpPr/>
            <p:nvPr/>
          </p:nvSpPr>
          <p:spPr>
            <a:xfrm>
              <a:off x="4532773"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6" name="Arrow: Chevron 18">
              <a:extLst>
                <a:ext uri="{FF2B5EF4-FFF2-40B4-BE49-F238E27FC236}">
                  <a16:creationId xmlns:a16="http://schemas.microsoft.com/office/drawing/2014/main" id="{414FA351-ED53-4744-B4AB-E07625B94804}"/>
                </a:ext>
              </a:extLst>
            </p:cNvPr>
            <p:cNvSpPr/>
            <p:nvPr/>
          </p:nvSpPr>
          <p:spPr>
            <a:xfrm rot="5400000">
              <a:off x="5988911" y="2588316"/>
              <a:ext cx="458650" cy="2362816"/>
            </a:xfrm>
            <a:prstGeom prst="chevron">
              <a:avLst/>
            </a:prstGeom>
            <a:solidFill>
              <a:srgbClr val="FFFFFF">
                <a:lumMod val="95000"/>
              </a:srgbClr>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p:txBody>
        </p:sp>
        <p:sp>
          <p:nvSpPr>
            <p:cNvPr id="17" name="Oval 16">
              <a:extLst>
                <a:ext uri="{FF2B5EF4-FFF2-40B4-BE49-F238E27FC236}">
                  <a16:creationId xmlns:a16="http://schemas.microsoft.com/office/drawing/2014/main" id="{403A0EDD-E303-4969-8B96-313D9493E3D0}"/>
                </a:ext>
              </a:extLst>
            </p:cNvPr>
            <p:cNvSpPr/>
            <p:nvPr/>
          </p:nvSpPr>
          <p:spPr>
            <a:xfrm>
              <a:off x="816651" y="1577909"/>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1</a:t>
              </a:r>
            </a:p>
          </p:txBody>
        </p:sp>
        <p:sp>
          <p:nvSpPr>
            <p:cNvPr id="18" name="Oval 17">
              <a:extLst>
                <a:ext uri="{FF2B5EF4-FFF2-40B4-BE49-F238E27FC236}">
                  <a16:creationId xmlns:a16="http://schemas.microsoft.com/office/drawing/2014/main" id="{7B7090A0-9DD1-4158-8F87-5A5DE10A17A8}"/>
                </a:ext>
              </a:extLst>
            </p:cNvPr>
            <p:cNvSpPr/>
            <p:nvPr/>
          </p:nvSpPr>
          <p:spPr>
            <a:xfrm>
              <a:off x="2722373"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2</a:t>
              </a:r>
            </a:p>
          </p:txBody>
        </p:sp>
        <p:sp>
          <p:nvSpPr>
            <p:cNvPr id="19" name="Oval 18">
              <a:extLst>
                <a:ext uri="{FF2B5EF4-FFF2-40B4-BE49-F238E27FC236}">
                  <a16:creationId xmlns:a16="http://schemas.microsoft.com/office/drawing/2014/main" id="{1286DB2A-1783-4272-A9D3-39695C4786D2}"/>
                </a:ext>
              </a:extLst>
            </p:cNvPr>
            <p:cNvSpPr/>
            <p:nvPr/>
          </p:nvSpPr>
          <p:spPr>
            <a:xfrm>
              <a:off x="4563453"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3</a:t>
              </a:r>
            </a:p>
          </p:txBody>
        </p:sp>
        <p:sp>
          <p:nvSpPr>
            <p:cNvPr id="20" name="Oval 19">
              <a:extLst>
                <a:ext uri="{FF2B5EF4-FFF2-40B4-BE49-F238E27FC236}">
                  <a16:creationId xmlns:a16="http://schemas.microsoft.com/office/drawing/2014/main" id="{351479FD-AB36-49FE-83C3-4D0598EF8D96}"/>
                </a:ext>
              </a:extLst>
            </p:cNvPr>
            <p:cNvSpPr/>
            <p:nvPr/>
          </p:nvSpPr>
          <p:spPr>
            <a:xfrm>
              <a:off x="797205" y="430407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1</a:t>
              </a:r>
            </a:p>
          </p:txBody>
        </p:sp>
        <p:sp>
          <p:nvSpPr>
            <p:cNvPr id="21" name="Oval 20">
              <a:extLst>
                <a:ext uri="{FF2B5EF4-FFF2-40B4-BE49-F238E27FC236}">
                  <a16:creationId xmlns:a16="http://schemas.microsoft.com/office/drawing/2014/main" id="{E1D365D4-90AF-4869-BA67-821786B9869D}"/>
                </a:ext>
              </a:extLst>
            </p:cNvPr>
            <p:cNvSpPr/>
            <p:nvPr/>
          </p:nvSpPr>
          <p:spPr>
            <a:xfrm>
              <a:off x="2702928"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2</a:t>
              </a:r>
            </a:p>
          </p:txBody>
        </p:sp>
        <p:sp>
          <p:nvSpPr>
            <p:cNvPr id="22" name="Oval 21">
              <a:extLst>
                <a:ext uri="{FF2B5EF4-FFF2-40B4-BE49-F238E27FC236}">
                  <a16:creationId xmlns:a16="http://schemas.microsoft.com/office/drawing/2014/main" id="{425409A4-C5EE-4489-9807-3F64BAEC8C2B}"/>
                </a:ext>
              </a:extLst>
            </p:cNvPr>
            <p:cNvSpPr/>
            <p:nvPr/>
          </p:nvSpPr>
          <p:spPr>
            <a:xfrm>
              <a:off x="4544007"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3</a:t>
              </a:r>
            </a:p>
          </p:txBody>
        </p:sp>
        <p:sp>
          <p:nvSpPr>
            <p:cNvPr id="23" name="TextBox 22">
              <a:extLst>
                <a:ext uri="{FF2B5EF4-FFF2-40B4-BE49-F238E27FC236}">
                  <a16:creationId xmlns:a16="http://schemas.microsoft.com/office/drawing/2014/main" id="{05D2C3F5-181C-4177-9C5C-3D325CAB1AD0}"/>
                </a:ext>
              </a:extLst>
            </p:cNvPr>
            <p:cNvSpPr txBox="1"/>
            <p:nvPr/>
          </p:nvSpPr>
          <p:spPr>
            <a:xfrm>
              <a:off x="702544" y="993367"/>
              <a:ext cx="1468519" cy="842364"/>
            </a:xfrm>
            <a:prstGeom prst="rect">
              <a:avLst/>
            </a:prstGeom>
            <a:solidFill>
              <a:srgbClr val="002060"/>
            </a:solidFill>
          </p:spPr>
          <p:txBody>
            <a:bodyPr wrap="square" rtlCol="0">
              <a:spAutoFit/>
            </a:bodyPr>
            <a:lstStyle/>
            <a:p>
              <a:pPr algn="ctr" defTabSz="932597">
                <a:defRPr/>
              </a:pPr>
              <a:r>
                <a:rPr lang="en-US" sz="1836" dirty="0">
                  <a:solidFill>
                    <a:srgbClr val="FFFFFF"/>
                  </a:solidFill>
                  <a:latin typeface="Segoe UI Semilight" panose="020B0402040204020203" pitchFamily="34" charset="0"/>
                  <a:cs typeface="Segoe UI Semilight" panose="020B0402040204020203" pitchFamily="34" charset="0"/>
                </a:rPr>
                <a:t>Current State</a:t>
              </a:r>
            </a:p>
          </p:txBody>
        </p:sp>
        <p:sp>
          <p:nvSpPr>
            <p:cNvPr id="24" name="Rectangle 23">
              <a:extLst>
                <a:ext uri="{FF2B5EF4-FFF2-40B4-BE49-F238E27FC236}">
                  <a16:creationId xmlns:a16="http://schemas.microsoft.com/office/drawing/2014/main" id="{E3195CE8-CCDD-4029-B2E8-0638B70B6385}"/>
                </a:ext>
              </a:extLst>
            </p:cNvPr>
            <p:cNvSpPr/>
            <p:nvPr/>
          </p:nvSpPr>
          <p:spPr>
            <a:xfrm>
              <a:off x="305857" y="4126118"/>
              <a:ext cx="11726049" cy="2313485"/>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25" name="TextBox 24">
              <a:extLst>
                <a:ext uri="{FF2B5EF4-FFF2-40B4-BE49-F238E27FC236}">
                  <a16:creationId xmlns:a16="http://schemas.microsoft.com/office/drawing/2014/main" id="{502DFFA9-4A44-48F1-A487-22F863E0CEFA}"/>
                </a:ext>
              </a:extLst>
            </p:cNvPr>
            <p:cNvSpPr txBox="1"/>
            <p:nvPr/>
          </p:nvSpPr>
          <p:spPr>
            <a:xfrm>
              <a:off x="7975894" y="6272292"/>
              <a:ext cx="4404318" cy="842364"/>
            </a:xfrm>
            <a:prstGeom prst="rect">
              <a:avLst/>
            </a:prstGeom>
            <a:solidFill>
              <a:srgbClr val="002060"/>
            </a:solidFill>
          </p:spPr>
          <p:txBody>
            <a:bodyPr wrap="square" rtlCol="0">
              <a:spAutoFit/>
            </a:bodyPr>
            <a:lstStyle/>
            <a:p>
              <a:pPr defTabSz="932597">
                <a:defRPr/>
              </a:pPr>
              <a:r>
                <a:rPr lang="en-US" sz="1836" dirty="0">
                  <a:solidFill>
                    <a:srgbClr val="FFFFFF"/>
                  </a:solidFill>
                  <a:latin typeface="Segoe UI Semilight" panose="020B0402040204020203" pitchFamily="34" charset="0"/>
                  <a:cs typeface="Segoe UI Semilight" panose="020B0402040204020203" pitchFamily="34" charset="0"/>
                </a:rPr>
                <a:t>Benefits of Microsoft Cloud Platform</a:t>
              </a:r>
            </a:p>
          </p:txBody>
        </p:sp>
        <p:sp>
          <p:nvSpPr>
            <p:cNvPr id="26" name="TextBox 25">
              <a:extLst>
                <a:ext uri="{FF2B5EF4-FFF2-40B4-BE49-F238E27FC236}">
                  <a16:creationId xmlns:a16="http://schemas.microsoft.com/office/drawing/2014/main" id="{825CCB97-EE2D-421A-AE29-1B88709CD978}"/>
                </a:ext>
              </a:extLst>
            </p:cNvPr>
            <p:cNvSpPr txBox="1"/>
            <p:nvPr/>
          </p:nvSpPr>
          <p:spPr>
            <a:xfrm>
              <a:off x="6370637" y="2049463"/>
              <a:ext cx="5181600" cy="804569"/>
            </a:xfrm>
            <a:prstGeom prst="rect">
              <a:avLst/>
            </a:prstGeom>
            <a:noFill/>
          </p:spPr>
          <p:txBody>
            <a:bodyPr wrap="square" lIns="182880" tIns="146304" rIns="182880" bIns="146304" rtlCol="0">
              <a:spAutoFit/>
            </a:bodyPr>
            <a:lstStyle/>
            <a:p>
              <a:pPr defTabSz="932742">
                <a:lnSpc>
                  <a:spcPct val="90000"/>
                </a:lnSpc>
                <a:spcAft>
                  <a:spcPts val="600"/>
                </a:spcAft>
              </a:pPr>
              <a:r>
                <a:rPr lang="en-US" sz="2400" dirty="0">
                  <a:solidFill>
                    <a:srgbClr val="FFFFFF"/>
                  </a:solidFill>
                  <a:latin typeface="Segoe UI Semilight" panose="020B0402040204020203" pitchFamily="34" charset="0"/>
                  <a:cs typeface="Segoe UI Semilight" panose="020B0402040204020203" pitchFamily="34" charset="0"/>
                </a:rPr>
                <a:t>********</a:t>
              </a:r>
            </a:p>
          </p:txBody>
        </p:sp>
        <p:sp>
          <p:nvSpPr>
            <p:cNvPr id="27" name="TextBox 26">
              <a:extLst>
                <a:ext uri="{FF2B5EF4-FFF2-40B4-BE49-F238E27FC236}">
                  <a16:creationId xmlns:a16="http://schemas.microsoft.com/office/drawing/2014/main" id="{BD7640E8-611F-4359-ACAC-CC163B47A686}"/>
                </a:ext>
              </a:extLst>
            </p:cNvPr>
            <p:cNvSpPr txBox="1"/>
            <p:nvPr/>
          </p:nvSpPr>
          <p:spPr>
            <a:xfrm>
              <a:off x="6380530" y="5097462"/>
              <a:ext cx="5181600" cy="804569"/>
            </a:xfrm>
            <a:prstGeom prst="rect">
              <a:avLst/>
            </a:prstGeom>
            <a:noFill/>
          </p:spPr>
          <p:txBody>
            <a:bodyPr wrap="square" lIns="182880" tIns="146304" rIns="182880" bIns="146304" rtlCol="0">
              <a:spAutoFit/>
            </a:bodyPr>
            <a:lstStyle/>
            <a:p>
              <a:pPr defTabSz="932742">
                <a:lnSpc>
                  <a:spcPct val="90000"/>
                </a:lnSpc>
                <a:spcAft>
                  <a:spcPts val="600"/>
                </a:spcAft>
              </a:pPr>
              <a:r>
                <a:rPr lang="en-US" sz="2400" dirty="0">
                  <a:solidFill>
                    <a:srgbClr val="FFFFFF"/>
                  </a:solidFill>
                  <a:latin typeface="Segoe UI Semilight" panose="020B0402040204020203" pitchFamily="34" charset="0"/>
                  <a:cs typeface="Segoe UI Semilight" panose="020B0402040204020203" pitchFamily="34" charset="0"/>
                </a:rPr>
                <a:t>********</a:t>
              </a:r>
            </a:p>
          </p:txBody>
        </p:sp>
      </p:grpSp>
    </p:spTree>
    <p:extLst>
      <p:ext uri="{BB962C8B-B14F-4D97-AF65-F5344CB8AC3E}">
        <p14:creationId xmlns:p14="http://schemas.microsoft.com/office/powerpoint/2010/main" val="527093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How to Size SAP on Azure VM</a:t>
            </a:r>
            <a:br>
              <a:rPr lang="en-US" sz="4400" dirty="0">
                <a:solidFill>
                  <a:schemeClr val="bg1"/>
                </a:solidFill>
              </a:rPr>
            </a:br>
            <a:endParaRPr lang="en-US" sz="4400" dirty="0">
              <a:solidFill>
                <a:schemeClr val="bg1"/>
              </a:solidFill>
            </a:endParaRPr>
          </a:p>
        </p:txBody>
      </p:sp>
      <p:graphicFrame>
        <p:nvGraphicFramePr>
          <p:cNvPr id="51" name="Table 50">
            <a:extLst>
              <a:ext uri="{FF2B5EF4-FFF2-40B4-BE49-F238E27FC236}">
                <a16:creationId xmlns:a16="http://schemas.microsoft.com/office/drawing/2014/main" id="{D9958306-FDA5-49F3-A8AD-52EDB06808D3}"/>
              </a:ext>
            </a:extLst>
          </p:cNvPr>
          <p:cNvGraphicFramePr>
            <a:graphicFrameLocks noGrp="1"/>
          </p:cNvGraphicFramePr>
          <p:nvPr>
            <p:extLst/>
          </p:nvPr>
        </p:nvGraphicFramePr>
        <p:xfrm>
          <a:off x="89178" y="3091548"/>
          <a:ext cx="12006417" cy="3335460"/>
        </p:xfrm>
        <a:graphic>
          <a:graphicData uri="http://schemas.openxmlformats.org/drawingml/2006/table">
            <a:tbl>
              <a:tblPr firstRow="1" bandRow="1"/>
              <a:tblGrid>
                <a:gridCol w="1099508">
                  <a:extLst>
                    <a:ext uri="{9D8B030D-6E8A-4147-A177-3AD203B41FA5}">
                      <a16:colId xmlns:a16="http://schemas.microsoft.com/office/drawing/2014/main" val="20000"/>
                    </a:ext>
                  </a:extLst>
                </a:gridCol>
                <a:gridCol w="786988">
                  <a:extLst>
                    <a:ext uri="{9D8B030D-6E8A-4147-A177-3AD203B41FA5}">
                      <a16:colId xmlns:a16="http://schemas.microsoft.com/office/drawing/2014/main" val="20001"/>
                    </a:ext>
                  </a:extLst>
                </a:gridCol>
                <a:gridCol w="810437">
                  <a:extLst>
                    <a:ext uri="{9D8B030D-6E8A-4147-A177-3AD203B41FA5}">
                      <a16:colId xmlns:a16="http://schemas.microsoft.com/office/drawing/2014/main" val="20002"/>
                    </a:ext>
                  </a:extLst>
                </a:gridCol>
                <a:gridCol w="719339">
                  <a:extLst>
                    <a:ext uri="{9D8B030D-6E8A-4147-A177-3AD203B41FA5}">
                      <a16:colId xmlns:a16="http://schemas.microsoft.com/office/drawing/2014/main" val="20003"/>
                    </a:ext>
                  </a:extLst>
                </a:gridCol>
                <a:gridCol w="834747">
                  <a:extLst>
                    <a:ext uri="{9D8B030D-6E8A-4147-A177-3AD203B41FA5}">
                      <a16:colId xmlns:a16="http://schemas.microsoft.com/office/drawing/2014/main" val="20004"/>
                    </a:ext>
                  </a:extLst>
                </a:gridCol>
                <a:gridCol w="540267">
                  <a:extLst>
                    <a:ext uri="{9D8B030D-6E8A-4147-A177-3AD203B41FA5}">
                      <a16:colId xmlns:a16="http://schemas.microsoft.com/office/drawing/2014/main" val="20005"/>
                    </a:ext>
                  </a:extLst>
                </a:gridCol>
                <a:gridCol w="775171">
                  <a:extLst>
                    <a:ext uri="{9D8B030D-6E8A-4147-A177-3AD203B41FA5}">
                      <a16:colId xmlns:a16="http://schemas.microsoft.com/office/drawing/2014/main" val="20006"/>
                    </a:ext>
                  </a:extLst>
                </a:gridCol>
                <a:gridCol w="911063">
                  <a:extLst>
                    <a:ext uri="{9D8B030D-6E8A-4147-A177-3AD203B41FA5}">
                      <a16:colId xmlns:a16="http://schemas.microsoft.com/office/drawing/2014/main" val="20007"/>
                    </a:ext>
                  </a:extLst>
                </a:gridCol>
                <a:gridCol w="1510344">
                  <a:extLst>
                    <a:ext uri="{9D8B030D-6E8A-4147-A177-3AD203B41FA5}">
                      <a16:colId xmlns:a16="http://schemas.microsoft.com/office/drawing/2014/main" val="20008"/>
                    </a:ext>
                  </a:extLst>
                </a:gridCol>
                <a:gridCol w="874869">
                  <a:extLst>
                    <a:ext uri="{9D8B030D-6E8A-4147-A177-3AD203B41FA5}">
                      <a16:colId xmlns:a16="http://schemas.microsoft.com/office/drawing/2014/main" val="20009"/>
                    </a:ext>
                  </a:extLst>
                </a:gridCol>
                <a:gridCol w="990600">
                  <a:extLst>
                    <a:ext uri="{9D8B030D-6E8A-4147-A177-3AD203B41FA5}">
                      <a16:colId xmlns:a16="http://schemas.microsoft.com/office/drawing/2014/main" val="20010"/>
                    </a:ext>
                  </a:extLst>
                </a:gridCol>
                <a:gridCol w="1322055">
                  <a:extLst>
                    <a:ext uri="{9D8B030D-6E8A-4147-A177-3AD203B41FA5}">
                      <a16:colId xmlns:a16="http://schemas.microsoft.com/office/drawing/2014/main" val="20011"/>
                    </a:ext>
                  </a:extLst>
                </a:gridCol>
                <a:gridCol w="831029">
                  <a:extLst>
                    <a:ext uri="{9D8B030D-6E8A-4147-A177-3AD203B41FA5}">
                      <a16:colId xmlns:a16="http://schemas.microsoft.com/office/drawing/2014/main" val="20012"/>
                    </a:ext>
                  </a:extLst>
                </a:gridCol>
              </a:tblGrid>
              <a:tr h="837509">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SAPS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IOPS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Current DB</a:t>
                      </a:r>
                      <a:r>
                        <a:rPr lang="en-US" sz="1200" b="0" baseline="0" dirty="0">
                          <a:latin typeface="Calibri Light" panose="020F0302020204030204" pitchFamily="34" charset="0"/>
                          <a:cs typeface="Segoe UI Light" panose="020B0502040204020203" pitchFamily="34" charset="0"/>
                        </a:rPr>
                        <a:t> Volume</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Azure VM Type</a:t>
                      </a:r>
                      <a:r>
                        <a:rPr lang="en-US" sz="1200" b="0" baseline="0" dirty="0">
                          <a:latin typeface="Calibri Light" panose="020F0302020204030204" pitchFamily="34" charset="0"/>
                          <a:cs typeface="Segoe UI Light" panose="020B0502040204020203" pitchFamily="34" charset="0"/>
                        </a:rPr>
                        <a:t> </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 of VMs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All</a:t>
                      </a:r>
                      <a:r>
                        <a:rPr lang="en-US" sz="1200" b="0" baseline="0" dirty="0">
                          <a:latin typeface="Calibri Light" panose="020F0302020204030204" pitchFamily="34" charset="0"/>
                          <a:cs typeface="Segoe UI Light" panose="020B0502040204020203" pitchFamily="34" charset="0"/>
                        </a:rPr>
                        <a:t> Active ?</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SAPS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Database Files </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Premium Storage</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IOPS for Database Files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Storage size allocated for DB files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Database Log </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Premium Storage</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Latency for Log</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588815">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SOFS</a:t>
                      </a:r>
                    </a:p>
                  </a:txBody>
                  <a:tcPr marL="91428" marR="91428" marT="45713" marB="45713">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E2_v3</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2</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4139034924"/>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ASCS (*)</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rowSpan="2">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30,000</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1"/>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Application</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vMerge="1">
                  <a:txBody>
                    <a:bodyPr/>
                    <a:lstStyle/>
                    <a:p>
                      <a:endParaRPr lang="en-US"/>
                    </a:p>
                  </a:txBody>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All Active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extLst>
                  <a:ext uri="{0D108BD9-81ED-4DB2-BD59-A6C34878D82A}">
                    <a16:rowId xmlns:a16="http://schemas.microsoft.com/office/drawing/2014/main" val="10002"/>
                  </a:ext>
                </a:extLst>
              </a:tr>
              <a:tr h="540272">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Database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15,000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Single digit ms latency</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3"/>
                  </a:ext>
                </a:extLst>
              </a:tr>
            </a:tbl>
          </a:graphicData>
        </a:graphic>
      </p:graphicFrame>
      <p:sp>
        <p:nvSpPr>
          <p:cNvPr id="52" name="Rectangle 51">
            <a:extLst>
              <a:ext uri="{FF2B5EF4-FFF2-40B4-BE49-F238E27FC236}">
                <a16:creationId xmlns:a16="http://schemas.microsoft.com/office/drawing/2014/main" id="{D2EFDFF3-F8BA-4F69-8DC5-B4B88A1BEC0E}"/>
              </a:ext>
            </a:extLst>
          </p:cNvPr>
          <p:cNvSpPr/>
          <p:nvPr/>
        </p:nvSpPr>
        <p:spPr bwMode="auto">
          <a:xfrm>
            <a:off x="1218840" y="2999904"/>
            <a:ext cx="2234883" cy="3826679"/>
          </a:xfrm>
          <a:prstGeom prst="rect">
            <a:avLst/>
          </a:prstGeom>
          <a:noFill/>
          <a:ln w="2857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3" name="Rectangle 52">
            <a:extLst>
              <a:ext uri="{FF2B5EF4-FFF2-40B4-BE49-F238E27FC236}">
                <a16:creationId xmlns:a16="http://schemas.microsoft.com/office/drawing/2014/main" id="{9C2C316A-52AD-4AB7-A98A-AED9557DB7A3}"/>
              </a:ext>
            </a:extLst>
          </p:cNvPr>
          <p:cNvSpPr/>
          <p:nvPr/>
        </p:nvSpPr>
        <p:spPr bwMode="auto">
          <a:xfrm>
            <a:off x="3529911" y="2999904"/>
            <a:ext cx="8609378" cy="3826679"/>
          </a:xfrm>
          <a:prstGeom prst="rect">
            <a:avLst/>
          </a:prstGeom>
          <a:noFill/>
          <a:ln w="28575" cap="flat" cmpd="sng" algn="ctr">
            <a:solidFill>
              <a:srgbClr val="00B0F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4" name="TextBox 53">
            <a:extLst>
              <a:ext uri="{FF2B5EF4-FFF2-40B4-BE49-F238E27FC236}">
                <a16:creationId xmlns:a16="http://schemas.microsoft.com/office/drawing/2014/main" id="{3792E9C4-A4BA-432D-A616-3A8DFEC09347}"/>
              </a:ext>
            </a:extLst>
          </p:cNvPr>
          <p:cNvSpPr txBox="1"/>
          <p:nvPr/>
        </p:nvSpPr>
        <p:spPr>
          <a:xfrm>
            <a:off x="1218841" y="2134353"/>
            <a:ext cx="2311072" cy="987058"/>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Customer Requirements</a:t>
            </a:r>
          </a:p>
        </p:txBody>
      </p:sp>
      <p:sp>
        <p:nvSpPr>
          <p:cNvPr id="55" name="TextBox 54">
            <a:extLst>
              <a:ext uri="{FF2B5EF4-FFF2-40B4-BE49-F238E27FC236}">
                <a16:creationId xmlns:a16="http://schemas.microsoft.com/office/drawing/2014/main" id="{96629211-3810-49E3-991C-BD9BB168CC7D}"/>
              </a:ext>
            </a:extLst>
          </p:cNvPr>
          <p:cNvSpPr txBox="1"/>
          <p:nvPr/>
        </p:nvSpPr>
        <p:spPr>
          <a:xfrm>
            <a:off x="3606101" y="2463845"/>
            <a:ext cx="8465957" cy="641241"/>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Sizing for Azure</a:t>
            </a:r>
          </a:p>
        </p:txBody>
      </p:sp>
      <p:sp>
        <p:nvSpPr>
          <p:cNvPr id="56" name="Rectangle 55">
            <a:extLst>
              <a:ext uri="{FF2B5EF4-FFF2-40B4-BE49-F238E27FC236}">
                <a16:creationId xmlns:a16="http://schemas.microsoft.com/office/drawing/2014/main" id="{325ECB12-A231-4813-8EF3-0C2A8C27C124}"/>
              </a:ext>
            </a:extLst>
          </p:cNvPr>
          <p:cNvSpPr/>
          <p:nvPr/>
        </p:nvSpPr>
        <p:spPr bwMode="auto">
          <a:xfrm>
            <a:off x="3564178" y="4522548"/>
            <a:ext cx="659390"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7" name="Oval 56">
            <a:extLst>
              <a:ext uri="{FF2B5EF4-FFF2-40B4-BE49-F238E27FC236}">
                <a16:creationId xmlns:a16="http://schemas.microsoft.com/office/drawing/2014/main" id="{FE8E4C99-7BD5-4181-B7AD-8862E9146638}"/>
              </a:ext>
            </a:extLst>
          </p:cNvPr>
          <p:cNvSpPr/>
          <p:nvPr/>
        </p:nvSpPr>
        <p:spPr bwMode="auto">
          <a:xfrm>
            <a:off x="3686752" y="6356264"/>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1</a:t>
            </a:r>
          </a:p>
        </p:txBody>
      </p:sp>
      <p:sp>
        <p:nvSpPr>
          <p:cNvPr id="58" name="Rectangle 57">
            <a:extLst>
              <a:ext uri="{FF2B5EF4-FFF2-40B4-BE49-F238E27FC236}">
                <a16:creationId xmlns:a16="http://schemas.microsoft.com/office/drawing/2014/main" id="{BB4738BC-9A1E-4757-936C-ACDB74F7429B}"/>
              </a:ext>
            </a:extLst>
          </p:cNvPr>
          <p:cNvSpPr/>
          <p:nvPr/>
        </p:nvSpPr>
        <p:spPr bwMode="auto">
          <a:xfrm>
            <a:off x="6628272" y="5700029"/>
            <a:ext cx="3281745" cy="726979"/>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9" name="Rectangle 58">
            <a:extLst>
              <a:ext uri="{FF2B5EF4-FFF2-40B4-BE49-F238E27FC236}">
                <a16:creationId xmlns:a16="http://schemas.microsoft.com/office/drawing/2014/main" id="{AF37BC97-E787-4D4E-A052-F28537644C02}"/>
              </a:ext>
            </a:extLst>
          </p:cNvPr>
          <p:cNvSpPr/>
          <p:nvPr/>
        </p:nvSpPr>
        <p:spPr bwMode="auto">
          <a:xfrm>
            <a:off x="10094911" y="5700028"/>
            <a:ext cx="1977146" cy="742149"/>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60" name="Rectangle 59">
            <a:extLst>
              <a:ext uri="{FF2B5EF4-FFF2-40B4-BE49-F238E27FC236}">
                <a16:creationId xmlns:a16="http://schemas.microsoft.com/office/drawing/2014/main" id="{96117DCD-7556-42BC-B68A-EF1A58E33737}"/>
              </a:ext>
            </a:extLst>
          </p:cNvPr>
          <p:cNvSpPr/>
          <p:nvPr/>
        </p:nvSpPr>
        <p:spPr bwMode="auto">
          <a:xfrm>
            <a:off x="4372494" y="5742166"/>
            <a:ext cx="1241904"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61" name="Rectangle 60">
            <a:extLst>
              <a:ext uri="{FF2B5EF4-FFF2-40B4-BE49-F238E27FC236}">
                <a16:creationId xmlns:a16="http://schemas.microsoft.com/office/drawing/2014/main" id="{F23275A8-708C-4FC8-8141-F1321B476E15}"/>
              </a:ext>
            </a:extLst>
          </p:cNvPr>
          <p:cNvSpPr/>
          <p:nvPr/>
        </p:nvSpPr>
        <p:spPr>
          <a:xfrm>
            <a:off x="682174" y="1674379"/>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Set up high availability solution for SAP ASCS and Database, based on SLA</a:t>
            </a:r>
          </a:p>
        </p:txBody>
      </p:sp>
      <p:sp>
        <p:nvSpPr>
          <p:cNvPr id="62" name="Oval 61">
            <a:extLst>
              <a:ext uri="{FF2B5EF4-FFF2-40B4-BE49-F238E27FC236}">
                <a16:creationId xmlns:a16="http://schemas.microsoft.com/office/drawing/2014/main" id="{FC383C12-FD30-47AE-9CFA-DBC97D17CE53}"/>
              </a:ext>
            </a:extLst>
          </p:cNvPr>
          <p:cNvSpPr/>
          <p:nvPr/>
        </p:nvSpPr>
        <p:spPr bwMode="auto">
          <a:xfrm>
            <a:off x="8189911" y="5287329"/>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2</a:t>
            </a:r>
          </a:p>
        </p:txBody>
      </p:sp>
      <p:sp>
        <p:nvSpPr>
          <p:cNvPr id="63" name="Oval 62">
            <a:extLst>
              <a:ext uri="{FF2B5EF4-FFF2-40B4-BE49-F238E27FC236}">
                <a16:creationId xmlns:a16="http://schemas.microsoft.com/office/drawing/2014/main" id="{5DBEAE81-A5B0-4942-846D-BF834A37B0E1}"/>
              </a:ext>
            </a:extLst>
          </p:cNvPr>
          <p:cNvSpPr/>
          <p:nvPr/>
        </p:nvSpPr>
        <p:spPr bwMode="auto">
          <a:xfrm>
            <a:off x="10933111" y="5287329"/>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2</a:t>
            </a:r>
          </a:p>
        </p:txBody>
      </p:sp>
      <p:sp>
        <p:nvSpPr>
          <p:cNvPr id="64" name="Oval 63">
            <a:extLst>
              <a:ext uri="{FF2B5EF4-FFF2-40B4-BE49-F238E27FC236}">
                <a16:creationId xmlns:a16="http://schemas.microsoft.com/office/drawing/2014/main" id="{20009259-4677-4C0F-8CF9-40BB74B4B598}"/>
              </a:ext>
            </a:extLst>
          </p:cNvPr>
          <p:cNvSpPr/>
          <p:nvPr/>
        </p:nvSpPr>
        <p:spPr bwMode="auto">
          <a:xfrm>
            <a:off x="4586359" y="6356264"/>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3</a:t>
            </a:r>
          </a:p>
        </p:txBody>
      </p:sp>
      <p:sp>
        <p:nvSpPr>
          <p:cNvPr id="65" name="Oval 64">
            <a:extLst>
              <a:ext uri="{FF2B5EF4-FFF2-40B4-BE49-F238E27FC236}">
                <a16:creationId xmlns:a16="http://schemas.microsoft.com/office/drawing/2014/main" id="{FFE8BAD1-C11C-4BF0-ACA2-F84CB90946B3}"/>
              </a:ext>
            </a:extLst>
          </p:cNvPr>
          <p:cNvSpPr/>
          <p:nvPr/>
        </p:nvSpPr>
        <p:spPr bwMode="auto">
          <a:xfrm>
            <a:off x="233972" y="1100203"/>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1</a:t>
            </a:r>
          </a:p>
        </p:txBody>
      </p:sp>
      <p:sp>
        <p:nvSpPr>
          <p:cNvPr id="66" name="Oval 65">
            <a:extLst>
              <a:ext uri="{FF2B5EF4-FFF2-40B4-BE49-F238E27FC236}">
                <a16:creationId xmlns:a16="http://schemas.microsoft.com/office/drawing/2014/main" id="{DA3DF259-5E79-448B-A693-FA063F713F04}"/>
              </a:ext>
            </a:extLst>
          </p:cNvPr>
          <p:cNvSpPr/>
          <p:nvPr/>
        </p:nvSpPr>
        <p:spPr bwMode="auto">
          <a:xfrm>
            <a:off x="233972" y="1407786"/>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2</a:t>
            </a:r>
          </a:p>
        </p:txBody>
      </p:sp>
      <p:sp>
        <p:nvSpPr>
          <p:cNvPr id="67" name="Oval 66">
            <a:extLst>
              <a:ext uri="{FF2B5EF4-FFF2-40B4-BE49-F238E27FC236}">
                <a16:creationId xmlns:a16="http://schemas.microsoft.com/office/drawing/2014/main" id="{168E9065-6CF4-4F16-A521-9C2245CBFB74}"/>
              </a:ext>
            </a:extLst>
          </p:cNvPr>
          <p:cNvSpPr/>
          <p:nvPr/>
        </p:nvSpPr>
        <p:spPr bwMode="auto">
          <a:xfrm>
            <a:off x="233972" y="1739750"/>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
        <p:nvSpPr>
          <p:cNvPr id="68" name="Rectangle 67">
            <a:extLst>
              <a:ext uri="{FF2B5EF4-FFF2-40B4-BE49-F238E27FC236}">
                <a16:creationId xmlns:a16="http://schemas.microsoft.com/office/drawing/2014/main" id="{44F95251-30CA-4B55-A896-D6611CC54C6A}"/>
              </a:ext>
            </a:extLst>
          </p:cNvPr>
          <p:cNvSpPr/>
          <p:nvPr/>
        </p:nvSpPr>
        <p:spPr>
          <a:xfrm>
            <a:off x="682175" y="1014143"/>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Choose VM type for SAP ASCS , Application and Database, based on SAPS required</a:t>
            </a:r>
          </a:p>
        </p:txBody>
      </p:sp>
      <p:sp>
        <p:nvSpPr>
          <p:cNvPr id="69" name="Rectangle 68">
            <a:extLst>
              <a:ext uri="{FF2B5EF4-FFF2-40B4-BE49-F238E27FC236}">
                <a16:creationId xmlns:a16="http://schemas.microsoft.com/office/drawing/2014/main" id="{5E7815FC-51E7-4799-8367-066A709BF0C6}"/>
              </a:ext>
            </a:extLst>
          </p:cNvPr>
          <p:cNvSpPr/>
          <p:nvPr/>
        </p:nvSpPr>
        <p:spPr>
          <a:xfrm>
            <a:off x="682175" y="1333566"/>
            <a:ext cx="12003630"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Decide Premium Storage type and # of disks for SAP database file space, based on IOPS/throughput</a:t>
            </a:r>
          </a:p>
        </p:txBody>
      </p:sp>
      <p:sp>
        <p:nvSpPr>
          <p:cNvPr id="70" name="Rectangle 69">
            <a:extLst>
              <a:ext uri="{FF2B5EF4-FFF2-40B4-BE49-F238E27FC236}">
                <a16:creationId xmlns:a16="http://schemas.microsoft.com/office/drawing/2014/main" id="{24EB54E0-70EE-4101-B2E7-6990C80C47DA}"/>
              </a:ext>
            </a:extLst>
          </p:cNvPr>
          <p:cNvSpPr/>
          <p:nvPr/>
        </p:nvSpPr>
        <p:spPr bwMode="auto">
          <a:xfrm>
            <a:off x="5688520" y="4522548"/>
            <a:ext cx="780765"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71" name="Oval 70">
            <a:extLst>
              <a:ext uri="{FF2B5EF4-FFF2-40B4-BE49-F238E27FC236}">
                <a16:creationId xmlns:a16="http://schemas.microsoft.com/office/drawing/2014/main" id="{B8A527A3-0058-43D3-AC37-AF23414B2D90}"/>
              </a:ext>
            </a:extLst>
          </p:cNvPr>
          <p:cNvSpPr/>
          <p:nvPr/>
        </p:nvSpPr>
        <p:spPr bwMode="auto">
          <a:xfrm>
            <a:off x="5911086" y="6356264"/>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1</a:t>
            </a:r>
          </a:p>
        </p:txBody>
      </p:sp>
      <p:sp>
        <p:nvSpPr>
          <p:cNvPr id="72" name="Rectangle 71">
            <a:extLst>
              <a:ext uri="{FF2B5EF4-FFF2-40B4-BE49-F238E27FC236}">
                <a16:creationId xmlns:a16="http://schemas.microsoft.com/office/drawing/2014/main" id="{D2145103-6EF8-4FCF-8B40-1E0A8D7DA337}"/>
              </a:ext>
            </a:extLst>
          </p:cNvPr>
          <p:cNvSpPr/>
          <p:nvPr/>
        </p:nvSpPr>
        <p:spPr bwMode="auto">
          <a:xfrm>
            <a:off x="4223568" y="4560582"/>
            <a:ext cx="1464952" cy="526444"/>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73" name="Rectangle 72">
            <a:extLst>
              <a:ext uri="{FF2B5EF4-FFF2-40B4-BE49-F238E27FC236}">
                <a16:creationId xmlns:a16="http://schemas.microsoft.com/office/drawing/2014/main" id="{B5D35221-BDAA-4FC6-A824-5A519248F045}"/>
              </a:ext>
            </a:extLst>
          </p:cNvPr>
          <p:cNvSpPr/>
          <p:nvPr/>
        </p:nvSpPr>
        <p:spPr bwMode="auto">
          <a:xfrm>
            <a:off x="4372494" y="4533787"/>
            <a:ext cx="1261105"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solidFill>
                <a:srgbClr val="FFFFFF"/>
              </a:solidFill>
              <a:latin typeface="Segoe UI Semilight" panose="020B0402040204020203" pitchFamily="34" charset="0"/>
              <a:ea typeface="Segoe UI" pitchFamily="34" charset="0"/>
              <a:cs typeface="Segoe UI Semilight" panose="020B0402040204020203" pitchFamily="34" charset="0"/>
            </a:endParaRPr>
          </a:p>
        </p:txBody>
      </p:sp>
      <p:sp>
        <p:nvSpPr>
          <p:cNvPr id="74" name="Oval 73">
            <a:extLst>
              <a:ext uri="{FF2B5EF4-FFF2-40B4-BE49-F238E27FC236}">
                <a16:creationId xmlns:a16="http://schemas.microsoft.com/office/drawing/2014/main" id="{4A9446E5-3AAA-4271-A452-5F91828631E4}"/>
              </a:ext>
            </a:extLst>
          </p:cNvPr>
          <p:cNvSpPr/>
          <p:nvPr/>
        </p:nvSpPr>
        <p:spPr bwMode="auto">
          <a:xfrm>
            <a:off x="4613311" y="4173534"/>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Tree>
    <p:extLst>
      <p:ext uri="{BB962C8B-B14F-4D97-AF65-F5344CB8AC3E}">
        <p14:creationId xmlns:p14="http://schemas.microsoft.com/office/powerpoint/2010/main" val="2327772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1000" fill="hold"/>
                                        <p:tgtEl>
                                          <p:spTgt spid="6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1000"/>
                                        <p:tgtEl>
                                          <p:spTgt spid="68"/>
                                        </p:tgtEl>
                                      </p:cBhvr>
                                    </p:animEffect>
                                    <p:anim calcmode="lin" valueType="num">
                                      <p:cBhvr>
                                        <p:cTn id="25" dur="1000" fill="hold"/>
                                        <p:tgtEl>
                                          <p:spTgt spid="68"/>
                                        </p:tgtEl>
                                        <p:attrNameLst>
                                          <p:attrName>ppt_x</p:attrName>
                                        </p:attrNameLst>
                                      </p:cBhvr>
                                      <p:tavLst>
                                        <p:tav tm="0">
                                          <p:val>
                                            <p:strVal val="#ppt_x"/>
                                          </p:val>
                                        </p:tav>
                                        <p:tav tm="100000">
                                          <p:val>
                                            <p:strVal val="#ppt_x"/>
                                          </p:val>
                                        </p:tav>
                                      </p:tavLst>
                                    </p:anim>
                                    <p:anim calcmode="lin" valueType="num">
                                      <p:cBhvr>
                                        <p:cTn id="26" dur="1000" fill="hold"/>
                                        <p:tgtEl>
                                          <p:spTgt spid="6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1000"/>
                                        <p:tgtEl>
                                          <p:spTgt spid="56"/>
                                        </p:tgtEl>
                                      </p:cBhvr>
                                    </p:animEffect>
                                    <p:anim calcmode="lin" valueType="num">
                                      <p:cBhvr>
                                        <p:cTn id="31" dur="1000" fill="hold"/>
                                        <p:tgtEl>
                                          <p:spTgt spid="56"/>
                                        </p:tgtEl>
                                        <p:attrNameLst>
                                          <p:attrName>ppt_x</p:attrName>
                                        </p:attrNameLst>
                                      </p:cBhvr>
                                      <p:tavLst>
                                        <p:tav tm="0">
                                          <p:val>
                                            <p:strVal val="#ppt_x"/>
                                          </p:val>
                                        </p:tav>
                                        <p:tav tm="100000">
                                          <p:val>
                                            <p:strVal val="#ppt_x"/>
                                          </p:val>
                                        </p:tav>
                                      </p:tavLst>
                                    </p:anim>
                                    <p:anim calcmode="lin" valueType="num">
                                      <p:cBhvr>
                                        <p:cTn id="32" dur="1000" fill="hold"/>
                                        <p:tgtEl>
                                          <p:spTgt spid="5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1000"/>
                                        <p:tgtEl>
                                          <p:spTgt spid="72"/>
                                        </p:tgtEl>
                                      </p:cBhvr>
                                    </p:animEffect>
                                    <p:anim calcmode="lin" valueType="num">
                                      <p:cBhvr>
                                        <p:cTn id="41" dur="1000" fill="hold"/>
                                        <p:tgtEl>
                                          <p:spTgt spid="72"/>
                                        </p:tgtEl>
                                        <p:attrNameLst>
                                          <p:attrName>ppt_x</p:attrName>
                                        </p:attrNameLst>
                                      </p:cBhvr>
                                      <p:tavLst>
                                        <p:tav tm="0">
                                          <p:val>
                                            <p:strVal val="#ppt_x"/>
                                          </p:val>
                                        </p:tav>
                                        <p:tav tm="100000">
                                          <p:val>
                                            <p:strVal val="#ppt_x"/>
                                          </p:val>
                                        </p:tav>
                                      </p:tavLst>
                                    </p:anim>
                                    <p:anim calcmode="lin" valueType="num">
                                      <p:cBhvr>
                                        <p:cTn id="42" dur="1000" fill="hold"/>
                                        <p:tgtEl>
                                          <p:spTgt spid="7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1000"/>
                                        <p:tgtEl>
                                          <p:spTgt spid="71"/>
                                        </p:tgtEl>
                                      </p:cBhvr>
                                    </p:animEffect>
                                    <p:anim calcmode="lin" valueType="num">
                                      <p:cBhvr>
                                        <p:cTn id="51" dur="1000" fill="hold"/>
                                        <p:tgtEl>
                                          <p:spTgt spid="71"/>
                                        </p:tgtEl>
                                        <p:attrNameLst>
                                          <p:attrName>ppt_x</p:attrName>
                                        </p:attrNameLst>
                                      </p:cBhvr>
                                      <p:tavLst>
                                        <p:tav tm="0">
                                          <p:val>
                                            <p:strVal val="#ppt_x"/>
                                          </p:val>
                                        </p:tav>
                                        <p:tav tm="100000">
                                          <p:val>
                                            <p:strVal val="#ppt_x"/>
                                          </p:val>
                                        </p:tav>
                                      </p:tavLst>
                                    </p:anim>
                                    <p:anim calcmode="lin" valueType="num">
                                      <p:cBhvr>
                                        <p:cTn id="5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anim calcmode="lin" valueType="num">
                                      <p:cBhvr>
                                        <p:cTn id="58" dur="1000" fill="hold"/>
                                        <p:tgtEl>
                                          <p:spTgt spid="66"/>
                                        </p:tgtEl>
                                        <p:attrNameLst>
                                          <p:attrName>ppt_x</p:attrName>
                                        </p:attrNameLst>
                                      </p:cBhvr>
                                      <p:tavLst>
                                        <p:tav tm="0">
                                          <p:val>
                                            <p:strVal val="#ppt_x"/>
                                          </p:val>
                                        </p:tav>
                                        <p:tav tm="100000">
                                          <p:val>
                                            <p:strVal val="#ppt_x"/>
                                          </p:val>
                                        </p:tav>
                                      </p:tavLst>
                                    </p:anim>
                                    <p:anim calcmode="lin" valueType="num">
                                      <p:cBhvr>
                                        <p:cTn id="59" dur="1000" fill="hold"/>
                                        <p:tgtEl>
                                          <p:spTgt spid="6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1000"/>
                                        <p:tgtEl>
                                          <p:spTgt spid="69"/>
                                        </p:tgtEl>
                                      </p:cBhvr>
                                    </p:animEffect>
                                    <p:anim calcmode="lin" valueType="num">
                                      <p:cBhvr>
                                        <p:cTn id="63" dur="1000" fill="hold"/>
                                        <p:tgtEl>
                                          <p:spTgt spid="69"/>
                                        </p:tgtEl>
                                        <p:attrNameLst>
                                          <p:attrName>ppt_x</p:attrName>
                                        </p:attrNameLst>
                                      </p:cBhvr>
                                      <p:tavLst>
                                        <p:tav tm="0">
                                          <p:val>
                                            <p:strVal val="#ppt_x"/>
                                          </p:val>
                                        </p:tav>
                                        <p:tav tm="100000">
                                          <p:val>
                                            <p:strVal val="#ppt_x"/>
                                          </p:val>
                                        </p:tav>
                                      </p:tavLst>
                                    </p:anim>
                                    <p:anim calcmode="lin" valueType="num">
                                      <p:cBhvr>
                                        <p:cTn id="64" dur="1000" fill="hold"/>
                                        <p:tgtEl>
                                          <p:spTgt spid="69"/>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42" presetClass="entr" presetSubtype="0"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1000"/>
                                        <p:tgtEl>
                                          <p:spTgt spid="62"/>
                                        </p:tgtEl>
                                      </p:cBhvr>
                                    </p:animEffect>
                                    <p:anim calcmode="lin" valueType="num">
                                      <p:cBhvr>
                                        <p:cTn id="69" dur="1000" fill="hold"/>
                                        <p:tgtEl>
                                          <p:spTgt spid="62"/>
                                        </p:tgtEl>
                                        <p:attrNameLst>
                                          <p:attrName>ppt_x</p:attrName>
                                        </p:attrNameLst>
                                      </p:cBhvr>
                                      <p:tavLst>
                                        <p:tav tm="0">
                                          <p:val>
                                            <p:strVal val="#ppt_x"/>
                                          </p:val>
                                        </p:tav>
                                        <p:tav tm="100000">
                                          <p:val>
                                            <p:strVal val="#ppt_x"/>
                                          </p:val>
                                        </p:tav>
                                      </p:tavLst>
                                    </p:anim>
                                    <p:anim calcmode="lin" valueType="num">
                                      <p:cBhvr>
                                        <p:cTn id="70" dur="1000" fill="hold"/>
                                        <p:tgtEl>
                                          <p:spTgt spid="6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1000"/>
                                        <p:tgtEl>
                                          <p:spTgt spid="58"/>
                                        </p:tgtEl>
                                      </p:cBhvr>
                                    </p:animEffect>
                                    <p:anim calcmode="lin" valueType="num">
                                      <p:cBhvr>
                                        <p:cTn id="74" dur="1000" fill="hold"/>
                                        <p:tgtEl>
                                          <p:spTgt spid="58"/>
                                        </p:tgtEl>
                                        <p:attrNameLst>
                                          <p:attrName>ppt_x</p:attrName>
                                        </p:attrNameLst>
                                      </p:cBhvr>
                                      <p:tavLst>
                                        <p:tav tm="0">
                                          <p:val>
                                            <p:strVal val="#ppt_x"/>
                                          </p:val>
                                        </p:tav>
                                        <p:tav tm="100000">
                                          <p:val>
                                            <p:strVal val="#ppt_x"/>
                                          </p:val>
                                        </p:tav>
                                      </p:tavLst>
                                    </p:anim>
                                    <p:anim calcmode="lin" valueType="num">
                                      <p:cBhvr>
                                        <p:cTn id="75" dur="1000" fill="hold"/>
                                        <p:tgtEl>
                                          <p:spTgt spid="5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1000"/>
                                        <p:tgtEl>
                                          <p:spTgt spid="63"/>
                                        </p:tgtEl>
                                      </p:cBhvr>
                                    </p:animEffect>
                                    <p:anim calcmode="lin" valueType="num">
                                      <p:cBhvr>
                                        <p:cTn id="79" dur="1000" fill="hold"/>
                                        <p:tgtEl>
                                          <p:spTgt spid="63"/>
                                        </p:tgtEl>
                                        <p:attrNameLst>
                                          <p:attrName>ppt_x</p:attrName>
                                        </p:attrNameLst>
                                      </p:cBhvr>
                                      <p:tavLst>
                                        <p:tav tm="0">
                                          <p:val>
                                            <p:strVal val="#ppt_x"/>
                                          </p:val>
                                        </p:tav>
                                        <p:tav tm="100000">
                                          <p:val>
                                            <p:strVal val="#ppt_x"/>
                                          </p:val>
                                        </p:tav>
                                      </p:tavLst>
                                    </p:anim>
                                    <p:anim calcmode="lin" valueType="num">
                                      <p:cBhvr>
                                        <p:cTn id="80" dur="1000" fill="hold"/>
                                        <p:tgtEl>
                                          <p:spTgt spid="6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1000"/>
                                        <p:tgtEl>
                                          <p:spTgt spid="59"/>
                                        </p:tgtEl>
                                      </p:cBhvr>
                                    </p:animEffect>
                                    <p:anim calcmode="lin" valueType="num">
                                      <p:cBhvr>
                                        <p:cTn id="84" dur="1000" fill="hold"/>
                                        <p:tgtEl>
                                          <p:spTgt spid="59"/>
                                        </p:tgtEl>
                                        <p:attrNameLst>
                                          <p:attrName>ppt_x</p:attrName>
                                        </p:attrNameLst>
                                      </p:cBhvr>
                                      <p:tavLst>
                                        <p:tav tm="0">
                                          <p:val>
                                            <p:strVal val="#ppt_x"/>
                                          </p:val>
                                        </p:tav>
                                        <p:tav tm="100000">
                                          <p:val>
                                            <p:strVal val="#ppt_x"/>
                                          </p:val>
                                        </p:tav>
                                      </p:tavLst>
                                    </p:anim>
                                    <p:anim calcmode="lin" valueType="num">
                                      <p:cBhvr>
                                        <p:cTn id="8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1000"/>
                                        <p:tgtEl>
                                          <p:spTgt spid="67"/>
                                        </p:tgtEl>
                                      </p:cBhvr>
                                    </p:animEffect>
                                    <p:anim calcmode="lin" valueType="num">
                                      <p:cBhvr>
                                        <p:cTn id="91" dur="1000" fill="hold"/>
                                        <p:tgtEl>
                                          <p:spTgt spid="67"/>
                                        </p:tgtEl>
                                        <p:attrNameLst>
                                          <p:attrName>ppt_x</p:attrName>
                                        </p:attrNameLst>
                                      </p:cBhvr>
                                      <p:tavLst>
                                        <p:tav tm="0">
                                          <p:val>
                                            <p:strVal val="#ppt_x"/>
                                          </p:val>
                                        </p:tav>
                                        <p:tav tm="100000">
                                          <p:val>
                                            <p:strVal val="#ppt_x"/>
                                          </p:val>
                                        </p:tav>
                                      </p:tavLst>
                                    </p:anim>
                                    <p:anim calcmode="lin" valueType="num">
                                      <p:cBhvr>
                                        <p:cTn id="92" dur="1000" fill="hold"/>
                                        <p:tgtEl>
                                          <p:spTgt spid="6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1000"/>
                                        <p:tgtEl>
                                          <p:spTgt spid="61"/>
                                        </p:tgtEl>
                                      </p:cBhvr>
                                    </p:animEffect>
                                    <p:anim calcmode="lin" valueType="num">
                                      <p:cBhvr>
                                        <p:cTn id="96" dur="1000" fill="hold"/>
                                        <p:tgtEl>
                                          <p:spTgt spid="61"/>
                                        </p:tgtEl>
                                        <p:attrNameLst>
                                          <p:attrName>ppt_x</p:attrName>
                                        </p:attrNameLst>
                                      </p:cBhvr>
                                      <p:tavLst>
                                        <p:tav tm="0">
                                          <p:val>
                                            <p:strVal val="#ppt_x"/>
                                          </p:val>
                                        </p:tav>
                                        <p:tav tm="100000">
                                          <p:val>
                                            <p:strVal val="#ppt_x"/>
                                          </p:val>
                                        </p:tav>
                                      </p:tavLst>
                                    </p:anim>
                                    <p:anim calcmode="lin" valueType="num">
                                      <p:cBhvr>
                                        <p:cTn id="97" dur="1000" fill="hold"/>
                                        <p:tgtEl>
                                          <p:spTgt spid="61"/>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42" presetClass="entr" presetSubtype="0" fill="hold" grpId="0"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1000"/>
                                        <p:tgtEl>
                                          <p:spTgt spid="64"/>
                                        </p:tgtEl>
                                      </p:cBhvr>
                                    </p:animEffect>
                                    <p:anim calcmode="lin" valueType="num">
                                      <p:cBhvr>
                                        <p:cTn id="102" dur="1000" fill="hold"/>
                                        <p:tgtEl>
                                          <p:spTgt spid="64"/>
                                        </p:tgtEl>
                                        <p:attrNameLst>
                                          <p:attrName>ppt_x</p:attrName>
                                        </p:attrNameLst>
                                      </p:cBhvr>
                                      <p:tavLst>
                                        <p:tav tm="0">
                                          <p:val>
                                            <p:strVal val="#ppt_x"/>
                                          </p:val>
                                        </p:tav>
                                        <p:tav tm="100000">
                                          <p:val>
                                            <p:strVal val="#ppt_x"/>
                                          </p:val>
                                        </p:tav>
                                      </p:tavLst>
                                    </p:anim>
                                    <p:anim calcmode="lin" valueType="num">
                                      <p:cBhvr>
                                        <p:cTn id="103" dur="1000" fill="hold"/>
                                        <p:tgtEl>
                                          <p:spTgt spid="6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1000"/>
                                        <p:tgtEl>
                                          <p:spTgt spid="60"/>
                                        </p:tgtEl>
                                      </p:cBhvr>
                                    </p:animEffect>
                                    <p:anim calcmode="lin" valueType="num">
                                      <p:cBhvr>
                                        <p:cTn id="107" dur="1000" fill="hold"/>
                                        <p:tgtEl>
                                          <p:spTgt spid="60"/>
                                        </p:tgtEl>
                                        <p:attrNameLst>
                                          <p:attrName>ppt_x</p:attrName>
                                        </p:attrNameLst>
                                      </p:cBhvr>
                                      <p:tavLst>
                                        <p:tav tm="0">
                                          <p:val>
                                            <p:strVal val="#ppt_x"/>
                                          </p:val>
                                        </p:tav>
                                        <p:tav tm="100000">
                                          <p:val>
                                            <p:strVal val="#ppt_x"/>
                                          </p:val>
                                        </p:tav>
                                      </p:tavLst>
                                    </p:anim>
                                    <p:anim calcmode="lin" valueType="num">
                                      <p:cBhvr>
                                        <p:cTn id="108" dur="1000" fill="hold"/>
                                        <p:tgtEl>
                                          <p:spTgt spid="60"/>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fade">
                                      <p:cBhvr>
                                        <p:cTn id="111" dur="1000"/>
                                        <p:tgtEl>
                                          <p:spTgt spid="74"/>
                                        </p:tgtEl>
                                      </p:cBhvr>
                                    </p:animEffect>
                                    <p:anim calcmode="lin" valueType="num">
                                      <p:cBhvr>
                                        <p:cTn id="112" dur="1000" fill="hold"/>
                                        <p:tgtEl>
                                          <p:spTgt spid="74"/>
                                        </p:tgtEl>
                                        <p:attrNameLst>
                                          <p:attrName>ppt_x</p:attrName>
                                        </p:attrNameLst>
                                      </p:cBhvr>
                                      <p:tavLst>
                                        <p:tav tm="0">
                                          <p:val>
                                            <p:strVal val="#ppt_x"/>
                                          </p:val>
                                        </p:tav>
                                        <p:tav tm="100000">
                                          <p:val>
                                            <p:strVal val="#ppt_x"/>
                                          </p:val>
                                        </p:tav>
                                      </p:tavLst>
                                    </p:anim>
                                    <p:anim calcmode="lin" valueType="num">
                                      <p:cBhvr>
                                        <p:cTn id="113" dur="1000" fill="hold"/>
                                        <p:tgtEl>
                                          <p:spTgt spid="7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fade">
                                      <p:cBhvr>
                                        <p:cTn id="116" dur="1000"/>
                                        <p:tgtEl>
                                          <p:spTgt spid="73"/>
                                        </p:tgtEl>
                                      </p:cBhvr>
                                    </p:animEffect>
                                    <p:anim calcmode="lin" valueType="num">
                                      <p:cBhvr>
                                        <p:cTn id="117" dur="1000" fill="hold"/>
                                        <p:tgtEl>
                                          <p:spTgt spid="73"/>
                                        </p:tgtEl>
                                        <p:attrNameLst>
                                          <p:attrName>ppt_x</p:attrName>
                                        </p:attrNameLst>
                                      </p:cBhvr>
                                      <p:tavLst>
                                        <p:tav tm="0">
                                          <p:val>
                                            <p:strVal val="#ppt_x"/>
                                          </p:val>
                                        </p:tav>
                                        <p:tav tm="100000">
                                          <p:val>
                                            <p:strVal val="#ppt_x"/>
                                          </p:val>
                                        </p:tav>
                                      </p:tavLst>
                                    </p:anim>
                                    <p:anim calcmode="lin" valueType="num">
                                      <p:cBhvr>
                                        <p:cTn id="118" dur="1000" fill="hold"/>
                                        <p:tgtEl>
                                          <p:spTgt spid="73"/>
                                        </p:tgtEl>
                                        <p:attrNameLst>
                                          <p:attrName>ppt_y</p:attrName>
                                        </p:attrNameLst>
                                      </p:cBhvr>
                                      <p:tavLst>
                                        <p:tav tm="0">
                                          <p:val>
                                            <p:strVal val="#ppt_y+.1"/>
                                          </p:val>
                                        </p:tav>
                                        <p:tav tm="100000">
                                          <p:val>
                                            <p:strVal val="#ppt_y"/>
                                          </p:val>
                                        </p:tav>
                                      </p:tavLst>
                                    </p:anim>
                                  </p:childTnLst>
                                </p:cTn>
                              </p:par>
                            </p:childTnLst>
                          </p:cTn>
                        </p:par>
                        <p:par>
                          <p:cTn id="119" fill="hold">
                            <p:stCondLst>
                              <p:cond delay="2000"/>
                            </p:stCondLst>
                            <p:childTnLst>
                              <p:par>
                                <p:cTn id="120" presetID="42" presetClass="entr" presetSubtype="0" fill="hold" grpId="0" nodeType="after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fade">
                                      <p:cBhvr>
                                        <p:cTn id="127" dur="1000"/>
                                        <p:tgtEl>
                                          <p:spTgt spid="53"/>
                                        </p:tgtEl>
                                      </p:cBhvr>
                                    </p:animEffect>
                                    <p:anim calcmode="lin" valueType="num">
                                      <p:cBhvr>
                                        <p:cTn id="128" dur="1000" fill="hold"/>
                                        <p:tgtEl>
                                          <p:spTgt spid="53"/>
                                        </p:tgtEl>
                                        <p:attrNameLst>
                                          <p:attrName>ppt_x</p:attrName>
                                        </p:attrNameLst>
                                      </p:cBhvr>
                                      <p:tavLst>
                                        <p:tav tm="0">
                                          <p:val>
                                            <p:strVal val="#ppt_x"/>
                                          </p:val>
                                        </p:tav>
                                        <p:tav tm="100000">
                                          <p:val>
                                            <p:strVal val="#ppt_x"/>
                                          </p:val>
                                        </p:tav>
                                      </p:tavLst>
                                    </p:anim>
                                    <p:anim calcmode="lin" valueType="num">
                                      <p:cBhvr>
                                        <p:cTn id="12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p:bldP spid="55" grpId="0"/>
      <p:bldP spid="56" grpId="0" animBg="1"/>
      <p:bldP spid="57" grpId="0" animBg="1"/>
      <p:bldP spid="58" grpId="0" animBg="1"/>
      <p:bldP spid="59" grpId="0" animBg="1"/>
      <p:bldP spid="60" grpId="0" animBg="1"/>
      <p:bldP spid="61" grpId="0"/>
      <p:bldP spid="62" grpId="0" animBg="1"/>
      <p:bldP spid="63" grpId="0" animBg="1"/>
      <p:bldP spid="64" grpId="0" animBg="1"/>
      <p:bldP spid="65" grpId="0" animBg="1"/>
      <p:bldP spid="66" grpId="0" animBg="1"/>
      <p:bldP spid="67" grpId="0" animBg="1"/>
      <p:bldP spid="68" grpId="0"/>
      <p:bldP spid="69" grpId="0"/>
      <p:bldP spid="70" grpId="0" animBg="1"/>
      <p:bldP spid="71" grpId="0" animBg="1"/>
      <p:bldP spid="72" grpId="0" animBg="1"/>
      <p:bldP spid="73" grpId="0" animBg="1"/>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4496" y="103579"/>
            <a:ext cx="11494682" cy="1412428"/>
          </a:xfrm>
        </p:spPr>
        <p:txBody>
          <a:bodyPr/>
          <a:lstStyle/>
          <a:p>
            <a:r>
              <a:rPr lang="en-US" sz="3600" dirty="0">
                <a:solidFill>
                  <a:schemeClr val="bg1"/>
                </a:solidFill>
              </a:rPr>
              <a:t>SAP Business Suite, NetWeaver – with HA and DR</a:t>
            </a:r>
            <a:br>
              <a:rPr lang="en-US" sz="4400" dirty="0">
                <a:solidFill>
                  <a:schemeClr val="bg1"/>
                </a:solidFill>
              </a:rPr>
            </a:br>
            <a:endParaRPr lang="en-US" sz="4400" dirty="0">
              <a:solidFill>
                <a:schemeClr val="bg1"/>
              </a:solidFill>
            </a:endParaRPr>
          </a:p>
        </p:txBody>
      </p:sp>
      <p:sp>
        <p:nvSpPr>
          <p:cNvPr id="56" name="Rectangle 55">
            <a:extLst>
              <a:ext uri="{FF2B5EF4-FFF2-40B4-BE49-F238E27FC236}">
                <a16:creationId xmlns:a16="http://schemas.microsoft.com/office/drawing/2014/main" id="{CC728808-A83A-4C18-ABC1-24714EEB46C0}"/>
              </a:ext>
            </a:extLst>
          </p:cNvPr>
          <p:cNvSpPr/>
          <p:nvPr/>
        </p:nvSpPr>
        <p:spPr>
          <a:xfrm>
            <a:off x="3311697" y="1017943"/>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East US 2</a:t>
            </a: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57" name="Rectangle 56">
            <a:extLst>
              <a:ext uri="{FF2B5EF4-FFF2-40B4-BE49-F238E27FC236}">
                <a16:creationId xmlns:a16="http://schemas.microsoft.com/office/drawing/2014/main" id="{CB7A18B3-3455-406C-88C7-A9318F3D9995}"/>
              </a:ext>
            </a:extLst>
          </p:cNvPr>
          <p:cNvSpPr/>
          <p:nvPr/>
        </p:nvSpPr>
        <p:spPr>
          <a:xfrm>
            <a:off x="3903983" y="139949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solidFill>
                <a:prstClr val="black"/>
              </a:solidFill>
              <a:latin typeface="Segoe UI Light" panose="020B0502040204020203" pitchFamily="34" charset="0"/>
              <a:cs typeface="Segoe UI Light" panose="020B0502040204020203" pitchFamily="34" charset="0"/>
            </a:endParaRPr>
          </a:p>
        </p:txBody>
      </p:sp>
      <p:sp>
        <p:nvSpPr>
          <p:cNvPr id="66" name="Rectangle 65">
            <a:extLst>
              <a:ext uri="{FF2B5EF4-FFF2-40B4-BE49-F238E27FC236}">
                <a16:creationId xmlns:a16="http://schemas.microsoft.com/office/drawing/2014/main" id="{6573C57F-904D-4D09-93A4-6769C17CE670}"/>
              </a:ext>
            </a:extLst>
          </p:cNvPr>
          <p:cNvSpPr/>
          <p:nvPr/>
        </p:nvSpPr>
        <p:spPr>
          <a:xfrm>
            <a:off x="4026890" y="1536537"/>
            <a:ext cx="6037344" cy="1980960"/>
          </a:xfrm>
          <a:prstGeom prst="rect">
            <a:avLst/>
          </a:prstGeom>
          <a:no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#1</a:t>
            </a:r>
          </a:p>
        </p:txBody>
      </p:sp>
      <p:sp>
        <p:nvSpPr>
          <p:cNvPr id="67" name="Rectangle 66">
            <a:extLst>
              <a:ext uri="{FF2B5EF4-FFF2-40B4-BE49-F238E27FC236}">
                <a16:creationId xmlns:a16="http://schemas.microsoft.com/office/drawing/2014/main" id="{6FB8E8D0-6FCB-491F-B376-39672315D493}"/>
              </a:ext>
            </a:extLst>
          </p:cNvPr>
          <p:cNvSpPr/>
          <p:nvPr/>
        </p:nvSpPr>
        <p:spPr>
          <a:xfrm>
            <a:off x="4130852" y="1866977"/>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74" name="Rectangle 73">
            <a:extLst>
              <a:ext uri="{FF2B5EF4-FFF2-40B4-BE49-F238E27FC236}">
                <a16:creationId xmlns:a16="http://schemas.microsoft.com/office/drawing/2014/main" id="{A0450226-BB35-45C8-A726-F7500E449DEC}"/>
              </a:ext>
            </a:extLst>
          </p:cNvPr>
          <p:cNvSpPr/>
          <p:nvPr/>
        </p:nvSpPr>
        <p:spPr>
          <a:xfrm>
            <a:off x="7090516" y="1869749"/>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#2 – DB Prod</a:t>
            </a:r>
          </a:p>
        </p:txBody>
      </p:sp>
      <p:pic>
        <p:nvPicPr>
          <p:cNvPr id="79" name="Picture 78">
            <a:extLst>
              <a:ext uri="{FF2B5EF4-FFF2-40B4-BE49-F238E27FC236}">
                <a16:creationId xmlns:a16="http://schemas.microsoft.com/office/drawing/2014/main" id="{8B3C3289-ADB3-45B3-8193-96AE4822A2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9945" y="1567015"/>
            <a:ext cx="307744" cy="307744"/>
          </a:xfrm>
          <a:prstGeom prst="rect">
            <a:avLst/>
          </a:prstGeom>
        </p:spPr>
      </p:pic>
      <p:sp>
        <p:nvSpPr>
          <p:cNvPr id="84" name="Rectangle 83">
            <a:extLst>
              <a:ext uri="{FF2B5EF4-FFF2-40B4-BE49-F238E27FC236}">
                <a16:creationId xmlns:a16="http://schemas.microsoft.com/office/drawing/2014/main" id="{27999591-424C-464E-8A28-687427D40914}"/>
              </a:ext>
            </a:extLst>
          </p:cNvPr>
          <p:cNvSpPr/>
          <p:nvPr/>
        </p:nvSpPr>
        <p:spPr>
          <a:xfrm>
            <a:off x="3382990" y="253712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sp>
        <p:nvSpPr>
          <p:cNvPr id="100" name="Rectangle 99">
            <a:extLst>
              <a:ext uri="{FF2B5EF4-FFF2-40B4-BE49-F238E27FC236}">
                <a16:creationId xmlns:a16="http://schemas.microsoft.com/office/drawing/2014/main" id="{52E0266D-B363-4DC2-8CF4-17A9E87EFC05}"/>
              </a:ext>
            </a:extLst>
          </p:cNvPr>
          <p:cNvSpPr/>
          <p:nvPr/>
        </p:nvSpPr>
        <p:spPr>
          <a:xfrm>
            <a:off x="4670258" y="1866977"/>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101" name="TextBox 100">
            <a:extLst>
              <a:ext uri="{FF2B5EF4-FFF2-40B4-BE49-F238E27FC236}">
                <a16:creationId xmlns:a16="http://schemas.microsoft.com/office/drawing/2014/main" id="{56E52DB4-2AF4-4018-8821-5D3CE3AB307B}"/>
              </a:ext>
            </a:extLst>
          </p:cNvPr>
          <p:cNvSpPr txBox="1"/>
          <p:nvPr/>
        </p:nvSpPr>
        <p:spPr>
          <a:xfrm>
            <a:off x="4912319" y="1897563"/>
            <a:ext cx="2077833" cy="312393"/>
          </a:xfrm>
          <a:prstGeom prst="rect">
            <a:avLst/>
          </a:prstGeom>
          <a:noFill/>
        </p:spPr>
        <p:txBody>
          <a:bodyPr wrap="square" rtlCol="0">
            <a:spAutoFit/>
          </a:bodyPr>
          <a:lstStyle/>
          <a:p>
            <a:pPr algn="ctr" defTabSz="932597">
              <a:defRPr/>
            </a:pPr>
            <a:r>
              <a:rPr lang="en-US" sz="1430" kern="0" dirty="0">
                <a:solidFill>
                  <a:sysClr val="windowText" lastClr="000000"/>
                </a:solidFill>
                <a:latin typeface="Segoe UI Light" panose="020B0502040204020203" pitchFamily="34" charset="0"/>
                <a:cs typeface="Segoe UI Light" panose="020B0502040204020203" pitchFamily="34" charset="0"/>
              </a:rPr>
              <a:t>Subnet #1 – AP Prod</a:t>
            </a:r>
          </a:p>
        </p:txBody>
      </p:sp>
      <p:sp>
        <p:nvSpPr>
          <p:cNvPr id="169" name="Rectangle 168">
            <a:extLst>
              <a:ext uri="{FF2B5EF4-FFF2-40B4-BE49-F238E27FC236}">
                <a16:creationId xmlns:a16="http://schemas.microsoft.com/office/drawing/2014/main" id="{B3512EA6-F550-4B32-9128-09DE0822396F}"/>
              </a:ext>
            </a:extLst>
          </p:cNvPr>
          <p:cNvSpPr/>
          <p:nvPr/>
        </p:nvSpPr>
        <p:spPr>
          <a:xfrm>
            <a:off x="3311697" y="3991389"/>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West US 2</a:t>
            </a:r>
            <a:br>
              <a:rPr lang="en-US" sz="2448" kern="0" dirty="0">
                <a:solidFill>
                  <a:prstClr val="black"/>
                </a:solidFill>
                <a:latin typeface="Segoe UI Light" panose="020B0502040204020203" pitchFamily="34" charset="0"/>
                <a:cs typeface="Segoe UI Light" panose="020B0502040204020203" pitchFamily="34" charset="0"/>
              </a:rPr>
            </a:b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170" name="Rectangle 169">
            <a:extLst>
              <a:ext uri="{FF2B5EF4-FFF2-40B4-BE49-F238E27FC236}">
                <a16:creationId xmlns:a16="http://schemas.microsoft.com/office/drawing/2014/main" id="{09EC81D6-AD65-4937-A45F-98A9A6AD8098}"/>
              </a:ext>
            </a:extLst>
          </p:cNvPr>
          <p:cNvSpPr/>
          <p:nvPr/>
        </p:nvSpPr>
        <p:spPr>
          <a:xfrm>
            <a:off x="3910967" y="437450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ln w="28575">
                <a:solidFill>
                  <a:srgbClr val="00B0F0"/>
                </a:solidFill>
                <a:prstDash val="dash"/>
              </a:ln>
              <a:solidFill>
                <a:prstClr val="black"/>
              </a:solidFill>
              <a:latin typeface="Segoe UI Light" panose="020B0502040204020203" pitchFamily="34" charset="0"/>
              <a:cs typeface="Segoe UI Light" panose="020B0502040204020203" pitchFamily="34" charset="0"/>
            </a:endParaRPr>
          </a:p>
        </p:txBody>
      </p:sp>
      <p:sp>
        <p:nvSpPr>
          <p:cNvPr id="171" name="Rectangle 170">
            <a:extLst>
              <a:ext uri="{FF2B5EF4-FFF2-40B4-BE49-F238E27FC236}">
                <a16:creationId xmlns:a16="http://schemas.microsoft.com/office/drawing/2014/main" id="{29731837-A51C-4C0C-BD11-808852F6F65B}"/>
              </a:ext>
            </a:extLst>
          </p:cNvPr>
          <p:cNvSpPr/>
          <p:nvPr/>
        </p:nvSpPr>
        <p:spPr>
          <a:xfrm>
            <a:off x="4029402" y="4481114"/>
            <a:ext cx="6037344" cy="1980960"/>
          </a:xfrm>
          <a:prstGeom prst="rect">
            <a:avLst/>
          </a:prstGeom>
          <a:solidFill>
            <a:schemeClr val="bg1"/>
          </a:solid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#2</a:t>
            </a:r>
          </a:p>
        </p:txBody>
      </p:sp>
      <p:sp>
        <p:nvSpPr>
          <p:cNvPr id="172" name="Rectangle 171">
            <a:extLst>
              <a:ext uri="{FF2B5EF4-FFF2-40B4-BE49-F238E27FC236}">
                <a16:creationId xmlns:a16="http://schemas.microsoft.com/office/drawing/2014/main" id="{8299484C-0A4A-4DA5-9AB2-6C735C14F5FC}"/>
              </a:ext>
            </a:extLst>
          </p:cNvPr>
          <p:cNvSpPr/>
          <p:nvPr/>
        </p:nvSpPr>
        <p:spPr>
          <a:xfrm>
            <a:off x="4137835" y="4841986"/>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173" name="Rectangle 172">
            <a:extLst>
              <a:ext uri="{FF2B5EF4-FFF2-40B4-BE49-F238E27FC236}">
                <a16:creationId xmlns:a16="http://schemas.microsoft.com/office/drawing/2014/main" id="{704D6E55-3900-48CA-A1CB-CCD4CFB51D00}"/>
              </a:ext>
            </a:extLst>
          </p:cNvPr>
          <p:cNvSpPr/>
          <p:nvPr/>
        </p:nvSpPr>
        <p:spPr>
          <a:xfrm>
            <a:off x="9124373" y="4828732"/>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#6</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174" name="TextBox 173">
            <a:extLst>
              <a:ext uri="{FF2B5EF4-FFF2-40B4-BE49-F238E27FC236}">
                <a16:creationId xmlns:a16="http://schemas.microsoft.com/office/drawing/2014/main" id="{0CC0A334-D98E-44AD-B7D1-18368A2BD5E8}"/>
              </a:ext>
            </a:extLst>
          </p:cNvPr>
          <p:cNvSpPr txBox="1"/>
          <p:nvPr/>
        </p:nvSpPr>
        <p:spPr>
          <a:xfrm>
            <a:off x="6946251" y="513228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sp>
        <p:nvSpPr>
          <p:cNvPr id="179" name="Rectangle 178">
            <a:extLst>
              <a:ext uri="{FF2B5EF4-FFF2-40B4-BE49-F238E27FC236}">
                <a16:creationId xmlns:a16="http://schemas.microsoft.com/office/drawing/2014/main" id="{648A4530-0850-45DC-AB8C-6BFB0FDCD831}"/>
              </a:ext>
            </a:extLst>
          </p:cNvPr>
          <p:cNvSpPr/>
          <p:nvPr/>
        </p:nvSpPr>
        <p:spPr>
          <a:xfrm>
            <a:off x="7096684" y="4829535"/>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#5 – DB DR</a:t>
            </a:r>
          </a:p>
        </p:txBody>
      </p:sp>
      <p:pic>
        <p:nvPicPr>
          <p:cNvPr id="181" name="Picture 180">
            <a:extLst>
              <a:ext uri="{FF2B5EF4-FFF2-40B4-BE49-F238E27FC236}">
                <a16:creationId xmlns:a16="http://schemas.microsoft.com/office/drawing/2014/main" id="{F1F4661E-260D-45CA-B68F-27120991F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6928" y="4542025"/>
            <a:ext cx="307744" cy="307744"/>
          </a:xfrm>
          <a:prstGeom prst="rect">
            <a:avLst/>
          </a:prstGeom>
        </p:spPr>
      </p:pic>
      <p:sp>
        <p:nvSpPr>
          <p:cNvPr id="184" name="Rectangle 183">
            <a:extLst>
              <a:ext uri="{FF2B5EF4-FFF2-40B4-BE49-F238E27FC236}">
                <a16:creationId xmlns:a16="http://schemas.microsoft.com/office/drawing/2014/main" id="{83E35AB6-FA1F-45CF-BA4D-8FD8A5990CBB}"/>
              </a:ext>
            </a:extLst>
          </p:cNvPr>
          <p:cNvSpPr/>
          <p:nvPr/>
        </p:nvSpPr>
        <p:spPr>
          <a:xfrm>
            <a:off x="3389973" y="551213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sp>
        <p:nvSpPr>
          <p:cNvPr id="186" name="Rectangle 185">
            <a:extLst>
              <a:ext uri="{FF2B5EF4-FFF2-40B4-BE49-F238E27FC236}">
                <a16:creationId xmlns:a16="http://schemas.microsoft.com/office/drawing/2014/main" id="{44C39634-DE70-48FE-96A7-04BBF34F8C74}"/>
              </a:ext>
            </a:extLst>
          </p:cNvPr>
          <p:cNvSpPr/>
          <p:nvPr/>
        </p:nvSpPr>
        <p:spPr>
          <a:xfrm>
            <a:off x="10316462" y="437562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
        <p:nvSpPr>
          <p:cNvPr id="199" name="Rectangle 198">
            <a:extLst>
              <a:ext uri="{FF2B5EF4-FFF2-40B4-BE49-F238E27FC236}">
                <a16:creationId xmlns:a16="http://schemas.microsoft.com/office/drawing/2014/main" id="{F50DB149-29A2-4CE2-9690-1A3FC276DD36}"/>
              </a:ext>
            </a:extLst>
          </p:cNvPr>
          <p:cNvSpPr/>
          <p:nvPr/>
        </p:nvSpPr>
        <p:spPr>
          <a:xfrm>
            <a:off x="4677241" y="4841986"/>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200" name="TextBox 199">
            <a:extLst>
              <a:ext uri="{FF2B5EF4-FFF2-40B4-BE49-F238E27FC236}">
                <a16:creationId xmlns:a16="http://schemas.microsoft.com/office/drawing/2014/main" id="{7EA747BF-4601-4B76-9B07-373DB625FEE9}"/>
              </a:ext>
            </a:extLst>
          </p:cNvPr>
          <p:cNvSpPr txBox="1"/>
          <p:nvPr/>
        </p:nvSpPr>
        <p:spPr>
          <a:xfrm>
            <a:off x="5714614" y="4855788"/>
            <a:ext cx="1289625"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#4 – AP DR</a:t>
            </a:r>
          </a:p>
        </p:txBody>
      </p:sp>
      <p:cxnSp>
        <p:nvCxnSpPr>
          <p:cNvPr id="203" name="Straight Connector 202">
            <a:extLst>
              <a:ext uri="{FF2B5EF4-FFF2-40B4-BE49-F238E27FC236}">
                <a16:creationId xmlns:a16="http://schemas.microsoft.com/office/drawing/2014/main" id="{C0E513E5-4369-4D18-815E-27E8D445CCF6}"/>
              </a:ext>
            </a:extLst>
          </p:cNvPr>
          <p:cNvCxnSpPr>
            <a:cxnSpLocks/>
          </p:cNvCxnSpPr>
          <p:nvPr/>
        </p:nvCxnSpPr>
        <p:spPr>
          <a:xfrm>
            <a:off x="1656934" y="3899836"/>
            <a:ext cx="1335044" cy="15698"/>
          </a:xfrm>
          <a:prstGeom prst="line">
            <a:avLst/>
          </a:prstGeom>
          <a:noFill/>
          <a:ln w="57150" cap="flat" cmpd="sng" algn="ctr">
            <a:solidFill>
              <a:srgbClr val="FFFF00"/>
            </a:solidFill>
            <a:prstDash val="solid"/>
            <a:miter lim="800000"/>
          </a:ln>
          <a:effectLst/>
        </p:spPr>
      </p:cxnSp>
      <p:sp>
        <p:nvSpPr>
          <p:cNvPr id="204" name="Rectangular Callout 157">
            <a:extLst>
              <a:ext uri="{FF2B5EF4-FFF2-40B4-BE49-F238E27FC236}">
                <a16:creationId xmlns:a16="http://schemas.microsoft.com/office/drawing/2014/main" id="{5C0D1CF9-91BA-4F99-AA3C-610D49CFD63A}"/>
              </a:ext>
            </a:extLst>
          </p:cNvPr>
          <p:cNvSpPr/>
          <p:nvPr/>
        </p:nvSpPr>
        <p:spPr>
          <a:xfrm>
            <a:off x="1216720" y="5631112"/>
            <a:ext cx="1646745" cy="861421"/>
          </a:xfrm>
          <a:prstGeom prst="wedgeRectCallout">
            <a:avLst>
              <a:gd name="adj1" fmla="val 51206"/>
              <a:gd name="adj2" fmla="val -63582"/>
            </a:avLst>
          </a:prstGeom>
          <a:solidFill>
            <a:srgbClr val="0070C0"/>
          </a:solidFill>
          <a:ln w="6350" cap="flat" cmpd="sng" algn="ctr">
            <a:solidFill>
              <a:srgbClr val="5B9BD5"/>
            </a:solidFill>
            <a:prstDash val="solid"/>
            <a:miter lim="800000"/>
          </a:ln>
          <a:effectLst/>
        </p:spPr>
        <p:txBody>
          <a:bodyPr lIns="0" rIns="0"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ExpressRoute or/and S2S VPN ? </a:t>
            </a:r>
          </a:p>
        </p:txBody>
      </p:sp>
      <p:cxnSp>
        <p:nvCxnSpPr>
          <p:cNvPr id="205" name="Connector: Elbow 206">
            <a:extLst>
              <a:ext uri="{FF2B5EF4-FFF2-40B4-BE49-F238E27FC236}">
                <a16:creationId xmlns:a16="http://schemas.microsoft.com/office/drawing/2014/main" id="{61A481DF-0F13-4B6F-A58A-BD256C61BF6C}"/>
              </a:ext>
            </a:extLst>
          </p:cNvPr>
          <p:cNvCxnSpPr>
            <a:cxnSpLocks/>
          </p:cNvCxnSpPr>
          <p:nvPr/>
        </p:nvCxnSpPr>
        <p:spPr>
          <a:xfrm flipV="1">
            <a:off x="2945351" y="2782439"/>
            <a:ext cx="439823" cy="1133095"/>
          </a:xfrm>
          <a:prstGeom prst="bentConnector3">
            <a:avLst>
              <a:gd name="adj1" fmla="val 24252"/>
            </a:avLst>
          </a:prstGeom>
          <a:noFill/>
          <a:ln w="57150" cap="flat" cmpd="sng" algn="ctr">
            <a:solidFill>
              <a:srgbClr val="FFFF00"/>
            </a:solidFill>
            <a:prstDash val="solid"/>
            <a:miter lim="800000"/>
          </a:ln>
          <a:effectLst/>
        </p:spPr>
      </p:cxnSp>
      <p:pic>
        <p:nvPicPr>
          <p:cNvPr id="206" name="Picture 205">
            <a:extLst>
              <a:ext uri="{FF2B5EF4-FFF2-40B4-BE49-F238E27FC236}">
                <a16:creationId xmlns:a16="http://schemas.microsoft.com/office/drawing/2014/main" id="{92E5AEF8-6322-4307-95CE-46CD65752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036" y="2542330"/>
            <a:ext cx="287516" cy="287516"/>
          </a:xfrm>
          <a:prstGeom prst="rect">
            <a:avLst/>
          </a:prstGeom>
        </p:spPr>
      </p:pic>
      <p:cxnSp>
        <p:nvCxnSpPr>
          <p:cNvPr id="208" name="Connector: Elbow 209">
            <a:extLst>
              <a:ext uri="{FF2B5EF4-FFF2-40B4-BE49-F238E27FC236}">
                <a16:creationId xmlns:a16="http://schemas.microsoft.com/office/drawing/2014/main" id="{601ABD58-BCE3-411B-9E5A-0AC906484748}"/>
              </a:ext>
            </a:extLst>
          </p:cNvPr>
          <p:cNvCxnSpPr>
            <a:cxnSpLocks/>
          </p:cNvCxnSpPr>
          <p:nvPr/>
        </p:nvCxnSpPr>
        <p:spPr>
          <a:xfrm>
            <a:off x="2945351" y="3915535"/>
            <a:ext cx="439823" cy="1820152"/>
          </a:xfrm>
          <a:prstGeom prst="bentConnector3">
            <a:avLst>
              <a:gd name="adj1" fmla="val 22737"/>
            </a:avLst>
          </a:prstGeom>
          <a:noFill/>
          <a:ln w="57150" cap="flat" cmpd="sng" algn="ctr">
            <a:solidFill>
              <a:srgbClr val="FFFF00"/>
            </a:solidFill>
            <a:prstDash val="solid"/>
            <a:miter lim="800000"/>
          </a:ln>
          <a:effectLst/>
        </p:spPr>
      </p:cxnSp>
      <p:pic>
        <p:nvPicPr>
          <p:cNvPr id="209" name="Picture 208">
            <a:extLst>
              <a:ext uri="{FF2B5EF4-FFF2-40B4-BE49-F238E27FC236}">
                <a16:creationId xmlns:a16="http://schemas.microsoft.com/office/drawing/2014/main" id="{CE23A75B-C367-4C9D-B8A9-7F9EAE43402F}"/>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27707" y="4142074"/>
            <a:ext cx="617021" cy="617021"/>
          </a:xfrm>
          <a:prstGeom prst="rect">
            <a:avLst/>
          </a:prstGeom>
        </p:spPr>
      </p:pic>
      <p:cxnSp>
        <p:nvCxnSpPr>
          <p:cNvPr id="211" name="Connector: Elbow 212">
            <a:extLst>
              <a:ext uri="{FF2B5EF4-FFF2-40B4-BE49-F238E27FC236}">
                <a16:creationId xmlns:a16="http://schemas.microsoft.com/office/drawing/2014/main" id="{81D171AB-4FB7-4420-A147-DAB525371F6A}"/>
              </a:ext>
            </a:extLst>
          </p:cNvPr>
          <p:cNvCxnSpPr>
            <a:cxnSpLocks/>
            <a:stCxn id="84" idx="3"/>
            <a:endCxn id="67" idx="1"/>
          </p:cNvCxnSpPr>
          <p:nvPr/>
        </p:nvCxnSpPr>
        <p:spPr>
          <a:xfrm flipV="1">
            <a:off x="3818468" y="265456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2" name="Connector: Elbow 213">
            <a:extLst>
              <a:ext uri="{FF2B5EF4-FFF2-40B4-BE49-F238E27FC236}">
                <a16:creationId xmlns:a16="http://schemas.microsoft.com/office/drawing/2014/main" id="{0418371D-ACB6-4BEE-A0C7-BC773AC594EE}"/>
              </a:ext>
            </a:extLst>
          </p:cNvPr>
          <p:cNvCxnSpPr>
            <a:cxnSpLocks/>
            <a:stCxn id="184" idx="3"/>
            <a:endCxn id="172" idx="1"/>
          </p:cNvCxnSpPr>
          <p:nvPr/>
        </p:nvCxnSpPr>
        <p:spPr>
          <a:xfrm flipV="1">
            <a:off x="3825452" y="562957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3" name="Connector: Elbow 214">
            <a:extLst>
              <a:ext uri="{FF2B5EF4-FFF2-40B4-BE49-F238E27FC236}">
                <a16:creationId xmlns:a16="http://schemas.microsoft.com/office/drawing/2014/main" id="{35026427-A22F-48DD-B102-80D2D3754E18}"/>
              </a:ext>
            </a:extLst>
          </p:cNvPr>
          <p:cNvCxnSpPr>
            <a:cxnSpLocks/>
          </p:cNvCxnSpPr>
          <p:nvPr/>
        </p:nvCxnSpPr>
        <p:spPr>
          <a:xfrm rot="16200000" flipH="1">
            <a:off x="6722243" y="4212421"/>
            <a:ext cx="2326775" cy="400002"/>
          </a:xfrm>
          <a:prstGeom prst="bentConnector3">
            <a:avLst>
              <a:gd name="adj1" fmla="val 50000"/>
            </a:avLst>
          </a:prstGeom>
          <a:noFill/>
          <a:ln w="19050" cap="flat" cmpd="sng" algn="ctr">
            <a:solidFill>
              <a:srgbClr val="FF0000"/>
            </a:solidFill>
            <a:prstDash val="solid"/>
            <a:miter lim="800000"/>
            <a:tailEnd type="triangle"/>
          </a:ln>
          <a:effectLst/>
        </p:spPr>
      </p:cxnSp>
      <p:sp>
        <p:nvSpPr>
          <p:cNvPr id="220" name="Rectangular Callout 172">
            <a:extLst>
              <a:ext uri="{FF2B5EF4-FFF2-40B4-BE49-F238E27FC236}">
                <a16:creationId xmlns:a16="http://schemas.microsoft.com/office/drawing/2014/main" id="{7723BF29-8D72-4847-AD96-7C5E28BC3C72}"/>
              </a:ext>
            </a:extLst>
          </p:cNvPr>
          <p:cNvSpPr/>
          <p:nvPr/>
        </p:nvSpPr>
        <p:spPr>
          <a:xfrm>
            <a:off x="8885692" y="846796"/>
            <a:ext cx="1863377" cy="577635"/>
          </a:xfrm>
          <a:prstGeom prst="wedgeRectCallout">
            <a:avLst>
              <a:gd name="adj1" fmla="val -50036"/>
              <a:gd name="adj2" fmla="val 12627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How to design</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 highly available SQL Server VMs ?</a:t>
            </a:r>
          </a:p>
        </p:txBody>
      </p:sp>
      <p:sp>
        <p:nvSpPr>
          <p:cNvPr id="222" name="Rectangular Callout 172">
            <a:extLst>
              <a:ext uri="{FF2B5EF4-FFF2-40B4-BE49-F238E27FC236}">
                <a16:creationId xmlns:a16="http://schemas.microsoft.com/office/drawing/2014/main" id="{53CF7500-042C-4B33-8D88-7DAB5BED1936}"/>
              </a:ext>
            </a:extLst>
          </p:cNvPr>
          <p:cNvSpPr/>
          <p:nvPr/>
        </p:nvSpPr>
        <p:spPr>
          <a:xfrm>
            <a:off x="4412125" y="865788"/>
            <a:ext cx="1253758" cy="908721"/>
          </a:xfrm>
          <a:prstGeom prst="wedgeRectCallout">
            <a:avLst>
              <a:gd name="adj1" fmla="val 10265"/>
              <a:gd name="adj2" fmla="val 7368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How to design</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 highly available ASCS, SOFS and AP ?</a:t>
            </a:r>
          </a:p>
        </p:txBody>
      </p:sp>
      <p:sp>
        <p:nvSpPr>
          <p:cNvPr id="244" name="Rectangular Callout 172">
            <a:extLst>
              <a:ext uri="{FF2B5EF4-FFF2-40B4-BE49-F238E27FC236}">
                <a16:creationId xmlns:a16="http://schemas.microsoft.com/office/drawing/2014/main" id="{172A0B54-65EA-485D-A196-8A279ED45D8B}"/>
              </a:ext>
            </a:extLst>
          </p:cNvPr>
          <p:cNvSpPr/>
          <p:nvPr/>
        </p:nvSpPr>
        <p:spPr>
          <a:xfrm>
            <a:off x="9174328" y="3657674"/>
            <a:ext cx="1297560" cy="548228"/>
          </a:xfrm>
          <a:prstGeom prst="wedgeRectCallout">
            <a:avLst>
              <a:gd name="adj1" fmla="val -21766"/>
              <a:gd name="adj2" fmla="val -10033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Domain controller</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and other VMs ?</a:t>
            </a:r>
          </a:p>
        </p:txBody>
      </p:sp>
      <p:sp>
        <p:nvSpPr>
          <p:cNvPr id="246" name="Rectangular Callout 172">
            <a:extLst>
              <a:ext uri="{FF2B5EF4-FFF2-40B4-BE49-F238E27FC236}">
                <a16:creationId xmlns:a16="http://schemas.microsoft.com/office/drawing/2014/main" id="{19EE9C7C-F4C9-48D8-B98A-FD02E6F48159}"/>
              </a:ext>
            </a:extLst>
          </p:cNvPr>
          <p:cNvSpPr/>
          <p:nvPr/>
        </p:nvSpPr>
        <p:spPr>
          <a:xfrm>
            <a:off x="2509948" y="1220337"/>
            <a:ext cx="1226920" cy="721656"/>
          </a:xfrm>
          <a:prstGeom prst="wedgeRectCallout">
            <a:avLst>
              <a:gd name="adj1" fmla="val 86089"/>
              <a:gd name="adj2" fmla="val 5385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VPN/ ExpressRoute Gateway SKU ?</a:t>
            </a:r>
          </a:p>
        </p:txBody>
      </p:sp>
      <p:sp>
        <p:nvSpPr>
          <p:cNvPr id="248" name="Rectangular Callout 172">
            <a:extLst>
              <a:ext uri="{FF2B5EF4-FFF2-40B4-BE49-F238E27FC236}">
                <a16:creationId xmlns:a16="http://schemas.microsoft.com/office/drawing/2014/main" id="{3299A251-729E-4863-A5FD-06D8093EFF11}"/>
              </a:ext>
            </a:extLst>
          </p:cNvPr>
          <p:cNvSpPr/>
          <p:nvPr/>
        </p:nvSpPr>
        <p:spPr>
          <a:xfrm>
            <a:off x="10859944" y="838420"/>
            <a:ext cx="1297560" cy="548228"/>
          </a:xfrm>
          <a:prstGeom prst="wedgeRectCallout">
            <a:avLst>
              <a:gd name="adj1" fmla="val -39537"/>
              <a:gd name="adj2" fmla="val 80958"/>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What other Azure services can be used ?</a:t>
            </a:r>
          </a:p>
        </p:txBody>
      </p:sp>
      <p:sp>
        <p:nvSpPr>
          <p:cNvPr id="250" name="Rectangular Callout 172">
            <a:extLst>
              <a:ext uri="{FF2B5EF4-FFF2-40B4-BE49-F238E27FC236}">
                <a16:creationId xmlns:a16="http://schemas.microsoft.com/office/drawing/2014/main" id="{770BACB0-FAB4-40DA-A156-6769AD5D5149}"/>
              </a:ext>
            </a:extLst>
          </p:cNvPr>
          <p:cNvSpPr/>
          <p:nvPr/>
        </p:nvSpPr>
        <p:spPr>
          <a:xfrm>
            <a:off x="6767372" y="5026776"/>
            <a:ext cx="1083731" cy="717641"/>
          </a:xfrm>
          <a:prstGeom prst="wedgeRectCallout">
            <a:avLst>
              <a:gd name="adj1" fmla="val 39131"/>
              <a:gd name="adj2" fmla="val 73706"/>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What are DR solutions ?</a:t>
            </a:r>
          </a:p>
        </p:txBody>
      </p:sp>
      <p:pic>
        <p:nvPicPr>
          <p:cNvPr id="3" name="Picture 2">
            <a:extLst>
              <a:ext uri="{FF2B5EF4-FFF2-40B4-BE49-F238E27FC236}">
                <a16:creationId xmlns:a16="http://schemas.microsoft.com/office/drawing/2014/main" id="{0A992B7B-621B-4E31-AF78-24356908AE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228" y="2768917"/>
            <a:ext cx="1740693" cy="1740693"/>
          </a:xfrm>
          <a:prstGeom prst="rect">
            <a:avLst/>
          </a:prstGeom>
        </p:spPr>
      </p:pic>
      <p:sp>
        <p:nvSpPr>
          <p:cNvPr id="85" name="TextBox 84">
            <a:extLst>
              <a:ext uri="{FF2B5EF4-FFF2-40B4-BE49-F238E27FC236}">
                <a16:creationId xmlns:a16="http://schemas.microsoft.com/office/drawing/2014/main" id="{B49564CC-FCE1-4FE0-9B9C-5B3EFF8D20DB}"/>
              </a:ext>
            </a:extLst>
          </p:cNvPr>
          <p:cNvSpPr txBox="1"/>
          <p:nvPr/>
        </p:nvSpPr>
        <p:spPr>
          <a:xfrm>
            <a:off x="1838621" y="3575261"/>
            <a:ext cx="826832" cy="594650"/>
          </a:xfrm>
          <a:prstGeom prst="rect">
            <a:avLst/>
          </a:prstGeom>
          <a:solidFill>
            <a:schemeClr val="bg1">
              <a:lumMod val="95000"/>
            </a:schemeClr>
          </a:solidFill>
        </p:spPr>
        <p:txBody>
          <a:bodyPr wrap="square" rtlCol="0">
            <a:spAutoFit/>
          </a:bodyPr>
          <a:lstStyle/>
          <a:p>
            <a:pPr algn="ctr" defTabSz="932597">
              <a:defRPr/>
            </a:pPr>
            <a:r>
              <a:rPr lang="en-US" sz="1632" kern="0" dirty="0">
                <a:solidFill>
                  <a:sysClr val="windowText" lastClr="000000"/>
                </a:solidFill>
                <a:latin typeface="Segoe UI Light" panose="020B0502040204020203" pitchFamily="34" charset="0"/>
                <a:cs typeface="Segoe UI Light" panose="020B0502040204020203" pitchFamily="34" charset="0"/>
              </a:rPr>
              <a:t>ExpressRoute</a:t>
            </a:r>
          </a:p>
        </p:txBody>
      </p:sp>
    </p:spTree>
    <p:extLst>
      <p:ext uri="{BB962C8B-B14F-4D97-AF65-F5344CB8AC3E}">
        <p14:creationId xmlns:p14="http://schemas.microsoft.com/office/powerpoint/2010/main" val="28209354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Online Azure Pricing Calculator</a:t>
            </a:r>
          </a:p>
        </p:txBody>
      </p:sp>
      <p:pic>
        <p:nvPicPr>
          <p:cNvPr id="14" name="Picture 13">
            <a:extLst>
              <a:ext uri="{FF2B5EF4-FFF2-40B4-BE49-F238E27FC236}">
                <a16:creationId xmlns:a16="http://schemas.microsoft.com/office/drawing/2014/main" id="{240BADE3-17CC-4077-9B67-FA10AC950E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62384" y="1116195"/>
            <a:ext cx="6067233" cy="5006261"/>
          </a:xfrm>
          <a:prstGeom prst="rect">
            <a:avLst/>
          </a:prstGeom>
        </p:spPr>
      </p:pic>
      <p:sp>
        <p:nvSpPr>
          <p:cNvPr id="16" name="TextBox 15">
            <a:extLst>
              <a:ext uri="{FF2B5EF4-FFF2-40B4-BE49-F238E27FC236}">
                <a16:creationId xmlns:a16="http://schemas.microsoft.com/office/drawing/2014/main" id="{4A4ACCB1-3609-4A4D-8312-EFA30D1AF76E}"/>
              </a:ext>
            </a:extLst>
          </p:cNvPr>
          <p:cNvSpPr txBox="1"/>
          <p:nvPr/>
        </p:nvSpPr>
        <p:spPr>
          <a:xfrm>
            <a:off x="2607112" y="6231440"/>
            <a:ext cx="6977776" cy="400110"/>
          </a:xfrm>
          <a:prstGeom prst="rect">
            <a:avLst/>
          </a:prstGeom>
          <a:noFill/>
        </p:spPr>
        <p:txBody>
          <a:bodyPr wrap="square" rtlCol="0">
            <a:spAutoFit/>
          </a:bodyPr>
          <a:lstStyle/>
          <a:p>
            <a:pPr algn="ctr"/>
            <a:r>
              <a:rPr lang="de-AT" sz="2000" dirty="0">
                <a:solidFill>
                  <a:schemeClr val="bg1"/>
                </a:solidFill>
                <a:latin typeface="Segoe UI Semilight" panose="020B0402040204020203" pitchFamily="34" charset="0"/>
                <a:cs typeface="Segoe UI Semilight" panose="020B0402040204020203" pitchFamily="34" charset="0"/>
              </a:rPr>
              <a:t>https://azure.microsoft.com/en-us/pricing/calculator/ </a:t>
            </a:r>
          </a:p>
        </p:txBody>
      </p:sp>
    </p:spTree>
    <p:extLst>
      <p:ext uri="{BB962C8B-B14F-4D97-AF65-F5344CB8AC3E}">
        <p14:creationId xmlns:p14="http://schemas.microsoft.com/office/powerpoint/2010/main" val="21644454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Azure Reserved VM Instances (RI) and Azure Hybrid Benefit (AHUB)</a:t>
            </a:r>
          </a:p>
        </p:txBody>
      </p:sp>
      <p:pic>
        <p:nvPicPr>
          <p:cNvPr id="5" name="Picture 4">
            <a:extLst>
              <a:ext uri="{FF2B5EF4-FFF2-40B4-BE49-F238E27FC236}">
                <a16:creationId xmlns:a16="http://schemas.microsoft.com/office/drawing/2014/main" id="{070BF02C-29DE-445D-90B4-19085D86F532}"/>
              </a:ext>
            </a:extLst>
          </p:cNvPr>
          <p:cNvPicPr>
            <a:picLocks noChangeAspect="1"/>
          </p:cNvPicPr>
          <p:nvPr/>
        </p:nvPicPr>
        <p:blipFill>
          <a:blip r:embed="rId3"/>
          <a:stretch>
            <a:fillRect/>
          </a:stretch>
        </p:blipFill>
        <p:spPr>
          <a:xfrm>
            <a:off x="436936" y="1950027"/>
            <a:ext cx="11318128" cy="3094470"/>
          </a:xfrm>
          <a:prstGeom prst="rect">
            <a:avLst/>
          </a:prstGeom>
        </p:spPr>
      </p:pic>
      <p:sp>
        <p:nvSpPr>
          <p:cNvPr id="6" name="Rectangle 5">
            <a:extLst>
              <a:ext uri="{FF2B5EF4-FFF2-40B4-BE49-F238E27FC236}">
                <a16:creationId xmlns:a16="http://schemas.microsoft.com/office/drawing/2014/main" id="{A866F2AF-3D84-469A-9E74-7DD77FACE3BA}"/>
              </a:ext>
            </a:extLst>
          </p:cNvPr>
          <p:cNvSpPr/>
          <p:nvPr/>
        </p:nvSpPr>
        <p:spPr>
          <a:xfrm>
            <a:off x="3581786" y="5549793"/>
            <a:ext cx="5028428" cy="523220"/>
          </a:xfrm>
          <a:prstGeom prst="rect">
            <a:avLst/>
          </a:prstGeom>
        </p:spPr>
        <p:txBody>
          <a:bodyPr wrap="none">
            <a:spAutoFit/>
          </a:bodyPr>
          <a:lstStyle/>
          <a:p>
            <a:pPr algn="ctr" defTabSz="932742"/>
            <a:r>
              <a:rPr lang="en-US" sz="1400" dirty="0">
                <a:solidFill>
                  <a:srgbClr val="FFFFFF"/>
                </a:solidFill>
                <a:latin typeface="Calibri Light" panose="020F0302020204030204" pitchFamily="34" charset="0"/>
              </a:rPr>
              <a:t>https://azure.microsoft.com/en-us/pricing/reserved-vm-instances/ </a:t>
            </a:r>
          </a:p>
          <a:p>
            <a:pPr algn="ctr" defTabSz="932742"/>
            <a:r>
              <a:rPr lang="en-US" sz="1400" dirty="0">
                <a:solidFill>
                  <a:srgbClr val="FFFFFF"/>
                </a:solidFill>
                <a:latin typeface="Calibri Light" panose="020F0302020204030204" pitchFamily="34" charset="0"/>
              </a:rPr>
              <a:t>https://azure.microsoft.com/en-us/pricing/hybrid-benefit/</a:t>
            </a:r>
          </a:p>
        </p:txBody>
      </p:sp>
    </p:spTree>
    <p:extLst>
      <p:ext uri="{BB962C8B-B14F-4D97-AF65-F5344CB8AC3E}">
        <p14:creationId xmlns:p14="http://schemas.microsoft.com/office/powerpoint/2010/main" val="26733238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Requirements</a:t>
            </a:r>
          </a:p>
        </p:txBody>
      </p:sp>
      <p:graphicFrame>
        <p:nvGraphicFramePr>
          <p:cNvPr id="8" name="Content Placeholder 3">
            <a:extLst>
              <a:ext uri="{FF2B5EF4-FFF2-40B4-BE49-F238E27FC236}">
                <a16:creationId xmlns:a16="http://schemas.microsoft.com/office/drawing/2014/main" id="{8AAB9AD2-FE7F-4399-85AC-FEC69A1ED58A}"/>
              </a:ext>
            </a:extLst>
          </p:cNvPr>
          <p:cNvGraphicFramePr>
            <a:graphicFrameLocks/>
          </p:cNvGraphicFramePr>
          <p:nvPr>
            <p:extLst/>
          </p:nvPr>
        </p:nvGraphicFramePr>
        <p:xfrm>
          <a:off x="1436533" y="1041169"/>
          <a:ext cx="9318935" cy="5699760"/>
        </p:xfrm>
        <a:graphic>
          <a:graphicData uri="http://schemas.openxmlformats.org/drawingml/2006/table">
            <a:tbl>
              <a:tblPr firstRow="1" bandRow="1"/>
              <a:tblGrid>
                <a:gridCol w="609600">
                  <a:extLst>
                    <a:ext uri="{9D8B030D-6E8A-4147-A177-3AD203B41FA5}">
                      <a16:colId xmlns:a16="http://schemas.microsoft.com/office/drawing/2014/main" val="2718338131"/>
                    </a:ext>
                  </a:extLst>
                </a:gridCol>
                <a:gridCol w="7170614">
                  <a:extLst>
                    <a:ext uri="{9D8B030D-6E8A-4147-A177-3AD203B41FA5}">
                      <a16:colId xmlns:a16="http://schemas.microsoft.com/office/drawing/2014/main" val="3105153868"/>
                    </a:ext>
                  </a:extLst>
                </a:gridCol>
                <a:gridCol w="1538721">
                  <a:extLst>
                    <a:ext uri="{9D8B030D-6E8A-4147-A177-3AD203B41FA5}">
                      <a16:colId xmlns:a16="http://schemas.microsoft.com/office/drawing/2014/main" val="3656178038"/>
                    </a:ext>
                  </a:extLst>
                </a:gridCol>
              </a:tblGrid>
              <a:tr h="263562">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600" dirty="0"/>
                        <a:t>Requirement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l"/>
                      <a:r>
                        <a:rPr lang="en-US" sz="1600" dirty="0"/>
                        <a:t>(Y/N)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86716718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Problem statement and customer benefits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549585289"/>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Secure and low latency</a:t>
                      </a:r>
                      <a:r>
                        <a:rPr lang="en-US" sz="1600" baseline="0" dirty="0">
                          <a:solidFill>
                            <a:schemeClr val="bg2">
                              <a:lumMod val="10000"/>
                            </a:schemeClr>
                          </a:solidFill>
                        </a:rPr>
                        <a:t> network connectivity</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09238543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Windows-based</a:t>
                      </a:r>
                      <a:r>
                        <a:rPr lang="en-US" sz="1600" baseline="0" dirty="0">
                          <a:solidFill>
                            <a:schemeClr val="bg2">
                              <a:lumMod val="10000"/>
                            </a:schemeClr>
                          </a:solidFill>
                        </a:rPr>
                        <a:t> application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3076847312"/>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SQL Server</a:t>
                      </a:r>
                      <a:r>
                        <a:rPr lang="en-US" sz="1600" baseline="0" dirty="0">
                          <a:solidFill>
                            <a:schemeClr val="bg2">
                              <a:lumMod val="10000"/>
                            </a:schemeClr>
                          </a:solidFill>
                        </a:rPr>
                        <a:t>-based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5486867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 sizing (SAPS) requirements (application</a:t>
                      </a:r>
                      <a:r>
                        <a:rPr lang="en-US" sz="1600" baseline="0" dirty="0">
                          <a:solidFill>
                            <a:schemeClr val="bg2">
                              <a:lumMod val="10000"/>
                            </a:schemeClr>
                          </a:solidFill>
                        </a:rPr>
                        <a:t>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27483083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6</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a:t>
                      </a:r>
                      <a:r>
                        <a:rPr lang="en-US" sz="1600" baseline="0" dirty="0">
                          <a:solidFill>
                            <a:schemeClr val="bg2">
                              <a:lumMod val="10000"/>
                            </a:schemeClr>
                          </a:solidFill>
                        </a:rPr>
                        <a:t> sizing (SAPS) requirements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630690401"/>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 IO requirements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42302916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HA capabilities (3 tier</a:t>
                      </a:r>
                      <a:r>
                        <a:rPr lang="en-US" sz="1600" baseline="0" dirty="0">
                          <a:solidFill>
                            <a:schemeClr val="bg2">
                              <a:lumMod val="10000"/>
                            </a:schemeClr>
                          </a:solidFill>
                        </a:rPr>
                        <a:t> deployment)</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368216347"/>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9</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Load-balanced front-end for (A)SCS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581449175"/>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Load-balanced</a:t>
                      </a:r>
                      <a:r>
                        <a:rPr lang="en-US" sz="1600" baseline="0" dirty="0">
                          <a:solidFill>
                            <a:schemeClr val="bg2">
                              <a:lumMod val="10000"/>
                            </a:schemeClr>
                          </a:solidFill>
                        </a:rPr>
                        <a:t> front-end for the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07097099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Backup solution and storage for data retention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87420040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Monitoring solutions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61778625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Security solutions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275769376"/>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DR capabilities (multi-region deployment)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223038315"/>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Monthly</a:t>
                      </a:r>
                      <a:r>
                        <a:rPr lang="en-US" sz="1600" baseline="0" dirty="0">
                          <a:solidFill>
                            <a:schemeClr val="bg2">
                              <a:lumMod val="10000"/>
                            </a:schemeClr>
                          </a:solidFill>
                        </a:rPr>
                        <a:t> c</a:t>
                      </a:r>
                      <a:r>
                        <a:rPr lang="en-US" sz="1600" dirty="0">
                          <a:solidFill>
                            <a:schemeClr val="bg2">
                              <a:lumMod val="10000"/>
                            </a:schemeClr>
                          </a:solidFill>
                        </a:rPr>
                        <a:t>ost estimate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16</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Migration methodology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185119526"/>
                  </a:ext>
                </a:extLst>
              </a:tr>
            </a:tbl>
          </a:graphicData>
        </a:graphic>
      </p:graphicFrame>
    </p:spTree>
    <p:extLst>
      <p:ext uri="{BB962C8B-B14F-4D97-AF65-F5344CB8AC3E}">
        <p14:creationId xmlns:p14="http://schemas.microsoft.com/office/powerpoint/2010/main" val="33925034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Common Scenarios</a:t>
            </a:r>
          </a:p>
        </p:txBody>
      </p:sp>
      <p:grpSp>
        <p:nvGrpSpPr>
          <p:cNvPr id="4" name="Group 3">
            <a:extLst>
              <a:ext uri="{FF2B5EF4-FFF2-40B4-BE49-F238E27FC236}">
                <a16:creationId xmlns:a16="http://schemas.microsoft.com/office/drawing/2014/main" id="{D18A1E79-555C-4FB0-93BA-85828735558A}"/>
              </a:ext>
            </a:extLst>
          </p:cNvPr>
          <p:cNvGrpSpPr/>
          <p:nvPr/>
        </p:nvGrpSpPr>
        <p:grpSpPr>
          <a:xfrm>
            <a:off x="639999" y="1508020"/>
            <a:ext cx="10722341" cy="4249865"/>
            <a:chOff x="639999" y="1508020"/>
            <a:chExt cx="10722341" cy="4249865"/>
          </a:xfrm>
        </p:grpSpPr>
        <p:sp>
          <p:nvSpPr>
            <p:cNvPr id="5" name="Rectangle 4">
              <a:extLst>
                <a:ext uri="{FF2B5EF4-FFF2-40B4-BE49-F238E27FC236}">
                  <a16:creationId xmlns:a16="http://schemas.microsoft.com/office/drawing/2014/main" id="{08227592-E29F-4C54-ABB4-6B65130199A0}"/>
                </a:ext>
              </a:extLst>
            </p:cNvPr>
            <p:cNvSpPr/>
            <p:nvPr>
              <p:custDataLst>
                <p:tags r:id="rId1"/>
              </p:custDataLst>
            </p:nvPr>
          </p:nvSpPr>
          <p:spPr bwMode="auto">
            <a:xfrm>
              <a:off x="639999" y="2296542"/>
              <a:ext cx="2057632" cy="3461343"/>
            </a:xfrm>
            <a:prstGeom prst="rect">
              <a:avLst/>
            </a:prstGeom>
            <a:solidFill>
              <a:sysClr val="window" lastClr="FFFFFF"/>
            </a:solidFill>
            <a:ln w="12700" cap="flat" cmpd="sng" algn="ctr">
              <a:solidFill>
                <a:srgbClr val="00BCF2"/>
              </a:solidFill>
              <a:prstDash val="dash"/>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93245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Fault Domain</a:t>
              </a:r>
            </a:p>
          </p:txBody>
        </p:sp>
        <p:sp>
          <p:nvSpPr>
            <p:cNvPr id="6" name="Rectangle 5">
              <a:extLst>
                <a:ext uri="{FF2B5EF4-FFF2-40B4-BE49-F238E27FC236}">
                  <a16:creationId xmlns:a16="http://schemas.microsoft.com/office/drawing/2014/main" id="{8B884B8E-4528-4F27-9629-3D112EABF8EB}"/>
                </a:ext>
              </a:extLst>
            </p:cNvPr>
            <p:cNvSpPr/>
            <p:nvPr>
              <p:custDataLst>
                <p:tags r:id="rId2"/>
              </p:custDataLst>
            </p:nvPr>
          </p:nvSpPr>
          <p:spPr bwMode="auto">
            <a:xfrm>
              <a:off x="762564" y="2711307"/>
              <a:ext cx="1836040" cy="2854707"/>
            </a:xfrm>
            <a:prstGeom prst="rect">
              <a:avLst/>
            </a:prstGeom>
            <a:solidFill>
              <a:srgbClr val="D2D2D2"/>
            </a:solidFill>
            <a:ln w="9525" cap="flat" cmpd="sng" algn="ctr">
              <a:noFill/>
              <a:prstDash val="solid"/>
              <a:headEnd type="none" w="med" len="med"/>
              <a:tailEnd type="none" w="med" len="med"/>
            </a:ln>
            <a:effectLst/>
          </p:spPr>
          <p:txBody>
            <a:bodyPr vert="horz" wrap="square" lIns="69905" tIns="34968" rIns="69905" bIns="34953" numCol="1" spcCol="0" rtlCol="0" anchor="t" anchorCtr="0" compatLnSpc="1">
              <a:prstTxWarp prst="textNoShape">
                <a:avLst/>
              </a:prstTxWarp>
            </a:bodyPr>
            <a:lstStyle/>
            <a:p>
              <a:pPr marL="0" marR="0" lvl="0" indent="0" algn="ctr" defTabSz="698879" eaLnBrk="1" fontAlgn="base" latinLnBrk="0" hangingPunct="1">
                <a:lnSpc>
                  <a:spcPct val="100000"/>
                </a:lnSpc>
                <a:spcBef>
                  <a:spcPts val="918"/>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Rack</a:t>
              </a:r>
              <a:endParaRPr kumimoji="0" lang="en-US" sz="1122" b="0" i="0" u="none" strike="noStrike" kern="0" cap="none" spc="0" normalizeH="0" baseline="0" noProof="0" dirty="0">
                <a:ln>
                  <a:solidFill>
                    <a:srgbClr val="FFFFFF">
                      <a:alpha val="0"/>
                    </a:srgbClr>
                  </a:solidFill>
                </a:ln>
                <a:solidFill>
                  <a:srgbClr val="595959"/>
                </a:solidFill>
                <a:effectLst/>
                <a:uLnTx/>
                <a:uFillTx/>
              </a:endParaRPr>
            </a:p>
          </p:txBody>
        </p:sp>
        <p:sp>
          <p:nvSpPr>
            <p:cNvPr id="9" name="Rectangle 8">
              <a:extLst>
                <a:ext uri="{FF2B5EF4-FFF2-40B4-BE49-F238E27FC236}">
                  <a16:creationId xmlns:a16="http://schemas.microsoft.com/office/drawing/2014/main" id="{825F680C-69CA-429E-98A3-F217C8C99F21}"/>
                </a:ext>
              </a:extLst>
            </p:cNvPr>
            <p:cNvSpPr/>
            <p:nvPr>
              <p:custDataLst>
                <p:tags r:id="rId3"/>
              </p:custDataLst>
            </p:nvPr>
          </p:nvSpPr>
          <p:spPr bwMode="auto">
            <a:xfrm>
              <a:off x="4490304" y="2296543"/>
              <a:ext cx="2057632" cy="3461342"/>
            </a:xfrm>
            <a:prstGeom prst="rect">
              <a:avLst/>
            </a:prstGeom>
            <a:solidFill>
              <a:sysClr val="window" lastClr="FFFFFF"/>
            </a:solidFill>
            <a:ln w="12700" cap="flat" cmpd="sng" algn="ctr">
              <a:solidFill>
                <a:srgbClr val="00BCF2"/>
              </a:solidFill>
              <a:prstDash val="dash"/>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93245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Fault Domain</a:t>
              </a:r>
            </a:p>
          </p:txBody>
        </p:sp>
        <p:sp>
          <p:nvSpPr>
            <p:cNvPr id="10" name="Rectangle 9">
              <a:extLst>
                <a:ext uri="{FF2B5EF4-FFF2-40B4-BE49-F238E27FC236}">
                  <a16:creationId xmlns:a16="http://schemas.microsoft.com/office/drawing/2014/main" id="{132D1FAD-09F9-432B-BEF7-0D524D30B134}"/>
                </a:ext>
              </a:extLst>
            </p:cNvPr>
            <p:cNvSpPr/>
            <p:nvPr>
              <p:custDataLst>
                <p:tags r:id="rId4"/>
              </p:custDataLst>
            </p:nvPr>
          </p:nvSpPr>
          <p:spPr bwMode="auto">
            <a:xfrm>
              <a:off x="4612870" y="2711307"/>
              <a:ext cx="1836040" cy="2854707"/>
            </a:xfrm>
            <a:prstGeom prst="rect">
              <a:avLst/>
            </a:prstGeom>
            <a:solidFill>
              <a:srgbClr val="D2D2D2"/>
            </a:solidFill>
            <a:ln w="9525" cap="flat" cmpd="sng" algn="ctr">
              <a:noFill/>
              <a:prstDash val="solid"/>
              <a:headEnd type="none" w="med" len="med"/>
              <a:tailEnd type="none" w="med" len="med"/>
            </a:ln>
            <a:effectLst/>
          </p:spPr>
          <p:txBody>
            <a:bodyPr vert="horz" wrap="square" lIns="69905" tIns="34968" rIns="69905" bIns="34953" numCol="1" spcCol="0" rtlCol="0" anchor="t" anchorCtr="0" compatLnSpc="1">
              <a:prstTxWarp prst="textNoShape">
                <a:avLst/>
              </a:prstTxWarp>
            </a:bodyPr>
            <a:lstStyle/>
            <a:p>
              <a:pPr marL="0" marR="0" lvl="0" indent="0" algn="ctr" defTabSz="698879" eaLnBrk="1" fontAlgn="base" latinLnBrk="0" hangingPunct="1">
                <a:lnSpc>
                  <a:spcPct val="100000"/>
                </a:lnSpc>
                <a:spcBef>
                  <a:spcPts val="918"/>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Rack</a:t>
              </a:r>
              <a:endParaRPr kumimoji="0" lang="en-US" sz="1122" b="0" i="0" u="none" strike="noStrike" kern="0" cap="none" spc="0" normalizeH="0" baseline="0" noProof="0" dirty="0">
                <a:ln>
                  <a:solidFill>
                    <a:srgbClr val="FFFFFF">
                      <a:alpha val="0"/>
                    </a:srgbClr>
                  </a:solidFill>
                </a:ln>
                <a:solidFill>
                  <a:srgbClr val="595959"/>
                </a:solidFill>
                <a:effectLst/>
                <a:uLnTx/>
                <a:uFillTx/>
              </a:endParaRPr>
            </a:p>
          </p:txBody>
        </p:sp>
        <p:sp>
          <p:nvSpPr>
            <p:cNvPr id="11" name="Rectangle 10">
              <a:extLst>
                <a:ext uri="{FF2B5EF4-FFF2-40B4-BE49-F238E27FC236}">
                  <a16:creationId xmlns:a16="http://schemas.microsoft.com/office/drawing/2014/main" id="{F974D820-2ADC-48DD-AF1E-1CB73568619C}"/>
                </a:ext>
              </a:extLst>
            </p:cNvPr>
            <p:cNvSpPr/>
            <p:nvPr>
              <p:custDataLst>
                <p:tags r:id="rId5"/>
              </p:custDataLst>
            </p:nvPr>
          </p:nvSpPr>
          <p:spPr bwMode="auto">
            <a:xfrm>
              <a:off x="697104" y="3536160"/>
              <a:ext cx="5793727" cy="1241333"/>
            </a:xfrm>
            <a:prstGeom prst="rect">
              <a:avLst/>
            </a:prstGeom>
            <a:solidFill>
              <a:srgbClr val="BAD80A"/>
            </a:solidFill>
            <a:ln w="19050" cap="flat" cmpd="sng" algn="ctr">
              <a:solidFill>
                <a:srgbClr val="6DC2E9">
                  <a:lumMod val="75000"/>
                </a:srgbClr>
              </a:solidFill>
              <a:prstDash val="dash"/>
              <a:headEnd type="none" w="med" len="med"/>
              <a:tailEnd type="none" w="med" len="med"/>
            </a:ln>
            <a:effectLst/>
          </p:spPr>
          <p:txBody>
            <a:bodyPr vert="horz" wrap="square" lIns="69930" tIns="34965" rIns="69930" bIns="34965" numCol="1" rtlCol="0" anchor="ctr"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530" b="1" i="0" u="none" strike="noStrike" kern="0" cap="none" spc="0" normalizeH="0" baseline="0" noProof="0" dirty="0">
                  <a:ln>
                    <a:solidFill>
                      <a:srgbClr val="FFFFFF">
                        <a:alpha val="0"/>
                      </a:srgbClr>
                    </a:solidFill>
                  </a:ln>
                  <a:solidFill>
                    <a:srgbClr val="FFFFFF"/>
                  </a:solidFill>
                  <a:effectLst/>
                  <a:uLnTx/>
                  <a:uFillTx/>
                </a:rPr>
                <a:t>Availability Set</a:t>
              </a:r>
            </a:p>
          </p:txBody>
        </p:sp>
        <p:sp>
          <p:nvSpPr>
            <p:cNvPr id="12" name="Rectangle 11">
              <a:extLst>
                <a:ext uri="{FF2B5EF4-FFF2-40B4-BE49-F238E27FC236}">
                  <a16:creationId xmlns:a16="http://schemas.microsoft.com/office/drawing/2014/main" id="{946A5681-3104-44C3-A910-CA09C979740F}"/>
                </a:ext>
              </a:extLst>
            </p:cNvPr>
            <p:cNvSpPr/>
            <p:nvPr>
              <p:custDataLst>
                <p:tags r:id="rId6"/>
              </p:custDataLst>
            </p:nvPr>
          </p:nvSpPr>
          <p:spPr bwMode="auto">
            <a:xfrm>
              <a:off x="886131" y="3536158"/>
              <a:ext cx="1553573" cy="1232065"/>
            </a:xfrm>
            <a:prstGeom prst="rect">
              <a:avLst/>
            </a:prstGeom>
            <a:solidFill>
              <a:srgbClr val="00BCF2"/>
            </a:solidFill>
            <a:ln w="9525" cap="flat" cmpd="sng" algn="ctr">
              <a:noFill/>
              <a:prstDash val="solid"/>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solidFill>
                    <a:srgbClr val="FFFFFF"/>
                  </a:solidFill>
                  <a:effectLst/>
                  <a:uLnTx/>
                  <a:uFillTx/>
                </a:rPr>
                <a:t>Virtual Machine</a:t>
              </a:r>
            </a:p>
          </p:txBody>
        </p:sp>
        <p:sp>
          <p:nvSpPr>
            <p:cNvPr id="13" name="Rectangle 12">
              <a:extLst>
                <a:ext uri="{FF2B5EF4-FFF2-40B4-BE49-F238E27FC236}">
                  <a16:creationId xmlns:a16="http://schemas.microsoft.com/office/drawing/2014/main" id="{61C90569-6FB3-43D2-8DE4-4141FD95836F}"/>
                </a:ext>
              </a:extLst>
            </p:cNvPr>
            <p:cNvSpPr/>
            <p:nvPr>
              <p:custDataLst>
                <p:tags r:id="rId7"/>
              </p:custDataLst>
            </p:nvPr>
          </p:nvSpPr>
          <p:spPr bwMode="auto">
            <a:xfrm>
              <a:off x="4736434" y="3536158"/>
              <a:ext cx="1553573" cy="1232065"/>
            </a:xfrm>
            <a:prstGeom prst="rect">
              <a:avLst/>
            </a:prstGeom>
            <a:solidFill>
              <a:srgbClr val="00BCF2"/>
            </a:solidFill>
            <a:ln w="9525" cap="flat" cmpd="sng" algn="ctr">
              <a:noFill/>
              <a:prstDash val="solid"/>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solidFill>
                    <a:srgbClr val="FFFFFF"/>
                  </a:solidFill>
                  <a:effectLst/>
                  <a:uLnTx/>
                  <a:uFillTx/>
                </a:rPr>
                <a:t>Virtual Machine</a:t>
              </a:r>
            </a:p>
          </p:txBody>
        </p:sp>
        <p:sp>
          <p:nvSpPr>
            <p:cNvPr id="14" name="Rectangle 13">
              <a:extLst>
                <a:ext uri="{FF2B5EF4-FFF2-40B4-BE49-F238E27FC236}">
                  <a16:creationId xmlns:a16="http://schemas.microsoft.com/office/drawing/2014/main" id="{5B72305A-CCB8-4D5B-AA4C-83E342B34D8B}"/>
                </a:ext>
              </a:extLst>
            </p:cNvPr>
            <p:cNvSpPr/>
            <p:nvPr/>
          </p:nvSpPr>
          <p:spPr>
            <a:xfrm>
              <a:off x="5171704" y="4383318"/>
              <a:ext cx="706568" cy="318453"/>
            </a:xfrm>
            <a:prstGeom prst="rect">
              <a:avLst/>
            </a:prstGeom>
          </p:spPr>
          <p:txBody>
            <a:bodyPr wrap="none" lIns="93240" tIns="46620" rIns="93240" bIns="46620">
              <a:spAutoFit/>
            </a:bodyPr>
            <a:lstStyle/>
            <a:p>
              <a:pPr algn="ctr" defTabSz="699176" fontAlgn="base">
                <a:spcBef>
                  <a:spcPct val="0"/>
                </a:spcBef>
                <a:spcAft>
                  <a:spcPct val="0"/>
                </a:spcAft>
                <a:defRPr/>
              </a:pPr>
              <a:r>
                <a:rPr lang="en-US" sz="1428" kern="0" dirty="0">
                  <a:ln>
                    <a:solidFill>
                      <a:srgbClr val="FFFFFF">
                        <a:alpha val="0"/>
                      </a:srgbClr>
                    </a:solidFill>
                  </a:ln>
                  <a:solidFill>
                    <a:srgbClr val="595959"/>
                  </a:solidFill>
                  <a:latin typeface="Segoe UI Semilight"/>
                </a:rPr>
                <a:t>UD #2</a:t>
              </a:r>
            </a:p>
          </p:txBody>
        </p:sp>
        <p:sp>
          <p:nvSpPr>
            <p:cNvPr id="15" name="TextBox 14">
              <a:extLst>
                <a:ext uri="{FF2B5EF4-FFF2-40B4-BE49-F238E27FC236}">
                  <a16:creationId xmlns:a16="http://schemas.microsoft.com/office/drawing/2014/main" id="{67CD3A2B-9B9C-46C2-9229-9841CA733925}"/>
                </a:ext>
              </a:extLst>
            </p:cNvPr>
            <p:cNvSpPr txBox="1"/>
            <p:nvPr/>
          </p:nvSpPr>
          <p:spPr>
            <a:xfrm>
              <a:off x="1367534" y="4442428"/>
              <a:ext cx="485570" cy="201683"/>
            </a:xfrm>
            <a:prstGeom prst="rect">
              <a:avLst/>
            </a:prstGeom>
            <a:noFill/>
          </p:spPr>
          <p:txBody>
            <a:bodyPr wrap="none" lIns="0" tIns="0" rIns="0" bIns="0" rtlCol="0">
              <a:spAutoFit/>
            </a:bodyPr>
            <a:lstStyle/>
            <a:p>
              <a:pPr defTabSz="932450">
                <a:lnSpc>
                  <a:spcPct val="90000"/>
                </a:lnSpc>
                <a:spcBef>
                  <a:spcPct val="20000"/>
                </a:spcBef>
                <a:buSzPct val="80000"/>
                <a:defRPr/>
              </a:pPr>
              <a:r>
                <a:rPr lang="en-US" sz="1428" kern="0" dirty="0">
                  <a:ln>
                    <a:solidFill>
                      <a:srgbClr val="FFFFFF">
                        <a:alpha val="0"/>
                      </a:srgbClr>
                    </a:solidFill>
                  </a:ln>
                  <a:solidFill>
                    <a:srgbClr val="595959"/>
                  </a:solidFill>
                  <a:latin typeface="Segoe UI Semilight"/>
                </a:rPr>
                <a:t>UD #1</a:t>
              </a:r>
              <a:endParaRPr lang="en-US" sz="1428" kern="0" dirty="0">
                <a:gradFill>
                  <a:gsLst>
                    <a:gs pos="0">
                      <a:srgbClr val="292929">
                        <a:lumMod val="90000"/>
                        <a:lumOff val="10000"/>
                      </a:srgbClr>
                    </a:gs>
                    <a:gs pos="86000">
                      <a:srgbClr val="292929">
                        <a:lumMod val="90000"/>
                        <a:lumOff val="10000"/>
                      </a:srgbClr>
                    </a:gs>
                  </a:gsLst>
                  <a:lin ang="5400000" scaled="0"/>
                </a:gradFill>
                <a:latin typeface="Segoe UI Semilight"/>
              </a:endParaRPr>
            </a:p>
          </p:txBody>
        </p:sp>
        <p:pic>
          <p:nvPicPr>
            <p:cNvPr id="16" name="Picture 15">
              <a:extLst>
                <a:ext uri="{FF2B5EF4-FFF2-40B4-BE49-F238E27FC236}">
                  <a16:creationId xmlns:a16="http://schemas.microsoft.com/office/drawing/2014/main" id="{F269161A-DE02-4852-BDF7-DF051D3ED02A}"/>
                </a:ext>
              </a:extLst>
            </p:cNvPr>
            <p:cNvPicPr>
              <a:picLocks noChangeAspect="1"/>
            </p:cNvPicPr>
            <p:nvPr/>
          </p:nvPicPr>
          <p:blipFill>
            <a:blip r:embed="rId10">
              <a:biLevel thresh="25000"/>
            </a:blip>
            <a:stretch>
              <a:fillRect/>
            </a:stretch>
          </p:blipFill>
          <p:spPr>
            <a:xfrm>
              <a:off x="1303718" y="3870584"/>
              <a:ext cx="578866" cy="534702"/>
            </a:xfrm>
            <a:prstGeom prst="rect">
              <a:avLst/>
            </a:prstGeom>
          </p:spPr>
        </p:pic>
        <p:pic>
          <p:nvPicPr>
            <p:cNvPr id="17" name="Picture 16">
              <a:extLst>
                <a:ext uri="{FF2B5EF4-FFF2-40B4-BE49-F238E27FC236}">
                  <a16:creationId xmlns:a16="http://schemas.microsoft.com/office/drawing/2014/main" id="{91666B07-9EE6-43D3-9A06-78D3D5E8EFD1}"/>
                </a:ext>
              </a:extLst>
            </p:cNvPr>
            <p:cNvPicPr>
              <a:picLocks noChangeAspect="1"/>
            </p:cNvPicPr>
            <p:nvPr/>
          </p:nvPicPr>
          <p:blipFill>
            <a:blip r:embed="rId10">
              <a:biLevel thresh="25000"/>
            </a:blip>
            <a:stretch>
              <a:fillRect/>
            </a:stretch>
          </p:blipFill>
          <p:spPr>
            <a:xfrm>
              <a:off x="5273722" y="3870583"/>
              <a:ext cx="578866" cy="534702"/>
            </a:xfrm>
            <a:prstGeom prst="rect">
              <a:avLst/>
            </a:prstGeom>
          </p:spPr>
        </p:pic>
        <p:grpSp>
          <p:nvGrpSpPr>
            <p:cNvPr id="18" name="Group 17">
              <a:extLst>
                <a:ext uri="{FF2B5EF4-FFF2-40B4-BE49-F238E27FC236}">
                  <a16:creationId xmlns:a16="http://schemas.microsoft.com/office/drawing/2014/main" id="{525F98CD-61D9-432A-94E9-023B6F3079A2}"/>
                </a:ext>
              </a:extLst>
            </p:cNvPr>
            <p:cNvGrpSpPr/>
            <p:nvPr/>
          </p:nvGrpSpPr>
          <p:grpSpPr>
            <a:xfrm>
              <a:off x="7548464" y="2373835"/>
              <a:ext cx="3135479" cy="3384050"/>
              <a:chOff x="7718753" y="1019976"/>
              <a:chExt cx="4204008" cy="4321750"/>
            </a:xfrm>
          </p:grpSpPr>
          <p:pic>
            <p:nvPicPr>
              <p:cNvPr id="21" name="Picture 20">
                <a:extLst>
                  <a:ext uri="{FF2B5EF4-FFF2-40B4-BE49-F238E27FC236}">
                    <a16:creationId xmlns:a16="http://schemas.microsoft.com/office/drawing/2014/main" id="{FD84B39E-66D2-4EF6-98D6-1A5DEA472D6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12079" y="1019976"/>
                <a:ext cx="1361195" cy="1361195"/>
              </a:xfrm>
              <a:prstGeom prst="rect">
                <a:avLst/>
              </a:prstGeom>
            </p:spPr>
          </p:pic>
          <p:pic>
            <p:nvPicPr>
              <p:cNvPr id="22" name="Picture 21">
                <a:extLst>
                  <a:ext uri="{FF2B5EF4-FFF2-40B4-BE49-F238E27FC236}">
                    <a16:creationId xmlns:a16="http://schemas.microsoft.com/office/drawing/2014/main" id="{60237C5A-F93E-4968-9529-6937A5DBE87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29992" y="4147081"/>
                <a:ext cx="1194645" cy="1194645"/>
              </a:xfrm>
              <a:prstGeom prst="rect">
                <a:avLst/>
              </a:prstGeom>
              <a:solidFill>
                <a:schemeClr val="bg1"/>
              </a:solidFill>
              <a:ln>
                <a:solidFill>
                  <a:schemeClr val="accent1"/>
                </a:solidFill>
              </a:ln>
            </p:spPr>
          </p:pic>
          <p:sp>
            <p:nvSpPr>
              <p:cNvPr id="23" name="TextBox 22">
                <a:extLst>
                  <a:ext uri="{FF2B5EF4-FFF2-40B4-BE49-F238E27FC236}">
                    <a16:creationId xmlns:a16="http://schemas.microsoft.com/office/drawing/2014/main" id="{9A28D6E7-D742-43B6-9686-B36619A11428}"/>
                  </a:ext>
                </a:extLst>
              </p:cNvPr>
              <p:cNvSpPr txBox="1"/>
              <p:nvPr/>
            </p:nvSpPr>
            <p:spPr>
              <a:xfrm>
                <a:off x="7718753" y="3449426"/>
                <a:ext cx="2417126" cy="588799"/>
              </a:xfrm>
              <a:prstGeom prst="rect">
                <a:avLst/>
              </a:prstGeom>
              <a:noFill/>
            </p:spPr>
            <p:txBody>
              <a:bodyPr wrap="square" lIns="0" tIns="0" rIns="0" bIns="0" rtlCol="0">
                <a:spAutoFit/>
              </a:bodyPr>
              <a:lstStyle/>
              <a:p>
                <a:pPr marL="0" marR="0" lvl="0" indent="0" algn="ctr" defTabSz="1243245" eaLnBrk="1" fontAlgn="auto" latinLnBrk="0" hangingPunct="1">
                  <a:lnSpc>
                    <a:spcPct val="90000"/>
                  </a:lnSpc>
                  <a:spcBef>
                    <a:spcPct val="20000"/>
                  </a:spcBef>
                  <a:spcAft>
                    <a:spcPts val="0"/>
                  </a:spcAft>
                  <a:buClrTx/>
                  <a:buSzPct val="80000"/>
                  <a:buFontTx/>
                  <a:buNone/>
                  <a:tabLst/>
                  <a:defRPr/>
                </a:pPr>
                <a:r>
                  <a:rPr kumimoji="0" lang="en-US" sz="1632" b="1" i="0" u="none" strike="noStrike" kern="0" cap="none" spc="0" normalizeH="0" baseline="0" noProof="0" dirty="0">
                    <a:ln>
                      <a:noFill/>
                    </a:ln>
                    <a:solidFill>
                      <a:srgbClr val="FFFFFF"/>
                    </a:solidFill>
                    <a:effectLst/>
                    <a:uLnTx/>
                    <a:uFillTx/>
                  </a:rPr>
                  <a:t>Azure Premium </a:t>
                </a:r>
                <a:br>
                  <a:rPr kumimoji="0" lang="en-US" sz="1632" b="1" i="0" u="none" strike="noStrike" kern="0" cap="none" spc="0" normalizeH="0" baseline="0" noProof="0" dirty="0">
                    <a:ln>
                      <a:noFill/>
                    </a:ln>
                    <a:solidFill>
                      <a:srgbClr val="FFFFFF"/>
                    </a:solidFill>
                    <a:effectLst/>
                    <a:uLnTx/>
                    <a:uFillTx/>
                  </a:rPr>
                </a:br>
                <a:r>
                  <a:rPr kumimoji="0" lang="en-US" sz="1632" b="1" i="0" u="none" strike="noStrike" kern="0" cap="none" spc="0" normalizeH="0" baseline="0" noProof="0" dirty="0">
                    <a:ln>
                      <a:noFill/>
                    </a:ln>
                    <a:solidFill>
                      <a:srgbClr val="FFFFFF"/>
                    </a:solidFill>
                    <a:effectLst/>
                    <a:uLnTx/>
                    <a:uFillTx/>
                  </a:rPr>
                  <a:t>Storage Account</a:t>
                </a:r>
              </a:p>
            </p:txBody>
          </p:sp>
          <p:pic>
            <p:nvPicPr>
              <p:cNvPr id="24" name="Picture 23">
                <a:extLst>
                  <a:ext uri="{FF2B5EF4-FFF2-40B4-BE49-F238E27FC236}">
                    <a16:creationId xmlns:a16="http://schemas.microsoft.com/office/drawing/2014/main" id="{59C05D0C-F3C3-46EB-92FB-3C704DC52A20}"/>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448280" y="3144625"/>
                <a:ext cx="921259" cy="921259"/>
              </a:xfrm>
              <a:prstGeom prst="rect">
                <a:avLst/>
              </a:prstGeom>
              <a:ln>
                <a:noFill/>
              </a:ln>
              <a:effectLst>
                <a:outerShdw blurRad="292100" dist="139700" dir="2700000" algn="tl" rotWithShape="0">
                  <a:srgbClr val="333333">
                    <a:alpha val="65000"/>
                  </a:srgbClr>
                </a:outerShdw>
              </a:effectLst>
            </p:spPr>
          </p:pic>
          <p:sp>
            <p:nvSpPr>
              <p:cNvPr id="25" name="Rounded Rectangle 22">
                <a:extLst>
                  <a:ext uri="{FF2B5EF4-FFF2-40B4-BE49-F238E27FC236}">
                    <a16:creationId xmlns:a16="http://schemas.microsoft.com/office/drawing/2014/main" id="{0A17D0BF-892F-416A-8406-5089E08C95E6}"/>
                  </a:ext>
                </a:extLst>
              </p:cNvPr>
              <p:cNvSpPr/>
              <p:nvPr/>
            </p:nvSpPr>
            <p:spPr bwMode="auto">
              <a:xfrm>
                <a:off x="10212079" y="2600173"/>
                <a:ext cx="1710682" cy="2326237"/>
              </a:xfrm>
              <a:prstGeom prst="roundRect">
                <a:avLst/>
              </a:prstGeom>
              <a:solidFill>
                <a:srgbClr val="00B0F0"/>
              </a:solidFill>
              <a:ln w="9525" cap="flat" cmpd="sng" algn="ctr">
                <a:solidFill>
                  <a:srgbClr val="FF0000"/>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cxnSp>
            <p:nvCxnSpPr>
              <p:cNvPr id="26" name="Elbow Connector 23">
                <a:extLst>
                  <a:ext uri="{FF2B5EF4-FFF2-40B4-BE49-F238E27FC236}">
                    <a16:creationId xmlns:a16="http://schemas.microsoft.com/office/drawing/2014/main" id="{F8885703-8EA1-4F53-B19D-1A55D624D994}"/>
                  </a:ext>
                </a:extLst>
              </p:cNvPr>
              <p:cNvCxnSpPr>
                <a:cxnSpLocks/>
              </p:cNvCxnSpPr>
              <p:nvPr/>
            </p:nvCxnSpPr>
            <p:spPr>
              <a:xfrm rot="5400000" flipH="1" flipV="1">
                <a:off x="10426974" y="2717023"/>
                <a:ext cx="931406" cy="2"/>
              </a:xfrm>
              <a:prstGeom prst="bentConnector3">
                <a:avLst>
                  <a:gd name="adj1" fmla="val 50000"/>
                </a:avLst>
              </a:prstGeom>
              <a:noFill/>
              <a:ln w="50800" cap="flat" cmpd="sng" algn="ctr">
                <a:solidFill>
                  <a:srgbClr val="E81123">
                    <a:shade val="95000"/>
                    <a:satMod val="105000"/>
                  </a:srgbClr>
                </a:solidFill>
                <a:prstDash val="solid"/>
              </a:ln>
              <a:effectLst/>
            </p:spPr>
          </p:cxnSp>
          <p:pic>
            <p:nvPicPr>
              <p:cNvPr id="27" name="Picture 26">
                <a:extLst>
                  <a:ext uri="{FF2B5EF4-FFF2-40B4-BE49-F238E27FC236}">
                    <a16:creationId xmlns:a16="http://schemas.microsoft.com/office/drawing/2014/main" id="{E057B66E-C0F7-4C85-B54E-F721848C0BFC}"/>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561556" y="3150261"/>
                <a:ext cx="921259" cy="921259"/>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EAA44456-4CEB-4A7E-B462-39835E23E1A0}"/>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713956" y="3302662"/>
                <a:ext cx="921259" cy="921259"/>
              </a:xfrm>
              <a:prstGeom prst="rect">
                <a:avLst/>
              </a:prstGeom>
              <a:ln>
                <a:noFill/>
              </a:ln>
              <a:effectLst>
                <a:outerShdw blurRad="292100" dist="139700" dir="2700000" algn="tl" rotWithShape="0">
                  <a:srgbClr val="333333">
                    <a:alpha val="65000"/>
                  </a:srgbClr>
                </a:outerShdw>
              </a:effectLst>
            </p:spPr>
          </p:pic>
        </p:grpSp>
        <p:sp>
          <p:nvSpPr>
            <p:cNvPr id="19" name="Rectangle 18">
              <a:extLst>
                <a:ext uri="{FF2B5EF4-FFF2-40B4-BE49-F238E27FC236}">
                  <a16:creationId xmlns:a16="http://schemas.microsoft.com/office/drawing/2014/main" id="{0AAF8393-AD1D-4B0C-ADED-3BA646848ADF}"/>
                </a:ext>
              </a:extLst>
            </p:cNvPr>
            <p:cNvSpPr/>
            <p:nvPr/>
          </p:nvSpPr>
          <p:spPr>
            <a:xfrm>
              <a:off x="1804520" y="1530910"/>
              <a:ext cx="3578894" cy="510421"/>
            </a:xfrm>
            <a:prstGeom prst="rect">
              <a:avLst/>
            </a:prstGeom>
          </p:spPr>
          <p:txBody>
            <a:bodyPr wrap="non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652" b="0" i="0" u="none" strike="noStrike" kern="0" cap="none" spc="0" normalizeH="0" baseline="0" noProof="0" dirty="0">
                  <a:ln>
                    <a:noFill/>
                  </a:ln>
                  <a:solidFill>
                    <a:srgbClr val="FFFF00"/>
                  </a:solidFill>
                  <a:effectLst/>
                  <a:uLnTx/>
                  <a:uFillTx/>
                  <a:latin typeface="Calibri Light" panose="020F0302020204030204" pitchFamily="34" charset="0"/>
                </a:rPr>
                <a:t>Availability Set (99.95%)</a:t>
              </a:r>
            </a:p>
          </p:txBody>
        </p:sp>
        <p:sp>
          <p:nvSpPr>
            <p:cNvPr id="20" name="Rectangle 19">
              <a:extLst>
                <a:ext uri="{FF2B5EF4-FFF2-40B4-BE49-F238E27FC236}">
                  <a16:creationId xmlns:a16="http://schemas.microsoft.com/office/drawing/2014/main" id="{36D8F115-18ED-4CCE-97E9-C16E450FE2B4}"/>
                </a:ext>
              </a:extLst>
            </p:cNvPr>
            <p:cNvSpPr/>
            <p:nvPr/>
          </p:nvSpPr>
          <p:spPr>
            <a:xfrm>
              <a:off x="7340123" y="1508020"/>
              <a:ext cx="4022217" cy="510421"/>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652" b="0" i="0" u="none" strike="noStrike" kern="0" cap="none" spc="0" normalizeH="0" baseline="0" noProof="0" dirty="0">
                  <a:ln>
                    <a:noFill/>
                  </a:ln>
                  <a:solidFill>
                    <a:srgbClr val="FFFF00"/>
                  </a:solidFill>
                  <a:effectLst/>
                  <a:uLnTx/>
                  <a:uFillTx/>
                  <a:latin typeface="Calibri Light" panose="020F0302020204030204" pitchFamily="34" charset="0"/>
                </a:rPr>
                <a:t>Single Instance SLA (99.9%)</a:t>
              </a:r>
            </a:p>
          </p:txBody>
        </p:sp>
      </p:grpSp>
    </p:spTree>
    <p:extLst>
      <p:ext uri="{BB962C8B-B14F-4D97-AF65-F5344CB8AC3E}">
        <p14:creationId xmlns:p14="http://schemas.microsoft.com/office/powerpoint/2010/main" val="997603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Common Scenarios</a:t>
            </a:r>
          </a:p>
        </p:txBody>
      </p:sp>
      <p:sp>
        <p:nvSpPr>
          <p:cNvPr id="51" name="TextBox 50">
            <a:extLst>
              <a:ext uri="{FF2B5EF4-FFF2-40B4-BE49-F238E27FC236}">
                <a16:creationId xmlns:a16="http://schemas.microsoft.com/office/drawing/2014/main" id="{E1AEA06D-6CC1-434A-8B95-48B54BDDE94E}"/>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grpSp>
        <p:nvGrpSpPr>
          <p:cNvPr id="52" name="Group 51" descr="Icons of the previously mentioned products display." title="icons">
            <a:extLst>
              <a:ext uri="{FF2B5EF4-FFF2-40B4-BE49-F238E27FC236}">
                <a16:creationId xmlns:a16="http://schemas.microsoft.com/office/drawing/2014/main" id="{3FEBE50C-AA55-4FBA-AA75-926ADEC2BB87}"/>
              </a:ext>
            </a:extLst>
          </p:cNvPr>
          <p:cNvGrpSpPr/>
          <p:nvPr/>
        </p:nvGrpSpPr>
        <p:grpSpPr>
          <a:xfrm>
            <a:off x="855327" y="2500754"/>
            <a:ext cx="4237772" cy="2345909"/>
            <a:chOff x="855327" y="2500754"/>
            <a:chExt cx="4237772" cy="2345909"/>
          </a:xfrm>
        </p:grpSpPr>
        <p:sp>
          <p:nvSpPr>
            <p:cNvPr id="53" name="Rectangle: Rounded Corners 52">
              <a:extLst>
                <a:ext uri="{FF2B5EF4-FFF2-40B4-BE49-F238E27FC236}">
                  <a16:creationId xmlns:a16="http://schemas.microsoft.com/office/drawing/2014/main" id="{027EB500-9923-4DB0-840F-5DDAC9B2F40A}"/>
                </a:ext>
              </a:extLst>
            </p:cNvPr>
            <p:cNvSpPr/>
            <p:nvPr/>
          </p:nvSpPr>
          <p:spPr bwMode="auto">
            <a:xfrm>
              <a:off x="855327" y="2500754"/>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54" name="Picture 53" descr="Icon" title="Icon">
              <a:extLst>
                <a:ext uri="{FF2B5EF4-FFF2-40B4-BE49-F238E27FC236}">
                  <a16:creationId xmlns:a16="http://schemas.microsoft.com/office/drawing/2014/main" id="{82EE0E25-66DA-43AF-B875-513E2E0B3A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55" name="Picture 54" descr="Virtual Machine Icon" title="Virtual Machine Icon">
              <a:extLst>
                <a:ext uri="{FF2B5EF4-FFF2-40B4-BE49-F238E27FC236}">
                  <a16:creationId xmlns:a16="http://schemas.microsoft.com/office/drawing/2014/main" id="{E16AA0D1-E23D-4CB1-8661-419339A071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56" name="Picture 55" descr="Virtual Machine Icon" title="Virtual Machine Icon">
              <a:extLst>
                <a:ext uri="{FF2B5EF4-FFF2-40B4-BE49-F238E27FC236}">
                  <a16:creationId xmlns:a16="http://schemas.microsoft.com/office/drawing/2014/main" id="{87DFE47A-9899-4F15-9E95-E14D7B6ACC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57" name="Picture 56" descr="Hybrid Connectivity icon" title="Hybrid Connectivity icon">
              <a:extLst>
                <a:ext uri="{FF2B5EF4-FFF2-40B4-BE49-F238E27FC236}">
                  <a16:creationId xmlns:a16="http://schemas.microsoft.com/office/drawing/2014/main" id="{25E3D370-FA17-4CD0-9566-D1AC546408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58" name="Picture 57" descr="Load Balancers icon" title="Load Balancers icon">
              <a:extLst>
                <a:ext uri="{FF2B5EF4-FFF2-40B4-BE49-F238E27FC236}">
                  <a16:creationId xmlns:a16="http://schemas.microsoft.com/office/drawing/2014/main" id="{F9CCC247-4B91-4350-8BF2-580EB6F73B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59" name="Picture 58" descr="Virtual networks icon" title="Virtual networks icon">
              <a:extLst>
                <a:ext uri="{FF2B5EF4-FFF2-40B4-BE49-F238E27FC236}">
                  <a16:creationId xmlns:a16="http://schemas.microsoft.com/office/drawing/2014/main" id="{FD99A691-420B-45D8-B458-383A32A387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60" name="TextBox 59">
            <a:extLst>
              <a:ext uri="{FF2B5EF4-FFF2-40B4-BE49-F238E27FC236}">
                <a16:creationId xmlns:a16="http://schemas.microsoft.com/office/drawing/2014/main" id="{AC488605-471E-46B3-95F2-CBB912271BCD}"/>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a:t>
            </a:r>
          </a:p>
        </p:txBody>
      </p:sp>
      <p:sp>
        <p:nvSpPr>
          <p:cNvPr id="61" name="Rectangle 60">
            <a:extLst>
              <a:ext uri="{FF2B5EF4-FFF2-40B4-BE49-F238E27FC236}">
                <a16:creationId xmlns:a16="http://schemas.microsoft.com/office/drawing/2014/main" id="{73D2C0DD-36CA-455F-889D-711020398086}"/>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pic>
        <p:nvPicPr>
          <p:cNvPr id="2" name="Picture 1">
            <a:extLst>
              <a:ext uri="{FF2B5EF4-FFF2-40B4-BE49-F238E27FC236}">
                <a16:creationId xmlns:a16="http://schemas.microsoft.com/office/drawing/2014/main" id="{1D1362BB-9B53-47EE-B369-014B64D33659}"/>
              </a:ext>
            </a:extLst>
          </p:cNvPr>
          <p:cNvPicPr>
            <a:picLocks noChangeAspect="1"/>
          </p:cNvPicPr>
          <p:nvPr/>
        </p:nvPicPr>
        <p:blipFill>
          <a:blip r:embed="rId8"/>
          <a:stretch>
            <a:fillRect/>
          </a:stretch>
        </p:blipFill>
        <p:spPr>
          <a:xfrm>
            <a:off x="6775594" y="2632446"/>
            <a:ext cx="3895753" cy="2228866"/>
          </a:xfrm>
          <a:prstGeom prst="rect">
            <a:avLst/>
          </a:prstGeom>
        </p:spPr>
      </p:pic>
      <p:sp>
        <p:nvSpPr>
          <p:cNvPr id="62" name="TextBox 61">
            <a:extLst>
              <a:ext uri="{FF2B5EF4-FFF2-40B4-BE49-F238E27FC236}">
                <a16:creationId xmlns:a16="http://schemas.microsoft.com/office/drawing/2014/main" id="{D3EBEAF7-65AE-40EF-A77A-FA8E966FBC15}"/>
              </a:ext>
            </a:extLst>
          </p:cNvPr>
          <p:cNvSpPr txBox="1"/>
          <p:nvPr/>
        </p:nvSpPr>
        <p:spPr>
          <a:xfrm>
            <a:off x="6596567" y="1742953"/>
            <a:ext cx="401975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SAP on Azure</a:t>
            </a:r>
          </a:p>
        </p:txBody>
      </p:sp>
      <p:sp>
        <p:nvSpPr>
          <p:cNvPr id="3" name="Rectangle 2">
            <a:extLst>
              <a:ext uri="{FF2B5EF4-FFF2-40B4-BE49-F238E27FC236}">
                <a16:creationId xmlns:a16="http://schemas.microsoft.com/office/drawing/2014/main" id="{365C68FB-B65A-4FB7-B18D-177B033BAFAB}"/>
              </a:ext>
            </a:extLst>
          </p:cNvPr>
          <p:cNvSpPr/>
          <p:nvPr/>
        </p:nvSpPr>
        <p:spPr>
          <a:xfrm>
            <a:off x="7298040" y="4961846"/>
            <a:ext cx="2616807" cy="369332"/>
          </a:xfrm>
          <a:prstGeom prst="rect">
            <a:avLst/>
          </a:prstGeom>
        </p:spPr>
        <p:txBody>
          <a:bodyPr wrap="none">
            <a:spAutoFit/>
          </a:bodyPr>
          <a:lstStyle/>
          <a:p>
            <a:r>
              <a:rPr lang="en-US" dirty="0">
                <a:solidFill>
                  <a:schemeClr val="bg1"/>
                </a:solidFill>
              </a:rPr>
              <a:t>https://aka.ms/sapazure</a:t>
            </a:r>
          </a:p>
        </p:txBody>
      </p:sp>
    </p:spTree>
    <p:extLst>
      <p:ext uri="{BB962C8B-B14F-4D97-AF65-F5344CB8AC3E}">
        <p14:creationId xmlns:p14="http://schemas.microsoft.com/office/powerpoint/2010/main" val="36805324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57444"/>
            <a:ext cx="7966623" cy="5774530"/>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ea typeface="+mn-ea"/>
                <a:cs typeface="+mn-cs"/>
              </a:rPr>
              <a:t>Abstract</a:t>
            </a:r>
          </a:p>
          <a:p>
            <a:r>
              <a:rPr lang="en-US" sz="2200" dirty="0"/>
              <a:t>Deploy and configure SAP on Azure infrastructure and SAP NetWeaver deployment running on Azure infrastructure, including SAP NetWeaver ASCS and SAP NetWeaver database servers. Key takeaways are the Azure infrastructure solution components and the way they are put together to run SAP applications as well as the Solution architecture references.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ea typeface="+mn-ea"/>
                <a:cs typeface="+mn-cs"/>
              </a:rPr>
              <a:t>Learning objectives</a:t>
            </a:r>
          </a:p>
          <a:p>
            <a:pPr>
              <a:lnSpc>
                <a:spcPct val="107000"/>
              </a:lnSpc>
              <a:spcAft>
                <a:spcPts val="800"/>
              </a:spcAft>
            </a:pPr>
            <a:r>
              <a:rPr lang="en-US" sz="2200" dirty="0">
                <a:ea typeface="Segoe UI" panose="020B0502040204020203" pitchFamily="34" charset="0"/>
                <a:cs typeface="Segoe UI Semilight" panose="020B0402040204020203" pitchFamily="34" charset="0"/>
              </a:rPr>
              <a:t>Attendees will be better able to deploy SAP on Azure infrastructure components as well as the following tasks:</a:t>
            </a:r>
          </a:p>
          <a:p>
            <a:pPr marL="342900" marR="0" lvl="0" indent="-342900">
              <a:lnSpc>
                <a:spcPct val="107000"/>
              </a:lnSpc>
              <a:spcBef>
                <a:spcPts val="0"/>
              </a:spcBef>
              <a:spcAft>
                <a:spcPts val="0"/>
              </a:spcAft>
              <a:buFont typeface="Symbol" panose="05050102010706020507" pitchFamily="18" charset="2"/>
              <a:buChar char=""/>
            </a:pPr>
            <a:r>
              <a:rPr lang="en-US" sz="2200" dirty="0">
                <a:ea typeface="Segoe UI" panose="020B0502040204020203" pitchFamily="34" charset="0"/>
                <a:cs typeface="Segoe UI Semilight" panose="020B0402040204020203" pitchFamily="34" charset="0"/>
              </a:rPr>
              <a:t>Perform a SAP on Azure need assessment</a:t>
            </a:r>
          </a:p>
          <a:p>
            <a:pPr marL="342900" marR="0" lvl="0" indent="-342900">
              <a:lnSpc>
                <a:spcPct val="107000"/>
              </a:lnSpc>
              <a:spcBef>
                <a:spcPts val="0"/>
              </a:spcBef>
              <a:spcAft>
                <a:spcPts val="0"/>
              </a:spcAft>
              <a:buFont typeface="Symbol" panose="05050102010706020507" pitchFamily="18" charset="2"/>
              <a:buChar char=""/>
            </a:pPr>
            <a:r>
              <a:rPr lang="en-US" sz="2200" dirty="0">
                <a:effectLst/>
                <a:ea typeface="Segoe UI" panose="020B0502040204020203" pitchFamily="34" charset="0"/>
                <a:cs typeface="Segoe UI Semilight" panose="020B0402040204020203" pitchFamily="34" charset="0"/>
              </a:rPr>
              <a:t>Take part in SAP on Azure Architecture Design Discussion</a:t>
            </a:r>
          </a:p>
          <a:p>
            <a:pPr marL="342900" marR="0" lvl="0" indent="-342900">
              <a:lnSpc>
                <a:spcPct val="107000"/>
              </a:lnSpc>
              <a:spcBef>
                <a:spcPts val="0"/>
              </a:spcBef>
              <a:spcAft>
                <a:spcPts val="0"/>
              </a:spcAft>
              <a:buFont typeface="Symbol" panose="05050102010706020507" pitchFamily="18" charset="2"/>
              <a:buChar char=""/>
            </a:pPr>
            <a:r>
              <a:rPr lang="en-US" sz="2200" dirty="0">
                <a:ea typeface="Segoe UI" panose="020B0502040204020203" pitchFamily="34" charset="0"/>
                <a:cs typeface="Segoe UI Semilight" panose="020B0402040204020203" pitchFamily="34" charset="0"/>
              </a:rPr>
              <a:t>Respond to RFI/RFP for SAP on Cloud opportunity</a:t>
            </a:r>
            <a:endParaRPr lang="en-US" sz="2200" dirty="0">
              <a:effectLst/>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FFFFFF"/>
                </a:solidFill>
                <a:latin typeface="Segoe UI Semilight" panose="020B0402040204020203" pitchFamily="34" charset="0"/>
                <a:cs typeface="Segoe UI Semilight" panose="020B0402040204020203" pitchFamily="34" charset="0"/>
              </a:rPr>
              <a:t>Tables switch roles and repeat Steps 2 through 6</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target audience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619931" y="1482097"/>
            <a:ext cx="10693831" cy="4462760"/>
          </a:xfrm>
          <a:prstGeom prst="rect">
            <a:avLst/>
          </a:prstGeom>
        </p:spPr>
        <p:txBody>
          <a:bodyPr wrap="square">
            <a:spAutoFit/>
          </a:bodyPr>
          <a:lstStyle/>
          <a:p>
            <a:pPr marL="252086" indent="-252086">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Business Development Manager (BDM) or Application Sponsor (CFO) </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Funds projects &amp; apps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Most interested in public cloud</a:t>
            </a:r>
          </a:p>
          <a:p>
            <a:pPr marL="252086" indent="-252086">
              <a:spcBef>
                <a:spcPts val="1177"/>
              </a:spcBef>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Business Unit 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Central IT (VP of IT Operations)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Reports into CIO and responsible for operating datacenter</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Concerned about shadow IT created issues: security/compliance, server sprawl, and lack of control</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3600" dirty="0">
                <a:solidFill>
                  <a:schemeClr val="bg1"/>
                </a:solidFill>
              </a:rPr>
              <a:t>Contoso Current SAP State/Benefits of Migration to Azure</a:t>
            </a:r>
            <a:br>
              <a:rPr lang="en-US" sz="4400" dirty="0">
                <a:solidFill>
                  <a:schemeClr val="bg1"/>
                </a:solidFill>
              </a:rPr>
            </a:br>
            <a:endParaRPr lang="en-US" sz="4400" dirty="0">
              <a:solidFill>
                <a:schemeClr val="bg1"/>
              </a:solidFill>
            </a:endParaRPr>
          </a:p>
        </p:txBody>
      </p:sp>
      <p:grpSp>
        <p:nvGrpSpPr>
          <p:cNvPr id="3" name="Group 2">
            <a:extLst>
              <a:ext uri="{FF2B5EF4-FFF2-40B4-BE49-F238E27FC236}">
                <a16:creationId xmlns:a16="http://schemas.microsoft.com/office/drawing/2014/main" id="{65239533-A858-48E1-8A5A-8128205199D1}"/>
              </a:ext>
            </a:extLst>
          </p:cNvPr>
          <p:cNvGrpSpPr/>
          <p:nvPr/>
        </p:nvGrpSpPr>
        <p:grpSpPr>
          <a:xfrm>
            <a:off x="232975" y="1118627"/>
            <a:ext cx="11726049" cy="5661233"/>
            <a:chOff x="191554" y="993367"/>
            <a:chExt cx="11726049" cy="5661233"/>
          </a:xfrm>
        </p:grpSpPr>
        <p:sp>
          <p:nvSpPr>
            <p:cNvPr id="28" name="Rectangle 27">
              <a:extLst>
                <a:ext uri="{FF2B5EF4-FFF2-40B4-BE49-F238E27FC236}">
                  <a16:creationId xmlns:a16="http://schemas.microsoft.com/office/drawing/2014/main" id="{628A57EC-0A00-4060-A045-5F72D16B213C}"/>
                </a:ext>
              </a:extLst>
            </p:cNvPr>
            <p:cNvSpPr/>
            <p:nvPr/>
          </p:nvSpPr>
          <p:spPr>
            <a:xfrm>
              <a:off x="191554" y="1175699"/>
              <a:ext cx="11726049" cy="2199324"/>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9" name="Rectangle 28">
              <a:extLst>
                <a:ext uri="{FF2B5EF4-FFF2-40B4-BE49-F238E27FC236}">
                  <a16:creationId xmlns:a16="http://schemas.microsoft.com/office/drawing/2014/main" id="{E95847B0-019A-43B5-A6FB-CF40365A806F}"/>
                </a:ext>
              </a:extLst>
            </p:cNvPr>
            <p:cNvSpPr/>
            <p:nvPr/>
          </p:nvSpPr>
          <p:spPr>
            <a:xfrm>
              <a:off x="624706" y="1516033"/>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is</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ERP/ECC on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SQL Server</a:t>
              </a:r>
            </a:p>
          </p:txBody>
        </p:sp>
        <p:sp>
          <p:nvSpPr>
            <p:cNvPr id="30" name="Rectangle 29">
              <a:extLst>
                <a:ext uri="{FF2B5EF4-FFF2-40B4-BE49-F238E27FC236}">
                  <a16:creationId xmlns:a16="http://schemas.microsoft.com/office/drawing/2014/main" id="{6C3BD766-32A6-4FF7-83C2-EE2F1994DF9E}"/>
                </a:ext>
              </a:extLst>
            </p:cNvPr>
            <p:cNvSpPr/>
            <p:nvPr/>
          </p:nvSpPr>
          <p:spPr>
            <a:xfrm>
              <a:off x="2540372"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Fixed</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size of hardware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underutilized /oversized</a:t>
              </a: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1" name="Rectangle 30">
              <a:extLst>
                <a:ext uri="{FF2B5EF4-FFF2-40B4-BE49-F238E27FC236}">
                  <a16:creationId xmlns:a16="http://schemas.microsoft.com/office/drawing/2014/main" id="{C62254ED-0CA6-4D75-872D-F529D6DD15DA}"/>
                </a:ext>
              </a:extLst>
            </p:cNvPr>
            <p:cNvSpPr/>
            <p:nvPr/>
          </p:nvSpPr>
          <p:spPr>
            <a:xfrm>
              <a:off x="4418470"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Largest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server</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8-core, 32GB RAM, 1TB DB</a:t>
              </a:r>
            </a:p>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2" name="Rectangle 31">
              <a:extLst>
                <a:ext uri="{FF2B5EF4-FFF2-40B4-BE49-F238E27FC236}">
                  <a16:creationId xmlns:a16="http://schemas.microsoft.com/office/drawing/2014/main" id="{D5FBD6D9-B988-4F13-8D4B-26419CD253E8}"/>
                </a:ext>
              </a:extLst>
            </p:cNvPr>
            <p:cNvSpPr/>
            <p:nvPr/>
          </p:nvSpPr>
          <p:spPr>
            <a:xfrm>
              <a:off x="6335243"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No virtualization identified</a:t>
              </a:r>
            </a:p>
          </p:txBody>
        </p:sp>
        <p:sp>
          <p:nvSpPr>
            <p:cNvPr id="33" name="Rectangle 32">
              <a:extLst>
                <a:ext uri="{FF2B5EF4-FFF2-40B4-BE49-F238E27FC236}">
                  <a16:creationId xmlns:a16="http://schemas.microsoft.com/office/drawing/2014/main" id="{07E4080B-52F5-43EC-BEBE-4982A2B7A5DF}"/>
                </a:ext>
              </a:extLst>
            </p:cNvPr>
            <p:cNvSpPr/>
            <p:nvPr/>
          </p:nvSpPr>
          <p:spPr>
            <a:xfrm>
              <a:off x="8250909" y="1516031"/>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No BI/Analytics solution identified</a:t>
              </a:r>
            </a:p>
          </p:txBody>
        </p:sp>
        <p:sp>
          <p:nvSpPr>
            <p:cNvPr id="34" name="Rectangle 33">
              <a:extLst>
                <a:ext uri="{FF2B5EF4-FFF2-40B4-BE49-F238E27FC236}">
                  <a16:creationId xmlns:a16="http://schemas.microsoft.com/office/drawing/2014/main" id="{8571086C-24E2-4162-BB8B-D4A74B16F810}"/>
                </a:ext>
              </a:extLst>
            </p:cNvPr>
            <p:cNvSpPr/>
            <p:nvPr/>
          </p:nvSpPr>
          <p:spPr>
            <a:xfrm>
              <a:off x="10129008" y="1516031"/>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Concerned about migration ?</a:t>
              </a:r>
            </a:p>
          </p:txBody>
        </p:sp>
        <p:sp>
          <p:nvSpPr>
            <p:cNvPr id="35" name="Rectangle 34">
              <a:extLst>
                <a:ext uri="{FF2B5EF4-FFF2-40B4-BE49-F238E27FC236}">
                  <a16:creationId xmlns:a16="http://schemas.microsoft.com/office/drawing/2014/main" id="{7CFBB2D0-8F00-482D-A947-88953F3A24A6}"/>
                </a:ext>
              </a:extLst>
            </p:cNvPr>
            <p:cNvSpPr/>
            <p:nvPr/>
          </p:nvSpPr>
          <p:spPr>
            <a:xfrm>
              <a:off x="624706" y="4517896"/>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are fully certified for  Azure – and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OS/DB upgradable</a:t>
              </a:r>
            </a:p>
          </p:txBody>
        </p:sp>
        <p:sp>
          <p:nvSpPr>
            <p:cNvPr id="36" name="Rectangle 35">
              <a:extLst>
                <a:ext uri="{FF2B5EF4-FFF2-40B4-BE49-F238E27FC236}">
                  <a16:creationId xmlns:a16="http://schemas.microsoft.com/office/drawing/2014/main" id="{2C85D214-BF4F-49C8-B18E-BD4BD5DB8914}"/>
                </a:ext>
              </a:extLst>
            </p:cNvPr>
            <p:cNvSpPr/>
            <p:nvPr/>
          </p:nvSpPr>
          <p:spPr>
            <a:xfrm>
              <a:off x="2540372"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can scale</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any time in Azure</a:t>
              </a:r>
            </a:p>
          </p:txBody>
        </p:sp>
        <p:sp>
          <p:nvSpPr>
            <p:cNvPr id="37" name="Rectangle 36">
              <a:extLst>
                <a:ext uri="{FF2B5EF4-FFF2-40B4-BE49-F238E27FC236}">
                  <a16:creationId xmlns:a16="http://schemas.microsoft.com/office/drawing/2014/main" id="{CCDE4632-D77F-42F5-A7A7-EE2B523C5A0D}"/>
                </a:ext>
              </a:extLst>
            </p:cNvPr>
            <p:cNvSpPr/>
            <p:nvPr/>
          </p:nvSpPr>
          <p:spPr>
            <a:xfrm>
              <a:off x="4418470"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8-core Azure VM is $0.5/hour – largest VM is </a:t>
              </a:r>
              <a:b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128-core, 4TB RAM, 134k SAPS</a:t>
              </a:r>
            </a:p>
          </p:txBody>
        </p:sp>
        <p:sp>
          <p:nvSpPr>
            <p:cNvPr id="38" name="Rectangle 37">
              <a:extLst>
                <a:ext uri="{FF2B5EF4-FFF2-40B4-BE49-F238E27FC236}">
                  <a16:creationId xmlns:a16="http://schemas.microsoft.com/office/drawing/2014/main" id="{FA15DE7F-C1AC-4DA3-85F9-C105E564C32D}"/>
                </a:ext>
              </a:extLst>
            </p:cNvPr>
            <p:cNvSpPr/>
            <p:nvPr/>
          </p:nvSpPr>
          <p:spPr>
            <a:xfrm>
              <a:off x="6335243"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Full virtualization, automation and standardization </a:t>
              </a:r>
            </a:p>
          </p:txBody>
        </p:sp>
        <p:sp>
          <p:nvSpPr>
            <p:cNvPr id="39" name="Rectangle 38">
              <a:extLst>
                <a:ext uri="{FF2B5EF4-FFF2-40B4-BE49-F238E27FC236}">
                  <a16:creationId xmlns:a16="http://schemas.microsoft.com/office/drawing/2014/main" id="{B510C3BB-93B2-450B-BF50-7A835208CCE0}"/>
                </a:ext>
              </a:extLst>
            </p:cNvPr>
            <p:cNvSpPr/>
            <p:nvPr/>
          </p:nvSpPr>
          <p:spPr>
            <a:xfrm>
              <a:off x="8250909" y="4517894"/>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Power BI &amp;</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 variety of BI/Analytics solutions available in Azure</a:t>
              </a:r>
            </a:p>
          </p:txBody>
        </p:sp>
        <p:sp>
          <p:nvSpPr>
            <p:cNvPr id="40" name="Rectangle 39">
              <a:extLst>
                <a:ext uri="{FF2B5EF4-FFF2-40B4-BE49-F238E27FC236}">
                  <a16:creationId xmlns:a16="http://schemas.microsoft.com/office/drawing/2014/main" id="{D4379F5D-9A92-41B5-9AA7-F849A353D878}"/>
                </a:ext>
              </a:extLst>
            </p:cNvPr>
            <p:cNvSpPr/>
            <p:nvPr/>
          </p:nvSpPr>
          <p:spPr>
            <a:xfrm>
              <a:off x="10129008" y="4517894"/>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SAP system copy tool can be used for cloud migration</a:t>
              </a:r>
            </a:p>
          </p:txBody>
        </p:sp>
        <p:sp>
          <p:nvSpPr>
            <p:cNvPr id="41" name="Arrow: Chevron 18">
              <a:extLst>
                <a:ext uri="{FF2B5EF4-FFF2-40B4-BE49-F238E27FC236}">
                  <a16:creationId xmlns:a16="http://schemas.microsoft.com/office/drawing/2014/main" id="{9132A286-3D90-449D-8C97-DFB4113293C6}"/>
                </a:ext>
              </a:extLst>
            </p:cNvPr>
            <p:cNvSpPr/>
            <p:nvPr/>
          </p:nvSpPr>
          <p:spPr>
            <a:xfrm rot="5400000">
              <a:off x="5874608" y="2588316"/>
              <a:ext cx="458650" cy="2362816"/>
            </a:xfrm>
            <a:prstGeom prst="chevron">
              <a:avLst/>
            </a:prstGeom>
            <a:solidFill>
              <a:srgbClr val="FFFFFF">
                <a:lumMod val="95000"/>
              </a:srgbClr>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2" name="Oval 41">
              <a:extLst>
                <a:ext uri="{FF2B5EF4-FFF2-40B4-BE49-F238E27FC236}">
                  <a16:creationId xmlns:a16="http://schemas.microsoft.com/office/drawing/2014/main" id="{4E337A2A-537B-44A8-8624-C45A5588DDE4}"/>
                </a:ext>
              </a:extLst>
            </p:cNvPr>
            <p:cNvSpPr/>
            <p:nvPr/>
          </p:nvSpPr>
          <p:spPr>
            <a:xfrm>
              <a:off x="702348" y="1577909"/>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a:t>
              </a:r>
            </a:p>
          </p:txBody>
        </p:sp>
        <p:sp>
          <p:nvSpPr>
            <p:cNvPr id="43" name="Oval 42">
              <a:extLst>
                <a:ext uri="{FF2B5EF4-FFF2-40B4-BE49-F238E27FC236}">
                  <a16:creationId xmlns:a16="http://schemas.microsoft.com/office/drawing/2014/main" id="{15ADDAEC-BDB2-4169-9CFD-39DD76FE484A}"/>
                </a:ext>
              </a:extLst>
            </p:cNvPr>
            <p:cNvSpPr/>
            <p:nvPr/>
          </p:nvSpPr>
          <p:spPr>
            <a:xfrm>
              <a:off x="260807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2</a:t>
              </a:r>
            </a:p>
          </p:txBody>
        </p:sp>
        <p:sp>
          <p:nvSpPr>
            <p:cNvPr id="44" name="Oval 43">
              <a:extLst>
                <a:ext uri="{FF2B5EF4-FFF2-40B4-BE49-F238E27FC236}">
                  <a16:creationId xmlns:a16="http://schemas.microsoft.com/office/drawing/2014/main" id="{FD1A3256-604E-482E-A172-E7F171D4BECB}"/>
                </a:ext>
              </a:extLst>
            </p:cNvPr>
            <p:cNvSpPr/>
            <p:nvPr/>
          </p:nvSpPr>
          <p:spPr>
            <a:xfrm>
              <a:off x="444915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3</a:t>
              </a:r>
            </a:p>
          </p:txBody>
        </p:sp>
        <p:sp>
          <p:nvSpPr>
            <p:cNvPr id="45" name="Oval 44">
              <a:extLst>
                <a:ext uri="{FF2B5EF4-FFF2-40B4-BE49-F238E27FC236}">
                  <a16:creationId xmlns:a16="http://schemas.microsoft.com/office/drawing/2014/main" id="{4291463E-B7CB-42ED-8D5D-BB1EBF58496A}"/>
                </a:ext>
              </a:extLst>
            </p:cNvPr>
            <p:cNvSpPr/>
            <p:nvPr/>
          </p:nvSpPr>
          <p:spPr>
            <a:xfrm>
              <a:off x="6381393" y="1577912"/>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4</a:t>
              </a:r>
            </a:p>
          </p:txBody>
        </p:sp>
        <p:sp>
          <p:nvSpPr>
            <p:cNvPr id="46" name="Oval 45">
              <a:extLst>
                <a:ext uri="{FF2B5EF4-FFF2-40B4-BE49-F238E27FC236}">
                  <a16:creationId xmlns:a16="http://schemas.microsoft.com/office/drawing/2014/main" id="{3A4588CB-C0D9-42A9-A4B4-D4DB07D8F7FF}"/>
                </a:ext>
              </a:extLst>
            </p:cNvPr>
            <p:cNvSpPr/>
            <p:nvPr/>
          </p:nvSpPr>
          <p:spPr>
            <a:xfrm>
              <a:off x="8304797" y="157791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5</a:t>
              </a:r>
            </a:p>
          </p:txBody>
        </p:sp>
        <p:sp>
          <p:nvSpPr>
            <p:cNvPr id="47" name="Oval 46">
              <a:extLst>
                <a:ext uri="{FF2B5EF4-FFF2-40B4-BE49-F238E27FC236}">
                  <a16:creationId xmlns:a16="http://schemas.microsoft.com/office/drawing/2014/main" id="{9013637D-DA05-4B2B-A762-400202717CE6}"/>
                </a:ext>
              </a:extLst>
            </p:cNvPr>
            <p:cNvSpPr/>
            <p:nvPr/>
          </p:nvSpPr>
          <p:spPr>
            <a:xfrm>
              <a:off x="1021052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6</a:t>
              </a:r>
            </a:p>
          </p:txBody>
        </p:sp>
        <p:sp>
          <p:nvSpPr>
            <p:cNvPr id="48" name="Oval 47">
              <a:extLst>
                <a:ext uri="{FF2B5EF4-FFF2-40B4-BE49-F238E27FC236}">
                  <a16:creationId xmlns:a16="http://schemas.microsoft.com/office/drawing/2014/main" id="{386D84B2-07CE-4011-A491-71F0BC1A53CB}"/>
                </a:ext>
              </a:extLst>
            </p:cNvPr>
            <p:cNvSpPr/>
            <p:nvPr/>
          </p:nvSpPr>
          <p:spPr>
            <a:xfrm>
              <a:off x="682902" y="430407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a:t>
              </a:r>
            </a:p>
          </p:txBody>
        </p:sp>
        <p:sp>
          <p:nvSpPr>
            <p:cNvPr id="49" name="Oval 48">
              <a:extLst>
                <a:ext uri="{FF2B5EF4-FFF2-40B4-BE49-F238E27FC236}">
                  <a16:creationId xmlns:a16="http://schemas.microsoft.com/office/drawing/2014/main" id="{EED5B3B7-4EF9-4095-B4B5-AB2F278E1399}"/>
                </a:ext>
              </a:extLst>
            </p:cNvPr>
            <p:cNvSpPr/>
            <p:nvPr/>
          </p:nvSpPr>
          <p:spPr>
            <a:xfrm>
              <a:off x="2588625"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2</a:t>
              </a:r>
            </a:p>
          </p:txBody>
        </p:sp>
        <p:sp>
          <p:nvSpPr>
            <p:cNvPr id="50" name="Oval 49">
              <a:extLst>
                <a:ext uri="{FF2B5EF4-FFF2-40B4-BE49-F238E27FC236}">
                  <a16:creationId xmlns:a16="http://schemas.microsoft.com/office/drawing/2014/main" id="{E3BD6717-B247-491E-A6E8-FB52F45A8633}"/>
                </a:ext>
              </a:extLst>
            </p:cNvPr>
            <p:cNvSpPr/>
            <p:nvPr/>
          </p:nvSpPr>
          <p:spPr>
            <a:xfrm>
              <a:off x="4429704"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3</a:t>
              </a:r>
            </a:p>
          </p:txBody>
        </p:sp>
        <p:sp>
          <p:nvSpPr>
            <p:cNvPr id="51" name="Oval 50">
              <a:extLst>
                <a:ext uri="{FF2B5EF4-FFF2-40B4-BE49-F238E27FC236}">
                  <a16:creationId xmlns:a16="http://schemas.microsoft.com/office/drawing/2014/main" id="{4A582D1E-BCD5-4BB2-A0D2-AF2BE635AFF7}"/>
                </a:ext>
              </a:extLst>
            </p:cNvPr>
            <p:cNvSpPr/>
            <p:nvPr/>
          </p:nvSpPr>
          <p:spPr>
            <a:xfrm>
              <a:off x="6361947" y="4304073"/>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4</a:t>
              </a:r>
            </a:p>
          </p:txBody>
        </p:sp>
        <p:sp>
          <p:nvSpPr>
            <p:cNvPr id="52" name="Oval 51">
              <a:extLst>
                <a:ext uri="{FF2B5EF4-FFF2-40B4-BE49-F238E27FC236}">
                  <a16:creationId xmlns:a16="http://schemas.microsoft.com/office/drawing/2014/main" id="{21BA1B92-333F-4870-8E6D-9DFE1236C586}"/>
                </a:ext>
              </a:extLst>
            </p:cNvPr>
            <p:cNvSpPr/>
            <p:nvPr/>
          </p:nvSpPr>
          <p:spPr>
            <a:xfrm>
              <a:off x="8285351" y="4304072"/>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5</a:t>
              </a:r>
            </a:p>
          </p:txBody>
        </p:sp>
        <p:sp>
          <p:nvSpPr>
            <p:cNvPr id="53" name="Oval 52">
              <a:extLst>
                <a:ext uri="{FF2B5EF4-FFF2-40B4-BE49-F238E27FC236}">
                  <a16:creationId xmlns:a16="http://schemas.microsoft.com/office/drawing/2014/main" id="{F8E67C59-6479-465D-9C6F-D152C37F8965}"/>
                </a:ext>
              </a:extLst>
            </p:cNvPr>
            <p:cNvSpPr/>
            <p:nvPr/>
          </p:nvSpPr>
          <p:spPr>
            <a:xfrm>
              <a:off x="10191075"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6</a:t>
              </a:r>
            </a:p>
          </p:txBody>
        </p:sp>
        <p:sp>
          <p:nvSpPr>
            <p:cNvPr id="54" name="TextBox 53">
              <a:extLst>
                <a:ext uri="{FF2B5EF4-FFF2-40B4-BE49-F238E27FC236}">
                  <a16:creationId xmlns:a16="http://schemas.microsoft.com/office/drawing/2014/main" id="{357187A2-224B-41CC-A789-582F710C8072}"/>
                </a:ext>
              </a:extLst>
            </p:cNvPr>
            <p:cNvSpPr txBox="1"/>
            <p:nvPr/>
          </p:nvSpPr>
          <p:spPr>
            <a:xfrm>
              <a:off x="588241" y="993367"/>
              <a:ext cx="1468519" cy="382308"/>
            </a:xfrm>
            <a:prstGeom prst="rect">
              <a:avLst/>
            </a:prstGeom>
            <a:solidFill>
              <a:srgbClr val="002060"/>
            </a:solidFill>
          </p:spPr>
          <p:txBody>
            <a:bodyPr wrap="square" rtlCol="0">
              <a:spAutoFit/>
            </a:bodyPr>
            <a:lstStyle/>
            <a:p>
              <a:pPr algn="ctr" defTabSz="932597">
                <a:defRPr/>
              </a:pPr>
              <a:r>
                <a:rPr lang="en-US" sz="1836" dirty="0">
                  <a:solidFill>
                    <a:srgbClr val="FFFFFF"/>
                  </a:solidFill>
                  <a:latin typeface="Calibri Light" panose="020F0302020204030204"/>
                </a:rPr>
                <a:t>Current State</a:t>
              </a:r>
            </a:p>
          </p:txBody>
        </p:sp>
        <p:sp>
          <p:nvSpPr>
            <p:cNvPr id="55" name="Rectangle 54">
              <a:extLst>
                <a:ext uri="{FF2B5EF4-FFF2-40B4-BE49-F238E27FC236}">
                  <a16:creationId xmlns:a16="http://schemas.microsoft.com/office/drawing/2014/main" id="{46FA977E-7A6D-49E6-941E-A05D1B3237EA}"/>
                </a:ext>
              </a:extLst>
            </p:cNvPr>
            <p:cNvSpPr/>
            <p:nvPr/>
          </p:nvSpPr>
          <p:spPr>
            <a:xfrm>
              <a:off x="191554" y="4126118"/>
              <a:ext cx="11726049" cy="2313485"/>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56" name="TextBox 55">
              <a:extLst>
                <a:ext uri="{FF2B5EF4-FFF2-40B4-BE49-F238E27FC236}">
                  <a16:creationId xmlns:a16="http://schemas.microsoft.com/office/drawing/2014/main" id="{81D9E700-EFF7-4237-A0AE-99D7EF8CECAC}"/>
                </a:ext>
              </a:extLst>
            </p:cNvPr>
            <p:cNvSpPr txBox="1"/>
            <p:nvPr/>
          </p:nvSpPr>
          <p:spPr>
            <a:xfrm>
              <a:off x="7861590" y="6272292"/>
              <a:ext cx="3809421" cy="382308"/>
            </a:xfrm>
            <a:prstGeom prst="rect">
              <a:avLst/>
            </a:prstGeom>
            <a:solidFill>
              <a:srgbClr val="002060"/>
            </a:solidFill>
          </p:spPr>
          <p:txBody>
            <a:bodyPr wrap="square" rtlCol="0">
              <a:spAutoFit/>
            </a:bodyPr>
            <a:lstStyle/>
            <a:p>
              <a:pPr defTabSz="932597">
                <a:defRPr/>
              </a:pPr>
              <a:r>
                <a:rPr lang="en-US" sz="1836" dirty="0">
                  <a:solidFill>
                    <a:srgbClr val="FFFFFF"/>
                  </a:solidFill>
                  <a:latin typeface="Segoe UI Light" panose="020B0502040204020203" pitchFamily="34" charset="0"/>
                  <a:cs typeface="Segoe UI Light" panose="020B0502040204020203" pitchFamily="34" charset="0"/>
                </a:rPr>
                <a:t>Benefits of Microsoft Cloud Platform</a:t>
              </a:r>
            </a:p>
          </p:txBody>
        </p:sp>
      </p:grpSp>
    </p:spTree>
    <p:extLst>
      <p:ext uri="{BB962C8B-B14F-4D97-AF65-F5344CB8AC3E}">
        <p14:creationId xmlns:p14="http://schemas.microsoft.com/office/powerpoint/2010/main" val="830067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How to Size SAP on Azure VM</a:t>
            </a:r>
            <a:br>
              <a:rPr lang="en-US" sz="4400" dirty="0">
                <a:solidFill>
                  <a:schemeClr val="bg1"/>
                </a:solidFill>
              </a:rPr>
            </a:br>
            <a:endParaRPr lang="en-US" sz="4400" dirty="0">
              <a:solidFill>
                <a:schemeClr val="bg1"/>
              </a:solidFill>
            </a:endParaRPr>
          </a:p>
        </p:txBody>
      </p:sp>
      <p:sp>
        <p:nvSpPr>
          <p:cNvPr id="54" name="TextBox 53">
            <a:extLst>
              <a:ext uri="{FF2B5EF4-FFF2-40B4-BE49-F238E27FC236}">
                <a16:creationId xmlns:a16="http://schemas.microsoft.com/office/drawing/2014/main" id="{3792E9C4-A4BA-432D-A616-3A8DFEC09347}"/>
              </a:ext>
            </a:extLst>
          </p:cNvPr>
          <p:cNvSpPr txBox="1"/>
          <p:nvPr/>
        </p:nvSpPr>
        <p:spPr>
          <a:xfrm>
            <a:off x="1218841" y="2134353"/>
            <a:ext cx="2311072" cy="987058"/>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Customer Requirements</a:t>
            </a:r>
          </a:p>
        </p:txBody>
      </p:sp>
      <p:sp>
        <p:nvSpPr>
          <p:cNvPr id="55" name="TextBox 54">
            <a:extLst>
              <a:ext uri="{FF2B5EF4-FFF2-40B4-BE49-F238E27FC236}">
                <a16:creationId xmlns:a16="http://schemas.microsoft.com/office/drawing/2014/main" id="{96629211-3810-49E3-991C-BD9BB168CC7D}"/>
              </a:ext>
            </a:extLst>
          </p:cNvPr>
          <p:cNvSpPr txBox="1"/>
          <p:nvPr/>
        </p:nvSpPr>
        <p:spPr>
          <a:xfrm>
            <a:off x="3606101" y="2463845"/>
            <a:ext cx="8465957" cy="641241"/>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Sizing for Azure</a:t>
            </a:r>
          </a:p>
        </p:txBody>
      </p:sp>
      <p:sp>
        <p:nvSpPr>
          <p:cNvPr id="61" name="Rectangle 60">
            <a:extLst>
              <a:ext uri="{FF2B5EF4-FFF2-40B4-BE49-F238E27FC236}">
                <a16:creationId xmlns:a16="http://schemas.microsoft.com/office/drawing/2014/main" id="{F23275A8-708C-4FC8-8141-F1321B476E15}"/>
              </a:ext>
            </a:extLst>
          </p:cNvPr>
          <p:cNvSpPr/>
          <p:nvPr/>
        </p:nvSpPr>
        <p:spPr>
          <a:xfrm>
            <a:off x="682174" y="1674379"/>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Set up high availability solution for SAP ASCS and Database, based on SLA</a:t>
            </a:r>
          </a:p>
        </p:txBody>
      </p:sp>
      <p:sp>
        <p:nvSpPr>
          <p:cNvPr id="65" name="Oval 64">
            <a:extLst>
              <a:ext uri="{FF2B5EF4-FFF2-40B4-BE49-F238E27FC236}">
                <a16:creationId xmlns:a16="http://schemas.microsoft.com/office/drawing/2014/main" id="{FFE8BAD1-C11C-4BF0-ACA2-F84CB90946B3}"/>
              </a:ext>
            </a:extLst>
          </p:cNvPr>
          <p:cNvSpPr/>
          <p:nvPr/>
        </p:nvSpPr>
        <p:spPr bwMode="auto">
          <a:xfrm>
            <a:off x="233972" y="1100203"/>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1</a:t>
            </a:r>
          </a:p>
        </p:txBody>
      </p:sp>
      <p:sp>
        <p:nvSpPr>
          <p:cNvPr id="66" name="Oval 65">
            <a:extLst>
              <a:ext uri="{FF2B5EF4-FFF2-40B4-BE49-F238E27FC236}">
                <a16:creationId xmlns:a16="http://schemas.microsoft.com/office/drawing/2014/main" id="{DA3DF259-5E79-448B-A693-FA063F713F04}"/>
              </a:ext>
            </a:extLst>
          </p:cNvPr>
          <p:cNvSpPr/>
          <p:nvPr/>
        </p:nvSpPr>
        <p:spPr bwMode="auto">
          <a:xfrm>
            <a:off x="233972" y="1407786"/>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2</a:t>
            </a:r>
          </a:p>
        </p:txBody>
      </p:sp>
      <p:sp>
        <p:nvSpPr>
          <p:cNvPr id="67" name="Oval 66">
            <a:extLst>
              <a:ext uri="{FF2B5EF4-FFF2-40B4-BE49-F238E27FC236}">
                <a16:creationId xmlns:a16="http://schemas.microsoft.com/office/drawing/2014/main" id="{168E9065-6CF4-4F16-A521-9C2245CBFB74}"/>
              </a:ext>
            </a:extLst>
          </p:cNvPr>
          <p:cNvSpPr/>
          <p:nvPr/>
        </p:nvSpPr>
        <p:spPr bwMode="auto">
          <a:xfrm>
            <a:off x="233972" y="1739750"/>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
        <p:nvSpPr>
          <p:cNvPr id="68" name="Rectangle 67">
            <a:extLst>
              <a:ext uri="{FF2B5EF4-FFF2-40B4-BE49-F238E27FC236}">
                <a16:creationId xmlns:a16="http://schemas.microsoft.com/office/drawing/2014/main" id="{44F95251-30CA-4B55-A896-D6611CC54C6A}"/>
              </a:ext>
            </a:extLst>
          </p:cNvPr>
          <p:cNvSpPr/>
          <p:nvPr/>
        </p:nvSpPr>
        <p:spPr>
          <a:xfrm>
            <a:off x="682175" y="1014143"/>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Choose VM type for SAP ASCS , Application and Database, based on SAPS required</a:t>
            </a:r>
          </a:p>
        </p:txBody>
      </p:sp>
      <p:sp>
        <p:nvSpPr>
          <p:cNvPr id="69" name="Rectangle 68">
            <a:extLst>
              <a:ext uri="{FF2B5EF4-FFF2-40B4-BE49-F238E27FC236}">
                <a16:creationId xmlns:a16="http://schemas.microsoft.com/office/drawing/2014/main" id="{5E7815FC-51E7-4799-8367-066A709BF0C6}"/>
              </a:ext>
            </a:extLst>
          </p:cNvPr>
          <p:cNvSpPr/>
          <p:nvPr/>
        </p:nvSpPr>
        <p:spPr>
          <a:xfrm>
            <a:off x="682175" y="1333566"/>
            <a:ext cx="12003630"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Decide Premium Storage type and # of disks for SAP database file space, based on IOPS/throughput</a:t>
            </a:r>
          </a:p>
        </p:txBody>
      </p:sp>
      <p:graphicFrame>
        <p:nvGraphicFramePr>
          <p:cNvPr id="27" name="Table 26">
            <a:extLst>
              <a:ext uri="{FF2B5EF4-FFF2-40B4-BE49-F238E27FC236}">
                <a16:creationId xmlns:a16="http://schemas.microsoft.com/office/drawing/2014/main" id="{7B502C43-F841-4364-9E4A-CBCED44CFA7E}"/>
              </a:ext>
            </a:extLst>
          </p:cNvPr>
          <p:cNvGraphicFramePr>
            <a:graphicFrameLocks noGrp="1"/>
          </p:cNvGraphicFramePr>
          <p:nvPr>
            <p:extLst>
              <p:ext uri="{D42A27DB-BD31-4B8C-83A1-F6EECF244321}">
                <p14:modId xmlns:p14="http://schemas.microsoft.com/office/powerpoint/2010/main" val="3262386232"/>
              </p:ext>
            </p:extLst>
          </p:nvPr>
        </p:nvGraphicFramePr>
        <p:xfrm>
          <a:off x="89176" y="3105836"/>
          <a:ext cx="12006417" cy="3591746"/>
        </p:xfrm>
        <a:graphic>
          <a:graphicData uri="http://schemas.openxmlformats.org/drawingml/2006/table">
            <a:tbl>
              <a:tblPr firstRow="1" bandRow="1"/>
              <a:tblGrid>
                <a:gridCol w="1099508">
                  <a:extLst>
                    <a:ext uri="{9D8B030D-6E8A-4147-A177-3AD203B41FA5}">
                      <a16:colId xmlns:a16="http://schemas.microsoft.com/office/drawing/2014/main" val="20000"/>
                    </a:ext>
                  </a:extLst>
                </a:gridCol>
                <a:gridCol w="786988">
                  <a:extLst>
                    <a:ext uri="{9D8B030D-6E8A-4147-A177-3AD203B41FA5}">
                      <a16:colId xmlns:a16="http://schemas.microsoft.com/office/drawing/2014/main" val="20001"/>
                    </a:ext>
                  </a:extLst>
                </a:gridCol>
                <a:gridCol w="810437">
                  <a:extLst>
                    <a:ext uri="{9D8B030D-6E8A-4147-A177-3AD203B41FA5}">
                      <a16:colId xmlns:a16="http://schemas.microsoft.com/office/drawing/2014/main" val="20002"/>
                    </a:ext>
                  </a:extLst>
                </a:gridCol>
                <a:gridCol w="719339">
                  <a:extLst>
                    <a:ext uri="{9D8B030D-6E8A-4147-A177-3AD203B41FA5}">
                      <a16:colId xmlns:a16="http://schemas.microsoft.com/office/drawing/2014/main" val="20003"/>
                    </a:ext>
                  </a:extLst>
                </a:gridCol>
                <a:gridCol w="834747">
                  <a:extLst>
                    <a:ext uri="{9D8B030D-6E8A-4147-A177-3AD203B41FA5}">
                      <a16:colId xmlns:a16="http://schemas.microsoft.com/office/drawing/2014/main" val="20004"/>
                    </a:ext>
                  </a:extLst>
                </a:gridCol>
                <a:gridCol w="540267">
                  <a:extLst>
                    <a:ext uri="{9D8B030D-6E8A-4147-A177-3AD203B41FA5}">
                      <a16:colId xmlns:a16="http://schemas.microsoft.com/office/drawing/2014/main" val="20005"/>
                    </a:ext>
                  </a:extLst>
                </a:gridCol>
                <a:gridCol w="775171">
                  <a:extLst>
                    <a:ext uri="{9D8B030D-6E8A-4147-A177-3AD203B41FA5}">
                      <a16:colId xmlns:a16="http://schemas.microsoft.com/office/drawing/2014/main" val="20006"/>
                    </a:ext>
                  </a:extLst>
                </a:gridCol>
                <a:gridCol w="911063">
                  <a:extLst>
                    <a:ext uri="{9D8B030D-6E8A-4147-A177-3AD203B41FA5}">
                      <a16:colId xmlns:a16="http://schemas.microsoft.com/office/drawing/2014/main" val="20007"/>
                    </a:ext>
                  </a:extLst>
                </a:gridCol>
                <a:gridCol w="1510344">
                  <a:extLst>
                    <a:ext uri="{9D8B030D-6E8A-4147-A177-3AD203B41FA5}">
                      <a16:colId xmlns:a16="http://schemas.microsoft.com/office/drawing/2014/main" val="20008"/>
                    </a:ext>
                  </a:extLst>
                </a:gridCol>
                <a:gridCol w="874869">
                  <a:extLst>
                    <a:ext uri="{9D8B030D-6E8A-4147-A177-3AD203B41FA5}">
                      <a16:colId xmlns:a16="http://schemas.microsoft.com/office/drawing/2014/main" val="20009"/>
                    </a:ext>
                  </a:extLst>
                </a:gridCol>
                <a:gridCol w="990600">
                  <a:extLst>
                    <a:ext uri="{9D8B030D-6E8A-4147-A177-3AD203B41FA5}">
                      <a16:colId xmlns:a16="http://schemas.microsoft.com/office/drawing/2014/main" val="20010"/>
                    </a:ext>
                  </a:extLst>
                </a:gridCol>
                <a:gridCol w="1322055">
                  <a:extLst>
                    <a:ext uri="{9D8B030D-6E8A-4147-A177-3AD203B41FA5}">
                      <a16:colId xmlns:a16="http://schemas.microsoft.com/office/drawing/2014/main" val="20011"/>
                    </a:ext>
                  </a:extLst>
                </a:gridCol>
                <a:gridCol w="831029">
                  <a:extLst>
                    <a:ext uri="{9D8B030D-6E8A-4147-A177-3AD203B41FA5}">
                      <a16:colId xmlns:a16="http://schemas.microsoft.com/office/drawing/2014/main" val="20012"/>
                    </a:ext>
                  </a:extLst>
                </a:gridCol>
              </a:tblGrid>
              <a:tr h="837509">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SAPS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IOPS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Current DB</a:t>
                      </a:r>
                      <a:r>
                        <a:rPr lang="en-US" sz="1200" baseline="0" dirty="0">
                          <a:latin typeface="Segoe UI Light" panose="020B0502040204020203" pitchFamily="34" charset="0"/>
                          <a:cs typeface="Segoe UI Light" panose="020B0502040204020203" pitchFamily="34" charset="0"/>
                        </a:rPr>
                        <a:t> Volume</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Azure VM Type</a:t>
                      </a:r>
                      <a:r>
                        <a:rPr lang="en-US" sz="1200" baseline="0" dirty="0">
                          <a:latin typeface="Segoe UI Light" panose="020B0502040204020203" pitchFamily="34" charset="0"/>
                          <a:cs typeface="Segoe UI Light" panose="020B0502040204020203" pitchFamily="34" charset="0"/>
                        </a:rPr>
                        <a:t> </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 of VMs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All</a:t>
                      </a:r>
                      <a:r>
                        <a:rPr lang="en-US" sz="1200" baseline="0" dirty="0">
                          <a:latin typeface="Segoe UI Light" panose="020B0502040204020203" pitchFamily="34" charset="0"/>
                          <a:cs typeface="Segoe UI Light" panose="020B0502040204020203" pitchFamily="34" charset="0"/>
                        </a:rPr>
                        <a:t> Active ?</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SAPS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Database Files </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Premium Storage</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IOPS for Database Files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Storage size allocated for DB files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Database Log </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Premium Storage</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Latency for Log</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588815">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SOFS</a:t>
                      </a:r>
                    </a:p>
                  </a:txBody>
                  <a:tcPr marL="91428" marR="91428" marT="45713" marB="45713">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E2s_v3</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2</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4139034924"/>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ASCS (*)</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rowSpan="2">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30,000</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E2s_v3</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2,178</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1"/>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Application</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vMerge="1">
                  <a:txBody>
                    <a:bodyPr/>
                    <a:lstStyle/>
                    <a:p>
                      <a:endParaRPr lang="en-US"/>
                    </a:p>
                  </a:txBody>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E16s_v3</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All Active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34,840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extLst>
                  <a:ext uri="{0D108BD9-81ED-4DB2-BD59-A6C34878D82A}">
                    <a16:rowId xmlns:a16="http://schemas.microsoft.com/office/drawing/2014/main" val="10002"/>
                  </a:ext>
                </a:extLst>
              </a:tr>
              <a:tr h="540272">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Database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15,000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E16s_v3</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17,420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2 x </a:t>
                      </a:r>
                      <a:br>
                        <a:rPr lang="en-US" sz="1400" b="1" kern="1200" dirty="0">
                          <a:solidFill>
                            <a:srgbClr val="FF0000"/>
                          </a:solidFill>
                          <a:effectLst/>
                          <a:latin typeface="+mn-lt"/>
                          <a:ea typeface="+mn-ea"/>
                          <a:cs typeface="+mn-cs"/>
                        </a:rPr>
                      </a:br>
                      <a:r>
                        <a:rPr lang="en-US" sz="1400" b="1" kern="1200" dirty="0">
                          <a:solidFill>
                            <a:srgbClr val="FF0000"/>
                          </a:solidFill>
                          <a:effectLst/>
                          <a:latin typeface="+mn-lt"/>
                          <a:ea typeface="+mn-ea"/>
                          <a:cs typeface="+mn-cs"/>
                        </a:rPr>
                        <a:t>P30 disks (1TB, 5000 IOPS/ disk)</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2TB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1 x </a:t>
                      </a:r>
                      <a:br>
                        <a:rPr lang="en-US" sz="1400" b="1" kern="1200" dirty="0">
                          <a:solidFill>
                            <a:srgbClr val="FF0000"/>
                          </a:solidFill>
                          <a:effectLst/>
                          <a:latin typeface="+mn-lt"/>
                          <a:ea typeface="+mn-ea"/>
                          <a:cs typeface="+mn-cs"/>
                        </a:rPr>
                      </a:br>
                      <a:r>
                        <a:rPr lang="en-US" sz="1400" b="1" kern="1200" dirty="0">
                          <a:solidFill>
                            <a:srgbClr val="FF0000"/>
                          </a:solidFill>
                          <a:effectLst/>
                          <a:latin typeface="+mn-lt"/>
                          <a:ea typeface="+mn-ea"/>
                          <a:cs typeface="+mn-cs"/>
                        </a:rPr>
                        <a:t>P20 disk (0.5TB, 2500 IOPS /disk)</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Single digit ms latency</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3"/>
                  </a:ext>
                </a:extLst>
              </a:tr>
            </a:tbl>
          </a:graphicData>
        </a:graphic>
      </p:graphicFrame>
      <p:sp>
        <p:nvSpPr>
          <p:cNvPr id="28" name="Rectangle 27">
            <a:extLst>
              <a:ext uri="{FF2B5EF4-FFF2-40B4-BE49-F238E27FC236}">
                <a16:creationId xmlns:a16="http://schemas.microsoft.com/office/drawing/2014/main" id="{4D9560BC-BB78-4BA4-BE07-75EA14C19973}"/>
              </a:ext>
            </a:extLst>
          </p:cNvPr>
          <p:cNvSpPr/>
          <p:nvPr/>
        </p:nvSpPr>
        <p:spPr bwMode="auto">
          <a:xfrm>
            <a:off x="1218838" y="3014192"/>
            <a:ext cx="2234883" cy="3826679"/>
          </a:xfrm>
          <a:prstGeom prst="rect">
            <a:avLst/>
          </a:prstGeom>
          <a:noFill/>
          <a:ln w="2857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7EC6ABC6-05CB-4EF8-BF73-BE35A8F0BD56}"/>
              </a:ext>
            </a:extLst>
          </p:cNvPr>
          <p:cNvSpPr/>
          <p:nvPr/>
        </p:nvSpPr>
        <p:spPr bwMode="auto">
          <a:xfrm>
            <a:off x="3529909" y="3014192"/>
            <a:ext cx="8609378" cy="3826679"/>
          </a:xfrm>
          <a:prstGeom prst="rect">
            <a:avLst/>
          </a:prstGeom>
          <a:noFill/>
          <a:ln w="28575" cap="flat" cmpd="sng" algn="ctr">
            <a:solidFill>
              <a:srgbClr val="00B0F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30" name="Rectangle 29">
            <a:extLst>
              <a:ext uri="{FF2B5EF4-FFF2-40B4-BE49-F238E27FC236}">
                <a16:creationId xmlns:a16="http://schemas.microsoft.com/office/drawing/2014/main" id="{A27EAE62-EEF9-4052-B8A6-D6DE6C6DB49C}"/>
              </a:ext>
            </a:extLst>
          </p:cNvPr>
          <p:cNvSpPr/>
          <p:nvPr/>
        </p:nvSpPr>
        <p:spPr bwMode="auto">
          <a:xfrm>
            <a:off x="3564176" y="4536836"/>
            <a:ext cx="659390"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Oval 30">
            <a:extLst>
              <a:ext uri="{FF2B5EF4-FFF2-40B4-BE49-F238E27FC236}">
                <a16:creationId xmlns:a16="http://schemas.microsoft.com/office/drawing/2014/main" id="{A1739635-BD78-4C85-B73A-239110429D06}"/>
              </a:ext>
            </a:extLst>
          </p:cNvPr>
          <p:cNvSpPr/>
          <p:nvPr/>
        </p:nvSpPr>
        <p:spPr bwMode="auto">
          <a:xfrm>
            <a:off x="3686750" y="6370552"/>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1</a:t>
            </a:r>
          </a:p>
        </p:txBody>
      </p:sp>
      <p:sp>
        <p:nvSpPr>
          <p:cNvPr id="32" name="Rectangle 31">
            <a:extLst>
              <a:ext uri="{FF2B5EF4-FFF2-40B4-BE49-F238E27FC236}">
                <a16:creationId xmlns:a16="http://schemas.microsoft.com/office/drawing/2014/main" id="{E321A913-AFF7-4EE3-845E-60191CDB4477}"/>
              </a:ext>
            </a:extLst>
          </p:cNvPr>
          <p:cNvSpPr/>
          <p:nvPr/>
        </p:nvSpPr>
        <p:spPr bwMode="auto">
          <a:xfrm>
            <a:off x="6628270" y="5714317"/>
            <a:ext cx="3281745" cy="983264"/>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6546284D-BCAC-49F3-833B-6D93A451CF48}"/>
              </a:ext>
            </a:extLst>
          </p:cNvPr>
          <p:cNvSpPr/>
          <p:nvPr/>
        </p:nvSpPr>
        <p:spPr bwMode="auto">
          <a:xfrm>
            <a:off x="10094909" y="5714316"/>
            <a:ext cx="1977146" cy="983265"/>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05658C2B-394E-4425-94B2-3C5F6B73FFF7}"/>
              </a:ext>
            </a:extLst>
          </p:cNvPr>
          <p:cNvSpPr/>
          <p:nvPr/>
        </p:nvSpPr>
        <p:spPr bwMode="auto">
          <a:xfrm>
            <a:off x="4350124" y="5756454"/>
            <a:ext cx="1264272"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5A48BC95-74CA-4799-AE9F-AF7047F19047}"/>
              </a:ext>
            </a:extLst>
          </p:cNvPr>
          <p:cNvSpPr/>
          <p:nvPr/>
        </p:nvSpPr>
        <p:spPr bwMode="auto">
          <a:xfrm>
            <a:off x="8189909" y="5301617"/>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36" name="Oval 35">
            <a:extLst>
              <a:ext uri="{FF2B5EF4-FFF2-40B4-BE49-F238E27FC236}">
                <a16:creationId xmlns:a16="http://schemas.microsoft.com/office/drawing/2014/main" id="{2F841EBB-D9BA-4A08-9006-12F6B7B8450E}"/>
              </a:ext>
            </a:extLst>
          </p:cNvPr>
          <p:cNvSpPr/>
          <p:nvPr/>
        </p:nvSpPr>
        <p:spPr bwMode="auto">
          <a:xfrm>
            <a:off x="10933109" y="5301617"/>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37" name="Oval 36">
            <a:extLst>
              <a:ext uri="{FF2B5EF4-FFF2-40B4-BE49-F238E27FC236}">
                <a16:creationId xmlns:a16="http://schemas.microsoft.com/office/drawing/2014/main" id="{419FA1AD-C442-4A60-A5A7-5F59AA388B82}"/>
              </a:ext>
            </a:extLst>
          </p:cNvPr>
          <p:cNvSpPr/>
          <p:nvPr/>
        </p:nvSpPr>
        <p:spPr bwMode="auto">
          <a:xfrm>
            <a:off x="4586357" y="6370552"/>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3</a:t>
            </a:r>
          </a:p>
        </p:txBody>
      </p:sp>
      <p:sp>
        <p:nvSpPr>
          <p:cNvPr id="38" name="Rectangle 37">
            <a:extLst>
              <a:ext uri="{FF2B5EF4-FFF2-40B4-BE49-F238E27FC236}">
                <a16:creationId xmlns:a16="http://schemas.microsoft.com/office/drawing/2014/main" id="{A45CDEF3-0B2E-446D-843D-53427B352BFE}"/>
              </a:ext>
            </a:extLst>
          </p:cNvPr>
          <p:cNvSpPr/>
          <p:nvPr/>
        </p:nvSpPr>
        <p:spPr bwMode="auto">
          <a:xfrm>
            <a:off x="5688518" y="4536836"/>
            <a:ext cx="780765"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B847A7B3-963C-4A27-BAC0-A4D8BDA4BE2E}"/>
              </a:ext>
            </a:extLst>
          </p:cNvPr>
          <p:cNvSpPr/>
          <p:nvPr/>
        </p:nvSpPr>
        <p:spPr bwMode="auto">
          <a:xfrm>
            <a:off x="5911084" y="6370552"/>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1</a:t>
            </a:r>
          </a:p>
        </p:txBody>
      </p:sp>
      <p:sp>
        <p:nvSpPr>
          <p:cNvPr id="40" name="Rectangle 39">
            <a:extLst>
              <a:ext uri="{FF2B5EF4-FFF2-40B4-BE49-F238E27FC236}">
                <a16:creationId xmlns:a16="http://schemas.microsoft.com/office/drawing/2014/main" id="{21399BC3-92CF-429D-BCDF-7505A9EDB50F}"/>
              </a:ext>
            </a:extLst>
          </p:cNvPr>
          <p:cNvSpPr/>
          <p:nvPr/>
        </p:nvSpPr>
        <p:spPr bwMode="auto">
          <a:xfrm>
            <a:off x="4223566" y="4574870"/>
            <a:ext cx="1464952" cy="526444"/>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B8427978-42DF-4066-B523-2FAF87BE527E}"/>
              </a:ext>
            </a:extLst>
          </p:cNvPr>
          <p:cNvSpPr/>
          <p:nvPr/>
        </p:nvSpPr>
        <p:spPr bwMode="auto">
          <a:xfrm>
            <a:off x="4350124" y="4548075"/>
            <a:ext cx="1283474"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solidFill>
                <a:srgbClr val="FFFFFF"/>
              </a:soli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F3FA41AC-A540-499D-9D26-7D50A4F8DC28}"/>
              </a:ext>
            </a:extLst>
          </p:cNvPr>
          <p:cNvSpPr/>
          <p:nvPr/>
        </p:nvSpPr>
        <p:spPr bwMode="auto">
          <a:xfrm>
            <a:off x="4613309" y="4187822"/>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a:ea typeface="Segoe UI" pitchFamily="34" charset="0"/>
                <a:cs typeface="Segoe UI" pitchFamily="34" charset="0"/>
              </a:rPr>
              <a:t>3</a:t>
            </a:r>
          </a:p>
        </p:txBody>
      </p:sp>
    </p:spTree>
    <p:extLst>
      <p:ext uri="{BB962C8B-B14F-4D97-AF65-F5344CB8AC3E}">
        <p14:creationId xmlns:p14="http://schemas.microsoft.com/office/powerpoint/2010/main" val="4184128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1000"/>
                                        <p:tgtEl>
                                          <p:spTgt spid="66"/>
                                        </p:tgtEl>
                                      </p:cBhvr>
                                    </p:animEffect>
                                    <p:anim calcmode="lin" valueType="num">
                                      <p:cBhvr>
                                        <p:cTn id="27" dur="1000" fill="hold"/>
                                        <p:tgtEl>
                                          <p:spTgt spid="66"/>
                                        </p:tgtEl>
                                        <p:attrNameLst>
                                          <p:attrName>ppt_x</p:attrName>
                                        </p:attrNameLst>
                                      </p:cBhvr>
                                      <p:tavLst>
                                        <p:tav tm="0">
                                          <p:val>
                                            <p:strVal val="#ppt_x"/>
                                          </p:val>
                                        </p:tav>
                                        <p:tav tm="100000">
                                          <p:val>
                                            <p:strVal val="#ppt_x"/>
                                          </p:val>
                                        </p:tav>
                                      </p:tavLst>
                                    </p:anim>
                                    <p:anim calcmode="lin" valueType="num">
                                      <p:cBhvr>
                                        <p:cTn id="28" dur="1000" fill="hold"/>
                                        <p:tgtEl>
                                          <p:spTgt spid="6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1000"/>
                                        <p:tgtEl>
                                          <p:spTgt spid="69"/>
                                        </p:tgtEl>
                                      </p:cBhvr>
                                    </p:animEffect>
                                    <p:anim calcmode="lin" valueType="num">
                                      <p:cBhvr>
                                        <p:cTn id="32" dur="1000" fill="hold"/>
                                        <p:tgtEl>
                                          <p:spTgt spid="69"/>
                                        </p:tgtEl>
                                        <p:attrNameLst>
                                          <p:attrName>ppt_x</p:attrName>
                                        </p:attrNameLst>
                                      </p:cBhvr>
                                      <p:tavLst>
                                        <p:tav tm="0">
                                          <p:val>
                                            <p:strVal val="#ppt_x"/>
                                          </p:val>
                                        </p:tav>
                                        <p:tav tm="100000">
                                          <p:val>
                                            <p:strVal val="#ppt_x"/>
                                          </p:val>
                                        </p:tav>
                                      </p:tavLst>
                                    </p:anim>
                                    <p:anim calcmode="lin" valueType="num">
                                      <p:cBhvr>
                                        <p:cTn id="33"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anim calcmode="lin" valueType="num">
                                      <p:cBhvr>
                                        <p:cTn id="44" dur="1000" fill="hold"/>
                                        <p:tgtEl>
                                          <p:spTgt spid="61"/>
                                        </p:tgtEl>
                                        <p:attrNameLst>
                                          <p:attrName>ppt_x</p:attrName>
                                        </p:attrNameLst>
                                      </p:cBhvr>
                                      <p:tavLst>
                                        <p:tav tm="0">
                                          <p:val>
                                            <p:strVal val="#ppt_x"/>
                                          </p:val>
                                        </p:tav>
                                        <p:tav tm="100000">
                                          <p:val>
                                            <p:strVal val="#ppt_x"/>
                                          </p:val>
                                        </p:tav>
                                      </p:tavLst>
                                    </p:anim>
                                    <p:anim calcmode="lin" valueType="num">
                                      <p:cBhvr>
                                        <p:cTn id="45" dur="1000" fill="hold"/>
                                        <p:tgtEl>
                                          <p:spTgt spid="61"/>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1000" fill="hold"/>
                                        <p:tgtEl>
                                          <p:spTgt spid="5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1000"/>
                                        <p:tgtEl>
                                          <p:spTgt spid="40"/>
                                        </p:tgtEl>
                                      </p:cBhvr>
                                    </p:animEffect>
                                    <p:anim calcmode="lin" valueType="num">
                                      <p:cBhvr>
                                        <p:cTn id="71" dur="1000" fill="hold"/>
                                        <p:tgtEl>
                                          <p:spTgt spid="40"/>
                                        </p:tgtEl>
                                        <p:attrNameLst>
                                          <p:attrName>ppt_x</p:attrName>
                                        </p:attrNameLst>
                                      </p:cBhvr>
                                      <p:tavLst>
                                        <p:tav tm="0">
                                          <p:val>
                                            <p:strVal val="#ppt_x"/>
                                          </p:val>
                                        </p:tav>
                                        <p:tav tm="100000">
                                          <p:val>
                                            <p:strVal val="#ppt_x"/>
                                          </p:val>
                                        </p:tav>
                                      </p:tavLst>
                                    </p:anim>
                                    <p:anim calcmode="lin" valueType="num">
                                      <p:cBhvr>
                                        <p:cTn id="72" dur="1000" fill="hold"/>
                                        <p:tgtEl>
                                          <p:spTgt spid="4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1000"/>
                                        <p:tgtEl>
                                          <p:spTgt spid="39"/>
                                        </p:tgtEl>
                                      </p:cBhvr>
                                    </p:animEffect>
                                    <p:anim calcmode="lin" valueType="num">
                                      <p:cBhvr>
                                        <p:cTn id="81" dur="1000" fill="hold"/>
                                        <p:tgtEl>
                                          <p:spTgt spid="39"/>
                                        </p:tgtEl>
                                        <p:attrNameLst>
                                          <p:attrName>ppt_x</p:attrName>
                                        </p:attrNameLst>
                                      </p:cBhvr>
                                      <p:tavLst>
                                        <p:tav tm="0">
                                          <p:val>
                                            <p:strVal val="#ppt_x"/>
                                          </p:val>
                                        </p:tav>
                                        <p:tav tm="100000">
                                          <p:val>
                                            <p:strVal val="#ppt_x"/>
                                          </p:val>
                                        </p:tav>
                                      </p:tavLst>
                                    </p:anim>
                                    <p:anim calcmode="lin" valueType="num">
                                      <p:cBhvr>
                                        <p:cTn id="82" dur="1000" fill="hold"/>
                                        <p:tgtEl>
                                          <p:spTgt spid="39"/>
                                        </p:tgtEl>
                                        <p:attrNameLst>
                                          <p:attrName>ppt_y</p:attrName>
                                        </p:attrNameLst>
                                      </p:cBhvr>
                                      <p:tavLst>
                                        <p:tav tm="0">
                                          <p:val>
                                            <p:strVal val="#ppt_y+.1"/>
                                          </p:val>
                                        </p:tav>
                                        <p:tav tm="100000">
                                          <p:val>
                                            <p:strVal val="#ppt_y"/>
                                          </p:val>
                                        </p:tav>
                                      </p:tavLst>
                                    </p:anim>
                                  </p:childTnLst>
                                </p:cTn>
                              </p:par>
                            </p:childTnLst>
                          </p:cTn>
                        </p:par>
                        <p:par>
                          <p:cTn id="83" fill="hold">
                            <p:stCondLst>
                              <p:cond delay="3000"/>
                            </p:stCondLst>
                            <p:childTnLst>
                              <p:par>
                                <p:cTn id="84" presetID="42" presetClass="entr" presetSubtype="0"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1000"/>
                                        <p:tgtEl>
                                          <p:spTgt spid="35"/>
                                        </p:tgtEl>
                                      </p:cBhvr>
                                    </p:animEffect>
                                    <p:anim calcmode="lin" valueType="num">
                                      <p:cBhvr>
                                        <p:cTn id="87" dur="1000" fill="hold"/>
                                        <p:tgtEl>
                                          <p:spTgt spid="35"/>
                                        </p:tgtEl>
                                        <p:attrNameLst>
                                          <p:attrName>ppt_x</p:attrName>
                                        </p:attrNameLst>
                                      </p:cBhvr>
                                      <p:tavLst>
                                        <p:tav tm="0">
                                          <p:val>
                                            <p:strVal val="#ppt_x"/>
                                          </p:val>
                                        </p:tav>
                                        <p:tav tm="100000">
                                          <p:val>
                                            <p:strVal val="#ppt_x"/>
                                          </p:val>
                                        </p:tav>
                                      </p:tavLst>
                                    </p:anim>
                                    <p:anim calcmode="lin" valueType="num">
                                      <p:cBhvr>
                                        <p:cTn id="88" dur="1000" fill="hold"/>
                                        <p:tgtEl>
                                          <p:spTgt spid="3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1000"/>
                                        <p:tgtEl>
                                          <p:spTgt spid="32"/>
                                        </p:tgtEl>
                                      </p:cBhvr>
                                    </p:animEffect>
                                    <p:anim calcmode="lin" valueType="num">
                                      <p:cBhvr>
                                        <p:cTn id="92" dur="1000" fill="hold"/>
                                        <p:tgtEl>
                                          <p:spTgt spid="32"/>
                                        </p:tgtEl>
                                        <p:attrNameLst>
                                          <p:attrName>ppt_x</p:attrName>
                                        </p:attrNameLst>
                                      </p:cBhvr>
                                      <p:tavLst>
                                        <p:tav tm="0">
                                          <p:val>
                                            <p:strVal val="#ppt_x"/>
                                          </p:val>
                                        </p:tav>
                                        <p:tav tm="100000">
                                          <p:val>
                                            <p:strVal val="#ppt_x"/>
                                          </p:val>
                                        </p:tav>
                                      </p:tavLst>
                                    </p:anim>
                                    <p:anim calcmode="lin" valueType="num">
                                      <p:cBhvr>
                                        <p:cTn id="93" dur="1000" fill="hold"/>
                                        <p:tgtEl>
                                          <p:spTgt spid="3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1000"/>
                                        <p:tgtEl>
                                          <p:spTgt spid="33"/>
                                        </p:tgtEl>
                                      </p:cBhvr>
                                    </p:animEffect>
                                    <p:anim calcmode="lin" valueType="num">
                                      <p:cBhvr>
                                        <p:cTn id="102" dur="1000" fill="hold"/>
                                        <p:tgtEl>
                                          <p:spTgt spid="33"/>
                                        </p:tgtEl>
                                        <p:attrNameLst>
                                          <p:attrName>ppt_x</p:attrName>
                                        </p:attrNameLst>
                                      </p:cBhvr>
                                      <p:tavLst>
                                        <p:tav tm="0">
                                          <p:val>
                                            <p:strVal val="#ppt_x"/>
                                          </p:val>
                                        </p:tav>
                                        <p:tav tm="100000">
                                          <p:val>
                                            <p:strVal val="#ppt_x"/>
                                          </p:val>
                                        </p:tav>
                                      </p:tavLst>
                                    </p:anim>
                                    <p:anim calcmode="lin" valueType="num">
                                      <p:cBhvr>
                                        <p:cTn id="103" dur="1000" fill="hold"/>
                                        <p:tgtEl>
                                          <p:spTgt spid="33"/>
                                        </p:tgtEl>
                                        <p:attrNameLst>
                                          <p:attrName>ppt_y</p:attrName>
                                        </p:attrNameLst>
                                      </p:cBhvr>
                                      <p:tavLst>
                                        <p:tav tm="0">
                                          <p:val>
                                            <p:strVal val="#ppt_y+.1"/>
                                          </p:val>
                                        </p:tav>
                                        <p:tav tm="100000">
                                          <p:val>
                                            <p:strVal val="#ppt_y"/>
                                          </p:val>
                                        </p:tav>
                                      </p:tavLst>
                                    </p:anim>
                                  </p:childTnLst>
                                </p:cTn>
                              </p:par>
                            </p:childTnLst>
                          </p:cTn>
                        </p:par>
                        <p:par>
                          <p:cTn id="104" fill="hold">
                            <p:stCondLst>
                              <p:cond delay="4000"/>
                            </p:stCondLst>
                            <p:childTnLst>
                              <p:par>
                                <p:cTn id="105" presetID="42"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1000"/>
                                        <p:tgtEl>
                                          <p:spTgt spid="37"/>
                                        </p:tgtEl>
                                      </p:cBhvr>
                                    </p:animEffect>
                                    <p:anim calcmode="lin" valueType="num">
                                      <p:cBhvr>
                                        <p:cTn id="108" dur="1000" fill="hold"/>
                                        <p:tgtEl>
                                          <p:spTgt spid="37"/>
                                        </p:tgtEl>
                                        <p:attrNameLst>
                                          <p:attrName>ppt_x</p:attrName>
                                        </p:attrNameLst>
                                      </p:cBhvr>
                                      <p:tavLst>
                                        <p:tav tm="0">
                                          <p:val>
                                            <p:strVal val="#ppt_x"/>
                                          </p:val>
                                        </p:tav>
                                        <p:tav tm="100000">
                                          <p:val>
                                            <p:strVal val="#ppt_x"/>
                                          </p:val>
                                        </p:tav>
                                      </p:tavLst>
                                    </p:anim>
                                    <p:anim calcmode="lin" valueType="num">
                                      <p:cBhvr>
                                        <p:cTn id="109" dur="1000" fill="hold"/>
                                        <p:tgtEl>
                                          <p:spTgt spid="3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1000"/>
                                        <p:tgtEl>
                                          <p:spTgt spid="42"/>
                                        </p:tgtEl>
                                      </p:cBhvr>
                                    </p:animEffect>
                                    <p:anim calcmode="lin" valueType="num">
                                      <p:cBhvr>
                                        <p:cTn id="118" dur="1000" fill="hold"/>
                                        <p:tgtEl>
                                          <p:spTgt spid="42"/>
                                        </p:tgtEl>
                                        <p:attrNameLst>
                                          <p:attrName>ppt_x</p:attrName>
                                        </p:attrNameLst>
                                      </p:cBhvr>
                                      <p:tavLst>
                                        <p:tav tm="0">
                                          <p:val>
                                            <p:strVal val="#ppt_x"/>
                                          </p:val>
                                        </p:tav>
                                        <p:tav tm="100000">
                                          <p:val>
                                            <p:strVal val="#ppt_x"/>
                                          </p:val>
                                        </p:tav>
                                      </p:tavLst>
                                    </p:anim>
                                    <p:anim calcmode="lin" valueType="num">
                                      <p:cBhvr>
                                        <p:cTn id="119" dur="1000" fill="hold"/>
                                        <p:tgtEl>
                                          <p:spTgt spid="4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1000"/>
                                        <p:tgtEl>
                                          <p:spTgt spid="41"/>
                                        </p:tgtEl>
                                      </p:cBhvr>
                                    </p:animEffect>
                                    <p:anim calcmode="lin" valueType="num">
                                      <p:cBhvr>
                                        <p:cTn id="123" dur="1000" fill="hold"/>
                                        <p:tgtEl>
                                          <p:spTgt spid="41"/>
                                        </p:tgtEl>
                                        <p:attrNameLst>
                                          <p:attrName>ppt_x</p:attrName>
                                        </p:attrNameLst>
                                      </p:cBhvr>
                                      <p:tavLst>
                                        <p:tav tm="0">
                                          <p:val>
                                            <p:strVal val="#ppt_x"/>
                                          </p:val>
                                        </p:tav>
                                        <p:tav tm="100000">
                                          <p:val>
                                            <p:strVal val="#ppt_x"/>
                                          </p:val>
                                        </p:tav>
                                      </p:tavLst>
                                    </p:anim>
                                    <p:anim calcmode="lin" valueType="num">
                                      <p:cBhvr>
                                        <p:cTn id="124" dur="1000" fill="hold"/>
                                        <p:tgtEl>
                                          <p:spTgt spid="4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61" grpId="0"/>
      <p:bldP spid="65" grpId="0" animBg="1"/>
      <p:bldP spid="66" grpId="0" animBg="1"/>
      <p:bldP spid="67" grpId="0" animBg="1"/>
      <p:bldP spid="68" grpId="0"/>
      <p:bldP spid="69"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4496" y="103579"/>
            <a:ext cx="11494682" cy="1412428"/>
          </a:xfrm>
        </p:spPr>
        <p:txBody>
          <a:bodyPr/>
          <a:lstStyle/>
          <a:p>
            <a:r>
              <a:rPr lang="en-US" sz="3600" dirty="0">
                <a:solidFill>
                  <a:schemeClr val="bg1"/>
                </a:solidFill>
              </a:rPr>
              <a:t>SAP Business Suite, NetWeaver – with HA and DR</a:t>
            </a:r>
            <a:br>
              <a:rPr lang="en-US" sz="4400" dirty="0">
                <a:solidFill>
                  <a:schemeClr val="bg1"/>
                </a:solidFill>
              </a:rPr>
            </a:br>
            <a:endParaRPr lang="en-US" sz="4400" dirty="0">
              <a:solidFill>
                <a:schemeClr val="bg1"/>
              </a:solidFill>
            </a:endParaRPr>
          </a:p>
        </p:txBody>
      </p:sp>
      <p:sp>
        <p:nvSpPr>
          <p:cNvPr id="56" name="Rectangle 55">
            <a:extLst>
              <a:ext uri="{FF2B5EF4-FFF2-40B4-BE49-F238E27FC236}">
                <a16:creationId xmlns:a16="http://schemas.microsoft.com/office/drawing/2014/main" id="{CC728808-A83A-4C18-ABC1-24714EEB46C0}"/>
              </a:ext>
            </a:extLst>
          </p:cNvPr>
          <p:cNvSpPr/>
          <p:nvPr/>
        </p:nvSpPr>
        <p:spPr>
          <a:xfrm>
            <a:off x="3311697" y="1017943"/>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East US 2</a:t>
            </a: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57" name="Rectangle 56">
            <a:extLst>
              <a:ext uri="{FF2B5EF4-FFF2-40B4-BE49-F238E27FC236}">
                <a16:creationId xmlns:a16="http://schemas.microsoft.com/office/drawing/2014/main" id="{CB7A18B3-3455-406C-88C7-A9318F3D9995}"/>
              </a:ext>
            </a:extLst>
          </p:cNvPr>
          <p:cNvSpPr/>
          <p:nvPr/>
        </p:nvSpPr>
        <p:spPr>
          <a:xfrm>
            <a:off x="3903983" y="139949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solidFill>
                <a:prstClr val="black"/>
              </a:solidFill>
              <a:latin typeface="Segoe UI Light" panose="020B0502040204020203" pitchFamily="34" charset="0"/>
              <a:cs typeface="Segoe UI Light" panose="020B0502040204020203" pitchFamily="34" charset="0"/>
            </a:endParaRPr>
          </a:p>
        </p:txBody>
      </p:sp>
      <p:sp>
        <p:nvSpPr>
          <p:cNvPr id="66" name="Rectangle 65">
            <a:extLst>
              <a:ext uri="{FF2B5EF4-FFF2-40B4-BE49-F238E27FC236}">
                <a16:creationId xmlns:a16="http://schemas.microsoft.com/office/drawing/2014/main" id="{6573C57F-904D-4D09-93A4-6769C17CE670}"/>
              </a:ext>
            </a:extLst>
          </p:cNvPr>
          <p:cNvSpPr/>
          <p:nvPr/>
        </p:nvSpPr>
        <p:spPr>
          <a:xfrm>
            <a:off x="4026890" y="1536537"/>
            <a:ext cx="6037344" cy="1980960"/>
          </a:xfrm>
          <a:prstGeom prst="rect">
            <a:avLst/>
          </a:prstGeom>
          <a:no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#1</a:t>
            </a:r>
          </a:p>
        </p:txBody>
      </p:sp>
      <p:sp>
        <p:nvSpPr>
          <p:cNvPr id="67" name="Rectangle 66">
            <a:extLst>
              <a:ext uri="{FF2B5EF4-FFF2-40B4-BE49-F238E27FC236}">
                <a16:creationId xmlns:a16="http://schemas.microsoft.com/office/drawing/2014/main" id="{6FB8E8D0-6FCB-491F-B376-39672315D493}"/>
              </a:ext>
            </a:extLst>
          </p:cNvPr>
          <p:cNvSpPr/>
          <p:nvPr/>
        </p:nvSpPr>
        <p:spPr>
          <a:xfrm>
            <a:off x="4130852" y="1866977"/>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68" name="Rectangle 67">
            <a:extLst>
              <a:ext uri="{FF2B5EF4-FFF2-40B4-BE49-F238E27FC236}">
                <a16:creationId xmlns:a16="http://schemas.microsoft.com/office/drawing/2014/main" id="{514E2BCB-7070-4AE4-BB13-6D4822D32618}"/>
              </a:ext>
            </a:extLst>
          </p:cNvPr>
          <p:cNvSpPr/>
          <p:nvPr/>
        </p:nvSpPr>
        <p:spPr>
          <a:xfrm>
            <a:off x="9117007" y="1891629"/>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#3</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69" name="TextBox 68">
            <a:extLst>
              <a:ext uri="{FF2B5EF4-FFF2-40B4-BE49-F238E27FC236}">
                <a16:creationId xmlns:a16="http://schemas.microsoft.com/office/drawing/2014/main" id="{A3E7D3FB-2D96-4495-9BE5-5769EF3C2640}"/>
              </a:ext>
            </a:extLst>
          </p:cNvPr>
          <p:cNvSpPr txBox="1"/>
          <p:nvPr/>
        </p:nvSpPr>
        <p:spPr>
          <a:xfrm>
            <a:off x="6939268" y="215727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pic>
        <p:nvPicPr>
          <p:cNvPr id="70" name="Picture 69">
            <a:extLst>
              <a:ext uri="{FF2B5EF4-FFF2-40B4-BE49-F238E27FC236}">
                <a16:creationId xmlns:a16="http://schemas.microsoft.com/office/drawing/2014/main" id="{ED135199-DD9C-4FC3-BD53-D4C82B95A7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85179" y="2490959"/>
            <a:ext cx="384747" cy="384747"/>
          </a:xfrm>
          <a:prstGeom prst="rect">
            <a:avLst/>
          </a:prstGeom>
        </p:spPr>
      </p:pic>
      <p:pic>
        <p:nvPicPr>
          <p:cNvPr id="71" name="Picture 70">
            <a:extLst>
              <a:ext uri="{FF2B5EF4-FFF2-40B4-BE49-F238E27FC236}">
                <a16:creationId xmlns:a16="http://schemas.microsoft.com/office/drawing/2014/main" id="{38C86662-79A0-4BEE-823E-FE5450F9F8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8824" y="2490254"/>
            <a:ext cx="384747" cy="384747"/>
          </a:xfrm>
          <a:prstGeom prst="rect">
            <a:avLst/>
          </a:prstGeom>
        </p:spPr>
      </p:pic>
      <p:pic>
        <p:nvPicPr>
          <p:cNvPr id="72" name="Picture 71">
            <a:extLst>
              <a:ext uri="{FF2B5EF4-FFF2-40B4-BE49-F238E27FC236}">
                <a16:creationId xmlns:a16="http://schemas.microsoft.com/office/drawing/2014/main" id="{B1A6A4C6-2B50-4ACA-8CA2-D731168719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00740" y="2949791"/>
            <a:ext cx="384747" cy="384747"/>
          </a:xfrm>
          <a:prstGeom prst="rect">
            <a:avLst/>
          </a:prstGeom>
        </p:spPr>
      </p:pic>
      <p:pic>
        <p:nvPicPr>
          <p:cNvPr id="73" name="Picture 72">
            <a:extLst>
              <a:ext uri="{FF2B5EF4-FFF2-40B4-BE49-F238E27FC236}">
                <a16:creationId xmlns:a16="http://schemas.microsoft.com/office/drawing/2014/main" id="{8EDADDCA-F1B2-460B-8C3A-6519E6A334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44386" y="2949086"/>
            <a:ext cx="384747" cy="384747"/>
          </a:xfrm>
          <a:prstGeom prst="rect">
            <a:avLst/>
          </a:prstGeom>
        </p:spPr>
      </p:pic>
      <p:sp>
        <p:nvSpPr>
          <p:cNvPr id="74" name="Rectangle 73">
            <a:extLst>
              <a:ext uri="{FF2B5EF4-FFF2-40B4-BE49-F238E27FC236}">
                <a16:creationId xmlns:a16="http://schemas.microsoft.com/office/drawing/2014/main" id="{A0450226-BB35-45C8-A726-F7500E449DEC}"/>
              </a:ext>
            </a:extLst>
          </p:cNvPr>
          <p:cNvSpPr/>
          <p:nvPr/>
        </p:nvSpPr>
        <p:spPr>
          <a:xfrm>
            <a:off x="7090516" y="1869749"/>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#2 – DB Prod</a:t>
            </a:r>
          </a:p>
        </p:txBody>
      </p:sp>
      <p:pic>
        <p:nvPicPr>
          <p:cNvPr id="75" name="Picture 74">
            <a:extLst>
              <a:ext uri="{FF2B5EF4-FFF2-40B4-BE49-F238E27FC236}">
                <a16:creationId xmlns:a16="http://schemas.microsoft.com/office/drawing/2014/main" id="{56439F77-66DB-4570-9922-DCD3F14A22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57419" y="2600800"/>
            <a:ext cx="656419" cy="648235"/>
          </a:xfrm>
          <a:prstGeom prst="rect">
            <a:avLst/>
          </a:prstGeom>
        </p:spPr>
      </p:pic>
      <p:pic>
        <p:nvPicPr>
          <p:cNvPr id="76" name="Picture 75">
            <a:extLst>
              <a:ext uri="{FF2B5EF4-FFF2-40B4-BE49-F238E27FC236}">
                <a16:creationId xmlns:a16="http://schemas.microsoft.com/office/drawing/2014/main" id="{494368B1-EBBE-4544-8A97-0C3D46943DD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7700" y="2602951"/>
            <a:ext cx="656419" cy="648235"/>
          </a:xfrm>
          <a:prstGeom prst="rect">
            <a:avLst/>
          </a:prstGeom>
        </p:spPr>
      </p:pic>
      <p:cxnSp>
        <p:nvCxnSpPr>
          <p:cNvPr id="77" name="Connector: Elbow 129">
            <a:extLst>
              <a:ext uri="{FF2B5EF4-FFF2-40B4-BE49-F238E27FC236}">
                <a16:creationId xmlns:a16="http://schemas.microsoft.com/office/drawing/2014/main" id="{5DF61784-2238-48E3-9178-3390B3108178}"/>
              </a:ext>
            </a:extLst>
          </p:cNvPr>
          <p:cNvCxnSpPr>
            <a:stCxn id="75" idx="0"/>
            <a:endCxn id="76" idx="0"/>
          </p:cNvCxnSpPr>
          <p:nvPr/>
        </p:nvCxnSpPr>
        <p:spPr>
          <a:xfrm rot="16200000" flipH="1">
            <a:off x="8039693" y="2246736"/>
            <a:ext cx="2151" cy="710281"/>
          </a:xfrm>
          <a:prstGeom prst="bentConnector3">
            <a:avLst>
              <a:gd name="adj1" fmla="val -8129445"/>
            </a:avLst>
          </a:prstGeom>
          <a:noFill/>
          <a:ln w="19050" cap="flat" cmpd="sng" algn="ctr">
            <a:solidFill>
              <a:srgbClr val="FF0000"/>
            </a:solidFill>
            <a:prstDash val="solid"/>
            <a:miter lim="800000"/>
            <a:tailEnd type="triangle"/>
          </a:ln>
          <a:effectLst/>
        </p:spPr>
      </p:cxnSp>
      <p:pic>
        <p:nvPicPr>
          <p:cNvPr id="79" name="Picture 78">
            <a:extLst>
              <a:ext uri="{FF2B5EF4-FFF2-40B4-BE49-F238E27FC236}">
                <a16:creationId xmlns:a16="http://schemas.microsoft.com/office/drawing/2014/main" id="{8B3C3289-ADB3-45B3-8193-96AE4822A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945" y="1567015"/>
            <a:ext cx="307744" cy="307744"/>
          </a:xfrm>
          <a:prstGeom prst="rect">
            <a:avLst/>
          </a:prstGeom>
        </p:spPr>
      </p:pic>
      <p:pic>
        <p:nvPicPr>
          <p:cNvPr id="80" name="Picture 79">
            <a:extLst>
              <a:ext uri="{FF2B5EF4-FFF2-40B4-BE49-F238E27FC236}">
                <a16:creationId xmlns:a16="http://schemas.microsoft.com/office/drawing/2014/main" id="{184D6BA6-4E0B-4473-B21F-47B4D35694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710" y="3152585"/>
            <a:ext cx="239042" cy="239042"/>
          </a:xfrm>
          <a:prstGeom prst="rect">
            <a:avLst/>
          </a:prstGeom>
        </p:spPr>
      </p:pic>
      <p:pic>
        <p:nvPicPr>
          <p:cNvPr id="81" name="Picture 80">
            <a:extLst>
              <a:ext uri="{FF2B5EF4-FFF2-40B4-BE49-F238E27FC236}">
                <a16:creationId xmlns:a16="http://schemas.microsoft.com/office/drawing/2014/main" id="{B6EB95D5-DFC3-4AB5-81D0-B48C5E17FA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0329" y="3155583"/>
            <a:ext cx="239042" cy="239042"/>
          </a:xfrm>
          <a:prstGeom prst="rect">
            <a:avLst/>
          </a:prstGeom>
        </p:spPr>
      </p:pic>
      <p:sp>
        <p:nvSpPr>
          <p:cNvPr id="82" name="Rectangle 81">
            <a:extLst>
              <a:ext uri="{FF2B5EF4-FFF2-40B4-BE49-F238E27FC236}">
                <a16:creationId xmlns:a16="http://schemas.microsoft.com/office/drawing/2014/main" id="{096776AF-0518-4D3F-840D-DEFF46C04C47}"/>
              </a:ext>
            </a:extLst>
          </p:cNvPr>
          <p:cNvSpPr/>
          <p:nvPr/>
        </p:nvSpPr>
        <p:spPr>
          <a:xfrm>
            <a:off x="7345758" y="2152406"/>
            <a:ext cx="1421334" cy="1182131"/>
          </a:xfrm>
          <a:prstGeom prst="rect">
            <a:avLst/>
          </a:prstGeom>
          <a:noFill/>
          <a:ln w="12700" cap="flat" cmpd="sng" algn="ctr">
            <a:solidFill>
              <a:srgbClr val="5B9BD5">
                <a:shade val="50000"/>
              </a:srgbClr>
            </a:solidFill>
            <a:prstDash val="dash"/>
            <a:miter lim="800000"/>
          </a:ln>
          <a:effectLst/>
        </p:spPr>
        <p:txBody>
          <a:bodyPr lIns="27978" rIns="27978" rtlCol="0" anchor="t" anchorCtr="0"/>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Availability Set</a:t>
            </a:r>
          </a:p>
        </p:txBody>
      </p:sp>
      <p:sp>
        <p:nvSpPr>
          <p:cNvPr id="84" name="Rectangle 83">
            <a:extLst>
              <a:ext uri="{FF2B5EF4-FFF2-40B4-BE49-F238E27FC236}">
                <a16:creationId xmlns:a16="http://schemas.microsoft.com/office/drawing/2014/main" id="{27999591-424C-464E-8A28-687427D40914}"/>
              </a:ext>
            </a:extLst>
          </p:cNvPr>
          <p:cNvSpPr/>
          <p:nvPr/>
        </p:nvSpPr>
        <p:spPr>
          <a:xfrm>
            <a:off x="3382990" y="253712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pic>
        <p:nvPicPr>
          <p:cNvPr id="86" name="Picture 85">
            <a:extLst>
              <a:ext uri="{FF2B5EF4-FFF2-40B4-BE49-F238E27FC236}">
                <a16:creationId xmlns:a16="http://schemas.microsoft.com/office/drawing/2014/main" id="{63F4F0CC-8B66-446D-B74F-540CB7B6C8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17583" y="2518824"/>
            <a:ext cx="244178" cy="244178"/>
          </a:xfrm>
          <a:prstGeom prst="rect">
            <a:avLst/>
          </a:prstGeom>
        </p:spPr>
      </p:pic>
      <p:sp>
        <p:nvSpPr>
          <p:cNvPr id="87" name="Rectangle 86">
            <a:extLst>
              <a:ext uri="{FF2B5EF4-FFF2-40B4-BE49-F238E27FC236}">
                <a16:creationId xmlns:a16="http://schemas.microsoft.com/office/drawing/2014/main" id="{BB54DB0B-4D94-4FF6-91D4-BE9C1C6E3DAE}"/>
              </a:ext>
            </a:extLst>
          </p:cNvPr>
          <p:cNvSpPr/>
          <p:nvPr/>
        </p:nvSpPr>
        <p:spPr>
          <a:xfrm>
            <a:off x="10309478" y="140061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88" name="Picture 87">
            <a:extLst>
              <a:ext uri="{FF2B5EF4-FFF2-40B4-BE49-F238E27FC236}">
                <a16:creationId xmlns:a16="http://schemas.microsoft.com/office/drawing/2014/main" id="{5A9F4C12-6874-4471-A9AA-EABAA24502EA}"/>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0487039" y="2230456"/>
            <a:ext cx="297799" cy="297799"/>
          </a:xfrm>
          <a:prstGeom prst="rect">
            <a:avLst/>
          </a:prstGeom>
        </p:spPr>
      </p:pic>
      <p:sp>
        <p:nvSpPr>
          <p:cNvPr id="89" name="TextBox 88">
            <a:extLst>
              <a:ext uri="{FF2B5EF4-FFF2-40B4-BE49-F238E27FC236}">
                <a16:creationId xmlns:a16="http://schemas.microsoft.com/office/drawing/2014/main" id="{68A7BBDE-0B15-494B-B68F-BD89AE4B226C}"/>
              </a:ext>
            </a:extLst>
          </p:cNvPr>
          <p:cNvSpPr txBox="1"/>
          <p:nvPr/>
        </p:nvSpPr>
        <p:spPr>
          <a:xfrm>
            <a:off x="10276174" y="2515624"/>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Backup</a:t>
            </a:r>
          </a:p>
        </p:txBody>
      </p:sp>
      <p:sp>
        <p:nvSpPr>
          <p:cNvPr id="90" name="TextBox 89">
            <a:extLst>
              <a:ext uri="{FF2B5EF4-FFF2-40B4-BE49-F238E27FC236}">
                <a16:creationId xmlns:a16="http://schemas.microsoft.com/office/drawing/2014/main" id="{483D4F27-CD32-449F-BDE6-20AC135D10B7}"/>
              </a:ext>
            </a:extLst>
          </p:cNvPr>
          <p:cNvSpPr txBox="1"/>
          <p:nvPr/>
        </p:nvSpPr>
        <p:spPr>
          <a:xfrm>
            <a:off x="10796506" y="3246834"/>
            <a:ext cx="705235"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Security Center</a:t>
            </a:r>
          </a:p>
        </p:txBody>
      </p:sp>
      <p:sp>
        <p:nvSpPr>
          <p:cNvPr id="91" name="TextBox 90">
            <a:extLst>
              <a:ext uri="{FF2B5EF4-FFF2-40B4-BE49-F238E27FC236}">
                <a16:creationId xmlns:a16="http://schemas.microsoft.com/office/drawing/2014/main" id="{A69FF025-660A-45AE-BCE5-3F8BA945BF45}"/>
              </a:ext>
            </a:extLst>
          </p:cNvPr>
          <p:cNvSpPr txBox="1"/>
          <p:nvPr/>
        </p:nvSpPr>
        <p:spPr>
          <a:xfrm>
            <a:off x="10753947" y="2535601"/>
            <a:ext cx="75938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Log</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Analytics</a:t>
            </a:r>
          </a:p>
        </p:txBody>
      </p:sp>
      <p:pic>
        <p:nvPicPr>
          <p:cNvPr id="92" name="Picture 91">
            <a:extLst>
              <a:ext uri="{FF2B5EF4-FFF2-40B4-BE49-F238E27FC236}">
                <a16:creationId xmlns:a16="http://schemas.microsoft.com/office/drawing/2014/main" id="{A3799DCA-AA22-4C91-AC80-7E3E11BA8AEA}"/>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008071" y="2224314"/>
            <a:ext cx="308480" cy="308480"/>
          </a:xfrm>
          <a:prstGeom prst="rect">
            <a:avLst/>
          </a:prstGeom>
        </p:spPr>
      </p:pic>
      <p:pic>
        <p:nvPicPr>
          <p:cNvPr id="93" name="Picture 92">
            <a:extLst>
              <a:ext uri="{FF2B5EF4-FFF2-40B4-BE49-F238E27FC236}">
                <a16:creationId xmlns:a16="http://schemas.microsoft.com/office/drawing/2014/main" id="{1103C9ED-A1F6-4743-BBB6-7814C916A05D}"/>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993249" y="2964860"/>
            <a:ext cx="319648" cy="319648"/>
          </a:xfrm>
          <a:prstGeom prst="rect">
            <a:avLst/>
          </a:prstGeom>
        </p:spPr>
      </p:pic>
      <p:pic>
        <p:nvPicPr>
          <p:cNvPr id="94" name="Picture 93">
            <a:extLst>
              <a:ext uri="{FF2B5EF4-FFF2-40B4-BE49-F238E27FC236}">
                <a16:creationId xmlns:a16="http://schemas.microsoft.com/office/drawing/2014/main" id="{E89B69E0-C14C-4F1F-A892-C80BAE7DBCA1}"/>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98134" y="1501275"/>
            <a:ext cx="321645" cy="321645"/>
          </a:xfrm>
          <a:prstGeom prst="rect">
            <a:avLst/>
          </a:prstGeom>
        </p:spPr>
      </p:pic>
      <p:sp>
        <p:nvSpPr>
          <p:cNvPr id="95" name="TextBox 94">
            <a:extLst>
              <a:ext uri="{FF2B5EF4-FFF2-40B4-BE49-F238E27FC236}">
                <a16:creationId xmlns:a16="http://schemas.microsoft.com/office/drawing/2014/main" id="{4B1E8F50-DDC1-4659-AC76-80D1DF9697EE}"/>
              </a:ext>
            </a:extLst>
          </p:cNvPr>
          <p:cNvSpPr txBox="1"/>
          <p:nvPr/>
        </p:nvSpPr>
        <p:spPr>
          <a:xfrm>
            <a:off x="10786418" y="1784085"/>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Auto</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mation</a:t>
            </a:r>
          </a:p>
        </p:txBody>
      </p:sp>
      <p:pic>
        <p:nvPicPr>
          <p:cNvPr id="96" name="Picture 95">
            <a:extLst>
              <a:ext uri="{FF2B5EF4-FFF2-40B4-BE49-F238E27FC236}">
                <a16:creationId xmlns:a16="http://schemas.microsoft.com/office/drawing/2014/main" id="{2A536D9A-62EA-4AA1-97C3-B2DDC169BDAB}"/>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471888" y="2950907"/>
            <a:ext cx="323937" cy="323937"/>
          </a:xfrm>
          <a:prstGeom prst="rect">
            <a:avLst/>
          </a:prstGeom>
        </p:spPr>
      </p:pic>
      <p:sp>
        <p:nvSpPr>
          <p:cNvPr id="97" name="TextBox 96">
            <a:extLst>
              <a:ext uri="{FF2B5EF4-FFF2-40B4-BE49-F238E27FC236}">
                <a16:creationId xmlns:a16="http://schemas.microsoft.com/office/drawing/2014/main" id="{F525A613-44D3-4204-B334-91A6A8D7D17B}"/>
              </a:ext>
            </a:extLst>
          </p:cNvPr>
          <p:cNvSpPr txBox="1"/>
          <p:nvPr/>
        </p:nvSpPr>
        <p:spPr>
          <a:xfrm>
            <a:off x="10281996" y="3244130"/>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Site</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Recovery</a:t>
            </a:r>
          </a:p>
        </p:txBody>
      </p:sp>
      <p:pic>
        <p:nvPicPr>
          <p:cNvPr id="98" name="Picture 97">
            <a:extLst>
              <a:ext uri="{FF2B5EF4-FFF2-40B4-BE49-F238E27FC236}">
                <a16:creationId xmlns:a16="http://schemas.microsoft.com/office/drawing/2014/main" id="{AA6CC044-BC0C-4D74-86A6-885514ABFA8A}"/>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0498173" y="1523574"/>
            <a:ext cx="327535" cy="327535"/>
          </a:xfrm>
          <a:prstGeom prst="rect">
            <a:avLst/>
          </a:prstGeom>
        </p:spPr>
      </p:pic>
      <p:sp>
        <p:nvSpPr>
          <p:cNvPr id="99" name="TextBox 98">
            <a:extLst>
              <a:ext uri="{FF2B5EF4-FFF2-40B4-BE49-F238E27FC236}">
                <a16:creationId xmlns:a16="http://schemas.microsoft.com/office/drawing/2014/main" id="{7BAB0CE9-69F7-4D21-B6E6-603DE4F6490D}"/>
              </a:ext>
            </a:extLst>
          </p:cNvPr>
          <p:cNvSpPr txBox="1"/>
          <p:nvPr/>
        </p:nvSpPr>
        <p:spPr>
          <a:xfrm>
            <a:off x="10277232" y="1813526"/>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100" name="Rectangle 99">
            <a:extLst>
              <a:ext uri="{FF2B5EF4-FFF2-40B4-BE49-F238E27FC236}">
                <a16:creationId xmlns:a16="http://schemas.microsoft.com/office/drawing/2014/main" id="{52E0266D-B363-4DC2-8CF4-17A9E87EFC05}"/>
              </a:ext>
            </a:extLst>
          </p:cNvPr>
          <p:cNvSpPr/>
          <p:nvPr/>
        </p:nvSpPr>
        <p:spPr>
          <a:xfrm>
            <a:off x="4670258" y="1866977"/>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101" name="TextBox 100">
            <a:extLst>
              <a:ext uri="{FF2B5EF4-FFF2-40B4-BE49-F238E27FC236}">
                <a16:creationId xmlns:a16="http://schemas.microsoft.com/office/drawing/2014/main" id="{56E52DB4-2AF4-4018-8821-5D3CE3AB307B}"/>
              </a:ext>
            </a:extLst>
          </p:cNvPr>
          <p:cNvSpPr txBox="1"/>
          <p:nvPr/>
        </p:nvSpPr>
        <p:spPr>
          <a:xfrm>
            <a:off x="5707630" y="1880778"/>
            <a:ext cx="1329411"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#1 – AP Prod</a:t>
            </a:r>
          </a:p>
        </p:txBody>
      </p:sp>
      <p:sp>
        <p:nvSpPr>
          <p:cNvPr id="102" name="Rectangle 101">
            <a:extLst>
              <a:ext uri="{FF2B5EF4-FFF2-40B4-BE49-F238E27FC236}">
                <a16:creationId xmlns:a16="http://schemas.microsoft.com/office/drawing/2014/main" id="{28B62CD2-A83D-4BBC-93F1-EBBD6E3F66A1}"/>
              </a:ext>
            </a:extLst>
          </p:cNvPr>
          <p:cNvSpPr/>
          <p:nvPr/>
        </p:nvSpPr>
        <p:spPr>
          <a:xfrm>
            <a:off x="4761776" y="2008607"/>
            <a:ext cx="1039755" cy="660210"/>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714" kern="0" dirty="0">
                <a:solidFill>
                  <a:prstClr val="black"/>
                </a:solidFill>
                <a:latin typeface="Segoe UI Light" panose="020B0502040204020203" pitchFamily="34" charset="0"/>
                <a:cs typeface="Segoe UI Light" panose="020B0502040204020203" pitchFamily="34" charset="0"/>
              </a:rPr>
              <a:t>Availability Set SAP ASCS</a:t>
            </a:r>
          </a:p>
        </p:txBody>
      </p:sp>
      <p:pic>
        <p:nvPicPr>
          <p:cNvPr id="154" name="Picture 153">
            <a:extLst>
              <a:ext uri="{FF2B5EF4-FFF2-40B4-BE49-F238E27FC236}">
                <a16:creationId xmlns:a16="http://schemas.microsoft.com/office/drawing/2014/main" id="{2D3B0B63-0C80-4686-906A-33778BFBC0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6473" y="3152585"/>
            <a:ext cx="239042" cy="239042"/>
          </a:xfrm>
          <a:prstGeom prst="rect">
            <a:avLst/>
          </a:prstGeom>
        </p:spPr>
      </p:pic>
      <p:sp>
        <p:nvSpPr>
          <p:cNvPr id="155" name="Rectangle 154">
            <a:extLst>
              <a:ext uri="{FF2B5EF4-FFF2-40B4-BE49-F238E27FC236}">
                <a16:creationId xmlns:a16="http://schemas.microsoft.com/office/drawing/2014/main" id="{8932D34C-F5C7-44F2-BC24-8C15647900D1}"/>
              </a:ext>
            </a:extLst>
          </p:cNvPr>
          <p:cNvSpPr/>
          <p:nvPr/>
        </p:nvSpPr>
        <p:spPr>
          <a:xfrm>
            <a:off x="5898129" y="2344535"/>
            <a:ext cx="805328" cy="982333"/>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SAP AP</a:t>
            </a:r>
          </a:p>
        </p:txBody>
      </p:sp>
      <p:sp>
        <p:nvSpPr>
          <p:cNvPr id="156" name="Rectangle 155">
            <a:extLst>
              <a:ext uri="{FF2B5EF4-FFF2-40B4-BE49-F238E27FC236}">
                <a16:creationId xmlns:a16="http://schemas.microsoft.com/office/drawing/2014/main" id="{1F55CCCE-2891-4F98-88C4-9DB17F8D4373}"/>
              </a:ext>
            </a:extLst>
          </p:cNvPr>
          <p:cNvSpPr/>
          <p:nvPr/>
        </p:nvSpPr>
        <p:spPr>
          <a:xfrm>
            <a:off x="4769483" y="2741811"/>
            <a:ext cx="1039755" cy="598939"/>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Scale Out File Server</a:t>
            </a:r>
          </a:p>
        </p:txBody>
      </p:sp>
      <p:pic>
        <p:nvPicPr>
          <p:cNvPr id="157" name="Picture 156">
            <a:extLst>
              <a:ext uri="{FF2B5EF4-FFF2-40B4-BE49-F238E27FC236}">
                <a16:creationId xmlns:a16="http://schemas.microsoft.com/office/drawing/2014/main" id="{58AB378C-3F42-4579-BF04-D3CE6C42AC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7401" y="3035027"/>
            <a:ext cx="249331" cy="249331"/>
          </a:xfrm>
          <a:prstGeom prst="rect">
            <a:avLst/>
          </a:prstGeom>
        </p:spPr>
      </p:pic>
      <p:pic>
        <p:nvPicPr>
          <p:cNvPr id="158" name="Picture 157">
            <a:extLst>
              <a:ext uri="{FF2B5EF4-FFF2-40B4-BE49-F238E27FC236}">
                <a16:creationId xmlns:a16="http://schemas.microsoft.com/office/drawing/2014/main" id="{8C0332D0-216D-4230-A14E-4BE375BBB3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56325" y="3033649"/>
            <a:ext cx="249331" cy="249331"/>
          </a:xfrm>
          <a:prstGeom prst="rect">
            <a:avLst/>
          </a:prstGeom>
        </p:spPr>
      </p:pic>
      <p:pic>
        <p:nvPicPr>
          <p:cNvPr id="159" name="Picture 158">
            <a:extLst>
              <a:ext uri="{FF2B5EF4-FFF2-40B4-BE49-F238E27FC236}">
                <a16:creationId xmlns:a16="http://schemas.microsoft.com/office/drawing/2014/main" id="{FD264756-FEB7-41C7-9844-FE49F663FA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87736" y="2312231"/>
            <a:ext cx="305074" cy="305074"/>
          </a:xfrm>
          <a:prstGeom prst="rect">
            <a:avLst/>
          </a:prstGeom>
        </p:spPr>
      </p:pic>
      <p:pic>
        <p:nvPicPr>
          <p:cNvPr id="160" name="Picture 3">
            <a:extLst>
              <a:ext uri="{FF2B5EF4-FFF2-40B4-BE49-F238E27FC236}">
                <a16:creationId xmlns:a16="http://schemas.microsoft.com/office/drawing/2014/main" id="{701E2FEA-E627-45D4-93C5-1C3CAF39F236}"/>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026298" y="2390662"/>
            <a:ext cx="293098" cy="149479"/>
          </a:xfrm>
          <a:prstGeom prst="rect">
            <a:avLst/>
          </a:prstGeom>
        </p:spPr>
      </p:pic>
      <p:pic>
        <p:nvPicPr>
          <p:cNvPr id="161" name="Picture 160">
            <a:extLst>
              <a:ext uri="{FF2B5EF4-FFF2-40B4-BE49-F238E27FC236}">
                <a16:creationId xmlns:a16="http://schemas.microsoft.com/office/drawing/2014/main" id="{38E742E8-30EB-4DCB-8267-07809DEAAD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32784" y="2323155"/>
            <a:ext cx="305074" cy="305074"/>
          </a:xfrm>
          <a:prstGeom prst="rect">
            <a:avLst/>
          </a:prstGeom>
        </p:spPr>
      </p:pic>
      <p:pic>
        <p:nvPicPr>
          <p:cNvPr id="162" name="Picture 3">
            <a:extLst>
              <a:ext uri="{FF2B5EF4-FFF2-40B4-BE49-F238E27FC236}">
                <a16:creationId xmlns:a16="http://schemas.microsoft.com/office/drawing/2014/main" id="{8DC6280C-1C79-4782-A93C-B709CAAD26D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371346" y="2401586"/>
            <a:ext cx="293098" cy="149479"/>
          </a:xfrm>
          <a:prstGeom prst="rect">
            <a:avLst/>
          </a:prstGeom>
        </p:spPr>
      </p:pic>
      <p:pic>
        <p:nvPicPr>
          <p:cNvPr id="163" name="Picture 162">
            <a:extLst>
              <a:ext uri="{FF2B5EF4-FFF2-40B4-BE49-F238E27FC236}">
                <a16:creationId xmlns:a16="http://schemas.microsoft.com/office/drawing/2014/main" id="{1EF54AA5-BB5F-492A-8611-E43069EF2611}"/>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254762" y="2638621"/>
            <a:ext cx="427691" cy="422358"/>
          </a:xfrm>
          <a:prstGeom prst="rect">
            <a:avLst/>
          </a:prstGeom>
        </p:spPr>
      </p:pic>
      <p:pic>
        <p:nvPicPr>
          <p:cNvPr id="164" name="Picture 3">
            <a:extLst>
              <a:ext uri="{FF2B5EF4-FFF2-40B4-BE49-F238E27FC236}">
                <a16:creationId xmlns:a16="http://schemas.microsoft.com/office/drawing/2014/main" id="{1C49315B-8C03-4640-AE28-33FFABC1DD12}"/>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312794" y="2767195"/>
            <a:ext cx="410904" cy="206948"/>
          </a:xfrm>
          <a:prstGeom prst="rect">
            <a:avLst/>
          </a:prstGeom>
        </p:spPr>
      </p:pic>
      <p:pic>
        <p:nvPicPr>
          <p:cNvPr id="165" name="Picture 164">
            <a:extLst>
              <a:ext uri="{FF2B5EF4-FFF2-40B4-BE49-F238E27FC236}">
                <a16:creationId xmlns:a16="http://schemas.microsoft.com/office/drawing/2014/main" id="{1CB52CE6-2EAF-4A5E-9282-8B9EADB90E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00813" y="2701713"/>
            <a:ext cx="427691" cy="422358"/>
          </a:xfrm>
          <a:prstGeom prst="rect">
            <a:avLst/>
          </a:prstGeom>
        </p:spPr>
      </p:pic>
      <p:pic>
        <p:nvPicPr>
          <p:cNvPr id="166" name="Picture 3">
            <a:extLst>
              <a:ext uri="{FF2B5EF4-FFF2-40B4-BE49-F238E27FC236}">
                <a16:creationId xmlns:a16="http://schemas.microsoft.com/office/drawing/2014/main" id="{FEFBA421-CABB-4F1B-9186-37189ECEBE20}"/>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158845" y="2876913"/>
            <a:ext cx="410904" cy="206948"/>
          </a:xfrm>
          <a:prstGeom prst="rect">
            <a:avLst/>
          </a:prstGeom>
        </p:spPr>
      </p:pic>
      <p:pic>
        <p:nvPicPr>
          <p:cNvPr id="167" name="Picture 166">
            <a:extLst>
              <a:ext uri="{FF2B5EF4-FFF2-40B4-BE49-F238E27FC236}">
                <a16:creationId xmlns:a16="http://schemas.microsoft.com/office/drawing/2014/main" id="{EAB07C50-44AA-4E0C-948E-EAED1E729E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83278" y="2818311"/>
            <a:ext cx="427691" cy="422358"/>
          </a:xfrm>
          <a:prstGeom prst="rect">
            <a:avLst/>
          </a:prstGeom>
        </p:spPr>
      </p:pic>
      <p:pic>
        <p:nvPicPr>
          <p:cNvPr id="168" name="Picture 3">
            <a:extLst>
              <a:ext uri="{FF2B5EF4-FFF2-40B4-BE49-F238E27FC236}">
                <a16:creationId xmlns:a16="http://schemas.microsoft.com/office/drawing/2014/main" id="{74400A0A-1849-4CFC-8761-0F1E21FA8ADF}"/>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941310" y="2946884"/>
            <a:ext cx="410904" cy="206948"/>
          </a:xfrm>
          <a:prstGeom prst="rect">
            <a:avLst/>
          </a:prstGeom>
        </p:spPr>
      </p:pic>
      <p:sp>
        <p:nvSpPr>
          <p:cNvPr id="169" name="Rectangle 168">
            <a:extLst>
              <a:ext uri="{FF2B5EF4-FFF2-40B4-BE49-F238E27FC236}">
                <a16:creationId xmlns:a16="http://schemas.microsoft.com/office/drawing/2014/main" id="{B3512EA6-F550-4B32-9128-09DE0822396F}"/>
              </a:ext>
            </a:extLst>
          </p:cNvPr>
          <p:cNvSpPr/>
          <p:nvPr/>
        </p:nvSpPr>
        <p:spPr>
          <a:xfrm>
            <a:off x="3311697" y="3991389"/>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West US 2</a:t>
            </a:r>
            <a:br>
              <a:rPr lang="en-US" sz="2448" kern="0" dirty="0">
                <a:solidFill>
                  <a:prstClr val="black"/>
                </a:solidFill>
                <a:latin typeface="Segoe UI Light" panose="020B0502040204020203" pitchFamily="34" charset="0"/>
                <a:cs typeface="Segoe UI Light" panose="020B0502040204020203" pitchFamily="34" charset="0"/>
              </a:rPr>
            </a:b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170" name="Rectangle 169">
            <a:extLst>
              <a:ext uri="{FF2B5EF4-FFF2-40B4-BE49-F238E27FC236}">
                <a16:creationId xmlns:a16="http://schemas.microsoft.com/office/drawing/2014/main" id="{09EC81D6-AD65-4937-A45F-98A9A6AD8098}"/>
              </a:ext>
            </a:extLst>
          </p:cNvPr>
          <p:cNvSpPr/>
          <p:nvPr/>
        </p:nvSpPr>
        <p:spPr>
          <a:xfrm>
            <a:off x="3910967" y="437450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ln w="28575">
                <a:solidFill>
                  <a:srgbClr val="00B0F0"/>
                </a:solidFill>
                <a:prstDash val="dash"/>
              </a:ln>
              <a:solidFill>
                <a:prstClr val="black"/>
              </a:solidFill>
              <a:latin typeface="Segoe UI Light" panose="020B0502040204020203" pitchFamily="34" charset="0"/>
              <a:cs typeface="Segoe UI Light" panose="020B0502040204020203" pitchFamily="34" charset="0"/>
            </a:endParaRPr>
          </a:p>
        </p:txBody>
      </p:sp>
      <p:sp>
        <p:nvSpPr>
          <p:cNvPr id="171" name="Rectangle 170">
            <a:extLst>
              <a:ext uri="{FF2B5EF4-FFF2-40B4-BE49-F238E27FC236}">
                <a16:creationId xmlns:a16="http://schemas.microsoft.com/office/drawing/2014/main" id="{29731837-A51C-4C0C-BD11-808852F6F65B}"/>
              </a:ext>
            </a:extLst>
          </p:cNvPr>
          <p:cNvSpPr/>
          <p:nvPr/>
        </p:nvSpPr>
        <p:spPr>
          <a:xfrm>
            <a:off x="4029402" y="4481114"/>
            <a:ext cx="6037344" cy="1980960"/>
          </a:xfrm>
          <a:prstGeom prst="rect">
            <a:avLst/>
          </a:prstGeom>
          <a:solidFill>
            <a:schemeClr val="bg1"/>
          </a:solid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#2</a:t>
            </a:r>
          </a:p>
        </p:txBody>
      </p:sp>
      <p:sp>
        <p:nvSpPr>
          <p:cNvPr id="172" name="Rectangle 171">
            <a:extLst>
              <a:ext uri="{FF2B5EF4-FFF2-40B4-BE49-F238E27FC236}">
                <a16:creationId xmlns:a16="http://schemas.microsoft.com/office/drawing/2014/main" id="{8299484C-0A4A-4DA5-9AB2-6C735C14F5FC}"/>
              </a:ext>
            </a:extLst>
          </p:cNvPr>
          <p:cNvSpPr/>
          <p:nvPr/>
        </p:nvSpPr>
        <p:spPr>
          <a:xfrm>
            <a:off x="4137835" y="4841986"/>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173" name="Rectangle 172">
            <a:extLst>
              <a:ext uri="{FF2B5EF4-FFF2-40B4-BE49-F238E27FC236}">
                <a16:creationId xmlns:a16="http://schemas.microsoft.com/office/drawing/2014/main" id="{704D6E55-3900-48CA-A1CB-CCD4CFB51D00}"/>
              </a:ext>
            </a:extLst>
          </p:cNvPr>
          <p:cNvSpPr/>
          <p:nvPr/>
        </p:nvSpPr>
        <p:spPr>
          <a:xfrm>
            <a:off x="9124373" y="4828732"/>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#6</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174" name="TextBox 173">
            <a:extLst>
              <a:ext uri="{FF2B5EF4-FFF2-40B4-BE49-F238E27FC236}">
                <a16:creationId xmlns:a16="http://schemas.microsoft.com/office/drawing/2014/main" id="{0CC0A334-D98E-44AD-B7D1-18368A2BD5E8}"/>
              </a:ext>
            </a:extLst>
          </p:cNvPr>
          <p:cNvSpPr txBox="1"/>
          <p:nvPr/>
        </p:nvSpPr>
        <p:spPr>
          <a:xfrm>
            <a:off x="6946251" y="513228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pic>
        <p:nvPicPr>
          <p:cNvPr id="175" name="Picture 174">
            <a:extLst>
              <a:ext uri="{FF2B5EF4-FFF2-40B4-BE49-F238E27FC236}">
                <a16:creationId xmlns:a16="http://schemas.microsoft.com/office/drawing/2014/main" id="{896A4DB6-3CDD-4908-8FAE-03BDFC6513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2162" y="5465969"/>
            <a:ext cx="384747" cy="384747"/>
          </a:xfrm>
          <a:prstGeom prst="rect">
            <a:avLst/>
          </a:prstGeom>
        </p:spPr>
      </p:pic>
      <p:pic>
        <p:nvPicPr>
          <p:cNvPr id="176" name="Picture 175">
            <a:extLst>
              <a:ext uri="{FF2B5EF4-FFF2-40B4-BE49-F238E27FC236}">
                <a16:creationId xmlns:a16="http://schemas.microsoft.com/office/drawing/2014/main" id="{4BD56FD4-6B6F-40B4-ADD8-CDF2CCAC6C7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5807" y="5465263"/>
            <a:ext cx="384747" cy="384747"/>
          </a:xfrm>
          <a:prstGeom prst="rect">
            <a:avLst/>
          </a:prstGeom>
        </p:spPr>
      </p:pic>
      <p:pic>
        <p:nvPicPr>
          <p:cNvPr id="177" name="Picture 176">
            <a:extLst>
              <a:ext uri="{FF2B5EF4-FFF2-40B4-BE49-F238E27FC236}">
                <a16:creationId xmlns:a16="http://schemas.microsoft.com/office/drawing/2014/main" id="{64E7DF49-3DAC-419C-979F-F68C812453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07724" y="5924801"/>
            <a:ext cx="384747" cy="384747"/>
          </a:xfrm>
          <a:prstGeom prst="rect">
            <a:avLst/>
          </a:prstGeom>
        </p:spPr>
      </p:pic>
      <p:pic>
        <p:nvPicPr>
          <p:cNvPr id="178" name="Picture 177">
            <a:extLst>
              <a:ext uri="{FF2B5EF4-FFF2-40B4-BE49-F238E27FC236}">
                <a16:creationId xmlns:a16="http://schemas.microsoft.com/office/drawing/2014/main" id="{F04C3BF7-2C97-4D01-A7F4-C063CBC7E8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51369" y="5924095"/>
            <a:ext cx="384747" cy="384747"/>
          </a:xfrm>
          <a:prstGeom prst="rect">
            <a:avLst/>
          </a:prstGeom>
        </p:spPr>
      </p:pic>
      <p:sp>
        <p:nvSpPr>
          <p:cNvPr id="179" name="Rectangle 178">
            <a:extLst>
              <a:ext uri="{FF2B5EF4-FFF2-40B4-BE49-F238E27FC236}">
                <a16:creationId xmlns:a16="http://schemas.microsoft.com/office/drawing/2014/main" id="{648A4530-0850-45DC-AB8C-6BFB0FDCD831}"/>
              </a:ext>
            </a:extLst>
          </p:cNvPr>
          <p:cNvSpPr/>
          <p:nvPr/>
        </p:nvSpPr>
        <p:spPr>
          <a:xfrm>
            <a:off x="7096684" y="4829535"/>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#5 – DB DR</a:t>
            </a:r>
          </a:p>
        </p:txBody>
      </p:sp>
      <p:pic>
        <p:nvPicPr>
          <p:cNvPr id="180" name="Picture 179">
            <a:extLst>
              <a:ext uri="{FF2B5EF4-FFF2-40B4-BE49-F238E27FC236}">
                <a16:creationId xmlns:a16="http://schemas.microsoft.com/office/drawing/2014/main" id="{4BCDC698-E532-4AD2-B95F-7C5926162F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7421" y="5575810"/>
            <a:ext cx="656419" cy="648235"/>
          </a:xfrm>
          <a:prstGeom prst="rect">
            <a:avLst/>
          </a:prstGeom>
        </p:spPr>
      </p:pic>
      <p:pic>
        <p:nvPicPr>
          <p:cNvPr id="181" name="Picture 180">
            <a:extLst>
              <a:ext uri="{FF2B5EF4-FFF2-40B4-BE49-F238E27FC236}">
                <a16:creationId xmlns:a16="http://schemas.microsoft.com/office/drawing/2014/main" id="{F1F4661E-260D-45CA-B68F-27120991F5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6928" y="4542025"/>
            <a:ext cx="307744" cy="307744"/>
          </a:xfrm>
          <a:prstGeom prst="rect">
            <a:avLst/>
          </a:prstGeom>
        </p:spPr>
      </p:pic>
      <p:pic>
        <p:nvPicPr>
          <p:cNvPr id="182" name="Picture 181">
            <a:extLst>
              <a:ext uri="{FF2B5EF4-FFF2-40B4-BE49-F238E27FC236}">
                <a16:creationId xmlns:a16="http://schemas.microsoft.com/office/drawing/2014/main" id="{648A78FF-3D0E-4F29-9893-80429B6CFB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693" y="6127595"/>
            <a:ext cx="239042" cy="239042"/>
          </a:xfrm>
          <a:prstGeom prst="rect">
            <a:avLst/>
          </a:prstGeom>
        </p:spPr>
      </p:pic>
      <p:pic>
        <p:nvPicPr>
          <p:cNvPr id="183" name="Picture 182">
            <a:extLst>
              <a:ext uri="{FF2B5EF4-FFF2-40B4-BE49-F238E27FC236}">
                <a16:creationId xmlns:a16="http://schemas.microsoft.com/office/drawing/2014/main" id="{58F3E567-517C-4867-9DE7-4740CA9E15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7312" y="6130592"/>
            <a:ext cx="239042" cy="239042"/>
          </a:xfrm>
          <a:prstGeom prst="rect">
            <a:avLst/>
          </a:prstGeom>
        </p:spPr>
      </p:pic>
      <p:sp>
        <p:nvSpPr>
          <p:cNvPr id="184" name="Rectangle 183">
            <a:extLst>
              <a:ext uri="{FF2B5EF4-FFF2-40B4-BE49-F238E27FC236}">
                <a16:creationId xmlns:a16="http://schemas.microsoft.com/office/drawing/2014/main" id="{83E35AB6-FA1F-45CF-BA4D-8FD8A5990CBB}"/>
              </a:ext>
            </a:extLst>
          </p:cNvPr>
          <p:cNvSpPr/>
          <p:nvPr/>
        </p:nvSpPr>
        <p:spPr>
          <a:xfrm>
            <a:off x="3389973" y="551213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pic>
        <p:nvPicPr>
          <p:cNvPr id="185" name="Picture 184">
            <a:extLst>
              <a:ext uri="{FF2B5EF4-FFF2-40B4-BE49-F238E27FC236}">
                <a16:creationId xmlns:a16="http://schemas.microsoft.com/office/drawing/2014/main" id="{BCFC5F96-E150-4200-861D-7EC121ECBE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23904" y="5526918"/>
            <a:ext cx="244178" cy="244178"/>
          </a:xfrm>
          <a:prstGeom prst="rect">
            <a:avLst/>
          </a:prstGeom>
        </p:spPr>
      </p:pic>
      <p:sp>
        <p:nvSpPr>
          <p:cNvPr id="186" name="Rectangle 185">
            <a:extLst>
              <a:ext uri="{FF2B5EF4-FFF2-40B4-BE49-F238E27FC236}">
                <a16:creationId xmlns:a16="http://schemas.microsoft.com/office/drawing/2014/main" id="{44C39634-DE70-48FE-96A7-04BBF34F8C74}"/>
              </a:ext>
            </a:extLst>
          </p:cNvPr>
          <p:cNvSpPr/>
          <p:nvPr/>
        </p:nvSpPr>
        <p:spPr>
          <a:xfrm>
            <a:off x="10316462" y="437562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187" name="Picture 186">
            <a:extLst>
              <a:ext uri="{FF2B5EF4-FFF2-40B4-BE49-F238E27FC236}">
                <a16:creationId xmlns:a16="http://schemas.microsoft.com/office/drawing/2014/main" id="{C771DAEC-8807-4B1B-876C-BA195AF1DD88}"/>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0494022" y="5205466"/>
            <a:ext cx="297799" cy="297799"/>
          </a:xfrm>
          <a:prstGeom prst="rect">
            <a:avLst/>
          </a:prstGeom>
        </p:spPr>
      </p:pic>
      <p:sp>
        <p:nvSpPr>
          <p:cNvPr id="188" name="TextBox 187">
            <a:extLst>
              <a:ext uri="{FF2B5EF4-FFF2-40B4-BE49-F238E27FC236}">
                <a16:creationId xmlns:a16="http://schemas.microsoft.com/office/drawing/2014/main" id="{36D0E483-C884-4F2B-8E06-50A742A743E3}"/>
              </a:ext>
            </a:extLst>
          </p:cNvPr>
          <p:cNvSpPr txBox="1"/>
          <p:nvPr/>
        </p:nvSpPr>
        <p:spPr>
          <a:xfrm>
            <a:off x="10283157" y="5490633"/>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Backup</a:t>
            </a:r>
          </a:p>
        </p:txBody>
      </p:sp>
      <p:sp>
        <p:nvSpPr>
          <p:cNvPr id="189" name="TextBox 188">
            <a:extLst>
              <a:ext uri="{FF2B5EF4-FFF2-40B4-BE49-F238E27FC236}">
                <a16:creationId xmlns:a16="http://schemas.microsoft.com/office/drawing/2014/main" id="{581D0D99-514E-4415-8625-A7993844CD12}"/>
              </a:ext>
            </a:extLst>
          </p:cNvPr>
          <p:cNvSpPr txBox="1"/>
          <p:nvPr/>
        </p:nvSpPr>
        <p:spPr>
          <a:xfrm>
            <a:off x="10803489" y="6221844"/>
            <a:ext cx="705235"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Security Center</a:t>
            </a:r>
          </a:p>
        </p:txBody>
      </p:sp>
      <p:sp>
        <p:nvSpPr>
          <p:cNvPr id="190" name="TextBox 189">
            <a:extLst>
              <a:ext uri="{FF2B5EF4-FFF2-40B4-BE49-F238E27FC236}">
                <a16:creationId xmlns:a16="http://schemas.microsoft.com/office/drawing/2014/main" id="{1EAF1640-67BA-40BC-B9BC-5F15508482CE}"/>
              </a:ext>
            </a:extLst>
          </p:cNvPr>
          <p:cNvSpPr txBox="1"/>
          <p:nvPr/>
        </p:nvSpPr>
        <p:spPr>
          <a:xfrm>
            <a:off x="10760930" y="5510610"/>
            <a:ext cx="75938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Log</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Analytics</a:t>
            </a:r>
          </a:p>
        </p:txBody>
      </p:sp>
      <p:pic>
        <p:nvPicPr>
          <p:cNvPr id="191" name="Picture 190">
            <a:extLst>
              <a:ext uri="{FF2B5EF4-FFF2-40B4-BE49-F238E27FC236}">
                <a16:creationId xmlns:a16="http://schemas.microsoft.com/office/drawing/2014/main" id="{9934B741-FF29-40FB-AAEC-BE2D9CB5D603}"/>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015055" y="5199324"/>
            <a:ext cx="308480" cy="308480"/>
          </a:xfrm>
          <a:prstGeom prst="rect">
            <a:avLst/>
          </a:prstGeom>
        </p:spPr>
      </p:pic>
      <p:pic>
        <p:nvPicPr>
          <p:cNvPr id="192" name="Picture 191">
            <a:extLst>
              <a:ext uri="{FF2B5EF4-FFF2-40B4-BE49-F238E27FC236}">
                <a16:creationId xmlns:a16="http://schemas.microsoft.com/office/drawing/2014/main" id="{7346BEB0-C080-4B79-9CF5-76AE55845921}"/>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1000232" y="5939869"/>
            <a:ext cx="319648" cy="319648"/>
          </a:xfrm>
          <a:prstGeom prst="rect">
            <a:avLst/>
          </a:prstGeom>
        </p:spPr>
      </p:pic>
      <p:pic>
        <p:nvPicPr>
          <p:cNvPr id="193" name="Picture 192">
            <a:extLst>
              <a:ext uri="{FF2B5EF4-FFF2-40B4-BE49-F238E27FC236}">
                <a16:creationId xmlns:a16="http://schemas.microsoft.com/office/drawing/2014/main" id="{7FE361F1-3BF5-46B1-9FCD-C88371130F66}"/>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1005118" y="4476285"/>
            <a:ext cx="321645" cy="321645"/>
          </a:xfrm>
          <a:prstGeom prst="rect">
            <a:avLst/>
          </a:prstGeom>
        </p:spPr>
      </p:pic>
      <p:sp>
        <p:nvSpPr>
          <p:cNvPr id="194" name="TextBox 193">
            <a:extLst>
              <a:ext uri="{FF2B5EF4-FFF2-40B4-BE49-F238E27FC236}">
                <a16:creationId xmlns:a16="http://schemas.microsoft.com/office/drawing/2014/main" id="{54CD30FF-6724-47F5-A855-B3BFBB15D855}"/>
              </a:ext>
            </a:extLst>
          </p:cNvPr>
          <p:cNvSpPr txBox="1"/>
          <p:nvPr/>
        </p:nvSpPr>
        <p:spPr>
          <a:xfrm>
            <a:off x="10793401" y="4759095"/>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Auto</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mation</a:t>
            </a:r>
          </a:p>
        </p:txBody>
      </p:sp>
      <p:pic>
        <p:nvPicPr>
          <p:cNvPr id="195" name="Picture 194">
            <a:extLst>
              <a:ext uri="{FF2B5EF4-FFF2-40B4-BE49-F238E27FC236}">
                <a16:creationId xmlns:a16="http://schemas.microsoft.com/office/drawing/2014/main" id="{A1EDD4CE-391C-45B7-A7C0-9FA3F3245C63}"/>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478871" y="5925916"/>
            <a:ext cx="323937" cy="323937"/>
          </a:xfrm>
          <a:prstGeom prst="rect">
            <a:avLst/>
          </a:prstGeom>
        </p:spPr>
      </p:pic>
      <p:sp>
        <p:nvSpPr>
          <p:cNvPr id="196" name="TextBox 195">
            <a:extLst>
              <a:ext uri="{FF2B5EF4-FFF2-40B4-BE49-F238E27FC236}">
                <a16:creationId xmlns:a16="http://schemas.microsoft.com/office/drawing/2014/main" id="{D674FAAC-C515-4DED-9CB3-336319830688}"/>
              </a:ext>
            </a:extLst>
          </p:cNvPr>
          <p:cNvSpPr txBox="1"/>
          <p:nvPr/>
        </p:nvSpPr>
        <p:spPr>
          <a:xfrm>
            <a:off x="10288980" y="6219140"/>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Site</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Recovery</a:t>
            </a:r>
          </a:p>
        </p:txBody>
      </p:sp>
      <p:pic>
        <p:nvPicPr>
          <p:cNvPr id="197" name="Picture 196">
            <a:extLst>
              <a:ext uri="{FF2B5EF4-FFF2-40B4-BE49-F238E27FC236}">
                <a16:creationId xmlns:a16="http://schemas.microsoft.com/office/drawing/2014/main" id="{6AE70252-4EF7-425E-9C54-2D21E52672E6}"/>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0505157" y="4498584"/>
            <a:ext cx="327535" cy="327535"/>
          </a:xfrm>
          <a:prstGeom prst="rect">
            <a:avLst/>
          </a:prstGeom>
        </p:spPr>
      </p:pic>
      <p:sp>
        <p:nvSpPr>
          <p:cNvPr id="198" name="TextBox 197">
            <a:extLst>
              <a:ext uri="{FF2B5EF4-FFF2-40B4-BE49-F238E27FC236}">
                <a16:creationId xmlns:a16="http://schemas.microsoft.com/office/drawing/2014/main" id="{30BC0601-27B3-4BC3-9077-EC21F3DFDE69}"/>
              </a:ext>
            </a:extLst>
          </p:cNvPr>
          <p:cNvSpPr txBox="1"/>
          <p:nvPr/>
        </p:nvSpPr>
        <p:spPr>
          <a:xfrm>
            <a:off x="10284216" y="4788536"/>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199" name="Rectangle 198">
            <a:extLst>
              <a:ext uri="{FF2B5EF4-FFF2-40B4-BE49-F238E27FC236}">
                <a16:creationId xmlns:a16="http://schemas.microsoft.com/office/drawing/2014/main" id="{F50DB149-29A2-4CE2-9690-1A3FC276DD36}"/>
              </a:ext>
            </a:extLst>
          </p:cNvPr>
          <p:cNvSpPr/>
          <p:nvPr/>
        </p:nvSpPr>
        <p:spPr>
          <a:xfrm>
            <a:off x="4677241" y="4841986"/>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200" name="TextBox 199">
            <a:extLst>
              <a:ext uri="{FF2B5EF4-FFF2-40B4-BE49-F238E27FC236}">
                <a16:creationId xmlns:a16="http://schemas.microsoft.com/office/drawing/2014/main" id="{7EA747BF-4601-4B76-9B07-373DB625FEE9}"/>
              </a:ext>
            </a:extLst>
          </p:cNvPr>
          <p:cNvSpPr txBox="1"/>
          <p:nvPr/>
        </p:nvSpPr>
        <p:spPr>
          <a:xfrm>
            <a:off x="5714614" y="4855788"/>
            <a:ext cx="1289625"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#4 – AP DR</a:t>
            </a:r>
          </a:p>
        </p:txBody>
      </p:sp>
      <p:pic>
        <p:nvPicPr>
          <p:cNvPr id="201" name="Picture 200">
            <a:extLst>
              <a:ext uri="{FF2B5EF4-FFF2-40B4-BE49-F238E27FC236}">
                <a16:creationId xmlns:a16="http://schemas.microsoft.com/office/drawing/2014/main" id="{AE3B679A-3DC3-427A-85A3-5DE5671318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456" y="6127595"/>
            <a:ext cx="239042" cy="239042"/>
          </a:xfrm>
          <a:prstGeom prst="rect">
            <a:avLst/>
          </a:prstGeom>
        </p:spPr>
      </p:pic>
      <p:sp>
        <p:nvSpPr>
          <p:cNvPr id="202" name="Oval 201">
            <a:extLst>
              <a:ext uri="{FF2B5EF4-FFF2-40B4-BE49-F238E27FC236}">
                <a16:creationId xmlns:a16="http://schemas.microsoft.com/office/drawing/2014/main" id="{CC534DB2-5EDD-4C3C-9A09-E9992CB8CE9C}"/>
              </a:ext>
            </a:extLst>
          </p:cNvPr>
          <p:cNvSpPr/>
          <p:nvPr/>
        </p:nvSpPr>
        <p:spPr>
          <a:xfrm>
            <a:off x="913641" y="5949080"/>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1</a:t>
            </a:r>
          </a:p>
        </p:txBody>
      </p:sp>
      <p:cxnSp>
        <p:nvCxnSpPr>
          <p:cNvPr id="203" name="Straight Connector 202">
            <a:extLst>
              <a:ext uri="{FF2B5EF4-FFF2-40B4-BE49-F238E27FC236}">
                <a16:creationId xmlns:a16="http://schemas.microsoft.com/office/drawing/2014/main" id="{C0E513E5-4369-4D18-815E-27E8D445CCF6}"/>
              </a:ext>
            </a:extLst>
          </p:cNvPr>
          <p:cNvCxnSpPr>
            <a:cxnSpLocks/>
          </p:cNvCxnSpPr>
          <p:nvPr/>
        </p:nvCxnSpPr>
        <p:spPr>
          <a:xfrm>
            <a:off x="1656934" y="3899836"/>
            <a:ext cx="1335044" cy="15698"/>
          </a:xfrm>
          <a:prstGeom prst="line">
            <a:avLst/>
          </a:prstGeom>
          <a:noFill/>
          <a:ln w="57150" cap="flat" cmpd="sng" algn="ctr">
            <a:solidFill>
              <a:srgbClr val="FFFF00"/>
            </a:solidFill>
            <a:prstDash val="solid"/>
            <a:miter lim="800000"/>
          </a:ln>
          <a:effectLst/>
        </p:spPr>
      </p:cxnSp>
      <p:sp>
        <p:nvSpPr>
          <p:cNvPr id="204" name="Rectangular Callout 157">
            <a:extLst>
              <a:ext uri="{FF2B5EF4-FFF2-40B4-BE49-F238E27FC236}">
                <a16:creationId xmlns:a16="http://schemas.microsoft.com/office/drawing/2014/main" id="{5C0D1CF9-91BA-4F99-AA3C-610D49CFD63A}"/>
              </a:ext>
            </a:extLst>
          </p:cNvPr>
          <p:cNvSpPr/>
          <p:nvPr/>
        </p:nvSpPr>
        <p:spPr>
          <a:xfrm>
            <a:off x="1216720" y="5631112"/>
            <a:ext cx="1646745" cy="861421"/>
          </a:xfrm>
          <a:prstGeom prst="wedgeRectCallout">
            <a:avLst>
              <a:gd name="adj1" fmla="val 51206"/>
              <a:gd name="adj2" fmla="val -63582"/>
            </a:avLst>
          </a:prstGeom>
          <a:solidFill>
            <a:srgbClr val="0070C0"/>
          </a:solidFill>
          <a:ln w="6350" cap="flat" cmpd="sng" algn="ctr">
            <a:solidFill>
              <a:srgbClr val="5B9BD5"/>
            </a:solidFill>
            <a:prstDash val="solid"/>
            <a:miter lim="800000"/>
          </a:ln>
          <a:effectLst/>
        </p:spPr>
        <p:txBody>
          <a:bodyPr lIns="0" rIns="0" rtlCol="0" anchor="ctr"/>
          <a:lstStyle/>
          <a:p>
            <a:pPr algn="ctr" defTabSz="932597">
              <a:defRPr/>
            </a:pPr>
            <a:r>
              <a:rPr lang="en-US" sz="1122" kern="0" dirty="0">
                <a:solidFill>
                  <a:schemeClr val="bg1"/>
                </a:solidFill>
                <a:latin typeface="Calibri Light" panose="020F0302020204030204"/>
              </a:rPr>
              <a:t>One ExpressRoute contract can connect to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all datacenters in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 geopolitical region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(e.g. All US DCs)</a:t>
            </a:r>
          </a:p>
        </p:txBody>
      </p:sp>
      <p:cxnSp>
        <p:nvCxnSpPr>
          <p:cNvPr id="205" name="Connector: Elbow 206">
            <a:extLst>
              <a:ext uri="{FF2B5EF4-FFF2-40B4-BE49-F238E27FC236}">
                <a16:creationId xmlns:a16="http://schemas.microsoft.com/office/drawing/2014/main" id="{61A481DF-0F13-4B6F-A58A-BD256C61BF6C}"/>
              </a:ext>
            </a:extLst>
          </p:cNvPr>
          <p:cNvCxnSpPr>
            <a:cxnSpLocks/>
          </p:cNvCxnSpPr>
          <p:nvPr/>
        </p:nvCxnSpPr>
        <p:spPr>
          <a:xfrm flipV="1">
            <a:off x="2945351" y="2782439"/>
            <a:ext cx="439823" cy="1133095"/>
          </a:xfrm>
          <a:prstGeom prst="bentConnector3">
            <a:avLst>
              <a:gd name="adj1" fmla="val 24252"/>
            </a:avLst>
          </a:prstGeom>
          <a:noFill/>
          <a:ln w="57150" cap="flat" cmpd="sng" algn="ctr">
            <a:solidFill>
              <a:srgbClr val="FFFF00"/>
            </a:solidFill>
            <a:prstDash val="solid"/>
            <a:miter lim="800000"/>
          </a:ln>
          <a:effectLst/>
        </p:spPr>
      </p:cxnSp>
      <p:pic>
        <p:nvPicPr>
          <p:cNvPr id="206" name="Picture 205">
            <a:extLst>
              <a:ext uri="{FF2B5EF4-FFF2-40B4-BE49-F238E27FC236}">
                <a16:creationId xmlns:a16="http://schemas.microsoft.com/office/drawing/2014/main" id="{92E5AEF8-6322-4307-95CE-46CD65752D4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37036" y="2542330"/>
            <a:ext cx="287516" cy="287516"/>
          </a:xfrm>
          <a:prstGeom prst="rect">
            <a:avLst/>
          </a:prstGeom>
        </p:spPr>
      </p:pic>
      <p:cxnSp>
        <p:nvCxnSpPr>
          <p:cNvPr id="208" name="Connector: Elbow 209">
            <a:extLst>
              <a:ext uri="{FF2B5EF4-FFF2-40B4-BE49-F238E27FC236}">
                <a16:creationId xmlns:a16="http://schemas.microsoft.com/office/drawing/2014/main" id="{601ABD58-BCE3-411B-9E5A-0AC906484748}"/>
              </a:ext>
            </a:extLst>
          </p:cNvPr>
          <p:cNvCxnSpPr>
            <a:cxnSpLocks/>
          </p:cNvCxnSpPr>
          <p:nvPr/>
        </p:nvCxnSpPr>
        <p:spPr>
          <a:xfrm>
            <a:off x="2945351" y="3915535"/>
            <a:ext cx="439823" cy="1820152"/>
          </a:xfrm>
          <a:prstGeom prst="bentConnector3">
            <a:avLst>
              <a:gd name="adj1" fmla="val 22737"/>
            </a:avLst>
          </a:prstGeom>
          <a:noFill/>
          <a:ln w="57150" cap="flat" cmpd="sng" algn="ctr">
            <a:solidFill>
              <a:srgbClr val="FFFF00"/>
            </a:solidFill>
            <a:prstDash val="solid"/>
            <a:miter lim="800000"/>
          </a:ln>
          <a:effectLst/>
        </p:spPr>
      </p:cxnSp>
      <p:pic>
        <p:nvPicPr>
          <p:cNvPr id="209" name="Picture 208">
            <a:extLst>
              <a:ext uri="{FF2B5EF4-FFF2-40B4-BE49-F238E27FC236}">
                <a16:creationId xmlns:a16="http://schemas.microsoft.com/office/drawing/2014/main" id="{CE23A75B-C367-4C9D-B8A9-7F9EAE43402F}"/>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927707" y="4142074"/>
            <a:ext cx="617021" cy="617021"/>
          </a:xfrm>
          <a:prstGeom prst="rect">
            <a:avLst/>
          </a:prstGeom>
        </p:spPr>
      </p:pic>
      <p:cxnSp>
        <p:nvCxnSpPr>
          <p:cNvPr id="211" name="Connector: Elbow 212">
            <a:extLst>
              <a:ext uri="{FF2B5EF4-FFF2-40B4-BE49-F238E27FC236}">
                <a16:creationId xmlns:a16="http://schemas.microsoft.com/office/drawing/2014/main" id="{81D171AB-4FB7-4420-A147-DAB525371F6A}"/>
              </a:ext>
            </a:extLst>
          </p:cNvPr>
          <p:cNvCxnSpPr>
            <a:cxnSpLocks/>
            <a:stCxn id="84" idx="3"/>
            <a:endCxn id="67" idx="1"/>
          </p:cNvCxnSpPr>
          <p:nvPr/>
        </p:nvCxnSpPr>
        <p:spPr>
          <a:xfrm flipV="1">
            <a:off x="3818468" y="265456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2" name="Connector: Elbow 213">
            <a:extLst>
              <a:ext uri="{FF2B5EF4-FFF2-40B4-BE49-F238E27FC236}">
                <a16:creationId xmlns:a16="http://schemas.microsoft.com/office/drawing/2014/main" id="{0418371D-ACB6-4BEE-A0C7-BC773AC594EE}"/>
              </a:ext>
            </a:extLst>
          </p:cNvPr>
          <p:cNvCxnSpPr>
            <a:cxnSpLocks/>
            <a:stCxn id="184" idx="3"/>
            <a:endCxn id="172" idx="1"/>
          </p:cNvCxnSpPr>
          <p:nvPr/>
        </p:nvCxnSpPr>
        <p:spPr>
          <a:xfrm flipV="1">
            <a:off x="3825452" y="562957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3" name="Connector: Elbow 214">
            <a:extLst>
              <a:ext uri="{FF2B5EF4-FFF2-40B4-BE49-F238E27FC236}">
                <a16:creationId xmlns:a16="http://schemas.microsoft.com/office/drawing/2014/main" id="{35026427-A22F-48DD-B102-80D2D3754E18}"/>
              </a:ext>
            </a:extLst>
          </p:cNvPr>
          <p:cNvCxnSpPr>
            <a:cxnSpLocks/>
            <a:stCxn id="75" idx="2"/>
            <a:endCxn id="180" idx="0"/>
          </p:cNvCxnSpPr>
          <p:nvPr/>
        </p:nvCxnSpPr>
        <p:spPr>
          <a:xfrm rot="16200000" flipH="1">
            <a:off x="6722243" y="4212421"/>
            <a:ext cx="2326775" cy="400002"/>
          </a:xfrm>
          <a:prstGeom prst="bentConnector3">
            <a:avLst>
              <a:gd name="adj1" fmla="val 50000"/>
            </a:avLst>
          </a:prstGeom>
          <a:noFill/>
          <a:ln w="19050" cap="flat" cmpd="sng" algn="ctr">
            <a:solidFill>
              <a:srgbClr val="FF0000"/>
            </a:solidFill>
            <a:prstDash val="solid"/>
            <a:miter lim="800000"/>
            <a:tailEnd type="triangle"/>
          </a:ln>
          <a:effectLst/>
        </p:spPr>
      </p:cxnSp>
      <p:sp>
        <p:nvSpPr>
          <p:cNvPr id="214" name="TextBox 213">
            <a:extLst>
              <a:ext uri="{FF2B5EF4-FFF2-40B4-BE49-F238E27FC236}">
                <a16:creationId xmlns:a16="http://schemas.microsoft.com/office/drawing/2014/main" id="{426CEEE6-C1E2-4D80-9880-34D67F2B0B78}"/>
              </a:ext>
            </a:extLst>
          </p:cNvPr>
          <p:cNvSpPr txBox="1"/>
          <p:nvPr/>
        </p:nvSpPr>
        <p:spPr>
          <a:xfrm>
            <a:off x="4057606" y="2973724"/>
            <a:ext cx="569631" cy="478311"/>
          </a:xfrm>
          <a:prstGeom prst="rect">
            <a:avLst/>
          </a:prstGeom>
          <a:noFill/>
        </p:spPr>
        <p:txBody>
          <a:bodyPr wrap="square" rtlCol="0">
            <a:spAutoFit/>
          </a:bodyPr>
          <a:lstStyle/>
          <a:p>
            <a:pPr algn="ctr" defTabSz="932597">
              <a:defRPr/>
            </a:pPr>
            <a:r>
              <a:rPr lang="en-US" sz="816" kern="0" dirty="0">
                <a:solidFill>
                  <a:sysClr val="windowText" lastClr="000000"/>
                </a:solidFill>
                <a:latin typeface="Segoe UI Light" panose="020B0502040204020203" pitchFamily="34" charset="0"/>
                <a:cs typeface="Segoe UI Light" panose="020B0502040204020203" pitchFamily="34" charset="0"/>
              </a:rPr>
              <a:t>Express</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Route</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Gateway</a:t>
            </a:r>
          </a:p>
        </p:txBody>
      </p:sp>
      <p:sp>
        <p:nvSpPr>
          <p:cNvPr id="215" name="TextBox 214">
            <a:extLst>
              <a:ext uri="{FF2B5EF4-FFF2-40B4-BE49-F238E27FC236}">
                <a16:creationId xmlns:a16="http://schemas.microsoft.com/office/drawing/2014/main" id="{1C6C3C7F-983D-4EDD-A725-7E073E8B94C8}"/>
              </a:ext>
            </a:extLst>
          </p:cNvPr>
          <p:cNvSpPr txBox="1"/>
          <p:nvPr/>
        </p:nvSpPr>
        <p:spPr>
          <a:xfrm>
            <a:off x="4070751" y="5864820"/>
            <a:ext cx="569631" cy="478311"/>
          </a:xfrm>
          <a:prstGeom prst="rect">
            <a:avLst/>
          </a:prstGeom>
          <a:noFill/>
        </p:spPr>
        <p:txBody>
          <a:bodyPr wrap="square" rtlCol="0">
            <a:spAutoFit/>
          </a:bodyPr>
          <a:lstStyle/>
          <a:p>
            <a:pPr algn="ctr" defTabSz="932597">
              <a:defRPr/>
            </a:pPr>
            <a:r>
              <a:rPr lang="en-US" sz="816" kern="0" dirty="0">
                <a:solidFill>
                  <a:sysClr val="windowText" lastClr="000000"/>
                </a:solidFill>
                <a:latin typeface="Segoe UI Light" panose="020B0502040204020203" pitchFamily="34" charset="0"/>
                <a:cs typeface="Segoe UI Light" panose="020B0502040204020203" pitchFamily="34" charset="0"/>
              </a:rPr>
              <a:t>Express</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Route</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Gateway</a:t>
            </a:r>
          </a:p>
        </p:txBody>
      </p:sp>
      <p:sp>
        <p:nvSpPr>
          <p:cNvPr id="216" name="Oval 215">
            <a:extLst>
              <a:ext uri="{FF2B5EF4-FFF2-40B4-BE49-F238E27FC236}">
                <a16:creationId xmlns:a16="http://schemas.microsoft.com/office/drawing/2014/main" id="{A2C0FBB8-A3D0-44CE-9184-57696475144E}"/>
              </a:ext>
            </a:extLst>
          </p:cNvPr>
          <p:cNvSpPr/>
          <p:nvPr/>
        </p:nvSpPr>
        <p:spPr>
          <a:xfrm>
            <a:off x="3093748" y="6581645"/>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8</a:t>
            </a:r>
          </a:p>
        </p:txBody>
      </p:sp>
      <p:sp>
        <p:nvSpPr>
          <p:cNvPr id="217" name="Rectangular Callout 159">
            <a:extLst>
              <a:ext uri="{FF2B5EF4-FFF2-40B4-BE49-F238E27FC236}">
                <a16:creationId xmlns:a16="http://schemas.microsoft.com/office/drawing/2014/main" id="{296182AE-4558-4FC4-A831-AABA2742D6CF}"/>
              </a:ext>
            </a:extLst>
          </p:cNvPr>
          <p:cNvSpPr/>
          <p:nvPr/>
        </p:nvSpPr>
        <p:spPr>
          <a:xfrm>
            <a:off x="3335916" y="6171143"/>
            <a:ext cx="1435554" cy="607126"/>
          </a:xfrm>
          <a:prstGeom prst="wedgeRectCallout">
            <a:avLst>
              <a:gd name="adj1" fmla="val 64348"/>
              <a:gd name="adj2" fmla="val -60520"/>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Shutdown VMs when unused – ASR can NOT be used for ASCS</a:t>
            </a:r>
          </a:p>
        </p:txBody>
      </p:sp>
      <p:sp>
        <p:nvSpPr>
          <p:cNvPr id="218" name="Oval 217">
            <a:extLst>
              <a:ext uri="{FF2B5EF4-FFF2-40B4-BE49-F238E27FC236}">
                <a16:creationId xmlns:a16="http://schemas.microsoft.com/office/drawing/2014/main" id="{A7599C8E-6BAA-4324-A648-CA062F613B2D}"/>
              </a:ext>
            </a:extLst>
          </p:cNvPr>
          <p:cNvSpPr/>
          <p:nvPr/>
        </p:nvSpPr>
        <p:spPr>
          <a:xfrm>
            <a:off x="10178144" y="639048"/>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3</a:t>
            </a:r>
          </a:p>
        </p:txBody>
      </p:sp>
      <p:sp>
        <p:nvSpPr>
          <p:cNvPr id="219" name="Oval 218">
            <a:extLst>
              <a:ext uri="{FF2B5EF4-FFF2-40B4-BE49-F238E27FC236}">
                <a16:creationId xmlns:a16="http://schemas.microsoft.com/office/drawing/2014/main" id="{C39C1EEA-A487-4A15-A642-5AFD1788D72A}"/>
              </a:ext>
            </a:extLst>
          </p:cNvPr>
          <p:cNvSpPr/>
          <p:nvPr/>
        </p:nvSpPr>
        <p:spPr>
          <a:xfrm>
            <a:off x="7149699" y="5776968"/>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7</a:t>
            </a:r>
          </a:p>
        </p:txBody>
      </p:sp>
      <p:sp>
        <p:nvSpPr>
          <p:cNvPr id="220" name="Rectangular Callout 172">
            <a:extLst>
              <a:ext uri="{FF2B5EF4-FFF2-40B4-BE49-F238E27FC236}">
                <a16:creationId xmlns:a16="http://schemas.microsoft.com/office/drawing/2014/main" id="{7723BF29-8D72-4847-AD96-7C5E28BC3C72}"/>
              </a:ext>
            </a:extLst>
          </p:cNvPr>
          <p:cNvSpPr/>
          <p:nvPr/>
        </p:nvSpPr>
        <p:spPr>
          <a:xfrm>
            <a:off x="8885692" y="846796"/>
            <a:ext cx="1863377" cy="577635"/>
          </a:xfrm>
          <a:prstGeom prst="wedgeRectCallout">
            <a:avLst>
              <a:gd name="adj1" fmla="val -50036"/>
              <a:gd name="adj2" fmla="val 12627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2-node x SQL Server AlwaysOn sync replica</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Uptime SLA : 99.95%</a:t>
            </a:r>
          </a:p>
        </p:txBody>
      </p:sp>
      <p:sp>
        <p:nvSpPr>
          <p:cNvPr id="221" name="Oval 220">
            <a:extLst>
              <a:ext uri="{FF2B5EF4-FFF2-40B4-BE49-F238E27FC236}">
                <a16:creationId xmlns:a16="http://schemas.microsoft.com/office/drawing/2014/main" id="{B269E2B5-DDCA-4AD0-B478-E34BA050EA9D}"/>
              </a:ext>
            </a:extLst>
          </p:cNvPr>
          <p:cNvSpPr/>
          <p:nvPr/>
        </p:nvSpPr>
        <p:spPr>
          <a:xfrm>
            <a:off x="4162974" y="898597"/>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4</a:t>
            </a:r>
          </a:p>
        </p:txBody>
      </p:sp>
      <p:sp>
        <p:nvSpPr>
          <p:cNvPr id="222" name="Rectangular Callout 172">
            <a:extLst>
              <a:ext uri="{FF2B5EF4-FFF2-40B4-BE49-F238E27FC236}">
                <a16:creationId xmlns:a16="http://schemas.microsoft.com/office/drawing/2014/main" id="{53CF7500-042C-4B33-8D88-7DAB5BED1936}"/>
              </a:ext>
            </a:extLst>
          </p:cNvPr>
          <p:cNvSpPr/>
          <p:nvPr/>
        </p:nvSpPr>
        <p:spPr>
          <a:xfrm>
            <a:off x="4412125" y="865788"/>
            <a:ext cx="1253758" cy="908721"/>
          </a:xfrm>
          <a:prstGeom prst="wedgeRectCallout">
            <a:avLst>
              <a:gd name="adj1" fmla="val 10265"/>
              <a:gd name="adj2" fmla="val 7368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Highly available SAP ASCS and SOFS Clusters – VM uptime SLA : 99.95%</a:t>
            </a:r>
          </a:p>
        </p:txBody>
      </p:sp>
      <p:sp>
        <p:nvSpPr>
          <p:cNvPr id="223" name="Rectangle 222">
            <a:extLst>
              <a:ext uri="{FF2B5EF4-FFF2-40B4-BE49-F238E27FC236}">
                <a16:creationId xmlns:a16="http://schemas.microsoft.com/office/drawing/2014/main" id="{2EB7009E-D8DE-4DC3-A595-26390F1BAF02}"/>
              </a:ext>
            </a:extLst>
          </p:cNvPr>
          <p:cNvSpPr/>
          <p:nvPr/>
        </p:nvSpPr>
        <p:spPr>
          <a:xfrm>
            <a:off x="4757902" y="5003546"/>
            <a:ext cx="1039755" cy="660210"/>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742">
              <a:defRPr/>
            </a:pPr>
            <a:r>
              <a:rPr lang="en-US" sz="714" kern="0" dirty="0">
                <a:solidFill>
                  <a:prstClr val="black"/>
                </a:solidFill>
                <a:latin typeface="Segoe UI Light" panose="020B0502040204020203" pitchFamily="34" charset="0"/>
                <a:cs typeface="Segoe UI Light" panose="020B0502040204020203" pitchFamily="34" charset="0"/>
              </a:rPr>
              <a:t>Availability Set SAP ASCS</a:t>
            </a:r>
          </a:p>
        </p:txBody>
      </p:sp>
      <p:sp>
        <p:nvSpPr>
          <p:cNvPr id="224" name="Rectangle 223">
            <a:extLst>
              <a:ext uri="{FF2B5EF4-FFF2-40B4-BE49-F238E27FC236}">
                <a16:creationId xmlns:a16="http://schemas.microsoft.com/office/drawing/2014/main" id="{F0E42522-AF99-48DB-996C-22912971AF56}"/>
              </a:ext>
            </a:extLst>
          </p:cNvPr>
          <p:cNvSpPr/>
          <p:nvPr/>
        </p:nvSpPr>
        <p:spPr>
          <a:xfrm>
            <a:off x="5894255" y="5339473"/>
            <a:ext cx="805328" cy="982333"/>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SAP AP</a:t>
            </a:r>
          </a:p>
        </p:txBody>
      </p:sp>
      <p:sp>
        <p:nvSpPr>
          <p:cNvPr id="225" name="Rectangle 224">
            <a:extLst>
              <a:ext uri="{FF2B5EF4-FFF2-40B4-BE49-F238E27FC236}">
                <a16:creationId xmlns:a16="http://schemas.microsoft.com/office/drawing/2014/main" id="{7814E1D0-DB81-42A2-B902-878AAA331876}"/>
              </a:ext>
            </a:extLst>
          </p:cNvPr>
          <p:cNvSpPr/>
          <p:nvPr/>
        </p:nvSpPr>
        <p:spPr>
          <a:xfrm>
            <a:off x="4765608" y="5736750"/>
            <a:ext cx="1039755" cy="598939"/>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Scale Out File Server</a:t>
            </a:r>
          </a:p>
        </p:txBody>
      </p:sp>
      <p:pic>
        <p:nvPicPr>
          <p:cNvPr id="226" name="Picture 225">
            <a:extLst>
              <a:ext uri="{FF2B5EF4-FFF2-40B4-BE49-F238E27FC236}">
                <a16:creationId xmlns:a16="http://schemas.microsoft.com/office/drawing/2014/main" id="{F5A0FBCB-FF01-4029-A7B7-DCF86D142C06}"/>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013526" y="6029966"/>
            <a:ext cx="249331" cy="249331"/>
          </a:xfrm>
          <a:prstGeom prst="rect">
            <a:avLst/>
          </a:prstGeom>
        </p:spPr>
      </p:pic>
      <p:pic>
        <p:nvPicPr>
          <p:cNvPr id="227" name="Picture 226">
            <a:extLst>
              <a:ext uri="{FF2B5EF4-FFF2-40B4-BE49-F238E27FC236}">
                <a16:creationId xmlns:a16="http://schemas.microsoft.com/office/drawing/2014/main" id="{2C8507AC-053D-480A-B5CC-399C8515DB39}"/>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52451" y="6028587"/>
            <a:ext cx="249331" cy="249331"/>
          </a:xfrm>
          <a:prstGeom prst="rect">
            <a:avLst/>
          </a:prstGeom>
        </p:spPr>
      </p:pic>
      <p:pic>
        <p:nvPicPr>
          <p:cNvPr id="228" name="Picture 227">
            <a:extLst>
              <a:ext uri="{FF2B5EF4-FFF2-40B4-BE49-F238E27FC236}">
                <a16:creationId xmlns:a16="http://schemas.microsoft.com/office/drawing/2014/main" id="{18FDE716-97EA-4AFA-BC89-9B4E414756B6}"/>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4983862" y="5307170"/>
            <a:ext cx="305074" cy="305074"/>
          </a:xfrm>
          <a:prstGeom prst="rect">
            <a:avLst/>
          </a:prstGeom>
        </p:spPr>
      </p:pic>
      <p:pic>
        <p:nvPicPr>
          <p:cNvPr id="229" name="Picture 3">
            <a:extLst>
              <a:ext uri="{FF2B5EF4-FFF2-40B4-BE49-F238E27FC236}">
                <a16:creationId xmlns:a16="http://schemas.microsoft.com/office/drawing/2014/main" id="{1295C2A8-3B88-4D3C-9033-610C00532D2E}"/>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022423" y="5385600"/>
            <a:ext cx="293098" cy="149479"/>
          </a:xfrm>
          <a:prstGeom prst="rect">
            <a:avLst/>
          </a:prstGeom>
        </p:spPr>
      </p:pic>
      <p:pic>
        <p:nvPicPr>
          <p:cNvPr id="230" name="Picture 229">
            <a:extLst>
              <a:ext uri="{FF2B5EF4-FFF2-40B4-BE49-F238E27FC236}">
                <a16:creationId xmlns:a16="http://schemas.microsoft.com/office/drawing/2014/main" id="{6099269C-07C1-4146-9725-F7C274036149}"/>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28910" y="5318094"/>
            <a:ext cx="305074" cy="305074"/>
          </a:xfrm>
          <a:prstGeom prst="rect">
            <a:avLst/>
          </a:prstGeom>
        </p:spPr>
      </p:pic>
      <p:pic>
        <p:nvPicPr>
          <p:cNvPr id="231" name="Picture 3">
            <a:extLst>
              <a:ext uri="{FF2B5EF4-FFF2-40B4-BE49-F238E27FC236}">
                <a16:creationId xmlns:a16="http://schemas.microsoft.com/office/drawing/2014/main" id="{D7AAC308-E956-4A46-9780-BA238FC65571}"/>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67471" y="5396525"/>
            <a:ext cx="293098" cy="149479"/>
          </a:xfrm>
          <a:prstGeom prst="rect">
            <a:avLst/>
          </a:prstGeom>
        </p:spPr>
      </p:pic>
      <p:pic>
        <p:nvPicPr>
          <p:cNvPr id="232" name="Picture 231">
            <a:extLst>
              <a:ext uri="{FF2B5EF4-FFF2-40B4-BE49-F238E27FC236}">
                <a16:creationId xmlns:a16="http://schemas.microsoft.com/office/drawing/2014/main" id="{C526BF43-D6F5-46AD-BF29-F0B0E4A09635}"/>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250888" y="5633560"/>
            <a:ext cx="427691" cy="422358"/>
          </a:xfrm>
          <a:prstGeom prst="rect">
            <a:avLst/>
          </a:prstGeom>
        </p:spPr>
      </p:pic>
      <p:pic>
        <p:nvPicPr>
          <p:cNvPr id="233" name="Picture 3">
            <a:extLst>
              <a:ext uri="{FF2B5EF4-FFF2-40B4-BE49-F238E27FC236}">
                <a16:creationId xmlns:a16="http://schemas.microsoft.com/office/drawing/2014/main" id="{65CD0255-990F-4997-9DF5-3FF0FF11FD3B}"/>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308919" y="5762133"/>
            <a:ext cx="410904" cy="206948"/>
          </a:xfrm>
          <a:prstGeom prst="rect">
            <a:avLst/>
          </a:prstGeom>
        </p:spPr>
      </p:pic>
      <p:pic>
        <p:nvPicPr>
          <p:cNvPr id="234" name="Picture 233">
            <a:extLst>
              <a:ext uri="{FF2B5EF4-FFF2-40B4-BE49-F238E27FC236}">
                <a16:creationId xmlns:a16="http://schemas.microsoft.com/office/drawing/2014/main" id="{98256A6D-56C3-4692-A7CE-5860F89E16D2}"/>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096939" y="5696651"/>
            <a:ext cx="427691" cy="422358"/>
          </a:xfrm>
          <a:prstGeom prst="rect">
            <a:avLst/>
          </a:prstGeom>
        </p:spPr>
      </p:pic>
      <p:pic>
        <p:nvPicPr>
          <p:cNvPr id="235" name="Picture 3">
            <a:extLst>
              <a:ext uri="{FF2B5EF4-FFF2-40B4-BE49-F238E27FC236}">
                <a16:creationId xmlns:a16="http://schemas.microsoft.com/office/drawing/2014/main" id="{3EAAE5A0-9573-4C95-9D0A-C08F0088D2ED}"/>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154970" y="5871852"/>
            <a:ext cx="410904" cy="206948"/>
          </a:xfrm>
          <a:prstGeom prst="rect">
            <a:avLst/>
          </a:prstGeom>
        </p:spPr>
      </p:pic>
      <p:pic>
        <p:nvPicPr>
          <p:cNvPr id="236" name="Picture 235">
            <a:extLst>
              <a:ext uri="{FF2B5EF4-FFF2-40B4-BE49-F238E27FC236}">
                <a16:creationId xmlns:a16="http://schemas.microsoft.com/office/drawing/2014/main" id="{5E1BF0C2-F4EC-4C4D-95C5-D708955DF9D0}"/>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879404" y="5813249"/>
            <a:ext cx="427691" cy="422358"/>
          </a:xfrm>
          <a:prstGeom prst="rect">
            <a:avLst/>
          </a:prstGeom>
        </p:spPr>
      </p:pic>
      <p:pic>
        <p:nvPicPr>
          <p:cNvPr id="237" name="Picture 3">
            <a:extLst>
              <a:ext uri="{FF2B5EF4-FFF2-40B4-BE49-F238E27FC236}">
                <a16:creationId xmlns:a16="http://schemas.microsoft.com/office/drawing/2014/main" id="{C00C5851-D141-4494-A421-13D4E45233A3}"/>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937435" y="5941823"/>
            <a:ext cx="410904" cy="206948"/>
          </a:xfrm>
          <a:prstGeom prst="rect">
            <a:avLst/>
          </a:prstGeom>
        </p:spPr>
      </p:pic>
      <p:pic>
        <p:nvPicPr>
          <p:cNvPr id="238" name="Picture 2" descr="Image result for SQL Server logo">
            <a:extLst>
              <a:ext uri="{FF2B5EF4-FFF2-40B4-BE49-F238E27FC236}">
                <a16:creationId xmlns:a16="http://schemas.microsoft.com/office/drawing/2014/main" id="{8C80BEF6-5860-47DC-A9DE-03231A1A88D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1050" y="2825144"/>
            <a:ext cx="833368" cy="212249"/>
          </a:xfrm>
          <a:prstGeom prst="rect">
            <a:avLst/>
          </a:prstGeom>
          <a:solidFill>
            <a:sysClr val="window" lastClr="FFFFFF"/>
          </a:solidFill>
        </p:spPr>
      </p:pic>
      <p:pic>
        <p:nvPicPr>
          <p:cNvPr id="239" name="Picture 2" descr="Image result for SQL Server logo">
            <a:extLst>
              <a:ext uri="{FF2B5EF4-FFF2-40B4-BE49-F238E27FC236}">
                <a16:creationId xmlns:a16="http://schemas.microsoft.com/office/drawing/2014/main" id="{8EDD4B37-FD6F-4A81-AAE3-8F9D4C2B9B2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44791" y="2828084"/>
            <a:ext cx="833368" cy="212249"/>
          </a:xfrm>
          <a:prstGeom prst="rect">
            <a:avLst/>
          </a:prstGeom>
          <a:solidFill>
            <a:sysClr val="window" lastClr="FFFFFF"/>
          </a:solidFill>
        </p:spPr>
      </p:pic>
      <p:pic>
        <p:nvPicPr>
          <p:cNvPr id="240" name="Picture 2" descr="Image result for SQL Server logo">
            <a:extLst>
              <a:ext uri="{FF2B5EF4-FFF2-40B4-BE49-F238E27FC236}">
                <a16:creationId xmlns:a16="http://schemas.microsoft.com/office/drawing/2014/main" id="{15DE1AA5-EC23-415F-9D1D-F08413C2FDF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28418" y="5798641"/>
            <a:ext cx="833368" cy="212249"/>
          </a:xfrm>
          <a:prstGeom prst="rect">
            <a:avLst/>
          </a:prstGeom>
          <a:solidFill>
            <a:sysClr val="window" lastClr="FFFFFF"/>
          </a:solidFill>
        </p:spPr>
      </p:pic>
      <p:pic>
        <p:nvPicPr>
          <p:cNvPr id="241" name="Picture 240">
            <a:extLst>
              <a:ext uri="{FF2B5EF4-FFF2-40B4-BE49-F238E27FC236}">
                <a16:creationId xmlns:a16="http://schemas.microsoft.com/office/drawing/2014/main" id="{F8835064-5660-46D8-B834-1FB7D40E60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51428" y="2167011"/>
            <a:ext cx="149325" cy="149325"/>
          </a:xfrm>
          <a:prstGeom prst="rect">
            <a:avLst/>
          </a:prstGeom>
        </p:spPr>
      </p:pic>
      <p:pic>
        <p:nvPicPr>
          <p:cNvPr id="242" name="Picture 241">
            <a:extLst>
              <a:ext uri="{FF2B5EF4-FFF2-40B4-BE49-F238E27FC236}">
                <a16:creationId xmlns:a16="http://schemas.microsoft.com/office/drawing/2014/main" id="{8CE31696-81C7-4097-8D2F-90C1CC7CE74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968099" y="2460845"/>
            <a:ext cx="149325" cy="149325"/>
          </a:xfrm>
          <a:prstGeom prst="rect">
            <a:avLst/>
          </a:prstGeom>
        </p:spPr>
      </p:pic>
      <p:pic>
        <p:nvPicPr>
          <p:cNvPr id="243" name="Picture 242">
            <a:extLst>
              <a:ext uri="{FF2B5EF4-FFF2-40B4-BE49-F238E27FC236}">
                <a16:creationId xmlns:a16="http://schemas.microsoft.com/office/drawing/2014/main" id="{60791E05-E02B-456F-8ADB-79EDD0E7454A}"/>
              </a:ext>
            </a:extLst>
          </p:cNvPr>
          <p:cNvPicPr>
            <a:picLocks noChangeAspect="1"/>
          </p:cNvPicPr>
          <p:nvPr/>
        </p:nvPicPr>
        <p:blipFill>
          <a:blip r:embed="rId16" cstate="print">
            <a:duotone>
              <a:srgbClr val="E6E6E6">
                <a:shade val="45000"/>
                <a:satMod val="135000"/>
              </a:srgbClr>
              <a:prstClr val="white"/>
            </a:duotone>
            <a:extLst>
              <a:ext uri="{28A0092B-C50C-407E-A947-70E740481C1C}">
                <a14:useLocalDpi xmlns:a14="http://schemas.microsoft.com/office/drawing/2010/main" val="0"/>
              </a:ext>
            </a:extLst>
          </a:blip>
          <a:stretch>
            <a:fillRect/>
          </a:stretch>
        </p:blipFill>
        <p:spPr>
          <a:xfrm>
            <a:off x="5226638" y="5147939"/>
            <a:ext cx="149325" cy="149325"/>
          </a:xfrm>
          <a:prstGeom prst="rect">
            <a:avLst/>
          </a:prstGeom>
        </p:spPr>
      </p:pic>
      <p:sp>
        <p:nvSpPr>
          <p:cNvPr id="244" name="Rectangular Callout 172">
            <a:extLst>
              <a:ext uri="{FF2B5EF4-FFF2-40B4-BE49-F238E27FC236}">
                <a16:creationId xmlns:a16="http://schemas.microsoft.com/office/drawing/2014/main" id="{172A0B54-65EA-485D-A196-8A279ED45D8B}"/>
              </a:ext>
            </a:extLst>
          </p:cNvPr>
          <p:cNvSpPr/>
          <p:nvPr/>
        </p:nvSpPr>
        <p:spPr>
          <a:xfrm>
            <a:off x="9174328" y="3657674"/>
            <a:ext cx="1297560" cy="548228"/>
          </a:xfrm>
          <a:prstGeom prst="wedgeRectCallout">
            <a:avLst>
              <a:gd name="adj1" fmla="val -21766"/>
              <a:gd name="adj2" fmla="val -10033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Domain controller,</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Azure Backup Server (SCDPM)</a:t>
            </a:r>
          </a:p>
        </p:txBody>
      </p:sp>
      <p:sp>
        <p:nvSpPr>
          <p:cNvPr id="245" name="Oval 244">
            <a:extLst>
              <a:ext uri="{FF2B5EF4-FFF2-40B4-BE49-F238E27FC236}">
                <a16:creationId xmlns:a16="http://schemas.microsoft.com/office/drawing/2014/main" id="{2D92C98C-95CE-4E7B-8593-4A5DEC9C3B47}"/>
              </a:ext>
            </a:extLst>
          </p:cNvPr>
          <p:cNvSpPr/>
          <p:nvPr/>
        </p:nvSpPr>
        <p:spPr>
          <a:xfrm>
            <a:off x="10513981" y="3773689"/>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5</a:t>
            </a:r>
          </a:p>
        </p:txBody>
      </p:sp>
      <p:sp>
        <p:nvSpPr>
          <p:cNvPr id="246" name="Rectangular Callout 172">
            <a:extLst>
              <a:ext uri="{FF2B5EF4-FFF2-40B4-BE49-F238E27FC236}">
                <a16:creationId xmlns:a16="http://schemas.microsoft.com/office/drawing/2014/main" id="{19EE9C7C-F4C9-48D8-B98A-FD02E6F48159}"/>
              </a:ext>
            </a:extLst>
          </p:cNvPr>
          <p:cNvSpPr/>
          <p:nvPr/>
        </p:nvSpPr>
        <p:spPr>
          <a:xfrm>
            <a:off x="2509948" y="1220337"/>
            <a:ext cx="1226920" cy="721656"/>
          </a:xfrm>
          <a:prstGeom prst="wedgeRectCallout">
            <a:avLst>
              <a:gd name="adj1" fmla="val 86089"/>
              <a:gd name="adj2" fmla="val 5385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ER Gateway</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Standard (1Gbps)</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or High (2Gbps)</a:t>
            </a:r>
          </a:p>
        </p:txBody>
      </p:sp>
      <p:sp>
        <p:nvSpPr>
          <p:cNvPr id="247" name="Oval 246">
            <a:extLst>
              <a:ext uri="{FF2B5EF4-FFF2-40B4-BE49-F238E27FC236}">
                <a16:creationId xmlns:a16="http://schemas.microsoft.com/office/drawing/2014/main" id="{96BF56C6-B1D2-436F-A9B1-25B3A50A93CB}"/>
              </a:ext>
            </a:extLst>
          </p:cNvPr>
          <p:cNvSpPr/>
          <p:nvPr/>
        </p:nvSpPr>
        <p:spPr>
          <a:xfrm>
            <a:off x="2229823" y="1532463"/>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2</a:t>
            </a:r>
          </a:p>
        </p:txBody>
      </p:sp>
      <p:sp>
        <p:nvSpPr>
          <p:cNvPr id="248" name="Rectangular Callout 172">
            <a:extLst>
              <a:ext uri="{FF2B5EF4-FFF2-40B4-BE49-F238E27FC236}">
                <a16:creationId xmlns:a16="http://schemas.microsoft.com/office/drawing/2014/main" id="{3299A251-729E-4863-A5FD-06D8093EFF11}"/>
              </a:ext>
            </a:extLst>
          </p:cNvPr>
          <p:cNvSpPr/>
          <p:nvPr/>
        </p:nvSpPr>
        <p:spPr>
          <a:xfrm>
            <a:off x="10859944" y="838420"/>
            <a:ext cx="1297560" cy="548228"/>
          </a:xfrm>
          <a:prstGeom prst="wedgeRectCallout">
            <a:avLst>
              <a:gd name="adj1" fmla="val -39537"/>
              <a:gd name="adj2" fmla="val 80958"/>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Log Analytics,</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Backup </a:t>
            </a:r>
          </a:p>
        </p:txBody>
      </p:sp>
      <p:sp>
        <p:nvSpPr>
          <p:cNvPr id="249" name="Oval 248">
            <a:extLst>
              <a:ext uri="{FF2B5EF4-FFF2-40B4-BE49-F238E27FC236}">
                <a16:creationId xmlns:a16="http://schemas.microsoft.com/office/drawing/2014/main" id="{7EBE0A0D-9F1F-4C38-AEE7-B7B1D3BE4BD2}"/>
              </a:ext>
            </a:extLst>
          </p:cNvPr>
          <p:cNvSpPr/>
          <p:nvPr/>
        </p:nvSpPr>
        <p:spPr>
          <a:xfrm>
            <a:off x="11567821" y="644453"/>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6</a:t>
            </a:r>
          </a:p>
        </p:txBody>
      </p:sp>
      <p:sp>
        <p:nvSpPr>
          <p:cNvPr id="250" name="Rectangular Callout 172">
            <a:extLst>
              <a:ext uri="{FF2B5EF4-FFF2-40B4-BE49-F238E27FC236}">
                <a16:creationId xmlns:a16="http://schemas.microsoft.com/office/drawing/2014/main" id="{770BACB0-FAB4-40DA-A156-6769AD5D5149}"/>
              </a:ext>
            </a:extLst>
          </p:cNvPr>
          <p:cNvSpPr/>
          <p:nvPr/>
        </p:nvSpPr>
        <p:spPr>
          <a:xfrm>
            <a:off x="6767372" y="5026776"/>
            <a:ext cx="1083731" cy="717641"/>
          </a:xfrm>
          <a:prstGeom prst="wedgeRectCallout">
            <a:avLst>
              <a:gd name="adj1" fmla="val 39131"/>
              <a:gd name="adj2" fmla="val 73706"/>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SQL Server AlwaysOn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async replica</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use smaller VM</a:t>
            </a:r>
          </a:p>
        </p:txBody>
      </p:sp>
      <p:pic>
        <p:nvPicPr>
          <p:cNvPr id="3" name="Picture 2">
            <a:extLst>
              <a:ext uri="{FF2B5EF4-FFF2-40B4-BE49-F238E27FC236}">
                <a16:creationId xmlns:a16="http://schemas.microsoft.com/office/drawing/2014/main" id="{0A992B7B-621B-4E31-AF78-24356908AE8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92228" y="2768917"/>
            <a:ext cx="1740693" cy="1740693"/>
          </a:xfrm>
          <a:prstGeom prst="rect">
            <a:avLst/>
          </a:prstGeom>
        </p:spPr>
      </p:pic>
      <p:sp>
        <p:nvSpPr>
          <p:cNvPr id="85" name="TextBox 84">
            <a:extLst>
              <a:ext uri="{FF2B5EF4-FFF2-40B4-BE49-F238E27FC236}">
                <a16:creationId xmlns:a16="http://schemas.microsoft.com/office/drawing/2014/main" id="{B49564CC-FCE1-4FE0-9B9C-5B3EFF8D20DB}"/>
              </a:ext>
            </a:extLst>
          </p:cNvPr>
          <p:cNvSpPr txBox="1"/>
          <p:nvPr/>
        </p:nvSpPr>
        <p:spPr>
          <a:xfrm>
            <a:off x="1838621" y="3575261"/>
            <a:ext cx="826832" cy="594650"/>
          </a:xfrm>
          <a:prstGeom prst="rect">
            <a:avLst/>
          </a:prstGeom>
          <a:solidFill>
            <a:schemeClr val="bg1">
              <a:lumMod val="95000"/>
            </a:schemeClr>
          </a:solidFill>
        </p:spPr>
        <p:txBody>
          <a:bodyPr wrap="square" rtlCol="0">
            <a:spAutoFit/>
          </a:bodyPr>
          <a:lstStyle/>
          <a:p>
            <a:pPr algn="ctr" defTabSz="932597">
              <a:defRPr/>
            </a:pPr>
            <a:r>
              <a:rPr lang="en-US" sz="1632" kern="0" dirty="0">
                <a:solidFill>
                  <a:sysClr val="windowText" lastClr="000000"/>
                </a:solidFill>
                <a:latin typeface="Segoe UI Light" panose="020B0502040204020203" pitchFamily="34" charset="0"/>
                <a:cs typeface="Segoe UI Light" panose="020B0502040204020203" pitchFamily="34" charset="0"/>
              </a:rPr>
              <a:t>ExpressRoute</a:t>
            </a:r>
          </a:p>
        </p:txBody>
      </p:sp>
    </p:spTree>
    <p:extLst>
      <p:ext uri="{BB962C8B-B14F-4D97-AF65-F5344CB8AC3E}">
        <p14:creationId xmlns:p14="http://schemas.microsoft.com/office/powerpoint/2010/main" val="31786448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3769"/>
            <a:ext cx="11494682" cy="896518"/>
          </a:xfrm>
        </p:spPr>
        <p:txBody>
          <a:bodyPr/>
          <a:lstStyle/>
          <a:p>
            <a:r>
              <a:rPr lang="en-US" sz="4400" dirty="0">
                <a:solidFill>
                  <a:schemeClr val="bg1"/>
                </a:solidFill>
              </a:rPr>
              <a:t>Cost Estimate Assumptions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AA7E4CD-E670-4B11-B1A9-4CD869A2CBA0}"/>
              </a:ext>
            </a:extLst>
          </p:cNvPr>
          <p:cNvSpPr txBox="1"/>
          <p:nvPr/>
        </p:nvSpPr>
        <p:spPr>
          <a:xfrm>
            <a:off x="165507" y="644261"/>
            <a:ext cx="6771863" cy="6468822"/>
          </a:xfrm>
          <a:prstGeom prst="rect">
            <a:avLst/>
          </a:prstGeom>
          <a:noFill/>
        </p:spPr>
        <p:txBody>
          <a:bodyPr wrap="square" rtlCol="0">
            <a:spAutoFit/>
          </a:bodyPr>
          <a:lstStyle/>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Included</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Frontend ExpressRoute (customer – Azure VM) 500Mbps – Microsoft cost</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3TB outbound (Azure VM -&gt; outside)</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ASCS server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E2s_v3, 2-core, 16GB of RAM, 2.1k SAPS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SOFS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E2s_v3, 2-core, 16GB of RAM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application server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16-core, 128GB of RAM, 17k SAPS / VM</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database server VMs x 3 nodes</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16-core, 128GB of RAM, 17k SAPS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4TB SSD Storage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 AlwaysOn sync/async</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3-year reserved instance discount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Standard-performance ExpressRoute Gateway x 2</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Azure Backup Server VM x 2 with 5TB Storage </a:t>
            </a:r>
          </a:p>
          <a:p>
            <a:pPr marL="1224106"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5-day data/log backup retention (short term)</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Read Access Zone Redundant (RAGRS) Cool Storage : 35TB</a:t>
            </a:r>
          </a:p>
          <a:p>
            <a:pPr marL="1224106"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750GB x (31 days + 12 months) </a:t>
            </a:r>
          </a:p>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36"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83B8810F-87FB-438D-AD28-4F59225A14C7}"/>
              </a:ext>
            </a:extLst>
          </p:cNvPr>
          <p:cNvSpPr txBox="1"/>
          <p:nvPr/>
        </p:nvSpPr>
        <p:spPr>
          <a:xfrm>
            <a:off x="6784970" y="712584"/>
            <a:ext cx="5079523" cy="2031325"/>
          </a:xfrm>
          <a:prstGeom prst="rect">
            <a:avLst/>
          </a:prstGeom>
          <a:noFill/>
        </p:spPr>
        <p:txBody>
          <a:bodyPr wrap="square" rtlCol="0">
            <a:spAutoFit/>
          </a:bodyPr>
          <a:lstStyle/>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NOT Included</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Frontend ExpressRoute (customer – Azure VM) 500Mbps – MPLS provider cost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Software licenses of SAP, SQL Server and Windows Server (use AHUB for Windows)</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Microsoft Premier Support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Migration SI, Managed Services </a:t>
            </a:r>
          </a:p>
        </p:txBody>
      </p:sp>
    </p:spTree>
    <p:extLst>
      <p:ext uri="{BB962C8B-B14F-4D97-AF65-F5344CB8AC3E}">
        <p14:creationId xmlns:p14="http://schemas.microsoft.com/office/powerpoint/2010/main" val="16885822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Preferred solution cost</a:t>
            </a:r>
          </a:p>
        </p:txBody>
      </p:sp>
      <p:pic>
        <p:nvPicPr>
          <p:cNvPr id="7" name="Picture 6">
            <a:extLst>
              <a:ext uri="{FF2B5EF4-FFF2-40B4-BE49-F238E27FC236}">
                <a16:creationId xmlns:a16="http://schemas.microsoft.com/office/drawing/2014/main" id="{A5D63AF1-6C9E-4A97-B9B3-9F6187294B45}"/>
              </a:ext>
            </a:extLst>
          </p:cNvPr>
          <p:cNvPicPr>
            <a:picLocks noChangeAspect="1"/>
          </p:cNvPicPr>
          <p:nvPr/>
        </p:nvPicPr>
        <p:blipFill>
          <a:blip r:embed="rId3"/>
          <a:stretch>
            <a:fillRect/>
          </a:stretch>
        </p:blipFill>
        <p:spPr>
          <a:xfrm>
            <a:off x="347367" y="1066495"/>
            <a:ext cx="11497265" cy="5638756"/>
          </a:xfrm>
          <a:prstGeom prst="rect">
            <a:avLst/>
          </a:prstGeom>
          <a:solidFill>
            <a:schemeClr val="bg1"/>
          </a:solidFill>
        </p:spPr>
      </p:pic>
    </p:spTree>
    <p:extLst>
      <p:ext uri="{BB962C8B-B14F-4D97-AF65-F5344CB8AC3E}">
        <p14:creationId xmlns:p14="http://schemas.microsoft.com/office/powerpoint/2010/main" val="31936665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Preferred solution cost</a:t>
            </a:r>
          </a:p>
        </p:txBody>
      </p:sp>
      <p:pic>
        <p:nvPicPr>
          <p:cNvPr id="4" name="Picture 3">
            <a:extLst>
              <a:ext uri="{FF2B5EF4-FFF2-40B4-BE49-F238E27FC236}">
                <a16:creationId xmlns:a16="http://schemas.microsoft.com/office/drawing/2014/main" id="{ABC5E450-1518-4632-A90D-47599525BF22}"/>
              </a:ext>
            </a:extLst>
          </p:cNvPr>
          <p:cNvPicPr>
            <a:picLocks noChangeAspect="1"/>
          </p:cNvPicPr>
          <p:nvPr/>
        </p:nvPicPr>
        <p:blipFill>
          <a:blip r:embed="rId4"/>
          <a:stretch>
            <a:fillRect/>
          </a:stretch>
        </p:blipFill>
        <p:spPr>
          <a:xfrm>
            <a:off x="230980" y="1187630"/>
            <a:ext cx="11730039" cy="4232242"/>
          </a:xfrm>
          <a:prstGeom prst="rect">
            <a:avLst/>
          </a:prstGeom>
          <a:solidFill>
            <a:schemeClr val="bg1"/>
          </a:solidFill>
        </p:spPr>
      </p:pic>
      <p:graphicFrame>
        <p:nvGraphicFramePr>
          <p:cNvPr id="5" name="Object 4">
            <a:extLst>
              <a:ext uri="{FF2B5EF4-FFF2-40B4-BE49-F238E27FC236}">
                <a16:creationId xmlns:a16="http://schemas.microsoft.com/office/drawing/2014/main" id="{FBC06E45-1C1F-4DB4-970A-E0843A41A36B}"/>
              </a:ext>
            </a:extLst>
          </p:cNvPr>
          <p:cNvGraphicFramePr>
            <a:graphicFrameLocks noChangeAspect="1"/>
          </p:cNvGraphicFramePr>
          <p:nvPr>
            <p:extLst>
              <p:ext uri="{D42A27DB-BD31-4B8C-83A1-F6EECF244321}">
                <p14:modId xmlns:p14="http://schemas.microsoft.com/office/powerpoint/2010/main" val="3395241382"/>
              </p:ext>
            </p:extLst>
          </p:nvPr>
        </p:nvGraphicFramePr>
        <p:xfrm>
          <a:off x="5638800" y="5714936"/>
          <a:ext cx="914400" cy="771525"/>
        </p:xfrm>
        <a:graphic>
          <a:graphicData uri="http://schemas.openxmlformats.org/presentationml/2006/ole">
            <mc:AlternateContent xmlns:mc="http://schemas.openxmlformats.org/markup-compatibility/2006">
              <mc:Choice xmlns:v="urn:schemas-microsoft-com:vml" Requires="v">
                <p:oleObj spid="_x0000_s1042" name="Worksheet" showAsIcon="1" r:id="rId5" imgW="914400" imgH="771480" progId="Excel.Sheet.12">
                  <p:embed/>
                </p:oleObj>
              </mc:Choice>
              <mc:Fallback>
                <p:oleObj name="Worksheet" showAsIcon="1" r:id="rId5" imgW="914400" imgH="771480" progId="Excel.Sheet.12">
                  <p:embed/>
                  <p:pic>
                    <p:nvPicPr>
                      <p:cNvPr id="4" name="Object 3"/>
                      <p:cNvPicPr/>
                      <p:nvPr/>
                    </p:nvPicPr>
                    <p:blipFill>
                      <a:blip r:embed="rId6"/>
                      <a:stretch>
                        <a:fillRect/>
                      </a:stretch>
                    </p:blipFill>
                    <p:spPr>
                      <a:xfrm>
                        <a:off x="5638800" y="571493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297017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Azure VM Design Tips</a:t>
            </a:r>
          </a:p>
        </p:txBody>
      </p:sp>
      <p:grpSp>
        <p:nvGrpSpPr>
          <p:cNvPr id="2" name="Group 1">
            <a:extLst>
              <a:ext uri="{FF2B5EF4-FFF2-40B4-BE49-F238E27FC236}">
                <a16:creationId xmlns:a16="http://schemas.microsoft.com/office/drawing/2014/main" id="{6687FF14-507C-4279-B3FD-908F5F2AE36C}"/>
              </a:ext>
            </a:extLst>
          </p:cNvPr>
          <p:cNvGrpSpPr/>
          <p:nvPr/>
        </p:nvGrpSpPr>
        <p:grpSpPr>
          <a:xfrm>
            <a:off x="733425" y="1820862"/>
            <a:ext cx="10725150" cy="4437062"/>
            <a:chOff x="705524" y="1820862"/>
            <a:chExt cx="10725150" cy="4437062"/>
          </a:xfrm>
        </p:grpSpPr>
        <p:graphicFrame>
          <p:nvGraphicFramePr>
            <p:cNvPr id="6" name="Content Placeholder 3">
              <a:extLst>
                <a:ext uri="{FF2B5EF4-FFF2-40B4-BE49-F238E27FC236}">
                  <a16:creationId xmlns:a16="http://schemas.microsoft.com/office/drawing/2014/main" id="{A51AF9BA-2DCF-477E-A617-900D6D7F0C0C}"/>
                </a:ext>
              </a:extLst>
            </p:cNvPr>
            <p:cNvGraphicFramePr>
              <a:graphicFrameLocks/>
            </p:cNvGraphicFramePr>
            <p:nvPr>
              <p:extLst>
                <p:ext uri="{D42A27DB-BD31-4B8C-83A1-F6EECF244321}">
                  <p14:modId xmlns:p14="http://schemas.microsoft.com/office/powerpoint/2010/main" val="2542125894"/>
                </p:ext>
              </p:extLst>
            </p:nvPr>
          </p:nvGraphicFramePr>
          <p:xfrm>
            <a:off x="705524" y="1820862"/>
            <a:ext cx="10725150" cy="443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Hasil gambar untuk azure VM">
              <a:extLst>
                <a:ext uri="{FF2B5EF4-FFF2-40B4-BE49-F238E27FC236}">
                  <a16:creationId xmlns:a16="http://schemas.microsoft.com/office/drawing/2014/main" id="{8A568173-3082-468E-8C9E-A60C01FD78E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861809" y="4343979"/>
              <a:ext cx="1828141" cy="182814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7869BB32-40CD-49ED-96BA-EE73F022349E}"/>
                </a:ext>
              </a:extLst>
            </p:cNvPr>
            <p:cNvSpPr/>
            <p:nvPr/>
          </p:nvSpPr>
          <p:spPr>
            <a:xfrm>
              <a:off x="843356" y="2033711"/>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1</a:t>
              </a:r>
            </a:p>
          </p:txBody>
        </p:sp>
        <p:sp>
          <p:nvSpPr>
            <p:cNvPr id="10" name="Oval 9">
              <a:extLst>
                <a:ext uri="{FF2B5EF4-FFF2-40B4-BE49-F238E27FC236}">
                  <a16:creationId xmlns:a16="http://schemas.microsoft.com/office/drawing/2014/main" id="{94F0AF0C-8ED3-4846-AAFF-D495592C34A6}"/>
                </a:ext>
              </a:extLst>
            </p:cNvPr>
            <p:cNvSpPr/>
            <p:nvPr/>
          </p:nvSpPr>
          <p:spPr>
            <a:xfrm>
              <a:off x="4532256" y="203371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2</a:t>
              </a:r>
            </a:p>
          </p:txBody>
        </p:sp>
        <p:sp>
          <p:nvSpPr>
            <p:cNvPr id="11" name="Oval 10">
              <a:extLst>
                <a:ext uri="{FF2B5EF4-FFF2-40B4-BE49-F238E27FC236}">
                  <a16:creationId xmlns:a16="http://schemas.microsoft.com/office/drawing/2014/main" id="{D11B915B-C4D2-4D0A-8103-C822512ED25F}"/>
                </a:ext>
              </a:extLst>
            </p:cNvPr>
            <p:cNvSpPr/>
            <p:nvPr/>
          </p:nvSpPr>
          <p:spPr>
            <a:xfrm>
              <a:off x="8145852" y="203371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3</a:t>
              </a:r>
            </a:p>
          </p:txBody>
        </p:sp>
        <p:sp>
          <p:nvSpPr>
            <p:cNvPr id="12" name="Oval 11">
              <a:extLst>
                <a:ext uri="{FF2B5EF4-FFF2-40B4-BE49-F238E27FC236}">
                  <a16:creationId xmlns:a16="http://schemas.microsoft.com/office/drawing/2014/main" id="{FCC1425E-D11E-4D72-AEEC-ABD246EE20A3}"/>
                </a:ext>
              </a:extLst>
            </p:cNvPr>
            <p:cNvSpPr/>
            <p:nvPr/>
          </p:nvSpPr>
          <p:spPr>
            <a:xfrm>
              <a:off x="852937" y="434398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4</a:t>
              </a:r>
            </a:p>
          </p:txBody>
        </p:sp>
        <p:sp>
          <p:nvSpPr>
            <p:cNvPr id="13" name="Oval 12">
              <a:extLst>
                <a:ext uri="{FF2B5EF4-FFF2-40B4-BE49-F238E27FC236}">
                  <a16:creationId xmlns:a16="http://schemas.microsoft.com/office/drawing/2014/main" id="{A1F9EDBF-D47C-4AA9-A0E7-1F3D46344C61}"/>
                </a:ext>
              </a:extLst>
            </p:cNvPr>
            <p:cNvSpPr/>
            <p:nvPr/>
          </p:nvSpPr>
          <p:spPr>
            <a:xfrm>
              <a:off x="4541837" y="4343979"/>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5</a:t>
              </a:r>
            </a:p>
          </p:txBody>
        </p:sp>
      </p:grpSp>
    </p:spTree>
    <p:extLst>
      <p:ext uri="{BB962C8B-B14F-4D97-AF65-F5344CB8AC3E}">
        <p14:creationId xmlns:p14="http://schemas.microsoft.com/office/powerpoint/2010/main" val="32456353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FFFFFF"/>
                </a:solidFill>
                <a:latin typeface="Segoe UI Semilight" panose="020B0402040204020203" pitchFamily="34" charset="0"/>
                <a:cs typeface="Segoe UI Semilight" panose="020B0402040204020203" pitchFamily="34" charset="0"/>
              </a:rPr>
              <a:t>30</a:t>
            </a: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Process to Optimize SAP Landscape</a:t>
            </a:r>
          </a:p>
        </p:txBody>
      </p:sp>
      <p:grpSp>
        <p:nvGrpSpPr>
          <p:cNvPr id="14" name="Group 13">
            <a:extLst>
              <a:ext uri="{FF2B5EF4-FFF2-40B4-BE49-F238E27FC236}">
                <a16:creationId xmlns:a16="http://schemas.microsoft.com/office/drawing/2014/main" id="{2F27A7A5-D392-46DC-9227-0BC3DC5EFAC2}"/>
              </a:ext>
            </a:extLst>
          </p:cNvPr>
          <p:cNvGrpSpPr/>
          <p:nvPr/>
        </p:nvGrpSpPr>
        <p:grpSpPr>
          <a:xfrm>
            <a:off x="2463787" y="1236242"/>
            <a:ext cx="7264426" cy="4894160"/>
            <a:chOff x="2767363" y="1236242"/>
            <a:chExt cx="7264426" cy="4894160"/>
          </a:xfrm>
        </p:grpSpPr>
        <p:graphicFrame>
          <p:nvGraphicFramePr>
            <p:cNvPr id="15" name="Diagram 14">
              <a:extLst>
                <a:ext uri="{FF2B5EF4-FFF2-40B4-BE49-F238E27FC236}">
                  <a16:creationId xmlns:a16="http://schemas.microsoft.com/office/drawing/2014/main" id="{FF732A6C-6886-4936-A199-A9CA93ED06F4}"/>
                </a:ext>
              </a:extLst>
            </p:cNvPr>
            <p:cNvGraphicFramePr/>
            <p:nvPr>
              <p:extLst>
                <p:ext uri="{D42A27DB-BD31-4B8C-83A1-F6EECF244321}">
                  <p14:modId xmlns:p14="http://schemas.microsoft.com/office/powerpoint/2010/main" val="3871161418"/>
                </p:ext>
              </p:extLst>
            </p:nvPr>
          </p:nvGraphicFramePr>
          <p:xfrm>
            <a:off x="2767363" y="1236242"/>
            <a:ext cx="7264426" cy="489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a:extLst>
                <a:ext uri="{FF2B5EF4-FFF2-40B4-BE49-F238E27FC236}">
                  <a16:creationId xmlns:a16="http://schemas.microsoft.com/office/drawing/2014/main" id="{8CEA66F4-DBAC-46A5-8671-44DBA152E169}"/>
                </a:ext>
              </a:extLst>
            </p:cNvPr>
            <p:cNvGrpSpPr/>
            <p:nvPr/>
          </p:nvGrpSpPr>
          <p:grpSpPr>
            <a:xfrm>
              <a:off x="6511077" y="4422482"/>
              <a:ext cx="3415840" cy="1707920"/>
              <a:chOff x="3689268" y="3123065"/>
              <a:chExt cx="3349167" cy="1674583"/>
            </a:xfrm>
            <a:solidFill>
              <a:srgbClr val="0070C0"/>
            </a:solidFill>
          </p:grpSpPr>
          <p:sp>
            <p:nvSpPr>
              <p:cNvPr id="20" name="Rectangle: Rounded Corners 19">
                <a:extLst>
                  <a:ext uri="{FF2B5EF4-FFF2-40B4-BE49-F238E27FC236}">
                    <a16:creationId xmlns:a16="http://schemas.microsoft.com/office/drawing/2014/main" id="{AD6D35FC-9EAB-4333-88F3-0BA918828C28}"/>
                  </a:ext>
                </a:extLst>
              </p:cNvPr>
              <p:cNvSpPr/>
              <p:nvPr/>
            </p:nvSpPr>
            <p:spPr>
              <a:xfrm>
                <a:off x="3689268" y="3123065"/>
                <a:ext cx="3349167" cy="1674583"/>
              </a:xfrm>
              <a:prstGeom prst="roundRect">
                <a:avLst/>
              </a:prstGeom>
              <a:grpFill/>
              <a:ln w="10795" cap="flat" cmpd="sng" algn="ctr">
                <a:solidFill>
                  <a:srgbClr val="FFFFFF">
                    <a:hueOff val="0"/>
                    <a:satOff val="0"/>
                    <a:lumOff val="0"/>
                    <a:alphaOff val="0"/>
                  </a:srgbClr>
                </a:solidFill>
                <a:prstDash val="solid"/>
              </a:ln>
              <a:effectLst/>
            </p:spPr>
          </p:sp>
          <p:sp>
            <p:nvSpPr>
              <p:cNvPr id="21" name="Rectangle: Rounded Corners 4">
                <a:extLst>
                  <a:ext uri="{FF2B5EF4-FFF2-40B4-BE49-F238E27FC236}">
                    <a16:creationId xmlns:a16="http://schemas.microsoft.com/office/drawing/2014/main" id="{343FB552-2BDB-473A-B367-A8F38A5DDF3E}"/>
                  </a:ext>
                </a:extLst>
              </p:cNvPr>
              <p:cNvSpPr txBox="1"/>
              <p:nvPr/>
            </p:nvSpPr>
            <p:spPr>
              <a:xfrm>
                <a:off x="3771014" y="3204811"/>
                <a:ext cx="3185675" cy="1511091"/>
              </a:xfrm>
              <a:prstGeom prst="rect">
                <a:avLst/>
              </a:prstGeom>
              <a:grpFill/>
              <a:ln>
                <a:noFill/>
              </a:ln>
              <a:effectLst/>
            </p:spPr>
            <p:txBody>
              <a:bodyPr spcFirstLastPara="0" vert="horz" wrap="square" lIns="244808" tIns="244808" rIns="244808" bIns="244808" numCol="1" spcCol="1270" anchor="ctr" anchorCtr="0">
                <a:noAutofit/>
              </a:bodyPr>
              <a:lstStyle/>
              <a:p>
                <a:pPr marL="0" marR="0" lvl="0" indent="0" algn="ctr" defTabSz="2856077" eaLnBrk="1" fontAlgn="auto" latinLnBrk="0" hangingPunct="1">
                  <a:lnSpc>
                    <a:spcPct val="90000"/>
                  </a:lnSpc>
                  <a:spcBef>
                    <a:spcPct val="0"/>
                  </a:spcBef>
                  <a:spcAft>
                    <a:spcPct val="35000"/>
                  </a:spcAft>
                  <a:buClrTx/>
                  <a:buSzTx/>
                  <a:buFontTx/>
                  <a:buNone/>
                  <a:tabLst/>
                  <a:defRPr/>
                </a:pPr>
                <a:r>
                  <a:rPr kumimoji="0" lang="en-US" sz="60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Re-size</a:t>
                </a:r>
              </a:p>
            </p:txBody>
          </p:sp>
        </p:grpSp>
        <p:grpSp>
          <p:nvGrpSpPr>
            <p:cNvPr id="17" name="Group 16">
              <a:extLst>
                <a:ext uri="{FF2B5EF4-FFF2-40B4-BE49-F238E27FC236}">
                  <a16:creationId xmlns:a16="http://schemas.microsoft.com/office/drawing/2014/main" id="{6CA207B3-17E5-4229-86E7-53BB55452625}"/>
                </a:ext>
              </a:extLst>
            </p:cNvPr>
            <p:cNvGrpSpPr/>
            <p:nvPr/>
          </p:nvGrpSpPr>
          <p:grpSpPr>
            <a:xfrm>
              <a:off x="4686232" y="1236242"/>
              <a:ext cx="3415840" cy="1707920"/>
              <a:chOff x="1886732" y="981"/>
              <a:chExt cx="3349167" cy="1674583"/>
            </a:xfrm>
          </p:grpSpPr>
          <p:sp>
            <p:nvSpPr>
              <p:cNvPr id="18" name="Rectangle: Rounded Corners 17">
                <a:extLst>
                  <a:ext uri="{FF2B5EF4-FFF2-40B4-BE49-F238E27FC236}">
                    <a16:creationId xmlns:a16="http://schemas.microsoft.com/office/drawing/2014/main" id="{A7DC0638-057F-4BDF-914B-C3EFEC4A6EAA}"/>
                  </a:ext>
                </a:extLst>
              </p:cNvPr>
              <p:cNvSpPr/>
              <p:nvPr/>
            </p:nvSpPr>
            <p:spPr>
              <a:xfrm>
                <a:off x="1886732" y="981"/>
                <a:ext cx="3349167" cy="1674583"/>
              </a:xfrm>
              <a:prstGeom prst="roundRect">
                <a:avLst/>
              </a:prstGeom>
              <a:solidFill>
                <a:srgbClr val="00B0F0"/>
              </a:solidFill>
              <a:ln w="10795" cap="flat" cmpd="sng" algn="ctr">
                <a:solidFill>
                  <a:srgbClr val="FFFFFF">
                    <a:hueOff val="0"/>
                    <a:satOff val="0"/>
                    <a:lumOff val="0"/>
                    <a:alphaOff val="0"/>
                  </a:srgbClr>
                </a:solidFill>
                <a:prstDash val="solid"/>
              </a:ln>
              <a:effectLst/>
            </p:spPr>
          </p:sp>
          <p:sp>
            <p:nvSpPr>
              <p:cNvPr id="19" name="Rectangle: Rounded Corners 4">
                <a:extLst>
                  <a:ext uri="{FF2B5EF4-FFF2-40B4-BE49-F238E27FC236}">
                    <a16:creationId xmlns:a16="http://schemas.microsoft.com/office/drawing/2014/main" id="{3F4CA01A-482A-42FA-A071-CB146F3F64E7}"/>
                  </a:ext>
                </a:extLst>
              </p:cNvPr>
              <p:cNvSpPr txBox="1"/>
              <p:nvPr/>
            </p:nvSpPr>
            <p:spPr>
              <a:xfrm>
                <a:off x="1968478" y="82727"/>
                <a:ext cx="3185675" cy="1511091"/>
              </a:xfrm>
              <a:prstGeom prst="rect">
                <a:avLst/>
              </a:prstGeom>
              <a:solidFill>
                <a:srgbClr val="0070C0"/>
              </a:solidFill>
              <a:ln>
                <a:noFill/>
              </a:ln>
              <a:effectLst/>
            </p:spPr>
            <p:txBody>
              <a:bodyPr spcFirstLastPara="0" vert="horz" wrap="square" lIns="244808" tIns="244808" rIns="244808" bIns="244808" numCol="1" spcCol="1270" anchor="ctr" anchorCtr="0">
                <a:noAutofit/>
              </a:bodyPr>
              <a:lstStyle/>
              <a:p>
                <a:pPr marL="0" marR="0" lvl="0" indent="0" algn="ctr" defTabSz="2856077" eaLnBrk="1" fontAlgn="auto" latinLnBrk="0" hangingPunct="1">
                  <a:lnSpc>
                    <a:spcPct val="90000"/>
                  </a:lnSpc>
                  <a:spcBef>
                    <a:spcPct val="0"/>
                  </a:spcBef>
                  <a:spcAft>
                    <a:spcPct val="35000"/>
                  </a:spcAft>
                  <a:buClrTx/>
                  <a:buSzTx/>
                  <a:buFontTx/>
                  <a:buNone/>
                  <a:tabLst/>
                  <a:defRPr/>
                </a:pPr>
                <a:r>
                  <a:rPr kumimoji="0" lang="en-US" sz="6425"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Monitor</a:t>
                </a:r>
              </a:p>
            </p:txBody>
          </p:sp>
        </p:grpSp>
      </p:grpSp>
    </p:spTree>
    <p:extLst>
      <p:ext uri="{BB962C8B-B14F-4D97-AF65-F5344CB8AC3E}">
        <p14:creationId xmlns:p14="http://schemas.microsoft.com/office/powerpoint/2010/main" val="40284717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68934" y="156855"/>
            <a:ext cx="11494682" cy="896518"/>
          </a:xfrm>
        </p:spPr>
        <p:txBody>
          <a:bodyPr/>
          <a:lstStyle/>
          <a:p>
            <a:r>
              <a:rPr lang="en-US" sz="4400" dirty="0">
                <a:solidFill>
                  <a:schemeClr val="bg1"/>
                </a:solidFill>
              </a:rPr>
              <a:t>SAP on Azure Certifications (Any DB)</a:t>
            </a:r>
          </a:p>
        </p:txBody>
      </p:sp>
      <p:graphicFrame>
        <p:nvGraphicFramePr>
          <p:cNvPr id="4" name="Table 3">
            <a:extLst>
              <a:ext uri="{FF2B5EF4-FFF2-40B4-BE49-F238E27FC236}">
                <a16:creationId xmlns:a16="http://schemas.microsoft.com/office/drawing/2014/main" id="{0DC6F2A5-2F0F-4153-B278-4C8780B2D71E}"/>
              </a:ext>
            </a:extLst>
          </p:cNvPr>
          <p:cNvGraphicFramePr>
            <a:graphicFrameLocks noGrp="1"/>
          </p:cNvGraphicFramePr>
          <p:nvPr>
            <p:extLst>
              <p:ext uri="{D42A27DB-BD31-4B8C-83A1-F6EECF244321}">
                <p14:modId xmlns:p14="http://schemas.microsoft.com/office/powerpoint/2010/main" val="3767978631"/>
              </p:ext>
            </p:extLst>
          </p:nvPr>
        </p:nvGraphicFramePr>
        <p:xfrm>
          <a:off x="167958" y="1291328"/>
          <a:ext cx="11856085" cy="4914850"/>
        </p:xfrm>
        <a:graphic>
          <a:graphicData uri="http://schemas.openxmlformats.org/drawingml/2006/table">
            <a:tbl>
              <a:tblPr firstRow="1" bandRow="1"/>
              <a:tblGrid>
                <a:gridCol w="972454">
                  <a:extLst>
                    <a:ext uri="{9D8B030D-6E8A-4147-A177-3AD203B41FA5}">
                      <a16:colId xmlns:a16="http://schemas.microsoft.com/office/drawing/2014/main" val="2728756851"/>
                    </a:ext>
                  </a:extLst>
                </a:gridCol>
                <a:gridCol w="886276">
                  <a:extLst>
                    <a:ext uri="{9D8B030D-6E8A-4147-A177-3AD203B41FA5}">
                      <a16:colId xmlns:a16="http://schemas.microsoft.com/office/drawing/2014/main" val="1580774780"/>
                    </a:ext>
                  </a:extLst>
                </a:gridCol>
                <a:gridCol w="6062299">
                  <a:extLst>
                    <a:ext uri="{9D8B030D-6E8A-4147-A177-3AD203B41FA5}">
                      <a16:colId xmlns:a16="http://schemas.microsoft.com/office/drawing/2014/main" val="20000"/>
                    </a:ext>
                  </a:extLst>
                </a:gridCol>
                <a:gridCol w="1670676">
                  <a:extLst>
                    <a:ext uri="{9D8B030D-6E8A-4147-A177-3AD203B41FA5}">
                      <a16:colId xmlns:a16="http://schemas.microsoft.com/office/drawing/2014/main" val="20001"/>
                    </a:ext>
                  </a:extLst>
                </a:gridCol>
                <a:gridCol w="1121413">
                  <a:extLst>
                    <a:ext uri="{9D8B030D-6E8A-4147-A177-3AD203B41FA5}">
                      <a16:colId xmlns:a16="http://schemas.microsoft.com/office/drawing/2014/main" val="20002"/>
                    </a:ext>
                  </a:extLst>
                </a:gridCol>
                <a:gridCol w="1142967">
                  <a:extLst>
                    <a:ext uri="{9D8B030D-6E8A-4147-A177-3AD203B41FA5}">
                      <a16:colId xmlns:a16="http://schemas.microsoft.com/office/drawing/2014/main" val="20003"/>
                    </a:ext>
                  </a:extLst>
                </a:gridCol>
              </a:tblGrid>
              <a:tr h="471191">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0000"/>
                  </a:ext>
                </a:extLst>
              </a:tr>
              <a:tr h="286002">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4">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 SUSE, Red Hat,</a:t>
                      </a:r>
                      <a:br>
                        <a:rPr lang="en-US" sz="1600" dirty="0"/>
                      </a:br>
                      <a:r>
                        <a:rPr lang="en-US" sz="1600" dirty="0"/>
                        <a:t>Oracle Linux </a:t>
                      </a:r>
                      <a:r>
                        <a:rPr kumimoji="0" lang="en-US" sz="110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4">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1"/>
                  </a:ext>
                </a:extLst>
              </a:tr>
              <a:tr h="286002">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6002">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013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365">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a:p>
                  </a:txBody>
                  <a:tcPr/>
                </a:tc>
                <a:extLst>
                  <a:ext uri="{0D108BD9-81ED-4DB2-BD59-A6C34878D82A}">
                    <a16:rowId xmlns:a16="http://schemas.microsoft.com/office/drawing/2014/main" val="153496667"/>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10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10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a:p>
                  </a:txBody>
                  <a:tcPr/>
                </a:tc>
                <a:extLst>
                  <a:ext uri="{0D108BD9-81ED-4DB2-BD59-A6C34878D82A}">
                    <a16:rowId xmlns:a16="http://schemas.microsoft.com/office/drawing/2014/main" val="830807343"/>
                  </a:ext>
                </a:extLst>
              </a:tr>
              <a:tr h="782059">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158182262"/>
                  </a:ext>
                </a:extLst>
              </a:tr>
            </a:tbl>
          </a:graphicData>
        </a:graphic>
      </p:graphicFrame>
      <p:sp>
        <p:nvSpPr>
          <p:cNvPr id="7" name="TextBox 6">
            <a:extLst>
              <a:ext uri="{FF2B5EF4-FFF2-40B4-BE49-F238E27FC236}">
                <a16:creationId xmlns:a16="http://schemas.microsoft.com/office/drawing/2014/main" id="{5E131C03-72DD-42FE-87EA-26BBBD9A03C8}"/>
              </a:ext>
            </a:extLst>
          </p:cNvPr>
          <p:cNvSpPr txBox="1"/>
          <p:nvPr/>
        </p:nvSpPr>
        <p:spPr>
          <a:xfrm>
            <a:off x="729717" y="6337031"/>
            <a:ext cx="10732566" cy="338554"/>
          </a:xfrm>
          <a:prstGeom prst="rect">
            <a:avLst/>
          </a:prstGeom>
          <a:noFill/>
        </p:spPr>
        <p:txBody>
          <a:bodyPr wrap="square" rtlCol="0">
            <a:spAutoFit/>
          </a:bodyPr>
          <a:lstStyle/>
          <a:p>
            <a:pPr defTabSz="932418">
              <a:defRPr/>
            </a:pPr>
            <a:r>
              <a:rPr lang="en-US" sz="1600" kern="0" dirty="0">
                <a:solidFill>
                  <a:srgbClr val="FFFFFF"/>
                </a:solidFill>
                <a:latin typeface="Calibri Light" panose="020F0302020204030204" pitchFamily="34" charset="0"/>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13864226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19388" y="230118"/>
            <a:ext cx="11494682" cy="896518"/>
          </a:xfrm>
        </p:spPr>
        <p:txBody>
          <a:bodyPr/>
          <a:lstStyle/>
          <a:p>
            <a:r>
              <a:rPr lang="en-US" sz="4400" dirty="0">
                <a:solidFill>
                  <a:schemeClr val="bg1"/>
                </a:solidFill>
              </a:rPr>
              <a:t>Qualifying SAP on Azure Opportunities (Any DB) </a:t>
            </a:r>
          </a:p>
        </p:txBody>
      </p:sp>
      <p:grpSp>
        <p:nvGrpSpPr>
          <p:cNvPr id="2" name="Group 1">
            <a:extLst>
              <a:ext uri="{FF2B5EF4-FFF2-40B4-BE49-F238E27FC236}">
                <a16:creationId xmlns:a16="http://schemas.microsoft.com/office/drawing/2014/main" id="{A9633803-3885-45F0-AF05-F7520335CD8B}"/>
              </a:ext>
            </a:extLst>
          </p:cNvPr>
          <p:cNvGrpSpPr/>
          <p:nvPr/>
        </p:nvGrpSpPr>
        <p:grpSpPr>
          <a:xfrm>
            <a:off x="1202130" y="932580"/>
            <a:ext cx="9787740" cy="5853677"/>
            <a:chOff x="1284430" y="932580"/>
            <a:chExt cx="9787740" cy="5853677"/>
          </a:xfrm>
        </p:grpSpPr>
        <p:sp>
          <p:nvSpPr>
            <p:cNvPr id="4" name="Flowchart: Decision 3">
              <a:extLst>
                <a:ext uri="{FF2B5EF4-FFF2-40B4-BE49-F238E27FC236}">
                  <a16:creationId xmlns:a16="http://schemas.microsoft.com/office/drawing/2014/main" id="{FEFA3492-FE2A-4CFF-BF93-5A720A774982}"/>
                </a:ext>
              </a:extLst>
            </p:cNvPr>
            <p:cNvSpPr/>
            <p:nvPr/>
          </p:nvSpPr>
          <p:spPr bwMode="auto">
            <a:xfrm>
              <a:off x="1284430"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19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Dev/Test</a:t>
              </a: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19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Or Production ?</a:t>
              </a:r>
            </a:p>
          </p:txBody>
        </p:sp>
        <p:sp>
          <p:nvSpPr>
            <p:cNvPr id="6" name="Flowchart: Decision 5">
              <a:extLst>
                <a:ext uri="{FF2B5EF4-FFF2-40B4-BE49-F238E27FC236}">
                  <a16:creationId xmlns:a16="http://schemas.microsoft.com/office/drawing/2014/main" id="{2F073BDD-E678-47EC-93DC-4C801FC36964}"/>
                </a:ext>
              </a:extLst>
            </p:cNvPr>
            <p:cNvSpPr/>
            <p:nvPr/>
          </p:nvSpPr>
          <p:spPr bwMode="auto">
            <a:xfrm>
              <a:off x="3281608"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endPar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DB = SQL, Oracle, ASE,  MaxDB or </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DB2 ?</a:t>
              </a:r>
            </a:p>
          </p:txBody>
        </p:sp>
        <p:sp>
          <p:nvSpPr>
            <p:cNvPr id="8" name="Flowchart: Decision 7">
              <a:extLst>
                <a:ext uri="{FF2B5EF4-FFF2-40B4-BE49-F238E27FC236}">
                  <a16:creationId xmlns:a16="http://schemas.microsoft.com/office/drawing/2014/main" id="{FEB445BC-86FF-4B57-9298-50586C4BAF50}"/>
                </a:ext>
              </a:extLst>
            </p:cNvPr>
            <p:cNvSpPr/>
            <p:nvPr/>
          </p:nvSpPr>
          <p:spPr bwMode="auto">
            <a:xfrm>
              <a:off x="5278787"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Linux</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ASE or DB2 </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t>
              </a:r>
            </a:p>
          </p:txBody>
        </p:sp>
        <p:sp>
          <p:nvSpPr>
            <p:cNvPr id="9" name="Flowchart: Decision 8">
              <a:extLst>
                <a:ext uri="{FF2B5EF4-FFF2-40B4-BE49-F238E27FC236}">
                  <a16:creationId xmlns:a16="http://schemas.microsoft.com/office/drawing/2014/main" id="{0481444E-BAE1-40B2-90A5-ED0B47673AB9}"/>
                </a:ext>
              </a:extLst>
            </p:cNvPr>
            <p:cNvSpPr/>
            <p:nvPr/>
          </p:nvSpPr>
          <p:spPr bwMode="auto">
            <a:xfrm>
              <a:off x="7275964" y="1358699"/>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UNIX,</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ASE or DB2 </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p:txBody>
        </p:sp>
        <p:sp>
          <p:nvSpPr>
            <p:cNvPr id="10" name="Flowchart: Decision 9">
              <a:extLst>
                <a:ext uri="{FF2B5EF4-FFF2-40B4-BE49-F238E27FC236}">
                  <a16:creationId xmlns:a16="http://schemas.microsoft.com/office/drawing/2014/main" id="{9F8ACFDA-03A0-4F35-ACFA-668A2D4E6426}"/>
                </a:ext>
              </a:extLst>
            </p:cNvPr>
            <p:cNvSpPr/>
            <p:nvPr/>
          </p:nvSpPr>
          <p:spPr bwMode="auto">
            <a:xfrm>
              <a:off x="9273143" y="1358699"/>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UNIX, Linux,</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Oracle</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p:txBody>
        </p:sp>
        <p:sp>
          <p:nvSpPr>
            <p:cNvPr id="11" name="Rectangle 10">
              <a:extLst>
                <a:ext uri="{FF2B5EF4-FFF2-40B4-BE49-F238E27FC236}">
                  <a16:creationId xmlns:a16="http://schemas.microsoft.com/office/drawing/2014/main" id="{EC71F7F2-585A-4D9C-AAAA-17B09DBF9BFE}"/>
                </a:ext>
              </a:extLst>
            </p:cNvPr>
            <p:cNvSpPr/>
            <p:nvPr/>
          </p:nvSpPr>
          <p:spPr bwMode="auto">
            <a:xfrm>
              <a:off x="1284430"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non-production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SAP systems 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SAP certification is not required.</a:t>
              </a:r>
            </a:p>
          </p:txBody>
        </p:sp>
        <p:sp>
          <p:nvSpPr>
            <p:cNvPr id="12" name="Rectangle 11">
              <a:extLst>
                <a:ext uri="{FF2B5EF4-FFF2-40B4-BE49-F238E27FC236}">
                  <a16:creationId xmlns:a16="http://schemas.microsoft.com/office/drawing/2014/main" id="{26144BED-CE66-454A-9ECC-F327DA86D4B8}"/>
                </a:ext>
              </a:extLst>
            </p:cNvPr>
            <p:cNvSpPr/>
            <p:nvPr/>
          </p:nvSpPr>
          <p:spPr bwMode="auto">
            <a:xfrm>
              <a:off x="3281607"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   </a:t>
              </a:r>
            </a:p>
          </p:txBody>
        </p:sp>
        <p:sp>
          <p:nvSpPr>
            <p:cNvPr id="13" name="Rectangle 12">
              <a:extLst>
                <a:ext uri="{FF2B5EF4-FFF2-40B4-BE49-F238E27FC236}">
                  <a16:creationId xmlns:a16="http://schemas.microsoft.com/office/drawing/2014/main" id="{7718B691-B12A-4293-AB00-3FC054BD2645}"/>
                </a:ext>
              </a:extLst>
            </p:cNvPr>
            <p:cNvSpPr/>
            <p:nvPr/>
          </p:nvSpPr>
          <p:spPr bwMode="auto">
            <a:xfrm>
              <a:off x="5278787"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Get DB vendor’s support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if HA is required.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sp>
          <p:nvSpPr>
            <p:cNvPr id="14" name="Rectangle 13">
              <a:extLst>
                <a:ext uri="{FF2B5EF4-FFF2-40B4-BE49-F238E27FC236}">
                  <a16:creationId xmlns:a16="http://schemas.microsoft.com/office/drawing/2014/main" id="{74F7D05E-43D0-4654-808A-08736BF19806}"/>
                </a:ext>
              </a:extLst>
            </p:cNvPr>
            <p:cNvSpPr/>
            <p:nvPr/>
          </p:nvSpPr>
          <p:spPr bwMode="auto">
            <a:xfrm>
              <a:off x="7275964" y="3966246"/>
              <a:ext cx="1540487" cy="2820010"/>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Target OS is</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 or Linux (SLES or RHEL)</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Get DB vendor support if HA is required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sp>
          <p:nvSpPr>
            <p:cNvPr id="15" name="Rectangle 14">
              <a:extLst>
                <a:ext uri="{FF2B5EF4-FFF2-40B4-BE49-F238E27FC236}">
                  <a16:creationId xmlns:a16="http://schemas.microsoft.com/office/drawing/2014/main" id="{8DF7CBBC-E8EB-4F25-96C9-96B1A6C00248}"/>
                </a:ext>
              </a:extLst>
            </p:cNvPr>
            <p:cNvSpPr/>
            <p:nvPr/>
          </p:nvSpPr>
          <p:spPr bwMode="auto">
            <a:xfrm>
              <a:off x="9273143" y="3966246"/>
              <a:ext cx="1540487" cy="2820011"/>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Target OS is</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 or Linux (Oracle Linux)</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Don’t propose SLES or RHEL.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cxnSp>
          <p:nvCxnSpPr>
            <p:cNvPr id="16" name="Straight Arrow Connector 15">
              <a:extLst>
                <a:ext uri="{FF2B5EF4-FFF2-40B4-BE49-F238E27FC236}">
                  <a16:creationId xmlns:a16="http://schemas.microsoft.com/office/drawing/2014/main" id="{21BC8D73-6BD9-4EF2-8E7E-7C987B3CB1BD}"/>
                </a:ext>
              </a:extLst>
            </p:cNvPr>
            <p:cNvCxnSpPr>
              <a:cxnSpLocks/>
              <a:stCxn id="4" idx="2"/>
              <a:endCxn id="11" idx="0"/>
            </p:cNvCxnSpPr>
            <p:nvPr/>
          </p:nvCxnSpPr>
          <p:spPr>
            <a:xfrm>
              <a:off x="2054673" y="3374268"/>
              <a:ext cx="0" cy="591979"/>
            </a:xfrm>
            <a:prstGeom prst="straightConnector1">
              <a:avLst/>
            </a:prstGeom>
            <a:noFill/>
            <a:ln w="9525" cap="flat" cmpd="sng" algn="ctr">
              <a:solidFill>
                <a:srgbClr val="FFFFFF"/>
              </a:solidFill>
              <a:prstDash val="solid"/>
              <a:tailEnd type="triangle"/>
            </a:ln>
            <a:effectLst/>
          </p:spPr>
        </p:cxnSp>
        <p:cxnSp>
          <p:nvCxnSpPr>
            <p:cNvPr id="17" name="Straight Arrow Connector 16">
              <a:extLst>
                <a:ext uri="{FF2B5EF4-FFF2-40B4-BE49-F238E27FC236}">
                  <a16:creationId xmlns:a16="http://schemas.microsoft.com/office/drawing/2014/main" id="{34AF06C2-6992-4D84-A644-5B9332BD338F}"/>
                </a:ext>
              </a:extLst>
            </p:cNvPr>
            <p:cNvCxnSpPr>
              <a:cxnSpLocks/>
              <a:stCxn id="6" idx="2"/>
              <a:endCxn id="12" idx="0"/>
            </p:cNvCxnSpPr>
            <p:nvPr/>
          </p:nvCxnSpPr>
          <p:spPr>
            <a:xfrm flipH="1">
              <a:off x="4051851" y="3374268"/>
              <a:ext cx="1" cy="591979"/>
            </a:xfrm>
            <a:prstGeom prst="straightConnector1">
              <a:avLst/>
            </a:prstGeom>
            <a:noFill/>
            <a:ln w="9525" cap="flat" cmpd="sng" algn="ctr">
              <a:solidFill>
                <a:srgbClr val="FFFFFF"/>
              </a:solidFill>
              <a:prstDash val="solid"/>
              <a:tailEnd type="triangle"/>
            </a:ln>
            <a:effectLst/>
          </p:spPr>
        </p:cxnSp>
        <p:cxnSp>
          <p:nvCxnSpPr>
            <p:cNvPr id="18" name="Straight Arrow Connector 17">
              <a:extLst>
                <a:ext uri="{FF2B5EF4-FFF2-40B4-BE49-F238E27FC236}">
                  <a16:creationId xmlns:a16="http://schemas.microsoft.com/office/drawing/2014/main" id="{9D77CBF7-BFFC-4E1D-9C0B-07B971113BE2}"/>
                </a:ext>
              </a:extLst>
            </p:cNvPr>
            <p:cNvCxnSpPr>
              <a:cxnSpLocks/>
              <a:stCxn id="8" idx="2"/>
              <a:endCxn id="13" idx="0"/>
            </p:cNvCxnSpPr>
            <p:nvPr/>
          </p:nvCxnSpPr>
          <p:spPr>
            <a:xfrm>
              <a:off x="6049029" y="3374268"/>
              <a:ext cx="0" cy="591979"/>
            </a:xfrm>
            <a:prstGeom prst="straightConnector1">
              <a:avLst/>
            </a:prstGeom>
            <a:noFill/>
            <a:ln w="9525" cap="flat" cmpd="sng" algn="ctr">
              <a:solidFill>
                <a:srgbClr val="FFFFFF"/>
              </a:solidFill>
              <a:prstDash val="solid"/>
              <a:tailEnd type="triangle"/>
            </a:ln>
            <a:effectLst/>
          </p:spPr>
        </p:cxnSp>
        <p:cxnSp>
          <p:nvCxnSpPr>
            <p:cNvPr id="19" name="Straight Arrow Connector 18">
              <a:extLst>
                <a:ext uri="{FF2B5EF4-FFF2-40B4-BE49-F238E27FC236}">
                  <a16:creationId xmlns:a16="http://schemas.microsoft.com/office/drawing/2014/main" id="{037823EC-3ACD-413F-9299-6DB03E7F7644}"/>
                </a:ext>
              </a:extLst>
            </p:cNvPr>
            <p:cNvCxnSpPr>
              <a:cxnSpLocks/>
              <a:stCxn id="9" idx="2"/>
              <a:endCxn id="14" idx="0"/>
            </p:cNvCxnSpPr>
            <p:nvPr/>
          </p:nvCxnSpPr>
          <p:spPr>
            <a:xfrm>
              <a:off x="8046208" y="3374266"/>
              <a:ext cx="0" cy="591979"/>
            </a:xfrm>
            <a:prstGeom prst="straightConnector1">
              <a:avLst/>
            </a:prstGeom>
            <a:noFill/>
            <a:ln w="9525" cap="flat" cmpd="sng" algn="ctr">
              <a:solidFill>
                <a:srgbClr val="FFFFFF"/>
              </a:solidFill>
              <a:prstDash val="solid"/>
              <a:tailEnd type="triangle"/>
            </a:ln>
            <a:effectLst/>
          </p:spPr>
        </p:cxnSp>
        <p:cxnSp>
          <p:nvCxnSpPr>
            <p:cNvPr id="20" name="Straight Arrow Connector 19">
              <a:extLst>
                <a:ext uri="{FF2B5EF4-FFF2-40B4-BE49-F238E27FC236}">
                  <a16:creationId xmlns:a16="http://schemas.microsoft.com/office/drawing/2014/main" id="{DE9796CD-656A-4CBF-8D47-F325E6FA01DC}"/>
                </a:ext>
              </a:extLst>
            </p:cNvPr>
            <p:cNvCxnSpPr>
              <a:cxnSpLocks/>
              <a:stCxn id="10" idx="2"/>
              <a:endCxn id="15" idx="0"/>
            </p:cNvCxnSpPr>
            <p:nvPr/>
          </p:nvCxnSpPr>
          <p:spPr>
            <a:xfrm>
              <a:off x="10043386" y="3374267"/>
              <a:ext cx="0" cy="591980"/>
            </a:xfrm>
            <a:prstGeom prst="straightConnector1">
              <a:avLst/>
            </a:prstGeom>
            <a:noFill/>
            <a:ln w="9525" cap="flat" cmpd="sng" algn="ctr">
              <a:solidFill>
                <a:srgbClr val="FFFFFF"/>
              </a:solidFill>
              <a:prstDash val="solid"/>
              <a:tailEnd type="triangle"/>
            </a:ln>
            <a:effectLst/>
          </p:spPr>
        </p:cxnSp>
        <p:sp>
          <p:nvSpPr>
            <p:cNvPr id="21" name="Flowchart: Terminator 20">
              <a:extLst>
                <a:ext uri="{FF2B5EF4-FFF2-40B4-BE49-F238E27FC236}">
                  <a16:creationId xmlns:a16="http://schemas.microsoft.com/office/drawing/2014/main" id="{CB5957F7-97CF-4398-A6F6-06D5A3CB7607}"/>
                </a:ext>
              </a:extLst>
            </p:cNvPr>
            <p:cNvSpPr/>
            <p:nvPr/>
          </p:nvSpPr>
          <p:spPr bwMode="auto">
            <a:xfrm>
              <a:off x="1327933" y="932580"/>
              <a:ext cx="1469720" cy="221839"/>
            </a:xfrm>
            <a:prstGeom prst="flowChartTerminator">
              <a:avLst/>
            </a:prstGeom>
            <a:solidFill>
              <a:srgbClr val="00188F"/>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8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Start</a:t>
              </a:r>
            </a:p>
          </p:txBody>
        </p:sp>
        <p:cxnSp>
          <p:nvCxnSpPr>
            <p:cNvPr id="22" name="Straight Arrow Connector 21">
              <a:extLst>
                <a:ext uri="{FF2B5EF4-FFF2-40B4-BE49-F238E27FC236}">
                  <a16:creationId xmlns:a16="http://schemas.microsoft.com/office/drawing/2014/main" id="{E3EEB23A-09A0-4352-AFFD-F012BF0F4D9C}"/>
                </a:ext>
              </a:extLst>
            </p:cNvPr>
            <p:cNvCxnSpPr>
              <a:stCxn id="4" idx="3"/>
              <a:endCxn id="6" idx="1"/>
            </p:cNvCxnSpPr>
            <p:nvPr/>
          </p:nvCxnSpPr>
          <p:spPr>
            <a:xfrm>
              <a:off x="2824916" y="2366482"/>
              <a:ext cx="456692" cy="0"/>
            </a:xfrm>
            <a:prstGeom prst="straightConnector1">
              <a:avLst/>
            </a:prstGeom>
            <a:noFill/>
            <a:ln w="9525" cap="flat" cmpd="sng" algn="ctr">
              <a:solidFill>
                <a:srgbClr val="FFFFFF"/>
              </a:solidFill>
              <a:prstDash val="solid"/>
              <a:tailEnd type="triangle"/>
            </a:ln>
            <a:effectLst/>
          </p:spPr>
        </p:cxnSp>
        <p:cxnSp>
          <p:nvCxnSpPr>
            <p:cNvPr id="23" name="Straight Arrow Connector 22">
              <a:extLst>
                <a:ext uri="{FF2B5EF4-FFF2-40B4-BE49-F238E27FC236}">
                  <a16:creationId xmlns:a16="http://schemas.microsoft.com/office/drawing/2014/main" id="{6DC6596F-CE88-4C5D-BE0E-6468A8183C0C}"/>
                </a:ext>
              </a:extLst>
            </p:cNvPr>
            <p:cNvCxnSpPr>
              <a:stCxn id="6" idx="3"/>
              <a:endCxn id="8" idx="1"/>
            </p:cNvCxnSpPr>
            <p:nvPr/>
          </p:nvCxnSpPr>
          <p:spPr>
            <a:xfrm>
              <a:off x="4822095" y="2366482"/>
              <a:ext cx="456692" cy="0"/>
            </a:xfrm>
            <a:prstGeom prst="straightConnector1">
              <a:avLst/>
            </a:prstGeom>
            <a:noFill/>
            <a:ln w="9525" cap="flat" cmpd="sng" algn="ctr">
              <a:solidFill>
                <a:srgbClr val="FFFFFF"/>
              </a:solidFill>
              <a:prstDash val="solid"/>
              <a:tailEnd type="triangle"/>
            </a:ln>
            <a:effectLst/>
          </p:spPr>
        </p:cxnSp>
        <p:cxnSp>
          <p:nvCxnSpPr>
            <p:cNvPr id="24" name="Straight Arrow Connector 23">
              <a:extLst>
                <a:ext uri="{FF2B5EF4-FFF2-40B4-BE49-F238E27FC236}">
                  <a16:creationId xmlns:a16="http://schemas.microsoft.com/office/drawing/2014/main" id="{C83BDD40-777A-406E-80E5-DFECABE386D6}"/>
                </a:ext>
              </a:extLst>
            </p:cNvPr>
            <p:cNvCxnSpPr>
              <a:stCxn id="8" idx="3"/>
              <a:endCxn id="9" idx="1"/>
            </p:cNvCxnSpPr>
            <p:nvPr/>
          </p:nvCxnSpPr>
          <p:spPr>
            <a:xfrm flipV="1">
              <a:off x="6819274" y="2366483"/>
              <a:ext cx="456692" cy="1"/>
            </a:xfrm>
            <a:prstGeom prst="straightConnector1">
              <a:avLst/>
            </a:prstGeom>
            <a:noFill/>
            <a:ln w="9525" cap="flat" cmpd="sng" algn="ctr">
              <a:solidFill>
                <a:srgbClr val="FFFFFF"/>
              </a:solidFill>
              <a:prstDash val="solid"/>
              <a:tailEnd type="triangle"/>
            </a:ln>
            <a:effectLst/>
          </p:spPr>
        </p:cxnSp>
        <p:cxnSp>
          <p:nvCxnSpPr>
            <p:cNvPr id="25" name="Straight Arrow Connector 24">
              <a:extLst>
                <a:ext uri="{FF2B5EF4-FFF2-40B4-BE49-F238E27FC236}">
                  <a16:creationId xmlns:a16="http://schemas.microsoft.com/office/drawing/2014/main" id="{591F2272-1F87-49A2-AE6E-A2274EAF5B42}"/>
                </a:ext>
              </a:extLst>
            </p:cNvPr>
            <p:cNvCxnSpPr>
              <a:stCxn id="9" idx="3"/>
              <a:endCxn id="10" idx="1"/>
            </p:cNvCxnSpPr>
            <p:nvPr/>
          </p:nvCxnSpPr>
          <p:spPr>
            <a:xfrm>
              <a:off x="8816451" y="2366481"/>
              <a:ext cx="456692" cy="0"/>
            </a:xfrm>
            <a:prstGeom prst="straightConnector1">
              <a:avLst/>
            </a:prstGeom>
            <a:noFill/>
            <a:ln w="9525" cap="flat" cmpd="sng" algn="ctr">
              <a:solidFill>
                <a:srgbClr val="FFFFFF"/>
              </a:solidFill>
              <a:prstDash val="solid"/>
              <a:tailEnd type="triangle"/>
            </a:ln>
            <a:effectLst/>
          </p:spPr>
        </p:cxnSp>
        <p:sp>
          <p:nvSpPr>
            <p:cNvPr id="26" name="TextBox 25">
              <a:extLst>
                <a:ext uri="{FF2B5EF4-FFF2-40B4-BE49-F238E27FC236}">
                  <a16:creationId xmlns:a16="http://schemas.microsoft.com/office/drawing/2014/main" id="{2811D360-8964-4182-A74B-87CEC34BAC86}"/>
                </a:ext>
              </a:extLst>
            </p:cNvPr>
            <p:cNvSpPr txBox="1"/>
            <p:nvPr/>
          </p:nvSpPr>
          <p:spPr>
            <a:xfrm>
              <a:off x="2845905" y="2050527"/>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Prod</a:t>
              </a:r>
            </a:p>
          </p:txBody>
        </p:sp>
        <p:sp>
          <p:nvSpPr>
            <p:cNvPr id="27" name="TextBox 26">
              <a:extLst>
                <a:ext uri="{FF2B5EF4-FFF2-40B4-BE49-F238E27FC236}">
                  <a16:creationId xmlns:a16="http://schemas.microsoft.com/office/drawing/2014/main" id="{47F145D9-6D04-4669-9132-74790FADDB08}"/>
                </a:ext>
              </a:extLst>
            </p:cNvPr>
            <p:cNvSpPr txBox="1"/>
            <p:nvPr/>
          </p:nvSpPr>
          <p:spPr>
            <a:xfrm>
              <a:off x="2126199" y="3416262"/>
              <a:ext cx="772938" cy="432271"/>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Dev/</a:t>
              </a:r>
              <a:br>
                <a:rPr lang="en-US" sz="1530" dirty="0">
                  <a:solidFill>
                    <a:srgbClr val="FFFFFF"/>
                  </a:solidFill>
                  <a:latin typeface="Segoe UI Semilight" panose="020B0402040204020203" pitchFamily="34" charset="0"/>
                  <a:cs typeface="Segoe UI Semilight" panose="020B0402040204020203" pitchFamily="34" charset="0"/>
                </a:rPr>
              </a:br>
              <a:r>
                <a:rPr lang="en-US" sz="1530" dirty="0">
                  <a:solidFill>
                    <a:srgbClr val="FFFFFF"/>
                  </a:solidFill>
                  <a:latin typeface="Segoe UI Semilight" panose="020B0402040204020203" pitchFamily="34" charset="0"/>
                  <a:cs typeface="Segoe UI Semilight" panose="020B0402040204020203" pitchFamily="34" charset="0"/>
                </a:rPr>
                <a:t>Test</a:t>
              </a:r>
            </a:p>
          </p:txBody>
        </p:sp>
        <p:sp>
          <p:nvSpPr>
            <p:cNvPr id="28" name="TextBox 27">
              <a:extLst>
                <a:ext uri="{FF2B5EF4-FFF2-40B4-BE49-F238E27FC236}">
                  <a16:creationId xmlns:a16="http://schemas.microsoft.com/office/drawing/2014/main" id="{2B9E7FB7-6736-46F8-8F10-912145D643F5}"/>
                </a:ext>
              </a:extLst>
            </p:cNvPr>
            <p:cNvSpPr txBox="1"/>
            <p:nvPr/>
          </p:nvSpPr>
          <p:spPr>
            <a:xfrm>
              <a:off x="4150911" y="3549873"/>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29" name="TextBox 28">
              <a:extLst>
                <a:ext uri="{FF2B5EF4-FFF2-40B4-BE49-F238E27FC236}">
                  <a16:creationId xmlns:a16="http://schemas.microsoft.com/office/drawing/2014/main" id="{80F0B23E-CA8D-4983-AD12-AC8DF0FE9A4B}"/>
                </a:ext>
              </a:extLst>
            </p:cNvPr>
            <p:cNvSpPr txBox="1"/>
            <p:nvPr/>
          </p:nvSpPr>
          <p:spPr>
            <a:xfrm>
              <a:off x="4902273" y="2054659"/>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0" name="TextBox 29">
              <a:extLst>
                <a:ext uri="{FF2B5EF4-FFF2-40B4-BE49-F238E27FC236}">
                  <a16:creationId xmlns:a16="http://schemas.microsoft.com/office/drawing/2014/main" id="{EEE6E53E-970E-4EDA-A2F0-23E8370AED39}"/>
                </a:ext>
              </a:extLst>
            </p:cNvPr>
            <p:cNvSpPr txBox="1"/>
            <p:nvPr/>
          </p:nvSpPr>
          <p:spPr>
            <a:xfrm>
              <a:off x="6124478" y="3583161"/>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31" name="TextBox 30">
              <a:extLst>
                <a:ext uri="{FF2B5EF4-FFF2-40B4-BE49-F238E27FC236}">
                  <a16:creationId xmlns:a16="http://schemas.microsoft.com/office/drawing/2014/main" id="{37B4FB9E-21D6-4E48-9404-9F9583ACFEA7}"/>
                </a:ext>
              </a:extLst>
            </p:cNvPr>
            <p:cNvSpPr txBox="1"/>
            <p:nvPr/>
          </p:nvSpPr>
          <p:spPr>
            <a:xfrm>
              <a:off x="6875841" y="208794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2" name="TextBox 31">
              <a:extLst>
                <a:ext uri="{FF2B5EF4-FFF2-40B4-BE49-F238E27FC236}">
                  <a16:creationId xmlns:a16="http://schemas.microsoft.com/office/drawing/2014/main" id="{02568E4F-0522-4B72-903D-30958D2F048B}"/>
                </a:ext>
              </a:extLst>
            </p:cNvPr>
            <p:cNvSpPr txBox="1"/>
            <p:nvPr/>
          </p:nvSpPr>
          <p:spPr>
            <a:xfrm>
              <a:off x="8137323" y="357885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33" name="TextBox 32">
              <a:extLst>
                <a:ext uri="{FF2B5EF4-FFF2-40B4-BE49-F238E27FC236}">
                  <a16:creationId xmlns:a16="http://schemas.microsoft.com/office/drawing/2014/main" id="{6459B097-DD08-4BAF-83DB-70EE2FB25A70}"/>
                </a:ext>
              </a:extLst>
            </p:cNvPr>
            <p:cNvSpPr txBox="1"/>
            <p:nvPr/>
          </p:nvSpPr>
          <p:spPr>
            <a:xfrm>
              <a:off x="8888686" y="2083640"/>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4" name="TextBox 33">
              <a:extLst>
                <a:ext uri="{FF2B5EF4-FFF2-40B4-BE49-F238E27FC236}">
                  <a16:creationId xmlns:a16="http://schemas.microsoft.com/office/drawing/2014/main" id="{A0D2790A-D501-4EC2-8813-E6AAE7965E22}"/>
                </a:ext>
              </a:extLst>
            </p:cNvPr>
            <p:cNvSpPr txBox="1"/>
            <p:nvPr/>
          </p:nvSpPr>
          <p:spPr>
            <a:xfrm>
              <a:off x="10142116" y="358849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cxnSp>
          <p:nvCxnSpPr>
            <p:cNvPr id="35" name="Straight Arrow Connector 34">
              <a:extLst>
                <a:ext uri="{FF2B5EF4-FFF2-40B4-BE49-F238E27FC236}">
                  <a16:creationId xmlns:a16="http://schemas.microsoft.com/office/drawing/2014/main" id="{5FBB6F2C-A1C7-422C-A97B-241D2784D6DC}"/>
                </a:ext>
              </a:extLst>
            </p:cNvPr>
            <p:cNvCxnSpPr>
              <a:stCxn id="21" idx="2"/>
              <a:endCxn id="4" idx="0"/>
            </p:cNvCxnSpPr>
            <p:nvPr/>
          </p:nvCxnSpPr>
          <p:spPr>
            <a:xfrm flipH="1">
              <a:off x="2054677" y="1154418"/>
              <a:ext cx="8117" cy="204282"/>
            </a:xfrm>
            <a:prstGeom prst="straightConnector1">
              <a:avLst/>
            </a:prstGeom>
            <a:noFill/>
            <a:ln w="9525" cap="flat" cmpd="sng" algn="ctr">
              <a:solidFill>
                <a:srgbClr val="002050"/>
              </a:solidFill>
              <a:prstDash val="solid"/>
              <a:tailEnd type="triangle"/>
            </a:ln>
            <a:effectLst/>
          </p:spPr>
        </p:cxnSp>
        <p:pic>
          <p:nvPicPr>
            <p:cNvPr id="36" name="Picture 35">
              <a:extLst>
                <a:ext uri="{FF2B5EF4-FFF2-40B4-BE49-F238E27FC236}">
                  <a16:creationId xmlns:a16="http://schemas.microsoft.com/office/drawing/2014/main" id="{BA41AB89-C072-4FB1-A532-213CF8F8E0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5869" y="3862145"/>
              <a:ext cx="418354" cy="491058"/>
            </a:xfrm>
            <a:prstGeom prst="rect">
              <a:avLst/>
            </a:prstGeom>
          </p:spPr>
        </p:pic>
        <p:pic>
          <p:nvPicPr>
            <p:cNvPr id="37" name="Picture 36">
              <a:extLst>
                <a:ext uri="{FF2B5EF4-FFF2-40B4-BE49-F238E27FC236}">
                  <a16:creationId xmlns:a16="http://schemas.microsoft.com/office/drawing/2014/main" id="{DE8D2E20-E7B2-48E8-A351-9FC482841D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1915" y="3839971"/>
              <a:ext cx="418354" cy="491058"/>
            </a:xfrm>
            <a:prstGeom prst="rect">
              <a:avLst/>
            </a:prstGeom>
          </p:spPr>
        </p:pic>
        <p:pic>
          <p:nvPicPr>
            <p:cNvPr id="38" name="Picture 37">
              <a:extLst>
                <a:ext uri="{FF2B5EF4-FFF2-40B4-BE49-F238E27FC236}">
                  <a16:creationId xmlns:a16="http://schemas.microsoft.com/office/drawing/2014/main" id="{853F49D0-4B19-4C2F-94B4-80ACD9825A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26994" y="3862145"/>
              <a:ext cx="418354" cy="491058"/>
            </a:xfrm>
            <a:prstGeom prst="rect">
              <a:avLst/>
            </a:prstGeom>
          </p:spPr>
        </p:pic>
        <p:pic>
          <p:nvPicPr>
            <p:cNvPr id="39" name="Picture 38">
              <a:extLst>
                <a:ext uri="{FF2B5EF4-FFF2-40B4-BE49-F238E27FC236}">
                  <a16:creationId xmlns:a16="http://schemas.microsoft.com/office/drawing/2014/main" id="{874E2F27-9D6E-495D-96AA-D76C18816F7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59789" y="3836386"/>
              <a:ext cx="418354" cy="491058"/>
            </a:xfrm>
            <a:prstGeom prst="rect">
              <a:avLst/>
            </a:prstGeom>
          </p:spPr>
        </p:pic>
        <p:pic>
          <p:nvPicPr>
            <p:cNvPr id="40" name="Picture 39">
              <a:extLst>
                <a:ext uri="{FF2B5EF4-FFF2-40B4-BE49-F238E27FC236}">
                  <a16:creationId xmlns:a16="http://schemas.microsoft.com/office/drawing/2014/main" id="{40003D12-560F-40C3-B94A-AEDCBF58969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53816" y="3836386"/>
              <a:ext cx="418354" cy="491058"/>
            </a:xfrm>
            <a:prstGeom prst="rect">
              <a:avLst/>
            </a:prstGeom>
          </p:spPr>
        </p:pic>
      </p:grpSp>
    </p:spTree>
    <p:extLst>
      <p:ext uri="{BB962C8B-B14F-4D97-AF65-F5344CB8AC3E}">
        <p14:creationId xmlns:p14="http://schemas.microsoft.com/office/powerpoint/2010/main" val="4470817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4" name="Title 1"/>
          <p:cNvSpPr>
            <a:spLocks noGrp="1"/>
          </p:cNvSpPr>
          <p:nvPr>
            <p:ph type="title"/>
          </p:nvPr>
        </p:nvSpPr>
        <p:spPr>
          <a:xfrm>
            <a:off x="268934" y="291112"/>
            <a:ext cx="11494682" cy="896518"/>
          </a:xfrm>
        </p:spPr>
        <p:txBody>
          <a:bodyPr/>
          <a:lstStyle/>
          <a:p>
            <a:r>
              <a:rPr lang="en-US" sz="4400" dirty="0">
                <a:solidFill>
                  <a:schemeClr val="bg1"/>
                </a:solidFill>
              </a:rPr>
              <a:t>Modernizing SAP Platform on Microsoft Cloud OS</a:t>
            </a:r>
          </a:p>
        </p:txBody>
      </p:sp>
      <p:grpSp>
        <p:nvGrpSpPr>
          <p:cNvPr id="2" name="Group 1">
            <a:extLst>
              <a:ext uri="{FF2B5EF4-FFF2-40B4-BE49-F238E27FC236}">
                <a16:creationId xmlns:a16="http://schemas.microsoft.com/office/drawing/2014/main" id="{40E65B9F-DC51-4126-9F51-EBFDE20EE463}"/>
              </a:ext>
            </a:extLst>
          </p:cNvPr>
          <p:cNvGrpSpPr/>
          <p:nvPr/>
        </p:nvGrpSpPr>
        <p:grpSpPr>
          <a:xfrm>
            <a:off x="-144852" y="1388386"/>
            <a:ext cx="12481704" cy="4916696"/>
            <a:chOff x="-366779" y="1388386"/>
            <a:chExt cx="12481704" cy="4916696"/>
          </a:xfrm>
        </p:grpSpPr>
        <p:sp>
          <p:nvSpPr>
            <p:cNvPr id="22" name="右矢印 86">
              <a:extLst>
                <a:ext uri="{FF2B5EF4-FFF2-40B4-BE49-F238E27FC236}">
                  <a16:creationId xmlns:a16="http://schemas.microsoft.com/office/drawing/2014/main" id="{92410C98-94AA-4937-89D3-7BA7BBF6115A}"/>
                </a:ext>
              </a:extLst>
            </p:cNvPr>
            <p:cNvSpPr/>
            <p:nvPr/>
          </p:nvSpPr>
          <p:spPr bwMode="auto">
            <a:xfrm rot="21069730" flipV="1">
              <a:off x="6754015" y="3102195"/>
              <a:ext cx="1945514" cy="344395"/>
            </a:xfrm>
            <a:prstGeom prst="rightArrow">
              <a:avLst/>
            </a:prstGeom>
            <a:solidFill>
              <a:srgbClr val="BAD80A"/>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3" name="右矢印 87">
              <a:extLst>
                <a:ext uri="{FF2B5EF4-FFF2-40B4-BE49-F238E27FC236}">
                  <a16:creationId xmlns:a16="http://schemas.microsoft.com/office/drawing/2014/main" id="{9B14705F-E484-4CF6-817B-716A1253BA60}"/>
                </a:ext>
              </a:extLst>
            </p:cNvPr>
            <p:cNvSpPr/>
            <p:nvPr/>
          </p:nvSpPr>
          <p:spPr bwMode="auto">
            <a:xfrm rot="394223">
              <a:off x="6720158" y="3995597"/>
              <a:ext cx="1945514" cy="344395"/>
            </a:xfrm>
            <a:prstGeom prst="rightArrow">
              <a:avLst/>
            </a:prstGeom>
            <a:solidFill>
              <a:srgbClr val="00188F"/>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5" name="右矢印 88">
              <a:extLst>
                <a:ext uri="{FF2B5EF4-FFF2-40B4-BE49-F238E27FC236}">
                  <a16:creationId xmlns:a16="http://schemas.microsoft.com/office/drawing/2014/main" id="{1B9444D3-5C29-414C-9845-EA06B439390B}"/>
                </a:ext>
              </a:extLst>
            </p:cNvPr>
            <p:cNvSpPr/>
            <p:nvPr/>
          </p:nvSpPr>
          <p:spPr bwMode="auto">
            <a:xfrm rot="19772207" flipV="1">
              <a:off x="6616666" y="2288400"/>
              <a:ext cx="2067395" cy="364132"/>
            </a:xfrm>
            <a:prstGeom prst="rightArrow">
              <a:avLst/>
            </a:prstGeom>
            <a:solidFill>
              <a:srgbClr val="00B294"/>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6" name="右矢印 89">
              <a:extLst>
                <a:ext uri="{FF2B5EF4-FFF2-40B4-BE49-F238E27FC236}">
                  <a16:creationId xmlns:a16="http://schemas.microsoft.com/office/drawing/2014/main" id="{EE22F333-5B83-4AF0-A0F3-E6374B9A3C66}"/>
                </a:ext>
              </a:extLst>
            </p:cNvPr>
            <p:cNvSpPr/>
            <p:nvPr/>
          </p:nvSpPr>
          <p:spPr bwMode="auto">
            <a:xfrm rot="1827793">
              <a:off x="6590767" y="4807212"/>
              <a:ext cx="2067395" cy="364132"/>
            </a:xfrm>
            <a:prstGeom prst="rightArrow">
              <a:avLst/>
            </a:prstGeom>
            <a:solidFill>
              <a:srgbClr val="00BCF2"/>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7" name="角丸四角形 84">
              <a:extLst>
                <a:ext uri="{FF2B5EF4-FFF2-40B4-BE49-F238E27FC236}">
                  <a16:creationId xmlns:a16="http://schemas.microsoft.com/office/drawing/2014/main" id="{367BC3B0-8561-47BB-BC56-E04EE2483612}"/>
                </a:ext>
              </a:extLst>
            </p:cNvPr>
            <p:cNvSpPr/>
            <p:nvPr/>
          </p:nvSpPr>
          <p:spPr bwMode="auto">
            <a:xfrm>
              <a:off x="6425712" y="2639249"/>
              <a:ext cx="522382" cy="2152896"/>
            </a:xfrm>
            <a:prstGeom prst="roundRect">
              <a:avLst/>
            </a:prstGeom>
            <a:solidFill>
              <a:srgbClr val="FFFFFF"/>
            </a:solidFill>
            <a:ln w="10795" cap="flat" cmpd="sng" algn="ctr">
              <a:solidFill>
                <a:srgbClr val="353535"/>
              </a:solid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8" name="テキスト ボックス 85">
              <a:extLst>
                <a:ext uri="{FF2B5EF4-FFF2-40B4-BE49-F238E27FC236}">
                  <a16:creationId xmlns:a16="http://schemas.microsoft.com/office/drawing/2014/main" id="{043A785B-835E-49DC-AB78-130B507E8FE3}"/>
                </a:ext>
              </a:extLst>
            </p:cNvPr>
            <p:cNvSpPr txBox="1"/>
            <p:nvPr/>
          </p:nvSpPr>
          <p:spPr>
            <a:xfrm>
              <a:off x="6306822" y="2963688"/>
              <a:ext cx="717603" cy="1709031"/>
            </a:xfrm>
            <a:prstGeom prst="rect">
              <a:avLst/>
            </a:prstGeom>
            <a:noFill/>
          </p:spPr>
          <p:txBody>
            <a:bodyPr vert="eaVert" wrap="square" lIns="182802" tIns="146241" rIns="182802" bIns="146241" rtlCol="0">
              <a:spAutoFit/>
            </a:bodyPr>
            <a:lstStyle/>
            <a:p>
              <a:pPr defTabSz="932201">
                <a:lnSpc>
                  <a:spcPct val="90000"/>
                </a:lnSpc>
                <a:defRPr/>
              </a:pPr>
              <a:r>
                <a:rPr kumimoji="1" lang="en-US" altLang="ja-JP"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rPr>
                <a:t>IMPORT</a:t>
              </a:r>
              <a:endParaRPr kumimoji="1" lang="ja-JP" altLang="en-US"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endParaRPr>
            </a:p>
          </p:txBody>
        </p:sp>
        <p:sp>
          <p:nvSpPr>
            <p:cNvPr id="29" name="角丸四角形 18">
              <a:extLst>
                <a:ext uri="{FF2B5EF4-FFF2-40B4-BE49-F238E27FC236}">
                  <a16:creationId xmlns:a16="http://schemas.microsoft.com/office/drawing/2014/main" id="{E27EA3A3-AE4E-431F-BBCB-FC8939744D9C}"/>
                </a:ext>
              </a:extLst>
            </p:cNvPr>
            <p:cNvSpPr/>
            <p:nvPr/>
          </p:nvSpPr>
          <p:spPr bwMode="auto">
            <a:xfrm>
              <a:off x="3853982" y="2624327"/>
              <a:ext cx="522382" cy="2152896"/>
            </a:xfrm>
            <a:prstGeom prst="roundRect">
              <a:avLst/>
            </a:prstGeom>
            <a:solidFill>
              <a:srgbClr val="FFFFFF"/>
            </a:solidFill>
            <a:ln w="10795" cap="flat" cmpd="sng" algn="ctr">
              <a:solidFill>
                <a:srgbClr val="353535"/>
              </a:solid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0" name="右矢印 81">
              <a:extLst>
                <a:ext uri="{FF2B5EF4-FFF2-40B4-BE49-F238E27FC236}">
                  <a16:creationId xmlns:a16="http://schemas.microsoft.com/office/drawing/2014/main" id="{181574AC-2CEA-4C31-A8E3-A54865066B69}"/>
                </a:ext>
              </a:extLst>
            </p:cNvPr>
            <p:cNvSpPr/>
            <p:nvPr/>
          </p:nvSpPr>
          <p:spPr bwMode="auto">
            <a:xfrm rot="21069730" flipV="1">
              <a:off x="1933857" y="3912312"/>
              <a:ext cx="1945514" cy="344395"/>
            </a:xfrm>
            <a:prstGeom prst="rightArrow">
              <a:avLst/>
            </a:prstGeom>
            <a:solidFill>
              <a:srgbClr val="BAD80A"/>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1" name="右矢印 74">
              <a:extLst>
                <a:ext uri="{FF2B5EF4-FFF2-40B4-BE49-F238E27FC236}">
                  <a16:creationId xmlns:a16="http://schemas.microsoft.com/office/drawing/2014/main" id="{B944E510-F63E-4C9E-A387-19D443BA0122}"/>
                </a:ext>
              </a:extLst>
            </p:cNvPr>
            <p:cNvSpPr/>
            <p:nvPr/>
          </p:nvSpPr>
          <p:spPr bwMode="auto">
            <a:xfrm rot="394223">
              <a:off x="1909487" y="3033908"/>
              <a:ext cx="1945514" cy="344395"/>
            </a:xfrm>
            <a:prstGeom prst="rightArrow">
              <a:avLst/>
            </a:prstGeom>
            <a:solidFill>
              <a:srgbClr val="00188F"/>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2" name="円/楕円 4">
              <a:extLst>
                <a:ext uri="{FF2B5EF4-FFF2-40B4-BE49-F238E27FC236}">
                  <a16:creationId xmlns:a16="http://schemas.microsoft.com/office/drawing/2014/main" id="{F8358945-7668-4F20-A956-D114A8D57C9A}"/>
                </a:ext>
              </a:extLst>
            </p:cNvPr>
            <p:cNvSpPr/>
            <p:nvPr/>
          </p:nvSpPr>
          <p:spPr bwMode="auto">
            <a:xfrm>
              <a:off x="4440984" y="2693033"/>
              <a:ext cx="1895065" cy="1895065"/>
            </a:xfrm>
            <a:prstGeom prst="ellipse">
              <a:avLst/>
            </a:prstGeom>
            <a:solidFill>
              <a:srgbClr val="E6E6E6"/>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33" name="図 2">
              <a:extLst>
                <a:ext uri="{FF2B5EF4-FFF2-40B4-BE49-F238E27FC236}">
                  <a16:creationId xmlns:a16="http://schemas.microsoft.com/office/drawing/2014/main" id="{C84127CC-9269-42A2-BD9C-9052E0CB249F}"/>
                </a:ext>
              </a:extLst>
            </p:cNvPr>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5197686" y="2894739"/>
              <a:ext cx="651918" cy="840631"/>
            </a:xfrm>
            <a:prstGeom prst="rect">
              <a:avLst/>
            </a:prstGeom>
          </p:spPr>
        </p:pic>
        <p:pic>
          <p:nvPicPr>
            <p:cNvPr id="34" name="図 58">
              <a:extLst>
                <a:ext uri="{FF2B5EF4-FFF2-40B4-BE49-F238E27FC236}">
                  <a16:creationId xmlns:a16="http://schemas.microsoft.com/office/drawing/2014/main" id="{D5B56B71-860E-4983-8BE2-5BBEE23F8F66}"/>
                </a:ext>
              </a:extLst>
            </p:cNvPr>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4942949" y="3112312"/>
              <a:ext cx="651918" cy="840631"/>
            </a:xfrm>
            <a:prstGeom prst="rect">
              <a:avLst/>
            </a:prstGeom>
          </p:spPr>
        </p:pic>
        <p:sp>
          <p:nvSpPr>
            <p:cNvPr id="35" name="正方形/長方形 59">
              <a:extLst>
                <a:ext uri="{FF2B5EF4-FFF2-40B4-BE49-F238E27FC236}">
                  <a16:creationId xmlns:a16="http://schemas.microsoft.com/office/drawing/2014/main" id="{23A2FC14-48CB-4DB3-9EDC-FD91240C3C98}"/>
                </a:ext>
              </a:extLst>
            </p:cNvPr>
            <p:cNvSpPr/>
            <p:nvPr/>
          </p:nvSpPr>
          <p:spPr>
            <a:xfrm>
              <a:off x="367621" y="1656165"/>
              <a:ext cx="1469605" cy="606402"/>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Windows/SQL</a:t>
              </a:r>
              <a:endParaRPr lang="ja-JP" altLang="en-US" sz="1632" dirty="0">
                <a:solidFill>
                  <a:srgbClr val="FFFFFF"/>
                </a:solidFill>
                <a:latin typeface="Segoe UI Semilight" panose="020B0402040204020203" pitchFamily="34" charset="0"/>
                <a:cs typeface="Segoe UI Semilight" panose="020B0402040204020203" pitchFamily="34" charset="0"/>
              </a:endParaRPr>
            </a:p>
          </p:txBody>
        </p:sp>
        <p:sp>
          <p:nvSpPr>
            <p:cNvPr id="36" name="正方形/長方形 60">
              <a:extLst>
                <a:ext uri="{FF2B5EF4-FFF2-40B4-BE49-F238E27FC236}">
                  <a16:creationId xmlns:a16="http://schemas.microsoft.com/office/drawing/2014/main" id="{2C8ED8E3-2F4A-4AC1-91AC-5432A77331C9}"/>
                </a:ext>
              </a:extLst>
            </p:cNvPr>
            <p:cNvSpPr/>
            <p:nvPr/>
          </p:nvSpPr>
          <p:spPr>
            <a:xfrm>
              <a:off x="120823" y="2830894"/>
              <a:ext cx="1715212" cy="594650"/>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Linux/DB2</a:t>
              </a:r>
            </a:p>
          </p:txBody>
        </p:sp>
        <p:pic>
          <p:nvPicPr>
            <p:cNvPr id="37" name="図 63">
              <a:extLst>
                <a:ext uri="{FF2B5EF4-FFF2-40B4-BE49-F238E27FC236}">
                  <a16:creationId xmlns:a16="http://schemas.microsoft.com/office/drawing/2014/main" id="{DE0E356C-3AF2-4A14-94A7-4ED01BA46C2D}"/>
                </a:ext>
              </a:extLst>
            </p:cNvPr>
            <p:cNvPicPr>
              <a:picLocks noChangeAspect="1"/>
            </p:cNvPicPr>
            <p:nvPr/>
          </p:nvPicPr>
          <p:blipFill>
            <a:blip r:embed="rId4" cstate="email">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tretch>
              <a:fillRect/>
            </a:stretch>
          </p:blipFill>
          <p:spPr>
            <a:xfrm>
              <a:off x="1879371" y="3726217"/>
              <a:ext cx="581737" cy="892766"/>
            </a:xfrm>
            <a:prstGeom prst="rect">
              <a:avLst/>
            </a:prstGeom>
          </p:spPr>
        </p:pic>
        <p:pic>
          <p:nvPicPr>
            <p:cNvPr id="38" name="図 12">
              <a:extLst>
                <a:ext uri="{FF2B5EF4-FFF2-40B4-BE49-F238E27FC236}">
                  <a16:creationId xmlns:a16="http://schemas.microsoft.com/office/drawing/2014/main" id="{7DA570EA-BA3D-4530-95EF-FF3F37A57E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879370" y="2639672"/>
              <a:ext cx="581737" cy="903346"/>
            </a:xfrm>
            <a:prstGeom prst="rect">
              <a:avLst/>
            </a:prstGeom>
          </p:spPr>
        </p:pic>
        <p:sp>
          <p:nvSpPr>
            <p:cNvPr id="39" name="正方形/長方形 64">
              <a:extLst>
                <a:ext uri="{FF2B5EF4-FFF2-40B4-BE49-F238E27FC236}">
                  <a16:creationId xmlns:a16="http://schemas.microsoft.com/office/drawing/2014/main" id="{06D17F4B-614B-4594-A0B3-4B213F3A8F96}"/>
                </a:ext>
              </a:extLst>
            </p:cNvPr>
            <p:cNvSpPr/>
            <p:nvPr/>
          </p:nvSpPr>
          <p:spPr>
            <a:xfrm>
              <a:off x="120823" y="3911979"/>
              <a:ext cx="1723574" cy="606488"/>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UNIX/Oracle</a:t>
              </a:r>
            </a:p>
          </p:txBody>
        </p:sp>
        <p:sp>
          <p:nvSpPr>
            <p:cNvPr id="40" name="正方形/長方形 72">
              <a:extLst>
                <a:ext uri="{FF2B5EF4-FFF2-40B4-BE49-F238E27FC236}">
                  <a16:creationId xmlns:a16="http://schemas.microsoft.com/office/drawing/2014/main" id="{11EADA5A-97C1-4EE8-BD6A-422586F72173}"/>
                </a:ext>
              </a:extLst>
            </p:cNvPr>
            <p:cNvSpPr/>
            <p:nvPr/>
          </p:nvSpPr>
          <p:spPr>
            <a:xfrm>
              <a:off x="-366779" y="5024514"/>
              <a:ext cx="2224664" cy="606402"/>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Mainframe/DB2</a:t>
              </a:r>
            </a:p>
          </p:txBody>
        </p:sp>
        <p:sp>
          <p:nvSpPr>
            <p:cNvPr id="41" name="正方形/長方形 73">
              <a:extLst>
                <a:ext uri="{FF2B5EF4-FFF2-40B4-BE49-F238E27FC236}">
                  <a16:creationId xmlns:a16="http://schemas.microsoft.com/office/drawing/2014/main" id="{930D9B66-71AD-456F-B885-B1F08C2B35E4}"/>
                </a:ext>
              </a:extLst>
            </p:cNvPr>
            <p:cNvSpPr/>
            <p:nvPr/>
          </p:nvSpPr>
          <p:spPr>
            <a:xfrm>
              <a:off x="4577071" y="4006401"/>
              <a:ext cx="1674480" cy="470135"/>
            </a:xfrm>
            <a:prstGeom prst="rect">
              <a:avLst/>
            </a:prstGeom>
          </p:spPr>
          <p:txBody>
            <a:bodyPr wrap="square">
              <a:spAutoFit/>
            </a:bodyPr>
            <a:lstStyle/>
            <a:p>
              <a:pPr algn="ctr" defTabSz="932201">
                <a:defRPr/>
              </a:pPr>
              <a:r>
                <a:rPr lang="en-US" altLang="ja-JP" sz="1197" dirty="0">
                  <a:solidFill>
                    <a:prstClr val="black"/>
                  </a:solidFill>
                  <a:latin typeface="Segoe UI Semilight" panose="020B0402040204020203" pitchFamily="34" charset="0"/>
                  <a:cs typeface="Segoe UI Semilight" panose="020B0402040204020203" pitchFamily="34" charset="0"/>
                </a:rPr>
                <a:t>OS/DB independent</a:t>
              </a:r>
              <a:br>
                <a:rPr lang="en-US" altLang="ja-JP" sz="1197" dirty="0">
                  <a:solidFill>
                    <a:prstClr val="black"/>
                  </a:solidFill>
                  <a:latin typeface="Segoe UI Semilight" panose="020B0402040204020203" pitchFamily="34" charset="0"/>
                  <a:cs typeface="Segoe UI Semilight" panose="020B0402040204020203" pitchFamily="34" charset="0"/>
                </a:rPr>
              </a:br>
              <a:r>
                <a:rPr lang="en-US" altLang="ja-JP" sz="1197" dirty="0">
                  <a:solidFill>
                    <a:prstClr val="black"/>
                  </a:solidFill>
                  <a:latin typeface="Segoe UI Semilight" panose="020B0402040204020203" pitchFamily="34" charset="0"/>
                  <a:cs typeface="Segoe UI Semilight" panose="020B0402040204020203" pitchFamily="34" charset="0"/>
                </a:rPr>
                <a:t>dump files</a:t>
              </a:r>
            </a:p>
          </p:txBody>
        </p:sp>
        <p:sp>
          <p:nvSpPr>
            <p:cNvPr id="42" name="右矢印 82">
              <a:extLst>
                <a:ext uri="{FF2B5EF4-FFF2-40B4-BE49-F238E27FC236}">
                  <a16:creationId xmlns:a16="http://schemas.microsoft.com/office/drawing/2014/main" id="{7F305DDB-5152-41F2-A273-A537E161489E}"/>
                </a:ext>
              </a:extLst>
            </p:cNvPr>
            <p:cNvSpPr/>
            <p:nvPr/>
          </p:nvSpPr>
          <p:spPr bwMode="auto">
            <a:xfrm rot="19772207" flipV="1">
              <a:off x="1922785" y="4882168"/>
              <a:ext cx="2067395" cy="364132"/>
            </a:xfrm>
            <a:prstGeom prst="rightArrow">
              <a:avLst/>
            </a:prstGeom>
            <a:solidFill>
              <a:srgbClr val="00B294"/>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43" name="図 65">
              <a:extLst>
                <a:ext uri="{FF2B5EF4-FFF2-40B4-BE49-F238E27FC236}">
                  <a16:creationId xmlns:a16="http://schemas.microsoft.com/office/drawing/2014/main" id="{A794E5F5-3370-436A-913C-0B901C2E6FB0}"/>
                </a:ext>
              </a:extLst>
            </p:cNvPr>
            <p:cNvPicPr>
              <a:picLocks noChangeAspect="1"/>
            </p:cNvPicPr>
            <p:nvPr/>
          </p:nvPicPr>
          <p:blipFill>
            <a:blip r:embed="rId7" cstate="email">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a:ext>
              </a:extLst>
            </a:blip>
            <a:stretch>
              <a:fillRect/>
            </a:stretch>
          </p:blipFill>
          <p:spPr>
            <a:xfrm>
              <a:off x="1932439" y="4856723"/>
              <a:ext cx="581737" cy="903346"/>
            </a:xfrm>
            <a:prstGeom prst="rect">
              <a:avLst/>
            </a:prstGeom>
          </p:spPr>
        </p:pic>
        <p:sp>
          <p:nvSpPr>
            <p:cNvPr id="44" name="テキスト ボックス 17">
              <a:extLst>
                <a:ext uri="{FF2B5EF4-FFF2-40B4-BE49-F238E27FC236}">
                  <a16:creationId xmlns:a16="http://schemas.microsoft.com/office/drawing/2014/main" id="{0F0F783F-8A7B-449D-9462-50CE7B8E4D16}"/>
                </a:ext>
              </a:extLst>
            </p:cNvPr>
            <p:cNvSpPr txBox="1"/>
            <p:nvPr/>
          </p:nvSpPr>
          <p:spPr>
            <a:xfrm>
              <a:off x="3704268" y="2894740"/>
              <a:ext cx="717603" cy="1709031"/>
            </a:xfrm>
            <a:prstGeom prst="rect">
              <a:avLst/>
            </a:prstGeom>
            <a:noFill/>
          </p:spPr>
          <p:txBody>
            <a:bodyPr vert="eaVert" wrap="square" lIns="182802" tIns="146241" rIns="182802" bIns="146241" rtlCol="0">
              <a:spAutoFit/>
            </a:bodyPr>
            <a:lstStyle/>
            <a:p>
              <a:pPr defTabSz="932201">
                <a:lnSpc>
                  <a:spcPct val="90000"/>
                </a:lnSpc>
                <a:defRPr/>
              </a:pPr>
              <a:r>
                <a:rPr kumimoji="1" lang="en-US" altLang="ja-JP"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rPr>
                <a:t>EXPORT</a:t>
              </a:r>
              <a:endParaRPr kumimoji="1" lang="ja-JP" altLang="en-US"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endParaRPr>
            </a:p>
          </p:txBody>
        </p:sp>
        <p:sp>
          <p:nvSpPr>
            <p:cNvPr id="45" name="右矢印 83">
              <a:extLst>
                <a:ext uri="{FF2B5EF4-FFF2-40B4-BE49-F238E27FC236}">
                  <a16:creationId xmlns:a16="http://schemas.microsoft.com/office/drawing/2014/main" id="{F9409DF8-EF81-4D21-B161-E8F9FC06A694}"/>
                </a:ext>
              </a:extLst>
            </p:cNvPr>
            <p:cNvSpPr/>
            <p:nvPr/>
          </p:nvSpPr>
          <p:spPr bwMode="auto">
            <a:xfrm rot="1827793">
              <a:off x="1931769" y="2129605"/>
              <a:ext cx="2067395" cy="364132"/>
            </a:xfrm>
            <a:prstGeom prst="rightArrow">
              <a:avLst/>
            </a:prstGeom>
            <a:solidFill>
              <a:srgbClr val="00BCF2"/>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46" name="図 10">
              <a:extLst>
                <a:ext uri="{FF2B5EF4-FFF2-40B4-BE49-F238E27FC236}">
                  <a16:creationId xmlns:a16="http://schemas.microsoft.com/office/drawing/2014/main" id="{205046AF-E1D6-4B01-9657-139FC419358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879371" y="1500528"/>
              <a:ext cx="581737" cy="892766"/>
            </a:xfrm>
            <a:prstGeom prst="rect">
              <a:avLst/>
            </a:prstGeom>
          </p:spPr>
        </p:pic>
        <p:sp>
          <p:nvSpPr>
            <p:cNvPr id="47" name="正方形/長方形 95">
              <a:extLst>
                <a:ext uri="{FF2B5EF4-FFF2-40B4-BE49-F238E27FC236}">
                  <a16:creationId xmlns:a16="http://schemas.microsoft.com/office/drawing/2014/main" id="{8BB65A4C-76E7-4F3F-A44A-F410473F4263}"/>
                </a:ext>
              </a:extLst>
            </p:cNvPr>
            <p:cNvSpPr/>
            <p:nvPr/>
          </p:nvSpPr>
          <p:spPr>
            <a:xfrm>
              <a:off x="9694703" y="4016169"/>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Windows/Oracle</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48" name="図 20">
              <a:extLst>
                <a:ext uri="{FF2B5EF4-FFF2-40B4-BE49-F238E27FC236}">
                  <a16:creationId xmlns:a16="http://schemas.microsoft.com/office/drawing/2014/main" id="{D6845A58-37DC-4E89-B544-89F119C05EB7}"/>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7108" y="4277224"/>
              <a:ext cx="1009767" cy="549206"/>
            </a:xfrm>
            <a:prstGeom prst="rect">
              <a:avLst/>
            </a:prstGeom>
          </p:spPr>
        </p:pic>
        <p:grpSp>
          <p:nvGrpSpPr>
            <p:cNvPr id="49" name="グループ化 101">
              <a:extLst>
                <a:ext uri="{FF2B5EF4-FFF2-40B4-BE49-F238E27FC236}">
                  <a16:creationId xmlns:a16="http://schemas.microsoft.com/office/drawing/2014/main" id="{1B7C119B-D80F-488F-8934-710EBAD2CC50}"/>
                </a:ext>
              </a:extLst>
            </p:cNvPr>
            <p:cNvGrpSpPr/>
            <p:nvPr/>
          </p:nvGrpSpPr>
          <p:grpSpPr>
            <a:xfrm>
              <a:off x="9031973" y="4016169"/>
              <a:ext cx="424531" cy="602812"/>
              <a:chOff x="9097577" y="1973988"/>
              <a:chExt cx="804249" cy="1141993"/>
            </a:xfrm>
          </p:grpSpPr>
          <p:pic>
            <p:nvPicPr>
              <p:cNvPr id="50" name="図 102">
                <a:extLst>
                  <a:ext uri="{FF2B5EF4-FFF2-40B4-BE49-F238E27FC236}">
                    <a16:creationId xmlns:a16="http://schemas.microsoft.com/office/drawing/2014/main" id="{AE16A4C7-3807-4A4A-BE78-7DCA8F50FC9A}"/>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51" name="図 103">
                <a:extLst>
                  <a:ext uri="{FF2B5EF4-FFF2-40B4-BE49-F238E27FC236}">
                    <a16:creationId xmlns:a16="http://schemas.microsoft.com/office/drawing/2014/main" id="{A8AAF08C-5ABD-4524-AC38-246A958AB40F}"/>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52" name="図 104">
                <a:extLst>
                  <a:ext uri="{FF2B5EF4-FFF2-40B4-BE49-F238E27FC236}">
                    <a16:creationId xmlns:a16="http://schemas.microsoft.com/office/drawing/2014/main" id="{84796FA5-163D-4641-B270-BD6AD906F780}"/>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pic>
          <p:nvPicPr>
            <p:cNvPr id="53" name="図 105">
              <a:extLst>
                <a:ext uri="{FF2B5EF4-FFF2-40B4-BE49-F238E27FC236}">
                  <a16:creationId xmlns:a16="http://schemas.microsoft.com/office/drawing/2014/main" id="{0157196C-9F7E-4F4F-A0E4-1BC4B84F9288}"/>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8326" y="5554707"/>
              <a:ext cx="1009767" cy="549206"/>
            </a:xfrm>
            <a:prstGeom prst="rect">
              <a:avLst/>
            </a:prstGeom>
          </p:spPr>
        </p:pic>
        <p:grpSp>
          <p:nvGrpSpPr>
            <p:cNvPr id="54" name="グループ化 106">
              <a:extLst>
                <a:ext uri="{FF2B5EF4-FFF2-40B4-BE49-F238E27FC236}">
                  <a16:creationId xmlns:a16="http://schemas.microsoft.com/office/drawing/2014/main" id="{AAAC9C68-634A-49FA-88A6-EF90F9F8B5B8}"/>
                </a:ext>
              </a:extLst>
            </p:cNvPr>
            <p:cNvGrpSpPr/>
            <p:nvPr/>
          </p:nvGrpSpPr>
          <p:grpSpPr>
            <a:xfrm>
              <a:off x="9031973" y="5293654"/>
              <a:ext cx="424531" cy="602812"/>
              <a:chOff x="9097577" y="1973988"/>
              <a:chExt cx="804249" cy="1141993"/>
            </a:xfrm>
          </p:grpSpPr>
          <p:pic>
            <p:nvPicPr>
              <p:cNvPr id="55" name="図 107">
                <a:extLst>
                  <a:ext uri="{FF2B5EF4-FFF2-40B4-BE49-F238E27FC236}">
                    <a16:creationId xmlns:a16="http://schemas.microsoft.com/office/drawing/2014/main" id="{862F229C-6013-4760-AEC6-F22E42DA16EC}"/>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56" name="図 108">
                <a:extLst>
                  <a:ext uri="{FF2B5EF4-FFF2-40B4-BE49-F238E27FC236}">
                    <a16:creationId xmlns:a16="http://schemas.microsoft.com/office/drawing/2014/main" id="{2EFB9718-F617-4CA8-A1C0-2AE26049BF4C}"/>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57" name="図 109">
                <a:extLst>
                  <a:ext uri="{FF2B5EF4-FFF2-40B4-BE49-F238E27FC236}">
                    <a16:creationId xmlns:a16="http://schemas.microsoft.com/office/drawing/2014/main" id="{008CEF41-6C77-430E-866C-F4BADE2B3DD3}"/>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sp>
          <p:nvSpPr>
            <p:cNvPr id="58" name="正方形/長方形 111">
              <a:extLst>
                <a:ext uri="{FF2B5EF4-FFF2-40B4-BE49-F238E27FC236}">
                  <a16:creationId xmlns:a16="http://schemas.microsoft.com/office/drawing/2014/main" id="{CE9CB7B5-436B-4C25-A496-D966DBB96A5C}"/>
                </a:ext>
              </a:extLst>
            </p:cNvPr>
            <p:cNvSpPr/>
            <p:nvPr/>
          </p:nvSpPr>
          <p:spPr>
            <a:xfrm>
              <a:off x="9717232" y="5186435"/>
              <a:ext cx="2397693" cy="1118647"/>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Linux/HANA</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 +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HANA Large Instances</a:t>
              </a:r>
            </a:p>
          </p:txBody>
        </p:sp>
        <p:pic>
          <p:nvPicPr>
            <p:cNvPr id="59" name="図 3">
              <a:extLst>
                <a:ext uri="{FF2B5EF4-FFF2-40B4-BE49-F238E27FC236}">
                  <a16:creationId xmlns:a16="http://schemas.microsoft.com/office/drawing/2014/main" id="{8288842B-EB30-41B9-8D06-BE57459B257C}"/>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844568" y="2439536"/>
              <a:ext cx="511613" cy="508475"/>
            </a:xfrm>
            <a:prstGeom prst="rect">
              <a:avLst/>
            </a:prstGeom>
          </p:spPr>
        </p:pic>
        <p:pic>
          <p:nvPicPr>
            <p:cNvPr id="60" name="図 52">
              <a:extLst>
                <a:ext uri="{FF2B5EF4-FFF2-40B4-BE49-F238E27FC236}">
                  <a16:creationId xmlns:a16="http://schemas.microsoft.com/office/drawing/2014/main" id="{D6316609-1046-4F89-926C-F28898D8A9A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483303" y="2468132"/>
              <a:ext cx="511613" cy="508475"/>
            </a:xfrm>
            <a:prstGeom prst="rect">
              <a:avLst/>
            </a:prstGeom>
          </p:spPr>
        </p:pic>
        <p:sp>
          <p:nvSpPr>
            <p:cNvPr id="61" name="正方形/長方形 95">
              <a:extLst>
                <a:ext uri="{FF2B5EF4-FFF2-40B4-BE49-F238E27FC236}">
                  <a16:creationId xmlns:a16="http://schemas.microsoft.com/office/drawing/2014/main" id="{0B7A0A66-FE57-4B51-9934-5F140F98E842}"/>
                </a:ext>
              </a:extLst>
            </p:cNvPr>
            <p:cNvSpPr/>
            <p:nvPr/>
          </p:nvSpPr>
          <p:spPr>
            <a:xfrm>
              <a:off x="9694703" y="2673906"/>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Linux/DB2</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62" name="図 20">
              <a:extLst>
                <a:ext uri="{FF2B5EF4-FFF2-40B4-BE49-F238E27FC236}">
                  <a16:creationId xmlns:a16="http://schemas.microsoft.com/office/drawing/2014/main" id="{9B9FD37B-B4CD-4AF9-A52F-A3D0B6775FB4}"/>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7108" y="2934960"/>
              <a:ext cx="1009767" cy="549206"/>
            </a:xfrm>
            <a:prstGeom prst="rect">
              <a:avLst/>
            </a:prstGeom>
          </p:spPr>
        </p:pic>
        <p:grpSp>
          <p:nvGrpSpPr>
            <p:cNvPr id="63" name="グループ化 101">
              <a:extLst>
                <a:ext uri="{FF2B5EF4-FFF2-40B4-BE49-F238E27FC236}">
                  <a16:creationId xmlns:a16="http://schemas.microsoft.com/office/drawing/2014/main" id="{99168841-62A4-4BC2-9718-AFF6A92D7713}"/>
                </a:ext>
              </a:extLst>
            </p:cNvPr>
            <p:cNvGrpSpPr/>
            <p:nvPr/>
          </p:nvGrpSpPr>
          <p:grpSpPr>
            <a:xfrm>
              <a:off x="9031973" y="2673906"/>
              <a:ext cx="424531" cy="602812"/>
              <a:chOff x="9097577" y="1973988"/>
              <a:chExt cx="804249" cy="1141993"/>
            </a:xfrm>
          </p:grpSpPr>
          <p:pic>
            <p:nvPicPr>
              <p:cNvPr id="64" name="図 102">
                <a:extLst>
                  <a:ext uri="{FF2B5EF4-FFF2-40B4-BE49-F238E27FC236}">
                    <a16:creationId xmlns:a16="http://schemas.microsoft.com/office/drawing/2014/main" id="{8E86D164-C421-451E-B797-F3D54F65C2DD}"/>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65" name="図 103">
                <a:extLst>
                  <a:ext uri="{FF2B5EF4-FFF2-40B4-BE49-F238E27FC236}">
                    <a16:creationId xmlns:a16="http://schemas.microsoft.com/office/drawing/2014/main" id="{A4355086-3912-482C-B693-741563BA8DE4}"/>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66" name="図 104">
                <a:extLst>
                  <a:ext uri="{FF2B5EF4-FFF2-40B4-BE49-F238E27FC236}">
                    <a16:creationId xmlns:a16="http://schemas.microsoft.com/office/drawing/2014/main" id="{F763FDAB-FB72-4160-A06B-CEB2291DA212}"/>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sp>
          <p:nvSpPr>
            <p:cNvPr id="67" name="正方形/長方形 95">
              <a:extLst>
                <a:ext uri="{FF2B5EF4-FFF2-40B4-BE49-F238E27FC236}">
                  <a16:creationId xmlns:a16="http://schemas.microsoft.com/office/drawing/2014/main" id="{63DE6C07-D2DE-43E9-B09B-A8E57FA4D2DD}"/>
                </a:ext>
              </a:extLst>
            </p:cNvPr>
            <p:cNvSpPr/>
            <p:nvPr/>
          </p:nvSpPr>
          <p:spPr>
            <a:xfrm>
              <a:off x="9713792" y="1388386"/>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Windows/SQL Server</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68" name="図 20">
              <a:extLst>
                <a:ext uri="{FF2B5EF4-FFF2-40B4-BE49-F238E27FC236}">
                  <a16:creationId xmlns:a16="http://schemas.microsoft.com/office/drawing/2014/main" id="{443356BF-14AA-4D4F-A938-7383AAFC7DB6}"/>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76197" y="1649440"/>
              <a:ext cx="1009767" cy="549206"/>
            </a:xfrm>
            <a:prstGeom prst="rect">
              <a:avLst/>
            </a:prstGeom>
          </p:spPr>
        </p:pic>
        <p:grpSp>
          <p:nvGrpSpPr>
            <p:cNvPr id="69" name="グループ化 101">
              <a:extLst>
                <a:ext uri="{FF2B5EF4-FFF2-40B4-BE49-F238E27FC236}">
                  <a16:creationId xmlns:a16="http://schemas.microsoft.com/office/drawing/2014/main" id="{0C0CAA3E-3B40-4E06-93EE-F0B38B725703}"/>
                </a:ext>
              </a:extLst>
            </p:cNvPr>
            <p:cNvGrpSpPr/>
            <p:nvPr/>
          </p:nvGrpSpPr>
          <p:grpSpPr>
            <a:xfrm>
              <a:off x="9051062" y="1388386"/>
              <a:ext cx="424531" cy="602812"/>
              <a:chOff x="9097577" y="1973988"/>
              <a:chExt cx="804249" cy="1141993"/>
            </a:xfrm>
          </p:grpSpPr>
          <p:pic>
            <p:nvPicPr>
              <p:cNvPr id="70" name="図 102">
                <a:extLst>
                  <a:ext uri="{FF2B5EF4-FFF2-40B4-BE49-F238E27FC236}">
                    <a16:creationId xmlns:a16="http://schemas.microsoft.com/office/drawing/2014/main" id="{3FAB1EFA-6CF7-4D95-89ED-BE02AB07BDB7}"/>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71" name="図 103">
                <a:extLst>
                  <a:ext uri="{FF2B5EF4-FFF2-40B4-BE49-F238E27FC236}">
                    <a16:creationId xmlns:a16="http://schemas.microsoft.com/office/drawing/2014/main" id="{2A625FAE-49A7-4383-A495-FA61DA3A3E83}"/>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72" name="図 104">
                <a:extLst>
                  <a:ext uri="{FF2B5EF4-FFF2-40B4-BE49-F238E27FC236}">
                    <a16:creationId xmlns:a16="http://schemas.microsoft.com/office/drawing/2014/main" id="{E507512C-41BD-4C51-B85E-55B49828A174}"/>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grpSp>
    </p:spTree>
    <p:extLst>
      <p:ext uri="{BB962C8B-B14F-4D97-AF65-F5344CB8AC3E}">
        <p14:creationId xmlns:p14="http://schemas.microsoft.com/office/powerpoint/2010/main" val="32825041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Benefits</a:t>
            </a:r>
          </a:p>
        </p:txBody>
      </p:sp>
      <p:sp>
        <p:nvSpPr>
          <p:cNvPr id="3" name="Content Placeholder 2"/>
          <p:cNvSpPr>
            <a:spLocks noGrp="1"/>
          </p:cNvSpPr>
          <p:nvPr>
            <p:ph sz="quarter" idx="10"/>
          </p:nvPr>
        </p:nvSpPr>
        <p:spPr>
          <a:xfrm>
            <a:off x="269239" y="1663947"/>
            <a:ext cx="10757098" cy="4946482"/>
          </a:xfrm>
        </p:spPr>
        <p:txBody>
          <a:bodyPr/>
          <a:lstStyle/>
          <a:p>
            <a:pPr>
              <a:spcAft>
                <a:spcPts val="1177"/>
              </a:spcAft>
            </a:pPr>
            <a:r>
              <a:rPr lang="en-US" sz="3600" dirty="0">
                <a:solidFill>
                  <a:srgbClr val="FFFFFF"/>
                </a:solidFill>
                <a:latin typeface="+mj-lt"/>
                <a:cs typeface="Segoe UI Semilight" panose="020B0402040204020203" pitchFamily="34" charset="0"/>
              </a:rPr>
              <a:t>Reduce time to deploy new business processes to have competitive customer offers</a:t>
            </a:r>
          </a:p>
          <a:p>
            <a:pPr>
              <a:spcAft>
                <a:spcPts val="1177"/>
              </a:spcAft>
            </a:pPr>
            <a:r>
              <a:rPr lang="en-US" sz="3600" dirty="0">
                <a:solidFill>
                  <a:srgbClr val="FFFFFF"/>
                </a:solidFill>
                <a:latin typeface="+mj-lt"/>
                <a:cs typeface="Segoe UI Semilight" panose="020B0402040204020203" pitchFamily="34" charset="0"/>
              </a:rPr>
              <a:t>Reduce time required to provision development and test environments</a:t>
            </a:r>
          </a:p>
          <a:p>
            <a:pPr>
              <a:spcAft>
                <a:spcPts val="1177"/>
              </a:spcAft>
            </a:pPr>
            <a:r>
              <a:rPr lang="en-US" sz="3600" dirty="0">
                <a:solidFill>
                  <a:srgbClr val="FFFFFF"/>
                </a:solidFill>
                <a:latin typeface="+mj-lt"/>
                <a:cs typeface="Segoe UI Semilight" panose="020B0402040204020203" pitchFamily="34" charset="0"/>
              </a:rPr>
              <a:t>Manage costs incurred by the development and test environments</a:t>
            </a:r>
          </a:p>
          <a:p>
            <a:pPr>
              <a:spcAft>
                <a:spcPts val="1177"/>
              </a:spcAft>
            </a:pPr>
            <a:r>
              <a:rPr lang="en-US" sz="3600" dirty="0">
                <a:solidFill>
                  <a:srgbClr val="FFFFFF"/>
                </a:solidFill>
                <a:latin typeface="+mj-lt"/>
                <a:cs typeface="Segoe UI Semilight" panose="020B0402040204020203" pitchFamily="34" charset="0"/>
              </a:rPr>
              <a:t>Lower production environment cost</a:t>
            </a:r>
          </a:p>
          <a:p>
            <a:endParaRPr lang="en-US" dirty="0"/>
          </a:p>
        </p:txBody>
      </p:sp>
    </p:spTree>
    <p:extLst>
      <p:ext uri="{BB962C8B-B14F-4D97-AF65-F5344CB8AC3E}">
        <p14:creationId xmlns:p14="http://schemas.microsoft.com/office/powerpoint/2010/main" val="18717655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70180"/>
            <a:ext cx="12059921" cy="6750053"/>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 multi-tier SAP solution</a:t>
            </a:r>
          </a:p>
          <a:p>
            <a:pPr marL="0" indent="0">
              <a:buNone/>
            </a:pP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Identifying the target Azure region(s) and the number of tiers</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By deploying Azure VMs in two regions (with US East 2 as the primary region and US West 2 as the secondary) we are able to address the Disaster Recovery needs of the customer. From the availability standpoint, one of the first decisions you will need to make is whether you will implement a two-tier or three-tier architecture. Three-tier architecture consists of the presentation tier, the application tier, and the database tier. In the two-tier architecture, application and database tiers are combined together, running on the same operating system instance. </a:t>
            </a: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Three-tier architecture is required to provide high availability</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64442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367092"/>
            <a:ext cx="12059921" cy="7340984"/>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network connectivity</a:t>
            </a:r>
          </a:p>
          <a:p>
            <a:pPr marL="0" indent="0">
              <a:buNone/>
            </a:pP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Task: Design a hybrid network (at a high-level) that that will allow you to meet all of the customer requirements and support your design for moving the customer to Azure.</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Use ExpressRoute between the corporate headquarters and two Azure regions that will host the SAP deployment. For development or training scenarios, it might be sufficient to use a site-to-site Virtual Private Network. You can use the online Azure Speed Test to determine the latency you should expect when establishing a site-to-site VPN connection. However, Site-to-Site VPN connections are, at best, limited to 1.25 Gbps and introduce double digit millisecond latencies. For production SAP workloads hosted in Azure, you should consider using ExpressRoute. This allows for establishing a private connection to Azure, providing up to 10 Gbps of bandwidth and lowering latency to a couple of milliseconds. </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372033646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88587" y="1572575"/>
            <a:ext cx="12059921" cy="6608476"/>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(A)SCS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scalable geo-redundant solution.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By deploying Azure VMs in two regions we are able to meet the needs of the customer. Scaling of the (A)SCS tier involves increasing or decreasing the size of Azure VMs.  The SAP Central Services Instance is protected by leveraging Window Server Failover Cluster. Windows Server 2016 Scale Out File Server (SOFS) and the Storage Spaces Direct (S2D), enable the creation of a cluster on Azure VMs with the shared disk functionality. This ensures high availability of the messaging service and Enqueue Replication Service components. The SAP Central Service uses the Azure internal load balancer to facilitate failover capability. </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579616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65043"/>
            <a:ext cx="12059921" cy="4872616"/>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application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scalable geo-redundant solution.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Scaling of the application tier can be accomplished by deploying additional application servers (AAS) to supplement the Primary Application Server.  The HTTP(S) load balancing is handled by the SAP Web Dispatcher hosted on an Azure VM.  The SAP Logon load balancing is handled by the SCS message server.</a:t>
            </a: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441916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13672"/>
            <a:ext cx="12059921" cy="5869812"/>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database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resilient and scalable SQL Server backend configured to span geographically distributed datacenters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Scaling of the database tier involves increasing or decreasing the size of Azure VMs. For Microsoft SQL Server, we use AlwaysOn Availability Group (AG) built on top of the Windows Server Failover Clustering and leveraging the Cloud Witness quorum, eliminating the dependency on a shared disk or a file share. Azure internal load balancer represents the listener of the SQL Server AlwaysOn Availability Group containing the SAP database.</a:t>
            </a: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067373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Customer situation</a:t>
            </a:r>
            <a:r>
              <a:rPr lang="en-US" sz="4400" dirty="0">
                <a:solidFill>
                  <a:schemeClr val="bg1"/>
                </a:solidFill>
                <a:latin typeface="Segoe UI Light" panose="020B0502040204020203" pitchFamily="34" charset="0"/>
                <a:cs typeface="Segoe UI Light" panose="020B0502040204020203" pitchFamily="34" charset="0"/>
              </a:rPr>
              <a:t>—</a:t>
            </a:r>
            <a:r>
              <a:rPr lang="en-US" sz="4400" i="1" dirty="0">
                <a:solidFill>
                  <a:schemeClr val="bg1"/>
                </a:solidFill>
              </a:rPr>
              <a:t>Contoso Group</a:t>
            </a:r>
          </a:p>
        </p:txBody>
      </p:sp>
      <p:sp>
        <p:nvSpPr>
          <p:cNvPr id="3" name="Content Placeholder 2"/>
          <p:cNvSpPr>
            <a:spLocks noGrp="1"/>
          </p:cNvSpPr>
          <p:nvPr>
            <p:ph sz="quarter" idx="10"/>
          </p:nvPr>
        </p:nvSpPr>
        <p:spPr>
          <a:xfrm>
            <a:off x="269239" y="1663947"/>
            <a:ext cx="9696171" cy="5053691"/>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US-based telecommunications company with headquarters in NY</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Looking to optimize its IT environment</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Considering moving some of its on-premises SAP workloads to Azure</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Goal is to improve agility without compromising availability and performance</a:t>
            </a:r>
          </a:p>
          <a:p>
            <a:endParaRPr lang="en-US" sz="2800" dirty="0">
              <a:solidFill>
                <a:schemeClr val="bg1"/>
              </a:solidFill>
            </a:endParaRP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8934" y="1218716"/>
            <a:ext cx="11803796" cy="5090624"/>
          </a:xfrm>
        </p:spPr>
        <p:txBody>
          <a:bodyPr/>
          <a:lstStyle/>
          <a:p>
            <a:pPr marL="0" lvl="0" indent="0">
              <a:buNone/>
            </a:pPr>
            <a:r>
              <a:rPr lang="en-US" sz="20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000" dirty="0">
                <a:solidFill>
                  <a:schemeClr val="bg1"/>
                </a:solidFill>
                <a:latin typeface="Segoe UI Semilight" panose="020B0402040204020203" pitchFamily="34" charset="0"/>
                <a:cs typeface="Segoe UI Semilight" panose="020B0402040204020203" pitchFamily="34" charset="0"/>
              </a:rPr>
              <a:t>If I have already paid for my hardware to run my dev/test environment, how am I getting any cost savings by moving it to Azure?</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Potential answer</a:t>
            </a:r>
          </a:p>
          <a:p>
            <a:r>
              <a:rPr lang="en-US" sz="2000" dirty="0">
                <a:solidFill>
                  <a:schemeClr val="bg1"/>
                </a:solidFill>
                <a:latin typeface="Segoe UI Semilight" panose="020B0402040204020203" pitchFamily="34" charset="0"/>
                <a:cs typeface="Segoe UI Semilight" panose="020B0402040204020203" pitchFamily="34" charset="0"/>
              </a:rPr>
              <a:t>A Global audit, tax and consulting company reduced TCO by 40-75% by hosting SAP systems on Azure and turning off unused resources; A global snack food company reduced TCO by 40-75% by moving 126 legacy SAP systems on Azure; A medical supply company reduced TCO by 50% by moving SAP training environment to Azure. </a:t>
            </a:r>
          </a:p>
          <a:p>
            <a:r>
              <a:rPr lang="en-US" sz="2000" dirty="0">
                <a:solidFill>
                  <a:schemeClr val="bg1"/>
                </a:solidFill>
                <a:latin typeface="Segoe UI Semilight" panose="020B0402040204020203" pitchFamily="34" charset="0"/>
                <a:cs typeface="Segoe UI Semilight" panose="020B0402040204020203" pitchFamily="34" charset="0"/>
              </a:rPr>
              <a:t>Use the TCO tool (http://aka.ms/azuretco) to uncover all categories of potential cost savings (e.g., hardware, software, maintenance, admin, power, facility) .</a:t>
            </a:r>
          </a:p>
          <a:p>
            <a:r>
              <a:rPr lang="en-US" sz="2000" dirty="0">
                <a:solidFill>
                  <a:schemeClr val="bg1"/>
                </a:solidFill>
                <a:latin typeface="Segoe UI Semilight" panose="020B0402040204020203" pitchFamily="34" charset="0"/>
                <a:cs typeface="Segoe UI Semilight" panose="020B0402040204020203" pitchFamily="34" charset="0"/>
              </a:rPr>
              <a:t>Because of the large scale of Microsoft’s datacenters, we realize ongoing cost efficiencies that we have been passing to customers in the form of price cuts. </a:t>
            </a:r>
          </a:p>
          <a:p>
            <a:r>
              <a:rPr lang="en-US" sz="2000" dirty="0">
                <a:solidFill>
                  <a:schemeClr val="bg1"/>
                </a:solidFill>
                <a:latin typeface="Segoe UI Semilight" panose="020B0402040204020203" pitchFamily="34" charset="0"/>
                <a:cs typeface="Segoe UI Semilight" panose="020B0402040204020203" pitchFamily="34" charset="0"/>
              </a:rPr>
              <a:t>For very large customers, highlight other benefits (e.g., agility, focus) of using Azure. </a:t>
            </a:r>
          </a:p>
          <a:p>
            <a:pPr marL="0" indent="0">
              <a:buNone/>
            </a:pPr>
            <a:endParaRPr lang="en-US" sz="2400" dirty="0">
              <a:solidFill>
                <a:schemeClr val="bg1"/>
              </a:solidFill>
            </a:endParaRPr>
          </a:p>
        </p:txBody>
      </p:sp>
    </p:spTree>
    <p:extLst>
      <p:ext uri="{BB962C8B-B14F-4D97-AF65-F5344CB8AC3E}">
        <p14:creationId xmlns:p14="http://schemas.microsoft.com/office/powerpoint/2010/main" val="201594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4284250"/>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What if I need my cloud resources to access on-premises resources?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Microsoft supports a hybrid solution, with symmetry between on-premises applications and those on the public cloud.  </a:t>
            </a:r>
          </a:p>
          <a:p>
            <a:r>
              <a:rPr lang="en-US" sz="2400" dirty="0">
                <a:solidFill>
                  <a:schemeClr val="bg1"/>
                </a:solidFill>
                <a:latin typeface="Segoe UI Semilight" panose="020B0402040204020203" pitchFamily="34" charset="0"/>
                <a:cs typeface="Segoe UI Semilight" panose="020B0402040204020203" pitchFamily="34" charset="0"/>
              </a:rPr>
              <a:t>Windows Azure Virtual Network allows them to create a logically isolated section in Azure and securely connect it to their on-premises datacenter;  </a:t>
            </a:r>
          </a:p>
          <a:p>
            <a:r>
              <a:rPr lang="en-US" sz="2400" dirty="0">
                <a:solidFill>
                  <a:schemeClr val="bg1"/>
                </a:solidFill>
                <a:latin typeface="Segoe UI Semilight" panose="020B0402040204020203" pitchFamily="34" charset="0"/>
                <a:cs typeface="Segoe UI Semilight" panose="020B0402040204020203" pitchFamily="34" charset="0"/>
              </a:rPr>
              <a:t>If customer needs dedicated connectivity, talk to them about ExpressRoute. </a:t>
            </a:r>
          </a:p>
          <a:p>
            <a:pPr marL="0" indent="0">
              <a:buNone/>
            </a:pPr>
            <a:endParaRPr lang="en-US" sz="2800" dirty="0">
              <a:solidFill>
                <a:schemeClr val="bg1"/>
              </a:solidFill>
            </a:endParaRPr>
          </a:p>
        </p:txBody>
      </p:sp>
    </p:spTree>
    <p:extLst>
      <p:ext uri="{BB962C8B-B14F-4D97-AF65-F5344CB8AC3E}">
        <p14:creationId xmlns:p14="http://schemas.microsoft.com/office/powerpoint/2010/main" val="32651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8" y="1663947"/>
            <a:ext cx="11085605" cy="3477875"/>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Will Azure meet our security and compliance requirements? </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Microsoft policy is to be the most transparent about security and compliance policies, procedures, and certifications on the public facing Azure Trust Center.</a:t>
            </a:r>
          </a:p>
          <a:p>
            <a:r>
              <a:rPr lang="en-US" sz="2400" dirty="0">
                <a:solidFill>
                  <a:schemeClr val="bg1"/>
                </a:solidFill>
                <a:latin typeface="Segoe UI Semilight" panose="020B0402040204020203" pitchFamily="34" charset="0"/>
                <a:cs typeface="Segoe UI Semilight" panose="020B0402040204020203" pitchFamily="34" charset="0"/>
              </a:rPr>
              <a:t>Dev/Test workload usually has limited security/compliance requirements. </a:t>
            </a:r>
          </a:p>
          <a:p>
            <a:r>
              <a:rPr lang="en-US" sz="2400" dirty="0">
                <a:solidFill>
                  <a:schemeClr val="bg1"/>
                </a:solidFill>
                <a:latin typeface="Segoe UI Semilight" panose="020B0402040204020203" pitchFamily="34" charset="0"/>
                <a:cs typeface="Segoe UI Semilight" panose="020B0402040204020203" pitchFamily="34" charset="0"/>
              </a:rPr>
              <a:t>Encourage the customer to visit our Azure data centers.  </a:t>
            </a:r>
          </a:p>
        </p:txBody>
      </p:sp>
    </p:spTree>
    <p:extLst>
      <p:ext uri="{BB962C8B-B14F-4D97-AF65-F5344CB8AC3E}">
        <p14:creationId xmlns:p14="http://schemas.microsoft.com/office/powerpoint/2010/main" val="165797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3951851"/>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Do I have to pay for resources when they are stopped?</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 </a:t>
            </a: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Yes, the VM must be deallocated before the charges cease.  If the VM is stopped, it will continue to incur charges.  </a:t>
            </a:r>
          </a:p>
          <a:p>
            <a:r>
              <a:rPr lang="en-US" sz="2400" dirty="0">
                <a:solidFill>
                  <a:schemeClr val="bg1"/>
                </a:solidFill>
                <a:latin typeface="Segoe UI Semilight" panose="020B0402040204020203" pitchFamily="34" charset="0"/>
                <a:cs typeface="Segoe UI Semilight" panose="020B0402040204020203" pitchFamily="34" charset="0"/>
              </a:rPr>
              <a:t>Deallocating does not mean deleting the VM as it still exists in storage.  </a:t>
            </a:r>
          </a:p>
          <a:p>
            <a:r>
              <a:rPr lang="en-US" sz="2400" dirty="0">
                <a:solidFill>
                  <a:schemeClr val="bg1"/>
                </a:solidFill>
                <a:latin typeface="Segoe UI Semilight" panose="020B0402040204020203" pitchFamily="34" charset="0"/>
                <a:cs typeface="Segoe UI Semilight" panose="020B0402040204020203" pitchFamily="34" charset="0"/>
              </a:rPr>
              <a:t>You will still incur storage charge even if the VM is deallocated.</a:t>
            </a:r>
          </a:p>
          <a:p>
            <a:pPr marL="0" indent="0">
              <a:buNone/>
            </a:pPr>
            <a:endParaRPr lang="en-US" sz="2800" dirty="0">
              <a:solidFill>
                <a:schemeClr val="bg1"/>
              </a:solidFill>
            </a:endParaRPr>
          </a:p>
        </p:txBody>
      </p:sp>
    </p:spTree>
    <p:extLst>
      <p:ext uri="{BB962C8B-B14F-4D97-AF65-F5344CB8AC3E}">
        <p14:creationId xmlns:p14="http://schemas.microsoft.com/office/powerpoint/2010/main" val="4265464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3736407"/>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Can I automate the shut down at periodic times of day?</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Yes, this functionality is available directly from the Azure platform, without the need for a custom solution. In addition, the customer can use Azure Automation runbooks or custom Azure PowerShell and Azure CLI scripts to start Azure VMs on as needed basis.</a:t>
            </a:r>
          </a:p>
          <a:p>
            <a:pPr marL="0" indent="0">
              <a:buNone/>
            </a:pPr>
            <a:endParaRPr lang="en-US" sz="2400" dirty="0">
              <a:solidFill>
                <a:schemeClr val="bg1"/>
              </a:solidFill>
            </a:endParaRPr>
          </a:p>
        </p:txBody>
      </p:sp>
    </p:spTree>
    <p:extLst>
      <p:ext uri="{BB962C8B-B14F-4D97-AF65-F5344CB8AC3E}">
        <p14:creationId xmlns:p14="http://schemas.microsoft.com/office/powerpoint/2010/main" val="170004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quote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635572" y="1187630"/>
            <a:ext cx="6972588" cy="768990"/>
          </a:xfrm>
          <a:prstGeom prst="rect">
            <a:avLst/>
          </a:prstGeom>
          <a:noFill/>
        </p:spPr>
        <p:txBody>
          <a:bodyPr wrap="square" lIns="134471" tIns="107577" rIns="134471" bIns="107577" rtlCol="0">
            <a:spAutoFit/>
          </a:bodyPr>
          <a:lstStyle/>
          <a:p>
            <a:pPr defTabSz="914554">
              <a:lnSpc>
                <a:spcPct val="90000"/>
              </a:lnSpc>
              <a:spcAft>
                <a:spcPts val="441"/>
              </a:spcAft>
            </a:pPr>
            <a:endParaRPr lang="en-US" sz="1765" dirty="0">
              <a:solidFill>
                <a:srgbClr val="FFFFFF"/>
              </a:solidFill>
            </a:endParaRPr>
          </a:p>
          <a:p>
            <a:pPr defTabSz="914554">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650488" y="1350603"/>
            <a:ext cx="11313788" cy="4156795"/>
          </a:xfrm>
          <a:prstGeom prst="rect">
            <a:avLst/>
          </a:prstGeom>
          <a:noFill/>
        </p:spPr>
        <p:txBody>
          <a:bodyPr wrap="square" lIns="134471" tIns="107577" rIns="134471" bIns="107577" rtlCol="0">
            <a:spAutoFit/>
          </a:bodyPr>
          <a:lstStyle/>
          <a:p>
            <a:r>
              <a:rPr lang="en-US" sz="3200" i="1" dirty="0">
                <a:solidFill>
                  <a:srgbClr val="FFFFFF"/>
                </a:solidFill>
                <a:latin typeface="Segoe UI Semilight" panose="020B0402040204020203" pitchFamily="34" charset="0"/>
                <a:cs typeface="Segoe UI Semilight" panose="020B0402040204020203" pitchFamily="34" charset="0"/>
              </a:rPr>
              <a:t>“Azure has introduced new opportunities in regard to quickly provisioning development and user acceptance testing environments for our various SAP workloads. It also provided high availability and disaster recovery capabilities for our production environment at a very reasonable price.”</a:t>
            </a:r>
          </a:p>
          <a:p>
            <a:endParaRPr lang="en-US" sz="3200" dirty="0">
              <a:solidFill>
                <a:schemeClr val="bg1"/>
              </a:solidFill>
              <a:latin typeface="Segoe UI Semilight" panose="020B0402040204020203" pitchFamily="34" charset="0"/>
              <a:cs typeface="Segoe UI Semilight" panose="020B0402040204020203" pitchFamily="34" charset="0"/>
            </a:endParaRPr>
          </a:p>
          <a:p>
            <a:r>
              <a:rPr lang="en-US" sz="2800" dirty="0">
                <a:solidFill>
                  <a:srgbClr val="FFFFFF"/>
                </a:solidFill>
                <a:latin typeface="Segoe UI Semilight" panose="020B0402040204020203" pitchFamily="34" charset="0"/>
                <a:cs typeface="Segoe UI Semilight" panose="020B0402040204020203" pitchFamily="34" charset="0"/>
              </a:rPr>
              <a:t>Andrew Cross, CIO, </a:t>
            </a:r>
            <a:r>
              <a:rPr lang="en-US" sz="2800" dirty="0">
                <a:solidFill>
                  <a:schemeClr val="bg1"/>
                </a:solidFill>
                <a:latin typeface="Segoe UI Semilight" panose="020B0402040204020203" pitchFamily="34" charset="0"/>
                <a:cs typeface="Segoe UI Semilight" panose="020B0402040204020203" pitchFamily="34" charset="0"/>
              </a:rPr>
              <a:t>Contoso Group </a:t>
            </a:r>
            <a:endParaRPr lang="en-US" sz="2800" dirty="0">
              <a:solidFill>
                <a:srgbClr val="FFFFFF"/>
              </a:solidFill>
              <a:latin typeface="Segoe UI Semilight" panose="020B0402040204020203" pitchFamily="34" charset="0"/>
              <a:cs typeface="Segoe UI Semilight" panose="020B0402040204020203" pitchFamily="34" charset="0"/>
            </a:endParaRPr>
          </a:p>
          <a:p>
            <a:endParaRPr lang="en-US" sz="3200" dirty="0">
              <a:solidFill>
                <a:schemeClr val="bg1"/>
              </a:solidFill>
            </a:endParaRP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663947"/>
            <a:ext cx="11494378" cy="4782848"/>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Contoso Group maintains an on-premises deployments of SAP Business Suite on Windows Server 2012 R2 with a SQL Server 2014 Database in its US-based data center</a:t>
            </a:r>
          </a:p>
          <a:p>
            <a:r>
              <a:rPr lang="en-US" sz="2800" dirty="0">
                <a:solidFill>
                  <a:schemeClr val="bg1"/>
                </a:solidFill>
                <a:latin typeface="Segoe UI Semilight" panose="020B0402040204020203" pitchFamily="34" charset="0"/>
                <a:cs typeface="Segoe UI Semilight" panose="020B0402040204020203" pitchFamily="34" charset="0"/>
              </a:rPr>
              <a:t>IT challenges include:</a:t>
            </a:r>
          </a:p>
          <a:p>
            <a:pPr lvl="1"/>
            <a:r>
              <a:rPr lang="en-US" sz="2400" dirty="0">
                <a:solidFill>
                  <a:schemeClr val="bg1"/>
                </a:solidFill>
                <a:latin typeface="Segoe UI Semilight" panose="020B0402040204020203" pitchFamily="34" charset="0"/>
                <a:cs typeface="Segoe UI Semilight" panose="020B0402040204020203" pitchFamily="34" charset="0"/>
              </a:rPr>
              <a:t>Keeping up with the pace of business because of the time </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it takes to move through development and testing phases</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and implement new business processes into production</a:t>
            </a:r>
          </a:p>
          <a:p>
            <a:pPr lvl="1"/>
            <a:r>
              <a:rPr lang="en-US" sz="2400" dirty="0">
                <a:solidFill>
                  <a:schemeClr val="bg1"/>
                </a:solidFill>
                <a:latin typeface="Segoe UI Semilight" panose="020B0402040204020203" pitchFamily="34" charset="0"/>
                <a:cs typeface="Segoe UI Semilight" panose="020B0402040204020203" pitchFamily="34" charset="0"/>
              </a:rPr>
              <a:t>Scaling production workloads to meet business needs</a:t>
            </a:r>
          </a:p>
          <a:p>
            <a:pPr lvl="1"/>
            <a:r>
              <a:rPr lang="en-US" sz="2400" dirty="0">
                <a:solidFill>
                  <a:schemeClr val="bg1"/>
                </a:solidFill>
                <a:latin typeface="Segoe UI Semilight" panose="020B0402040204020203" pitchFamily="34" charset="0"/>
                <a:cs typeface="Segoe UI Semilight" panose="020B0402040204020203" pitchFamily="34" charset="0"/>
              </a:rPr>
              <a:t>Provisioning a test environment that matches production</a:t>
            </a:r>
          </a:p>
          <a:p>
            <a:pPr lvl="1"/>
            <a:r>
              <a:rPr lang="en-US" sz="2400" dirty="0">
                <a:solidFill>
                  <a:schemeClr val="bg1"/>
                </a:solidFill>
                <a:latin typeface="Segoe UI Semilight" panose="020B0402040204020203" pitchFamily="34" charset="0"/>
                <a:cs typeface="Segoe UI Semilight" panose="020B0402040204020203" pitchFamily="34" charset="0"/>
              </a:rPr>
              <a:t>Providing high availability and disaster recovery </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capabilities for production workloads</a:t>
            </a:r>
          </a:p>
          <a:p>
            <a:pPr marL="0" indent="0">
              <a:buNone/>
            </a:pPr>
            <a:endParaRPr lang="en-US" sz="2000" dirty="0">
              <a:solidFill>
                <a:schemeClr val="bg1"/>
              </a:solidFill>
            </a:endParaRP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6"/>
            <a:ext cx="10757098" cy="3157788"/>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Complains that agility of the organization is hampered by time to acquire and provision project-related SAP development and testing environments</a:t>
            </a:r>
          </a:p>
          <a:p>
            <a:r>
              <a:rPr lang="en-US" sz="2800" dirty="0">
                <a:solidFill>
                  <a:schemeClr val="bg1"/>
                </a:solidFill>
                <a:latin typeface="Segoe UI Semilight" panose="020B0402040204020203" pitchFamily="34" charset="0"/>
                <a:cs typeface="Segoe UI Semilight" panose="020B0402040204020203" pitchFamily="34" charset="0"/>
              </a:rPr>
              <a:t>Would like to lower TCO for the SAP landscape, including </a:t>
            </a:r>
            <a:br>
              <a:rPr lang="en-US" sz="2800" dirty="0">
                <a:solidFill>
                  <a:schemeClr val="bg1"/>
                </a:solidFill>
                <a:latin typeface="Segoe UI Semilight" panose="020B0402040204020203" pitchFamily="34" charset="0"/>
                <a:cs typeface="Segoe UI Semilight" panose="020B0402040204020203" pitchFamily="34" charset="0"/>
              </a:rPr>
            </a:br>
            <a:r>
              <a:rPr lang="en-US" sz="2800" dirty="0">
                <a:solidFill>
                  <a:schemeClr val="bg1"/>
                </a:solidFill>
                <a:latin typeface="Segoe UI Semilight" panose="020B0402040204020203" pitchFamily="34" charset="0"/>
                <a:cs typeface="Segoe UI Semilight" panose="020B0402040204020203" pitchFamily="34" charset="0"/>
              </a:rPr>
              <a:t>the production ECC</a:t>
            </a:r>
          </a:p>
          <a:p>
            <a:r>
              <a:rPr lang="en-US" sz="2800" dirty="0">
                <a:solidFill>
                  <a:schemeClr val="bg1"/>
                </a:solidFill>
                <a:latin typeface="Segoe UI Semilight" panose="020B0402040204020203" pitchFamily="34" charset="0"/>
                <a:cs typeface="Segoe UI Semilight" panose="020B0402040204020203" pitchFamily="34" charset="0"/>
              </a:rPr>
              <a:t>Concerned about managing test/dev infrastructure costs </a:t>
            </a:r>
          </a:p>
          <a:p>
            <a:r>
              <a:rPr lang="en-US" sz="2800" dirty="0">
                <a:solidFill>
                  <a:schemeClr val="bg1"/>
                </a:solidFill>
                <a:latin typeface="Segoe UI Semilight" panose="020B0402040204020203" pitchFamily="34" charset="0"/>
                <a:cs typeface="Segoe UI Semilight" panose="020B0402040204020203" pitchFamily="34" charset="0"/>
              </a:rPr>
              <a:t>Concerned about aging data center and hardware </a:t>
            </a:r>
          </a:p>
        </p:txBody>
      </p:sp>
    </p:spTree>
    <p:extLst>
      <p:ext uri="{BB962C8B-B14F-4D97-AF65-F5344CB8AC3E}">
        <p14:creationId xmlns:p14="http://schemas.microsoft.com/office/powerpoint/2010/main" val="105852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3071610"/>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Our existing on-premises SAP development and test environments no longer meet the agility required by the fast pace of changes in our business. In addition, our operational dependencies on SAP applications force us to seek reasonably priced availability and disaster recovery capabilities for our production SAP deployments.</a:t>
            </a: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r>
              <a:rPr lang="en-US" sz="2400" dirty="0">
                <a:solidFill>
                  <a:schemeClr val="bg1"/>
                </a:solidFill>
                <a:latin typeface="Segoe UI Semilight" panose="020B0402040204020203" pitchFamily="34" charset="0"/>
                <a:cs typeface="Segoe UI Semilight" panose="020B0402040204020203" pitchFamily="34" charset="0"/>
              </a:rPr>
              <a:t>Andrew Cross, CIO, Contoso Group </a:t>
            </a:r>
          </a:p>
        </p:txBody>
      </p:sp>
    </p:spTree>
    <p:extLst>
      <p:ext uri="{BB962C8B-B14F-4D97-AF65-F5344CB8AC3E}">
        <p14:creationId xmlns:p14="http://schemas.microsoft.com/office/powerpoint/2010/main" val="19157908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needs</a:t>
            </a:r>
          </a:p>
        </p:txBody>
      </p:sp>
      <p:sp>
        <p:nvSpPr>
          <p:cNvPr id="3" name="Content Placeholder 2"/>
          <p:cNvSpPr>
            <a:spLocks noGrp="1"/>
          </p:cNvSpPr>
          <p:nvPr>
            <p:ph sz="quarter" idx="10"/>
          </p:nvPr>
        </p:nvSpPr>
        <p:spPr>
          <a:xfrm>
            <a:off x="269239" y="1663947"/>
            <a:ext cx="10757098" cy="3545586"/>
          </a:xfrm>
        </p:spPr>
        <p:txBody>
          <a:bodyPr/>
          <a:lstStyle/>
          <a:p>
            <a:pPr lvl="0" fontAlgn="ctr"/>
            <a:r>
              <a:rPr lang="en-US" sz="2800" dirty="0">
                <a:solidFill>
                  <a:schemeClr val="bg1"/>
                </a:solidFill>
              </a:rPr>
              <a:t>Reduce time to deploy new business processes to have competitive customer offers</a:t>
            </a:r>
          </a:p>
          <a:p>
            <a:pPr lvl="0" fontAlgn="ctr"/>
            <a:r>
              <a:rPr lang="en-US" sz="2800" dirty="0">
                <a:solidFill>
                  <a:schemeClr val="bg1"/>
                </a:solidFill>
              </a:rPr>
              <a:t>Reduce time required to provision development and test environments</a:t>
            </a:r>
          </a:p>
          <a:p>
            <a:pPr lvl="0" fontAlgn="ctr"/>
            <a:r>
              <a:rPr lang="en-US" sz="2800" dirty="0">
                <a:solidFill>
                  <a:schemeClr val="bg1"/>
                </a:solidFill>
              </a:rPr>
              <a:t>Lower costs incurred by the development, test, and </a:t>
            </a:r>
            <a:br>
              <a:rPr lang="en-US" sz="2800" dirty="0">
                <a:solidFill>
                  <a:schemeClr val="bg1"/>
                </a:solidFill>
              </a:rPr>
            </a:br>
            <a:r>
              <a:rPr lang="en-US" sz="2800" dirty="0">
                <a:solidFill>
                  <a:schemeClr val="bg1"/>
                </a:solidFill>
              </a:rPr>
              <a:t>production environments</a:t>
            </a:r>
          </a:p>
          <a:p>
            <a:pPr lvl="0" fontAlgn="ctr"/>
            <a:r>
              <a:rPr lang="en-US" sz="2800" dirty="0">
                <a:solidFill>
                  <a:schemeClr val="bg1"/>
                </a:solidFill>
              </a:rPr>
              <a:t>Identify the monthly infrastructure cost for </a:t>
            </a:r>
            <a:br>
              <a:rPr lang="en-US" sz="2800" dirty="0">
                <a:solidFill>
                  <a:schemeClr val="bg1"/>
                </a:solidFill>
              </a:rPr>
            </a:br>
            <a:r>
              <a:rPr lang="en-US" sz="2800" dirty="0">
                <a:solidFill>
                  <a:schemeClr val="bg1"/>
                </a:solidFill>
              </a:rPr>
              <a:t>operating the new solution</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objections</a:t>
            </a:r>
          </a:p>
        </p:txBody>
      </p:sp>
      <p:sp>
        <p:nvSpPr>
          <p:cNvPr id="3" name="Content Placeholder 2"/>
          <p:cNvSpPr>
            <a:spLocks noGrp="1"/>
          </p:cNvSpPr>
          <p:nvPr>
            <p:ph sz="quarter" idx="10"/>
          </p:nvPr>
        </p:nvSpPr>
        <p:spPr>
          <a:xfrm>
            <a:off x="269239" y="1663947"/>
            <a:ext cx="9466944" cy="3471720"/>
          </a:xfrm>
        </p:spPr>
        <p:txBody>
          <a:bodyPr/>
          <a:lstStyle/>
          <a:p>
            <a:pPr lvl="0"/>
            <a:r>
              <a:rPr lang="en-US" sz="2400" dirty="0">
                <a:solidFill>
                  <a:schemeClr val="bg1"/>
                </a:solidFill>
              </a:rPr>
              <a:t>If I have already paid for my hardware to host my dev/test environment, how am I getting any cost savings by moving it to Azure?  How much more is your cloud solution costing me?</a:t>
            </a:r>
          </a:p>
          <a:p>
            <a:pPr lvl="0"/>
            <a:r>
              <a:rPr lang="en-US" sz="2400" dirty="0">
                <a:solidFill>
                  <a:schemeClr val="bg1"/>
                </a:solidFill>
              </a:rPr>
              <a:t>What if I need my cloud resources to access on-premises resources?</a:t>
            </a:r>
          </a:p>
          <a:p>
            <a:pPr lvl="0"/>
            <a:r>
              <a:rPr lang="en-US" sz="2400" dirty="0">
                <a:solidFill>
                  <a:schemeClr val="bg1"/>
                </a:solidFill>
              </a:rPr>
              <a:t>Will Azure meet our security and compliance requirements?</a:t>
            </a:r>
          </a:p>
          <a:p>
            <a:pPr lvl="0"/>
            <a:r>
              <a:rPr lang="en-US" sz="2400" dirty="0">
                <a:solidFill>
                  <a:schemeClr val="bg1"/>
                </a:solidFill>
              </a:rPr>
              <a:t>Do I have to pay for resources when they are stopped?</a:t>
            </a:r>
          </a:p>
          <a:p>
            <a:pPr lvl="0"/>
            <a:r>
              <a:rPr lang="en-US" sz="2400" dirty="0">
                <a:solidFill>
                  <a:schemeClr val="bg1"/>
                </a:solidFill>
              </a:rPr>
              <a:t>For my dev environment, can I automate stopping VMs during idle times?</a:t>
            </a:r>
          </a:p>
        </p:txBody>
      </p:sp>
    </p:spTree>
    <p:extLst>
      <p:ext uri="{BB962C8B-B14F-4D97-AF65-F5344CB8AC3E}">
        <p14:creationId xmlns:p14="http://schemas.microsoft.com/office/powerpoint/2010/main" val="33580543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EFE86-90A9-417C-9B3D-0201B5354C4F}">
  <ds:schemaRefs>
    <ds:schemaRef ds:uri="http://schemas.microsoft.com/office/2006/metadata/properties"/>
    <ds:schemaRef ds:uri="d9c797ad-d7c3-4982-82b7-81352a75e4a5"/>
    <ds:schemaRef ds:uri="http://purl.org/dc/terms/"/>
    <ds:schemaRef ds:uri="http://schemas.microsoft.com/sharepoint/v3"/>
    <ds:schemaRef ds:uri="http://schemas.microsoft.com/office/2006/documentManagement/types"/>
    <ds:schemaRef ds:uri="http://schemas.openxmlformats.org/package/2006/metadata/core-properties"/>
    <ds:schemaRef ds:uri="2023ac63-7b75-4916-a9ee-591457758eee"/>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7FAC351-F1CD-4F9E-9991-A7C7ECEEAA85}"/>
</file>

<file path=customXml/itemProps3.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TotalTime>
  <Words>5880</Words>
  <Application>Microsoft Office PowerPoint</Application>
  <PresentationFormat>Widescreen</PresentationFormat>
  <Paragraphs>817</Paragraphs>
  <Slides>45</Slides>
  <Notes>45</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61" baseType="lpstr">
      <vt:lpstr>Arial</vt:lpstr>
      <vt:lpstr>Calibri</vt:lpstr>
      <vt:lpstr>Calibri Light</vt:lpstr>
      <vt:lpstr>Consolas</vt:lpstr>
      <vt:lpstr>Segoe Pro</vt:lpstr>
      <vt:lpstr>Segoe Pro Light</vt:lpstr>
      <vt:lpstr>Segoe UI</vt:lpstr>
      <vt:lpstr>Segoe UI Light</vt:lpstr>
      <vt:lpstr>Segoe UI Semilight</vt:lpstr>
      <vt:lpstr>Symbol</vt:lpstr>
      <vt:lpstr>Tahoma</vt:lpstr>
      <vt:lpstr>Wingdings</vt:lpstr>
      <vt:lpstr>Server and Cloud 2013</vt:lpstr>
      <vt:lpstr>1_Windows Azure</vt:lpstr>
      <vt:lpstr>C+E Readiness Template</vt:lpstr>
      <vt:lpstr>Worksheet</vt:lpstr>
      <vt:lpstr>Architecting a Highly Available SAP NetWeaver Solution on Azure</vt:lpstr>
      <vt:lpstr>Abstract and learning objectives</vt:lpstr>
      <vt:lpstr>Step 1: Review the customer case study</vt:lpstr>
      <vt:lpstr>Customer situation—Contoso Group</vt:lpstr>
      <vt:lpstr>Customer situation (continued)</vt:lpstr>
      <vt:lpstr>Customer situation (continued)</vt:lpstr>
      <vt:lpstr>Customer situation (continued)</vt:lpstr>
      <vt:lpstr>Customer needs</vt:lpstr>
      <vt:lpstr>Customer objections</vt:lpstr>
      <vt:lpstr>Customer environment</vt:lpstr>
      <vt:lpstr>Contoso Current SAP State/Benefits of Migration to Azure </vt:lpstr>
      <vt:lpstr>How to Size SAP on Azure VM </vt:lpstr>
      <vt:lpstr>SAP Business Suite, NetWeaver – with HA and DR </vt:lpstr>
      <vt:lpstr>Online Azure Pricing Calculator</vt:lpstr>
      <vt:lpstr>Azure Reserved VM Instances (RI) and Azure Hybrid Benefit (AHUB)</vt:lpstr>
      <vt:lpstr>Requirements</vt:lpstr>
      <vt:lpstr>Common Scenarios</vt:lpstr>
      <vt:lpstr>Common Scenarios</vt:lpstr>
      <vt:lpstr>Step 2: Design the solution</vt:lpstr>
      <vt:lpstr>Step 3: Present the solution</vt:lpstr>
      <vt:lpstr>Wrap-up</vt:lpstr>
      <vt:lpstr>Preferred target audience</vt:lpstr>
      <vt:lpstr>Contoso Current SAP State/Benefits of Migration to Azure </vt:lpstr>
      <vt:lpstr>How to Size SAP on Azure VM </vt:lpstr>
      <vt:lpstr>SAP Business Suite, NetWeaver – with HA and DR </vt:lpstr>
      <vt:lpstr>Cost Estimate Assumptions</vt:lpstr>
      <vt:lpstr>Preferred solution cost</vt:lpstr>
      <vt:lpstr>Preferred solution cost</vt:lpstr>
      <vt:lpstr>Azure VM Design Tips</vt:lpstr>
      <vt:lpstr>Process to Optimize SAP Landscape</vt:lpstr>
      <vt:lpstr>SAP on Azure Certifications (Any DB)</vt:lpstr>
      <vt:lpstr>Qualifying SAP on Azure Opportunities (Any DB) </vt:lpstr>
      <vt:lpstr>Modernizing SAP Platform on Microsoft Cloud OS</vt:lpstr>
      <vt:lpstr>Benefits</vt:lpstr>
      <vt:lpstr>Preferred solution</vt:lpstr>
      <vt:lpstr>Preferred solution</vt:lpstr>
      <vt:lpstr>Preferred solution</vt:lpstr>
      <vt:lpstr>Preferred solution</vt:lpstr>
      <vt:lpstr>Preferred solution</vt:lpstr>
      <vt:lpstr>Preferred objections handling</vt:lpstr>
      <vt:lpstr>Preferred objections handling</vt:lpstr>
      <vt:lpstr>Preferred objections handling</vt:lpstr>
      <vt:lpstr>Preferred objections handling</vt:lpstr>
      <vt:lpstr>Preferred objections handling</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world whiteboard design session case study</dc:title>
  <dc:creator>burlesonj</dc:creator>
  <cp:lastModifiedBy>Michael Washam</cp:lastModifiedBy>
  <cp:revision>47</cp:revision>
  <dcterms:modified xsi:type="dcterms:W3CDTF">2018-04-25T23:31:45Z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ies>
</file>