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24" r:id="rId7"/>
    <p:sldId id="325" r:id="rId8"/>
    <p:sldId id="303" r:id="rId9"/>
    <p:sldId id="304" r:id="rId10"/>
    <p:sldId id="305" r:id="rId11"/>
    <p:sldId id="320" r:id="rId12"/>
    <p:sldId id="322" r:id="rId13"/>
    <p:sldId id="321" r:id="rId14"/>
    <p:sldId id="317" r:id="rId15"/>
    <p:sldId id="340" r:id="rId16"/>
    <p:sldId id="327" r:id="rId17"/>
    <p:sldId id="328" r:id="rId18"/>
    <p:sldId id="329" r:id="rId19"/>
    <p:sldId id="330" r:id="rId20"/>
    <p:sldId id="344" r:id="rId21"/>
    <p:sldId id="331" r:id="rId22"/>
    <p:sldId id="341" r:id="rId23"/>
    <p:sldId id="332" r:id="rId24"/>
    <p:sldId id="342" r:id="rId25"/>
    <p:sldId id="333" r:id="rId26"/>
    <p:sldId id="334" r:id="rId27"/>
    <p:sldId id="335" r:id="rId28"/>
    <p:sldId id="343" r:id="rId29"/>
    <p:sldId id="336" r:id="rId30"/>
    <p:sldId id="337" r:id="rId31"/>
    <p:sldId id="338" r:id="rId32"/>
    <p:sldId id="319" r:id="rId33"/>
    <p:sldId id="346" r:id="rId34"/>
    <p:sldId id="339" r:id="rId35"/>
    <p:sldId id="345"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80E2F-E727-4549-A609-83FC597B2083}" v="47" dt="2018-05-01T20:23:39.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586" autoAdjust="0"/>
  </p:normalViewPr>
  <p:slideViewPr>
    <p:cSldViewPr snapToGrid="0">
      <p:cViewPr varScale="1">
        <p:scale>
          <a:sx n="59" d="100"/>
          <a:sy n="59" d="100"/>
        </p:scale>
        <p:origin x="78" y="396"/>
      </p:cViewPr>
      <p:guideLst>
        <p:guide orient="horz" pos="2160"/>
        <p:guide pos="3840"/>
      </p:guideLst>
    </p:cSldViewPr>
  </p:slideViewPr>
  <p:notesTextViewPr>
    <p:cViewPr>
      <p:scale>
        <a:sx n="1" d="1"/>
        <a:sy n="1" d="1"/>
      </p:scale>
      <p:origin x="0" y="-126"/>
    </p:cViewPr>
  </p:notesTextViewPr>
  <p:sorterViewPr>
    <p:cViewPr varScale="1">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5/15/2018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mn-lt"/>
                <a:ea typeface="+mn-ea"/>
                <a:cs typeface="+mn-cs"/>
              </a:rPr>
              <a:t>© 2018 Microsoft Corporation. All rights reserved.</a:t>
            </a:r>
          </a:p>
          <a:p>
            <a:r>
              <a:rPr lang="en-US" sz="950" kern="1200" dirty="0">
                <a:solidFill>
                  <a:schemeClr val="tx1"/>
                </a:solidFill>
                <a:effectLst/>
                <a:latin typeface="+mn-lt"/>
                <a:ea typeface="+mn-ea"/>
                <a:cs typeface="+mn-cs"/>
              </a:rPr>
              <a:t>Microsoft and the trademarks listed at </a:t>
            </a:r>
            <a:r>
              <a:rPr lang="en-US" sz="950" u="sng" kern="1200" dirty="0">
                <a:solidFill>
                  <a:schemeClr val="tx1"/>
                </a:solidFill>
                <a:effectLst/>
                <a:latin typeface="+mn-lt"/>
                <a:ea typeface="+mn-ea"/>
                <a:cs typeface="+mn-cs"/>
                <a:hlinkClick r:id="rId3"/>
              </a:rPr>
              <a:t>https://www.microsoft.com/en-us/legal/intellectualproperty/Trademarks/Usage/General.aspx</a:t>
            </a:r>
            <a:r>
              <a:rPr lang="en-US" sz="95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794484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281597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015136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173369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90602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09652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989781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631111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469248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27674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455634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1197020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205339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040102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2049821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0338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033297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36177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panose="020B0502040204020203" pitchFamily="34" charset="0"/>
                <a:ea typeface="Segoe UI" panose="020B0502040204020203" pitchFamily="34" charset="0"/>
                <a:cs typeface="Segoe UI" panose="020B0502040204020203" pitchFamily="34" charset="0"/>
              </a:rPr>
              <a:t>For example, an Azure Function with an MSI will first make a request to a local endpoint to get the authentication token and then it can call Key Vault using that token to acquire a secret like a connection string. This feature is currently in preview and there is a limited set of services that provide a Managed Service Identity: Azure Virtual Machines, Azure App Service, Azure Functions and Azure Data Factory v2.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199309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panose="020B0502040204020203" pitchFamily="34" charset="0"/>
                <a:ea typeface="Segoe UI" panose="020B0502040204020203" pitchFamily="34" charset="0"/>
                <a:cs typeface="Segoe UI" panose="020B0502040204020203" pitchFamily="34" charset="0"/>
              </a:rPr>
              <a:t>For example, an Azure Function with an MSI will first make a request to a local endpoint to get the authentication token and then it can call Key Vault using that token to acquire a secret like a connection string. This feature is currently in preview and there is a limited set of services that provide a Managed Service Identity: Azure Virtual Machines, Azure App Service, Azure Functions and Azure Data Factory v2. </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0266695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5/15/2018 9:15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414843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2180729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A layered approach to security with a solution that uses Azure PaaS services.</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security/blueprints/payment-processing-blueprint"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Securing PaaS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99858025"/>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3200" dirty="0">
                <a:latin typeface="+mn-lt"/>
              </a:rPr>
              <a:t>Victoria Gray, CEO of Fourth Coffee</a:t>
            </a:r>
          </a:p>
          <a:p>
            <a:endParaRPr lang="en-US" sz="3200" dirty="0">
              <a:latin typeface="+mn-lt"/>
            </a:endParaRPr>
          </a:p>
          <a:p>
            <a:r>
              <a:rPr lang="en-US" sz="3200" dirty="0">
                <a:latin typeface="+mn-lt"/>
              </a:rPr>
              <a:t>The primary audience is the business decision makers and technology decision makers. Usually we talk to the infrastructure managers who report to the chief information officer (CIO), or to application sponsors (like a vice president [VP] line of business [LOB], or chief marketing officer [CMO]), or to those that represent the business unit IT or developers that report to application sponsors.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 - High-level architecture</a:t>
            </a:r>
            <a:br>
              <a:rPr lang="en-US" dirty="0"/>
            </a:br>
            <a:br>
              <a:rPr lang="en-US" dirty="0"/>
            </a:br>
            <a:endParaRPr lang="en-US" dirty="0"/>
          </a:p>
        </p:txBody>
      </p:sp>
      <p:pic>
        <p:nvPicPr>
          <p:cNvPr id="3" name="Picture 2" descr="The High-level architecture diagram has two sides: Public internet, and Azure.&#10;&#10;The solution shows securing customer identity, core website components, using Azure function for reviews, using DevOps for deployments, and utilizing Azure Security Center for monitoring security health." title="High-level architecture">
            <a:extLst>
              <a:ext uri="{FF2B5EF4-FFF2-40B4-BE49-F238E27FC236}">
                <a16:creationId xmlns:a16="http://schemas.microsoft.com/office/drawing/2014/main" id="{4A736D53-60F4-4B5B-A256-FF04E8A3A738}"/>
              </a:ext>
            </a:extLst>
          </p:cNvPr>
          <p:cNvPicPr>
            <a:picLocks noChangeAspect="1"/>
          </p:cNvPicPr>
          <p:nvPr/>
        </p:nvPicPr>
        <p:blipFill>
          <a:blip r:embed="rId3"/>
          <a:stretch>
            <a:fillRect/>
          </a:stretch>
        </p:blipFill>
        <p:spPr>
          <a:xfrm>
            <a:off x="1284515" y="1281509"/>
            <a:ext cx="8860971" cy="4984296"/>
          </a:xfrm>
          <a:prstGeom prst="rect">
            <a:avLst/>
          </a:prstGeom>
        </p:spPr>
      </p:pic>
    </p:spTree>
    <p:extLst>
      <p:ext uri="{BB962C8B-B14F-4D97-AF65-F5344CB8AC3E}">
        <p14:creationId xmlns:p14="http://schemas.microsoft.com/office/powerpoint/2010/main" val="2143983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High-level architecture</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6208559"/>
          </a:xfrm>
        </p:spPr>
        <p:txBody>
          <a:bodyPr/>
          <a:lstStyle/>
          <a:p>
            <a:r>
              <a:rPr lang="en-US" sz="3600" dirty="0"/>
              <a:t>What data would you consider sensitive in this scenario? Is there a compliance standard that you would recommend Fourth Coffee consider building their solution against?</a:t>
            </a:r>
          </a:p>
          <a:p>
            <a:endParaRPr lang="en-US" sz="1100" dirty="0"/>
          </a:p>
          <a:p>
            <a:pPr marL="342900" lvl="1" indent="-342900">
              <a:buFont typeface="Arial" panose="020B0604020202020204" pitchFamily="34" charset="0"/>
              <a:buChar char="•"/>
            </a:pPr>
            <a:r>
              <a:rPr lang="en-US" sz="2400" dirty="0"/>
              <a:t>The gift card information is a financial instrument and should be secured following a similar approach how credit card holder data is protected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Recommend Fourth Coffee design their solution with the goal of achieving PCI DSS 3.0 compliance in mind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Microsoft provides a blueprint for Payment Processing for PCI DSS-compliant environments, which would serve as useful reference in designing the solution:</a:t>
            </a:r>
            <a:br>
              <a:rPr lang="en-US" sz="2400" dirty="0"/>
            </a:br>
            <a:br>
              <a:rPr lang="en-US" sz="2400" dirty="0"/>
            </a:br>
            <a:r>
              <a:rPr lang="en-US" sz="2400" dirty="0"/>
              <a:t>https://docs.microsoft.com/en-us/azure/security/blueprints/payment-processing-blueprint   </a:t>
            </a:r>
            <a:r>
              <a:rPr lang="en-US" sz="2400" dirty="0">
                <a:hlinkClick r:id="rId3"/>
              </a:rPr>
              <a:t>https://docs.microsoft.com/en-us/azure/security/blueprints/payment-processing-blueprint</a:t>
            </a:r>
            <a:r>
              <a:rPr lang="en-US" sz="2400" dirty="0"/>
              <a:t> </a:t>
            </a:r>
            <a:br>
              <a:rPr lang="en-US" dirty="0"/>
            </a:br>
            <a:endParaRPr lang="en-US" dirty="0"/>
          </a:p>
        </p:txBody>
      </p:sp>
    </p:spTree>
    <p:extLst>
      <p:ext uri="{BB962C8B-B14F-4D97-AF65-F5344CB8AC3E}">
        <p14:creationId xmlns:p14="http://schemas.microsoft.com/office/powerpoint/2010/main" val="27097173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customer identity</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6920" y="1060003"/>
            <a:ext cx="11195930" cy="5893921"/>
          </a:xfrm>
        </p:spPr>
        <p:txBody>
          <a:bodyPr/>
          <a:lstStyle/>
          <a:p>
            <a:r>
              <a:rPr lang="en-US" sz="2800" dirty="0"/>
              <a:t>What approach would recommend they take to modernize their customer identity management?  </a:t>
            </a:r>
          </a:p>
          <a:p>
            <a:pPr marL="566997" lvl="2" indent="-342900">
              <a:buFont typeface="Arial" panose="020B0604020202020204" pitchFamily="34" charset="0"/>
              <a:buChar char="•"/>
            </a:pPr>
            <a:r>
              <a:rPr lang="en-US" sz="2400" dirty="0"/>
              <a:t>They should “outsource” the identity management function to Azure Active Directory B2C instead of storing usernames and passwords in the Fourth Coffee SQL Database</a:t>
            </a:r>
          </a:p>
          <a:p>
            <a:pPr lvl="1"/>
            <a:endParaRPr lang="en-US" sz="1800" dirty="0"/>
          </a:p>
          <a:p>
            <a:pPr lvl="1"/>
            <a:r>
              <a:rPr lang="en-US" sz="2800" dirty="0">
                <a:gradFill>
                  <a:gsLst>
                    <a:gs pos="1250">
                      <a:schemeClr val="tx1"/>
                    </a:gs>
                    <a:gs pos="99000">
                      <a:schemeClr val="tx1"/>
                    </a:gs>
                  </a:gsLst>
                  <a:lin ang="5400000" scaled="0"/>
                </a:gradFill>
                <a:latin typeface="+mj-lt"/>
              </a:rPr>
              <a:t>Would the approach you suggested still allow customers who do not want to use social accounts to create a login with Fourth Coffee? </a:t>
            </a:r>
          </a:p>
          <a:p>
            <a:pPr marL="566997" lvl="2" indent="-342900">
              <a:buFont typeface="Arial" panose="020B0604020202020204" pitchFamily="34" charset="0"/>
              <a:buChar char="•"/>
            </a:pPr>
            <a:r>
              <a:rPr lang="en-US" sz="2400" dirty="0"/>
              <a:t>Yes, AAD B2C enables applications to authenticate: </a:t>
            </a:r>
          </a:p>
          <a:p>
            <a:pPr marL="566997" lvl="2" indent="-342900">
              <a:buFont typeface="Arial" panose="020B0604020202020204" pitchFamily="34" charset="0"/>
              <a:buChar char="•"/>
            </a:pPr>
            <a:r>
              <a:rPr lang="en-US" sz="2400" dirty="0"/>
              <a:t>Social accounts (e.g., Facebook, Google, LinkedIn)</a:t>
            </a:r>
          </a:p>
          <a:p>
            <a:pPr marL="566997" lvl="2" indent="-342900">
              <a:buFont typeface="Arial" panose="020B0604020202020204" pitchFamily="34" charset="0"/>
              <a:buChar char="•"/>
            </a:pPr>
            <a:r>
              <a:rPr lang="en-US" sz="2400" dirty="0"/>
              <a:t>Enterprise accounts (e.g., integrated using open standard protocols, OpenID Connect or SAML) </a:t>
            </a:r>
          </a:p>
          <a:p>
            <a:pPr marL="566997" lvl="2" indent="-342900">
              <a:buFont typeface="Arial" panose="020B0604020202020204" pitchFamily="34" charset="0"/>
              <a:buChar char="•"/>
            </a:pPr>
            <a:r>
              <a:rPr lang="en-US" sz="2400" dirty="0"/>
              <a:t>Local accounts (e.g., email address and password or username and password)</a:t>
            </a:r>
          </a:p>
          <a:p>
            <a:pPr marL="566997" lvl="2" indent="-342900">
              <a:buFont typeface="Arial" panose="020B0604020202020204" pitchFamily="34" charset="0"/>
              <a:buChar char="•"/>
            </a:pPr>
            <a:r>
              <a:rPr lang="en-US" sz="2400" dirty="0"/>
              <a:t>Customers who do not want to use their social accounts could use local accounts in AAD B2C</a:t>
            </a:r>
          </a:p>
        </p:txBody>
      </p:sp>
    </p:spTree>
    <p:extLst>
      <p:ext uri="{BB962C8B-B14F-4D97-AF65-F5344CB8AC3E}">
        <p14:creationId xmlns:p14="http://schemas.microsoft.com/office/powerpoint/2010/main" val="3051440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customer identity</a:t>
            </a:r>
            <a:br>
              <a:rPr lang="en-US" dirty="0"/>
            </a:br>
            <a:r>
              <a:rPr lang="en-US" dirty="0"/>
              <a:t> </a:t>
            </a:r>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3951851"/>
          </a:xfrm>
        </p:spPr>
        <p:txBody>
          <a:bodyPr/>
          <a:lstStyle/>
          <a:p>
            <a:r>
              <a:rPr lang="en-US" sz="3200" dirty="0"/>
              <a:t>How would you address their self-service password reset requirement? What is the process?</a:t>
            </a:r>
          </a:p>
          <a:p>
            <a:pPr marL="342900" lvl="1" indent="-342900">
              <a:buFont typeface="Arial" panose="020B0604020202020204" pitchFamily="34" charset="0"/>
              <a:buChar char="•"/>
            </a:pPr>
            <a:r>
              <a:rPr lang="en-US" sz="2400" dirty="0"/>
              <a:t>AAD B2C provides a self-service password reset feature for users who have setup local accounts.</a:t>
            </a:r>
          </a:p>
          <a:p>
            <a:pPr marL="342900" lvl="1" indent="-342900">
              <a:buFont typeface="Arial" panose="020B0604020202020204" pitchFamily="34" charset="0"/>
              <a:buChar char="•"/>
            </a:pPr>
            <a:endParaRPr lang="en-US" sz="2400" dirty="0"/>
          </a:p>
          <a:p>
            <a:pPr marL="342900" lvl="1" indent="-342900">
              <a:buFont typeface="Arial" panose="020B0604020202020204" pitchFamily="34" charset="0"/>
              <a:buChar char="•"/>
            </a:pPr>
            <a:r>
              <a:rPr lang="en-US" sz="2400" dirty="0"/>
              <a:t>Once self-service password reset is enabled in Active Directory, when a user arrives at a login screen a link labeled “Can’t access your account?” appears. The consumer needs to enter their email address. If the email address belongs to a valid user, that address will be sent an email with a link allowing the recipient to reset the password.</a:t>
            </a:r>
            <a:br>
              <a:rPr lang="en-US" sz="2400" dirty="0"/>
            </a:br>
            <a:endParaRPr lang="en-US" sz="2400" dirty="0"/>
          </a:p>
        </p:txBody>
      </p:sp>
    </p:spTree>
    <p:extLst>
      <p:ext uri="{BB962C8B-B14F-4D97-AF65-F5344CB8AC3E}">
        <p14:creationId xmlns:p14="http://schemas.microsoft.com/office/powerpoint/2010/main" val="41366649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7" y="1748909"/>
            <a:ext cx="11653523" cy="4468916"/>
          </a:xfrm>
        </p:spPr>
        <p:txBody>
          <a:bodyPr/>
          <a:lstStyle/>
          <a:p>
            <a:pPr marL="0" indent="0">
              <a:buNone/>
            </a:pPr>
            <a:r>
              <a:rPr lang="en-US" sz="2800" dirty="0">
                <a:cs typeface="Segoe UI" panose="020B0502040204020203" pitchFamily="34" charset="0"/>
              </a:rPr>
              <a:t>The Fourth Coffee website should be publicly accessible, but the gift-card API should not be accessible from the Internet. Additionally, all traffic flowing thru to the website should pass thru a firewall to guard against malicious requests like cross-site scripting and SQL injection, and the website itself should never be directly accessible in any other way. How would you accomplish this?</a:t>
            </a:r>
            <a:endParaRPr lang="en-US" sz="2800" dirty="0"/>
          </a:p>
          <a:p>
            <a:pPr lvl="1"/>
            <a:r>
              <a:rPr lang="en-US" sz="2400" dirty="0"/>
              <a:t>Host the website within a Web App</a:t>
            </a:r>
          </a:p>
          <a:p>
            <a:pPr lvl="1"/>
            <a:r>
              <a:rPr lang="en-US" sz="2400" dirty="0"/>
              <a:t>Host the API within an API App</a:t>
            </a:r>
          </a:p>
          <a:p>
            <a:pPr lvl="1"/>
            <a:r>
              <a:rPr lang="en-US" sz="2400" dirty="0"/>
              <a:t>These App Services should be hosted within an App Service Environment (ASE)</a:t>
            </a:r>
          </a:p>
          <a:p>
            <a:pPr lvl="1"/>
            <a:r>
              <a:rPr lang="en-US" sz="2400" dirty="0"/>
              <a:t>The ASE itself provides a hosting infrastructure that is deployed within a subnet of a Virtual Network (VNET)</a:t>
            </a:r>
          </a:p>
        </p:txBody>
      </p:sp>
    </p:spTree>
    <p:extLst>
      <p:ext uri="{BB962C8B-B14F-4D97-AF65-F5344CB8AC3E}">
        <p14:creationId xmlns:p14="http://schemas.microsoft.com/office/powerpoint/2010/main" val="2555382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dirty="0">
                <a:solidFill>
                  <a:schemeClr val="tx1"/>
                </a:solidFill>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668887"/>
            <a:ext cx="11653523" cy="5189113"/>
          </a:xfrm>
        </p:spPr>
        <p:txBody>
          <a:bodyPr/>
          <a:lstStyle/>
          <a:p>
            <a:pPr marL="0" indent="0">
              <a:buNone/>
            </a:pPr>
            <a:r>
              <a:rPr lang="en-US" sz="2400" dirty="0">
                <a:cs typeface="Segoe UI" panose="020B0502040204020203" pitchFamily="34" charset="0"/>
              </a:rPr>
              <a:t>The Fourth Coffee website should be publicly accessible, but the gift-card API should not be accessible from the Internet. Additionally, all traffic flowing thru to the website should pass thru a firewall to guard against malicious requests like cross-site scripting and SQL injection, and the website itself should never be directly accessible in any other way. How would you accomplish this?</a:t>
            </a:r>
            <a:endParaRPr lang="en-US" sz="2400" dirty="0"/>
          </a:p>
          <a:p>
            <a:pPr lvl="1"/>
            <a:r>
              <a:rPr lang="en-US" sz="2400" dirty="0"/>
              <a:t>The ASE exposes only an Internal Load Balancer (ILB) endpoint for access to the App Service instances it hosts </a:t>
            </a:r>
          </a:p>
          <a:p>
            <a:pPr lvl="1"/>
            <a:r>
              <a:rPr lang="en-US" sz="2400" dirty="0"/>
              <a:t>An Application Gateway of the Web Application Firewall sku should be deployed between the public IP address used by Internet clients to access the website and the ILB ASE endpoint</a:t>
            </a:r>
          </a:p>
          <a:p>
            <a:pPr lvl="1"/>
            <a:r>
              <a:rPr lang="en-US" sz="2400" dirty="0"/>
              <a:t>The ASE and the Application Gateway are deployed to two different subnets</a:t>
            </a:r>
          </a:p>
          <a:p>
            <a:pPr lvl="1"/>
            <a:r>
              <a:rPr lang="en-US" sz="2400" dirty="0"/>
              <a:t>Network Security Groups (NSG) are configured so that the subnet that contains the ASE only allows access from the subnet which contains the Application Gateway</a:t>
            </a:r>
          </a:p>
        </p:txBody>
      </p:sp>
    </p:spTree>
    <p:extLst>
      <p:ext uri="{BB962C8B-B14F-4D97-AF65-F5344CB8AC3E}">
        <p14:creationId xmlns:p14="http://schemas.microsoft.com/office/powerpoint/2010/main" val="28525834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 and learning objectives</a:t>
            </a:r>
            <a:endParaRPr lang="en-US" dirty="0"/>
          </a:p>
        </p:txBody>
      </p:sp>
      <p:sp>
        <p:nvSpPr>
          <p:cNvPr id="9" name="TextBox 8">
            <a:extLst>
              <a:ext uri="{FF2B5EF4-FFF2-40B4-BE49-F238E27FC236}">
                <a16:creationId xmlns:a16="http://schemas.microsoft.com/office/drawing/2014/main" id="{0F86F9F9-39B5-4CE6-AF48-9ADAE40EA728}"/>
              </a:ext>
            </a:extLst>
          </p:cNvPr>
          <p:cNvSpPr txBox="1"/>
          <p:nvPr/>
        </p:nvSpPr>
        <p:spPr>
          <a:xfrm>
            <a:off x="517705" y="1259785"/>
            <a:ext cx="10208909" cy="528452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spcAft>
                <a:spcPts val="600"/>
              </a:spcAft>
            </a:pPr>
            <a:r>
              <a:rPr lang="en-US" sz="2400" dirty="0"/>
              <a:t>This workshop is designed to provide exposure to many of Microsoft Azure’s PaaS security features. The goal is to show a secure end-to-end solution that addresses concerns around sensitive data, controlling access to sensitive stores of information, controlling access to production systems, and enabling secure processes for developers.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secure solutions end to end with Azure PaaS services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Control access to PaaS service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Manage secrets and keys used by PaaS services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the core website components (continued)</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7" y="1804638"/>
            <a:ext cx="11653523" cy="4422749"/>
          </a:xfrm>
        </p:spPr>
        <p:txBody>
          <a:bodyPr/>
          <a:lstStyle/>
          <a:p>
            <a:pPr>
              <a:lnSpc>
                <a:spcPct val="100000"/>
              </a:lnSpc>
            </a:pPr>
            <a:r>
              <a:rPr lang="en-US" sz="2800" dirty="0"/>
              <a:t>Fourth Coffee does not like the fact that their existing SQL Database and Azure Storage which contain sensitive data have endpoints that are accessible on the Internet. What would you suggest and what is the process? </a:t>
            </a:r>
          </a:p>
          <a:p>
            <a:endParaRPr lang="en-US" sz="1100" dirty="0"/>
          </a:p>
          <a:p>
            <a:pPr marL="285750" lvl="1" indent="-285750">
              <a:buFont typeface="Arial" panose="020B0604020202020204" pitchFamily="34" charset="0"/>
              <a:buChar char="•"/>
            </a:pPr>
            <a:r>
              <a:rPr lang="en-US" sz="2400" dirty="0"/>
              <a:t>With VNET service endpoints for SQL Database and Azure Storage, Fourth Coffee can make their endpoints available within a VNET subnet and nowhere else, including removing the public endpoint.</a:t>
            </a:r>
          </a:p>
          <a:p>
            <a:pPr marL="285750" lvl="1" indent="-285750">
              <a:buFont typeface="Arial" panose="020B0604020202020204" pitchFamily="34" charset="0"/>
              <a:buChar char="•"/>
            </a:pPr>
            <a:endParaRPr lang="en-US" sz="1100" dirty="0"/>
          </a:p>
          <a:p>
            <a:pPr marL="285750" lvl="1" indent="-285750">
              <a:buFont typeface="Arial" panose="020B0604020202020204" pitchFamily="34" charset="0"/>
              <a:buChar char="•"/>
            </a:pPr>
            <a:r>
              <a:rPr lang="en-US" sz="2400" dirty="0"/>
              <a:t>For SQL DB, they would need to create a subnet for use by their database. Then within the VNET configuration they would need to add an endpoint for </a:t>
            </a:r>
            <a:r>
              <a:rPr lang="en-US" sz="2400" dirty="0" err="1"/>
              <a:t>Microsoft.Sql</a:t>
            </a:r>
            <a:r>
              <a:rPr lang="en-US" sz="2400" dirty="0"/>
              <a:t> and select the subnet in which they will allow access to the database. </a:t>
            </a:r>
          </a:p>
        </p:txBody>
      </p:sp>
    </p:spTree>
    <p:extLst>
      <p:ext uri="{BB962C8B-B14F-4D97-AF65-F5344CB8AC3E}">
        <p14:creationId xmlns:p14="http://schemas.microsoft.com/office/powerpoint/2010/main" val="19106406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the core website components (continued)</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748708"/>
            <a:ext cx="11653523" cy="4881336"/>
          </a:xfrm>
        </p:spPr>
        <p:txBody>
          <a:bodyPr/>
          <a:lstStyle/>
          <a:p>
            <a:pPr>
              <a:lnSpc>
                <a:spcPct val="100000"/>
              </a:lnSpc>
            </a:pPr>
            <a:r>
              <a:rPr lang="en-US" sz="2800" dirty="0"/>
              <a:t>Fourth Coffee does not like the fact that their existing SQL Database and Azure Storage which contain sensitive data have endpoints that are accessible on the Internet. What would you suggest and what is the process? </a:t>
            </a:r>
          </a:p>
          <a:p>
            <a:pPr>
              <a:lnSpc>
                <a:spcPct val="100000"/>
              </a:lnSpc>
            </a:pPr>
            <a:endParaRPr lang="en-US" sz="1100" dirty="0"/>
          </a:p>
          <a:p>
            <a:pPr marL="342900" lvl="1" indent="-342900">
              <a:lnSpc>
                <a:spcPct val="100000"/>
              </a:lnSpc>
              <a:buFont typeface="Arial" panose="020B0604020202020204" pitchFamily="34" charset="0"/>
              <a:buChar char="•"/>
            </a:pPr>
            <a:r>
              <a:rPr lang="en-US" sz="2000" dirty="0"/>
              <a:t>Then they would need to configure the SQL server (which encapsulates the SQL Database) by selecting the VNET and </a:t>
            </a:r>
            <a:r>
              <a:rPr lang="en-US" sz="2800" dirty="0">
                <a:gradFill>
                  <a:gsLst>
                    <a:gs pos="1250">
                      <a:schemeClr val="tx1"/>
                    </a:gs>
                    <a:gs pos="99000">
                      <a:schemeClr val="tx1"/>
                    </a:gs>
                  </a:gsLst>
                  <a:lin ang="5400000" scaled="0"/>
                </a:gradFill>
                <a:latin typeface="+mj-lt"/>
              </a:rPr>
              <a:t>subnet</a:t>
            </a:r>
            <a:r>
              <a:rPr lang="en-US" sz="2000" dirty="0"/>
              <a:t> in which access should be allowed</a:t>
            </a:r>
          </a:p>
          <a:p>
            <a:pPr marL="342900" lvl="1" indent="-342900">
              <a:lnSpc>
                <a:spcPct val="100000"/>
              </a:lnSpc>
              <a:buFont typeface="Arial" panose="020B0604020202020204" pitchFamily="34" charset="0"/>
              <a:buChar char="•"/>
            </a:pPr>
            <a:r>
              <a:rPr lang="en-US" sz="2000" dirty="0"/>
              <a:t>Finally, they should create restricted access to the subnet by configuring an NSG on it. In this case, the NSG would need to allow access from the subnet containing the ASE </a:t>
            </a:r>
          </a:p>
          <a:p>
            <a:pPr marL="342900" lvl="1" indent="-342900">
              <a:lnSpc>
                <a:spcPct val="100000"/>
              </a:lnSpc>
              <a:buFont typeface="Arial" panose="020B0604020202020204" pitchFamily="34" charset="0"/>
              <a:buChar char="•"/>
            </a:pPr>
            <a:r>
              <a:rPr lang="en-US" sz="2000" dirty="0"/>
              <a:t>For Azure Storage, take a similar approach as they did for SQL Database: configure the VNET with an endpoint for </a:t>
            </a:r>
            <a:r>
              <a:rPr lang="en-US" sz="2000" dirty="0" err="1"/>
              <a:t>Microsoft.Storage</a:t>
            </a:r>
            <a:r>
              <a:rPr lang="en-US" sz="2000" dirty="0"/>
              <a:t> and select the subnet. Then in the Azure Storage account, they configure the firewalls and virtual networks feature to select the VNET and subnet from which access to the Storage account should be allowed.</a:t>
            </a:r>
          </a:p>
        </p:txBody>
      </p:sp>
    </p:spTree>
    <p:extLst>
      <p:ext uri="{BB962C8B-B14F-4D97-AF65-F5344CB8AC3E}">
        <p14:creationId xmlns:p14="http://schemas.microsoft.com/office/powerpoint/2010/main" val="5074067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804639"/>
            <a:ext cx="11653523" cy="1985641"/>
          </a:xfrm>
        </p:spPr>
        <p:txBody>
          <a:bodyPr/>
          <a:lstStyle/>
          <a:p>
            <a:pPr marL="0" indent="0">
              <a:buNone/>
            </a:pPr>
            <a:r>
              <a:rPr lang="en-US" sz="2800" dirty="0">
                <a:cs typeface="Segoe UI" panose="020B0502040204020203" pitchFamily="34" charset="0"/>
              </a:rPr>
              <a:t>The existing API App is deployed with the connection string information to the SQL Database saved in the web.config. Fourth Coffee would like to improve the handling of sensitive configuration. What would you recommend they do and how would they need to change their app to support your recommendation?</a:t>
            </a:r>
            <a:r>
              <a:rPr lang="en-US" sz="2800" dirty="0"/>
              <a:t> </a:t>
            </a:r>
          </a:p>
          <a:p>
            <a:pPr marL="0" indent="0">
              <a:buNone/>
            </a:pPr>
            <a:endParaRPr lang="en-US" sz="1100" dirty="0"/>
          </a:p>
          <a:p>
            <a:pPr marL="285750" lvl="1" indent="-285750">
              <a:buFont typeface="Arial" panose="020B0604020202020204" pitchFamily="34" charset="0"/>
              <a:buChar char="•"/>
            </a:pPr>
            <a:r>
              <a:rPr lang="en-US" sz="2400" dirty="0"/>
              <a:t>Fourth Coffee should deploy Azure Key Vault</a:t>
            </a:r>
          </a:p>
          <a:p>
            <a:pPr marL="285750" lvl="1" indent="-285750">
              <a:buFont typeface="Arial" panose="020B0604020202020204" pitchFamily="34" charset="0"/>
              <a:buChar char="•"/>
            </a:pPr>
            <a:r>
              <a:rPr lang="en-US" sz="2400" dirty="0"/>
              <a:t>Select a Premium tier which will safeguard secrets like connections strings using specialized hardware security modules (HSM)</a:t>
            </a:r>
          </a:p>
          <a:p>
            <a:pPr marL="285750" lvl="1" indent="-285750">
              <a:buFont typeface="Arial" panose="020B0604020202020204" pitchFamily="34" charset="0"/>
              <a:buChar char="•"/>
            </a:pPr>
            <a:r>
              <a:rPr lang="en-US" sz="2400" dirty="0"/>
              <a:t>Access to Key Vault is secured using AAD principals, and Fourth Coffee would need to create a principal in AAD to represent the API App</a:t>
            </a:r>
          </a:p>
        </p:txBody>
      </p:sp>
    </p:spTree>
    <p:extLst>
      <p:ext uri="{BB962C8B-B14F-4D97-AF65-F5344CB8AC3E}">
        <p14:creationId xmlns:p14="http://schemas.microsoft.com/office/powerpoint/2010/main" val="4154520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the core website components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816629"/>
            <a:ext cx="11653523" cy="5087547"/>
          </a:xfrm>
        </p:spPr>
        <p:txBody>
          <a:bodyPr/>
          <a:lstStyle/>
          <a:p>
            <a:pPr marL="0" indent="0">
              <a:buNone/>
            </a:pPr>
            <a:r>
              <a:rPr lang="en-US" sz="2400" dirty="0">
                <a:latin typeface="+mn-lt"/>
                <a:cs typeface="Segoe UI" panose="020B0502040204020203" pitchFamily="34" charset="0"/>
              </a:rPr>
              <a:t>The existing API App is deployed with the connection string information to the SQL Database </a:t>
            </a:r>
            <a:r>
              <a:rPr lang="en-US" sz="2800" dirty="0">
                <a:latin typeface="+mn-lt"/>
                <a:cs typeface="Segoe UI" panose="020B0502040204020203" pitchFamily="34" charset="0"/>
              </a:rPr>
              <a:t>saved</a:t>
            </a:r>
            <a:r>
              <a:rPr lang="en-US" sz="2400" dirty="0">
                <a:latin typeface="+mn-lt"/>
                <a:cs typeface="Segoe UI" panose="020B0502040204020203" pitchFamily="34" charset="0"/>
              </a:rPr>
              <a:t> in the web.config. Fourth Coffee would like to improve the handling of sensitive configuration. What would you recommend they do and how would they need to change their app to support your recommendation?</a:t>
            </a:r>
            <a:r>
              <a:rPr lang="en-US" sz="1800" dirty="0">
                <a:latin typeface="+mn-lt"/>
              </a:rPr>
              <a:t> </a:t>
            </a:r>
          </a:p>
          <a:p>
            <a:pPr marL="0" indent="0">
              <a:buNone/>
            </a:pPr>
            <a:endParaRPr lang="en-US" sz="1100" dirty="0">
              <a:latin typeface="+mn-lt"/>
            </a:endParaRPr>
          </a:p>
          <a:p>
            <a:pPr marL="285750" lvl="1" indent="-285750">
              <a:buFont typeface="Arial" panose="020B0604020202020204" pitchFamily="34" charset="0"/>
              <a:buChar char="•"/>
            </a:pPr>
            <a:r>
              <a:rPr lang="en-US" sz="2400" dirty="0"/>
              <a:t>In web.config, provide the Client ID and Client Secret from the AAD principal, as well as the Secret URI that identifies the secret in Key Vault</a:t>
            </a:r>
          </a:p>
          <a:p>
            <a:pPr marL="285750" lvl="1" indent="-285750">
              <a:buFont typeface="Arial" panose="020B0604020202020204" pitchFamily="34" charset="0"/>
              <a:buChar char="•"/>
            </a:pPr>
            <a:r>
              <a:rPr lang="en-US" sz="2400" dirty="0"/>
              <a:t>Add additional code that uses the Client ID, Client Secret, and Secret URI to retrieve the connection string from the Key Vault before it can be used to connect to SQL DB</a:t>
            </a:r>
          </a:p>
          <a:p>
            <a:pPr marL="285750" lvl="1" indent="-285750">
              <a:buFont typeface="Arial" panose="020B0604020202020204" pitchFamily="34" charset="0"/>
              <a:buChar char="•"/>
            </a:pPr>
            <a:r>
              <a:rPr lang="en-US" sz="2400" dirty="0"/>
              <a:t>The proper configuration of Key Vault involves setting ARM RBAC on the management plane of the Key Vault for the solution security group and enabling proper Key Vault access control for developers against the data plane. The solution audit group would also need data plane permissions to list secrets and keys, but not to view their contents or modify them. </a:t>
            </a:r>
          </a:p>
        </p:txBody>
      </p:sp>
    </p:spTree>
    <p:extLst>
      <p:ext uri="{BB962C8B-B14F-4D97-AF65-F5344CB8AC3E}">
        <p14:creationId xmlns:p14="http://schemas.microsoft.com/office/powerpoint/2010/main" val="22714875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Enabling reviews</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5005986"/>
          </a:xfrm>
        </p:spPr>
        <p:txBody>
          <a:bodyPr/>
          <a:lstStyle/>
          <a:p>
            <a:r>
              <a:rPr lang="en-US" sz="2800" dirty="0"/>
              <a:t>Fourth Coffee wants to be certain that their mini-platform for reviews can scale, and are less concerned about securing the data (other than securing access to edit the reviews appropriately). How would you suggest Fourth Coffee deploy the logic for managing and navigating reviews, and how would reviews (which could grow to become very large data sets) be stored?</a:t>
            </a:r>
          </a:p>
          <a:p>
            <a:endParaRPr lang="en-US" sz="1100" dirty="0"/>
          </a:p>
          <a:p>
            <a:pPr marL="342900" lvl="1" indent="-342900">
              <a:buFont typeface="Arial" panose="020B0604020202020204" pitchFamily="34" charset="0"/>
              <a:buChar char="•"/>
            </a:pPr>
            <a:r>
              <a:rPr lang="en-US" sz="2400" dirty="0"/>
              <a:t>Reviews are not sensitive data akin to the transaction data used by the gift cards</a:t>
            </a:r>
          </a:p>
          <a:p>
            <a:pPr marL="342900" lvl="1" indent="-342900">
              <a:buFont typeface="Arial" panose="020B0604020202020204" pitchFamily="34" charset="0"/>
              <a:buChar char="•"/>
            </a:pPr>
            <a:r>
              <a:rPr lang="en-US" sz="2400" dirty="0"/>
              <a:t>Host logic for querying and managing reviews in Azure Functions</a:t>
            </a:r>
          </a:p>
          <a:p>
            <a:pPr marL="342900" lvl="1" indent="-342900">
              <a:buFont typeface="Arial" panose="020B0604020202020204" pitchFamily="34" charset="0"/>
              <a:buChar char="•"/>
            </a:pPr>
            <a:r>
              <a:rPr lang="en-US" sz="2400" dirty="0"/>
              <a:t>In </a:t>
            </a:r>
            <a:r>
              <a:rPr lang="en-US" sz="2400" dirty="0" err="1"/>
              <a:t>web.config</a:t>
            </a:r>
            <a:r>
              <a:rPr lang="en-US" sz="2400" dirty="0"/>
              <a:t>, provide the Client ID and Client Secret from the AAD principal, as well as the Secret URI that identifies the secret in Key Vault</a:t>
            </a:r>
          </a:p>
          <a:p>
            <a:pPr marL="342900" lvl="1" indent="-342900">
              <a:buFont typeface="Arial" panose="020B0604020202020204" pitchFamily="34" charset="0"/>
              <a:buChar char="•"/>
            </a:pPr>
            <a:r>
              <a:rPr lang="en-US" sz="2400" dirty="0"/>
              <a:t>Using a consumption plan that would enable rapid scalability for executing operations</a:t>
            </a:r>
          </a:p>
          <a:p>
            <a:pPr marL="342900" lvl="1" indent="-342900">
              <a:buFont typeface="Arial" panose="020B0604020202020204" pitchFamily="34" charset="0"/>
              <a:buChar char="•"/>
            </a:pPr>
            <a:r>
              <a:rPr lang="en-US" sz="2400" dirty="0"/>
              <a:t>Review data would be stored in Cosmos DB</a:t>
            </a:r>
          </a:p>
        </p:txBody>
      </p:sp>
    </p:spTree>
    <p:extLst>
      <p:ext uri="{BB962C8B-B14F-4D97-AF65-F5344CB8AC3E}">
        <p14:creationId xmlns:p14="http://schemas.microsoft.com/office/powerpoint/2010/main" val="3816440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Enabling reviews (continued) </a:t>
            </a:r>
            <a:br>
              <a:rPr lang="en-US" sz="4800" b="1" dirty="0">
                <a:solidFill>
                  <a:prstClr val="white"/>
                </a:solidFill>
                <a:latin typeface="Segoe UI" panose="020B0502040204020203" pitchFamily="34" charset="0"/>
              </a:rPr>
            </a:br>
            <a:r>
              <a:rPr lang="en-US" sz="4800" dirty="0">
                <a:solidFill>
                  <a:schemeClr val="tx1"/>
                </a:solidFill>
              </a:rPr>
              <a:t> </a:t>
            </a: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40" y="1723292"/>
            <a:ext cx="10844238" cy="4970591"/>
          </a:xfrm>
        </p:spPr>
        <p:txBody>
          <a:bodyPr/>
          <a:lstStyle/>
          <a:p>
            <a:pPr marL="0" indent="0">
              <a:buNone/>
            </a:pPr>
            <a:r>
              <a:rPr lang="en-US" sz="2400" dirty="0">
                <a:cs typeface="Segoe UI" panose="020B0502040204020203" pitchFamily="34" charset="0"/>
              </a:rPr>
              <a:t>Fourth Coffee would like users to be able to search across reviews with free-form text, but also narrow their search by product, date range, and number of stars. How would you enable end-users to search thru reviews? </a:t>
            </a:r>
            <a:r>
              <a:rPr lang="en-US" sz="2400" dirty="0"/>
              <a:t> </a:t>
            </a:r>
          </a:p>
          <a:p>
            <a:pPr marL="0" indent="0">
              <a:buNone/>
            </a:pPr>
            <a:endParaRPr lang="en-US" sz="1100" dirty="0"/>
          </a:p>
          <a:p>
            <a:pPr lvl="1"/>
            <a:r>
              <a:rPr lang="en-US" sz="2400" dirty="0"/>
              <a:t>Enabled by indexing the reviews data stored in Cosmos DB using Azure Search</a:t>
            </a:r>
          </a:p>
          <a:p>
            <a:pPr lvl="1"/>
            <a:r>
              <a:rPr lang="en-US" sz="2400" dirty="0"/>
              <a:t>An indexer can be configured that periodically updates the Azure Search index with new reviews that appear in Cosmos DB</a:t>
            </a:r>
          </a:p>
          <a:p>
            <a:pPr lvl="1"/>
            <a:endParaRPr lang="en-US" sz="2000" dirty="0">
              <a:latin typeface="+mj-lt"/>
            </a:endParaRPr>
          </a:p>
          <a:p>
            <a:pPr marL="0" indent="0">
              <a:buNone/>
            </a:pPr>
            <a:r>
              <a:rPr lang="en-US" sz="2800" dirty="0">
                <a:cs typeface="Segoe UI" panose="020B0502040204020203" pitchFamily="34" charset="0"/>
              </a:rPr>
              <a:t>How would you secure access to the services you propose in support of reviews? </a:t>
            </a:r>
            <a:r>
              <a:rPr lang="en-US" sz="2800" dirty="0"/>
              <a:t> </a:t>
            </a:r>
          </a:p>
          <a:p>
            <a:pPr marL="0" indent="0">
              <a:buNone/>
            </a:pPr>
            <a:endParaRPr lang="en-US" sz="1100" dirty="0"/>
          </a:p>
          <a:p>
            <a:pPr lvl="1"/>
            <a:r>
              <a:rPr lang="en-US" sz="2400" dirty="0"/>
              <a:t>Access to Azure Function, Cosmos DB, and Azure Search are secured with keys. These keys should be stored as secrets within Key Vault. </a:t>
            </a:r>
          </a:p>
        </p:txBody>
      </p:sp>
    </p:spTree>
    <p:extLst>
      <p:ext uri="{BB962C8B-B14F-4D97-AF65-F5344CB8AC3E}">
        <p14:creationId xmlns:p14="http://schemas.microsoft.com/office/powerpoint/2010/main" val="334802026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dirty="0"/>
              <a:t>Preferred solution - Securing DevOps</a:t>
            </a:r>
            <a:br>
              <a:rPr lang="en-US" dirty="0"/>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4953664"/>
          </a:xfrm>
        </p:spPr>
        <p:txBody>
          <a:bodyPr/>
          <a:lstStyle/>
          <a:p>
            <a:r>
              <a:rPr lang="en-US" sz="3200" dirty="0"/>
              <a:t>How would you secure how developers interact with production systems for the purposes of deployments as well as troubleshooting?</a:t>
            </a:r>
          </a:p>
          <a:p>
            <a:pPr marL="0" indent="0">
              <a:buNone/>
            </a:pPr>
            <a:r>
              <a:rPr lang="en-US" sz="1100" dirty="0"/>
              <a:t> </a:t>
            </a:r>
          </a:p>
          <a:p>
            <a:pPr marL="342900" lvl="1" indent="-342900">
              <a:buFont typeface="Arial" panose="020B0604020202020204" pitchFamily="34" charset="0"/>
              <a:buChar char="•"/>
            </a:pPr>
            <a:r>
              <a:rPr lang="en-US" sz="2400" dirty="0"/>
              <a:t>When deploying code to a Web App or API App, developers are deploying using </a:t>
            </a:r>
            <a:r>
              <a:rPr lang="en-US" sz="2400" dirty="0" err="1"/>
              <a:t>MSDeploy</a:t>
            </a:r>
            <a:r>
              <a:rPr lang="en-US" sz="2400" dirty="0"/>
              <a:t> to endpoints of the form *.scm.myapp.com</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What makes the SCM endpoint available via the Internet is the configuration of the Application Gateway, which evaluates host headers to direct traffic to the appropriate ASE backend</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400" dirty="0"/>
              <a:t>Configure the Application Gateway to route requests against the SCM.myapp.com to another URI (such as a not-found or not allowed page) so that they do not reach the back-end ASE</a:t>
            </a:r>
          </a:p>
        </p:txBody>
      </p:sp>
    </p:spTree>
    <p:extLst>
      <p:ext uri="{BB962C8B-B14F-4D97-AF65-F5344CB8AC3E}">
        <p14:creationId xmlns:p14="http://schemas.microsoft.com/office/powerpoint/2010/main" val="223594418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DevOps (continued)</a:t>
            </a:r>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40" y="1798153"/>
            <a:ext cx="11653523" cy="5025991"/>
          </a:xfrm>
        </p:spPr>
        <p:txBody>
          <a:bodyPr/>
          <a:lstStyle/>
          <a:p>
            <a:pPr marL="0" indent="0">
              <a:buNone/>
            </a:pPr>
            <a:r>
              <a:rPr lang="en-US" sz="3200" dirty="0">
                <a:cs typeface="Segoe UI" panose="020B0502040204020203" pitchFamily="34" charset="0"/>
              </a:rPr>
              <a:t>How would you secure how developers interact with production systems for the purposes of deployments as well as troubleshooting?</a:t>
            </a:r>
            <a:r>
              <a:rPr lang="en-US" sz="2400" dirty="0"/>
              <a:t> </a:t>
            </a:r>
          </a:p>
          <a:p>
            <a:pPr marL="0" indent="0">
              <a:buNone/>
            </a:pPr>
            <a:endParaRPr lang="en-US" sz="1100" dirty="0"/>
          </a:p>
          <a:p>
            <a:pPr marL="285750" lvl="1" indent="-285750">
              <a:buFont typeface="Arial" panose="020B0604020202020204" pitchFamily="34" charset="0"/>
              <a:buChar char="•"/>
            </a:pPr>
            <a:r>
              <a:rPr lang="en-US" sz="2400" dirty="0"/>
              <a:t>There are two ways developers (or CI/CD tools automating the process) can be provided with access to deploy updates to production code: One option is for the developers to work across a site-to-site VPN that connect their office with the VNET in Azure. Another option is for a jumpbox to be deployed within the VNET that developers can use Remote Desktop Protocol (RDP) to access when they need access to production resources or perform deployments.   </a:t>
            </a:r>
          </a:p>
          <a:p>
            <a:pPr marL="285750" lvl="1" indent="-285750">
              <a:buFont typeface="Arial" panose="020B0604020202020204" pitchFamily="34" charset="0"/>
              <a:buChar char="•"/>
            </a:pPr>
            <a:endParaRPr lang="en-US" sz="1100" dirty="0"/>
          </a:p>
          <a:p>
            <a:pPr marL="285750" lvl="1" indent="-285750">
              <a:buFont typeface="Arial" panose="020B0604020202020204" pitchFamily="34" charset="0"/>
              <a:buChar char="•"/>
            </a:pPr>
            <a:r>
              <a:rPr lang="en-US" sz="2400" dirty="0"/>
              <a:t>The NSG’s applied to the subnet containing the ASE and the VNET Service Endpoints (for SQL DB and Azure Storage) would need to explicitly allow access from the subnet representing the on-premises network or the subnet containing the jumpbox</a:t>
            </a:r>
          </a:p>
        </p:txBody>
      </p:sp>
    </p:spTree>
    <p:extLst>
      <p:ext uri="{BB962C8B-B14F-4D97-AF65-F5344CB8AC3E}">
        <p14:creationId xmlns:p14="http://schemas.microsoft.com/office/powerpoint/2010/main" val="283765891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Securing DevOps (continued)</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8" y="1945316"/>
            <a:ext cx="11653523" cy="3998018"/>
          </a:xfrm>
        </p:spPr>
        <p:txBody>
          <a:bodyPr/>
          <a:lstStyle/>
          <a:p>
            <a:pPr marL="0" indent="0">
              <a:buNone/>
            </a:pPr>
            <a:r>
              <a:rPr lang="en-US" sz="3200" dirty="0">
                <a:cs typeface="Segoe UI" panose="020B0502040204020203" pitchFamily="34" charset="0"/>
              </a:rPr>
              <a:t>They would also like to restrict what developers can see in the database (in terms of sensitive data like gift-card data), what options do they have for this?</a:t>
            </a:r>
          </a:p>
          <a:p>
            <a:pPr marL="0" indent="0">
              <a:buNone/>
            </a:pPr>
            <a:endParaRPr lang="en-US" sz="1100" dirty="0">
              <a:cs typeface="Segoe UI" panose="020B0502040204020203" pitchFamily="34" charset="0"/>
            </a:endParaRPr>
          </a:p>
          <a:p>
            <a:pPr marL="342900" lvl="1" indent="-342900">
              <a:buFont typeface="Arial" panose="020B0604020202020204" pitchFamily="34" charset="0"/>
              <a:buChar char="•"/>
            </a:pPr>
            <a:r>
              <a:rPr lang="en-US" sz="2800" dirty="0"/>
              <a:t>For the data stored in SQL Database, Fourth Coffee should consider configuring dynamic data masking on the sensitive data, enabling developers to troubleshoot without fully seeing sensitive values</a:t>
            </a:r>
          </a:p>
          <a:p>
            <a:pPr marL="342900" lvl="1" indent="-342900">
              <a:buFont typeface="Arial" panose="020B0604020202020204" pitchFamily="34" charset="0"/>
              <a:buChar char="•"/>
            </a:pPr>
            <a:endParaRPr lang="en-US" sz="1100" dirty="0"/>
          </a:p>
          <a:p>
            <a:pPr marL="342900" lvl="1" indent="-342900">
              <a:buFont typeface="Arial" panose="020B0604020202020204" pitchFamily="34" charset="0"/>
              <a:buChar char="•"/>
            </a:pPr>
            <a:r>
              <a:rPr lang="en-US" sz="2800" dirty="0"/>
              <a:t>They could also consider Column Level Encryption, which restrict the set of rows a developer would be allowed to see as the result of a query </a:t>
            </a:r>
          </a:p>
        </p:txBody>
      </p:sp>
    </p:spTree>
    <p:extLst>
      <p:ext uri="{BB962C8B-B14F-4D97-AF65-F5344CB8AC3E}">
        <p14:creationId xmlns:p14="http://schemas.microsoft.com/office/powerpoint/2010/main" val="73126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Monitoring security health</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69239" y="1189177"/>
            <a:ext cx="11653523" cy="4950586"/>
          </a:xfrm>
        </p:spPr>
        <p:txBody>
          <a:bodyPr/>
          <a:lstStyle/>
          <a:p>
            <a:pPr marL="0" indent="0">
              <a:buNone/>
            </a:pPr>
            <a:r>
              <a:rPr lang="en-US" sz="2800" dirty="0">
                <a:cs typeface="Segoe UI" panose="020B0502040204020203" pitchFamily="34" charset="0"/>
              </a:rPr>
              <a:t>What services would you suggest Fourth Coffee utilize in order to monitor the general health of the solution?</a:t>
            </a:r>
            <a:r>
              <a:rPr lang="en-US" sz="2800" dirty="0"/>
              <a:t> </a:t>
            </a:r>
          </a:p>
          <a:p>
            <a:pPr marL="0" indent="0">
              <a:buNone/>
            </a:pPr>
            <a:endParaRPr lang="en-US" sz="1100" dirty="0"/>
          </a:p>
          <a:p>
            <a:pPr marL="285750" lvl="1" indent="-285750">
              <a:buFont typeface="Arial" panose="020B0604020202020204" pitchFamily="34" charset="0"/>
              <a:buChar char="•"/>
            </a:pPr>
            <a:r>
              <a:rPr lang="en-US" sz="2400" dirty="0"/>
              <a:t>Azure Monitor should use all monitoring data from Azure services, including performance metrics and events for PaaS services and management activities involving Azure Resource Manager (e.g., that captures when a resource is created, updated or deleted)</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Application Insights to instrument applications like the website and API logic to collect performance monitoring data and user analytics telemetry</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Log Analytics to ingest log and metric data from Azure Monitor and App Insights, and provide tools to query, analyze, and dashboard the integrated data </a:t>
            </a:r>
          </a:p>
        </p:txBody>
      </p:sp>
    </p:spTree>
    <p:extLst>
      <p:ext uri="{BB962C8B-B14F-4D97-AF65-F5344CB8AC3E}">
        <p14:creationId xmlns:p14="http://schemas.microsoft.com/office/powerpoint/2010/main" val="42490492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660D72-948E-490F-A0C2-4D9936596043}"/>
              </a:ext>
            </a:extLst>
          </p:cNvPr>
          <p:cNvSpPr>
            <a:spLocks noGrp="1"/>
          </p:cNvSpPr>
          <p:nvPr>
            <p:ph type="title"/>
          </p:nvPr>
        </p:nvSpPr>
        <p:spPr/>
        <p:txBody>
          <a:bodyPr/>
          <a:lstStyle/>
          <a:p>
            <a:r>
              <a:rPr lang="en-US" sz="4800" dirty="0">
                <a:solidFill>
                  <a:schemeClr val="tx1"/>
                </a:solidFill>
              </a:rPr>
              <a:t>Preferred solution - Monitoring security health (continued) </a:t>
            </a:r>
            <a:br>
              <a:rPr lang="en-US" sz="4800" b="1" dirty="0">
                <a:solidFill>
                  <a:prstClr val="white"/>
                </a:solidFill>
                <a:latin typeface="Segoe UI" panose="020B0502040204020203" pitchFamily="34" charset="0"/>
              </a:rPr>
            </a:br>
            <a:endParaRPr lang="en-US" dirty="0"/>
          </a:p>
        </p:txBody>
      </p:sp>
      <p:sp>
        <p:nvSpPr>
          <p:cNvPr id="2" name="Text Placeholder 1">
            <a:extLst>
              <a:ext uri="{FF2B5EF4-FFF2-40B4-BE49-F238E27FC236}">
                <a16:creationId xmlns:a16="http://schemas.microsoft.com/office/drawing/2014/main" id="{CE525B2E-2D6D-49AA-ABB8-05B454D967EC}"/>
              </a:ext>
            </a:extLst>
          </p:cNvPr>
          <p:cNvSpPr>
            <a:spLocks noGrp="1"/>
          </p:cNvSpPr>
          <p:nvPr>
            <p:ph type="body" sz="quarter" idx="10"/>
          </p:nvPr>
        </p:nvSpPr>
        <p:spPr>
          <a:xfrm>
            <a:off x="271556" y="1775332"/>
            <a:ext cx="11211197" cy="4507388"/>
          </a:xfrm>
        </p:spPr>
        <p:txBody>
          <a:bodyPr/>
          <a:lstStyle/>
          <a:p>
            <a:pPr marL="0" indent="0">
              <a:buNone/>
            </a:pPr>
            <a:r>
              <a:rPr lang="en-US" sz="2800" dirty="0">
                <a:cs typeface="Segoe UI" panose="020B0502040204020203" pitchFamily="34" charset="0"/>
              </a:rPr>
              <a:t>What service would you suggest Fourth Coffee utilize to monitor the security health of the solution? What would it provide for their solution?</a:t>
            </a:r>
            <a:r>
              <a:rPr lang="en-US" sz="2800" dirty="0"/>
              <a:t> </a:t>
            </a:r>
          </a:p>
          <a:p>
            <a:pPr lvl="1"/>
            <a:endParaRPr lang="en-US" sz="1100" dirty="0"/>
          </a:p>
          <a:p>
            <a:pPr marL="285750" lvl="1" indent="-285750">
              <a:buFont typeface="Arial" panose="020B0604020202020204" pitchFamily="34" charset="0"/>
              <a:buChar char="•"/>
            </a:pPr>
            <a:r>
              <a:rPr lang="en-US" sz="2400" dirty="0"/>
              <a:t>They should use Azure Security Center which will monitor their configuration and make security recommendations</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For their Web Apps: Security Center will monitor for the presence of a web application firewall (WAF) and collect logs from the WAF </a:t>
            </a:r>
          </a:p>
          <a:p>
            <a:pPr marL="285750" lvl="1" indent="-285750">
              <a:buFont typeface="Arial" panose="020B0604020202020204" pitchFamily="34" charset="0"/>
              <a:buChar char="•"/>
            </a:pPr>
            <a:endParaRPr lang="en-US" sz="2400" dirty="0"/>
          </a:p>
          <a:p>
            <a:pPr marL="285750" lvl="1" indent="-285750">
              <a:buFont typeface="Arial" panose="020B0604020202020204" pitchFamily="34" charset="0"/>
              <a:buChar char="•"/>
            </a:pPr>
            <a:r>
              <a:rPr lang="en-US" sz="2400" dirty="0"/>
              <a:t>For their SQL DB: They should turn on auditing and threat detection on their SQL Database as threats will show up in Azure Security Center. Security Center will also flag any databases that do not have Transparent Data Encryption enabled.</a:t>
            </a:r>
          </a:p>
        </p:txBody>
      </p:sp>
    </p:spTree>
    <p:extLst>
      <p:ext uri="{BB962C8B-B14F-4D97-AF65-F5344CB8AC3E}">
        <p14:creationId xmlns:p14="http://schemas.microsoft.com/office/powerpoint/2010/main" val="63162462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Can we really set it up so our developers’ applications have access to the connection strings, keys, and other secrets at run time without enabling the developers themselves to access this sensitive data?</a:t>
            </a:r>
          </a:p>
          <a:p>
            <a:pPr marL="0" indent="0">
              <a:buNone/>
            </a:pPr>
            <a:endParaRPr lang="en-US" sz="1100" dirty="0"/>
          </a:p>
          <a:p>
            <a:pPr marL="342900" indent="-342900">
              <a:buFont typeface="Arial" panose="020B0604020202020204" pitchFamily="34" charset="0"/>
              <a:buChar char="•"/>
            </a:pPr>
            <a:r>
              <a:rPr lang="en-US" sz="2400" dirty="0">
                <a:latin typeface="+mn-lt"/>
              </a:rPr>
              <a:t>Yes. For example, you can configure a situation where the web.config of the app refers to a secret (like a connection string) in Key Vault, but to get the value at runtime requires an AAD principal (e.g., it is an application service principal) that is not that of a developer.  </a:t>
            </a:r>
          </a:p>
          <a:p>
            <a:pPr marL="342900" indent="-342900">
              <a:buFont typeface="Arial" panose="020B0604020202020204" pitchFamily="34" charset="0"/>
              <a:buChar char="•"/>
            </a:pPr>
            <a:endParaRPr lang="en-US" sz="1400" dirty="0"/>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We’ve been told over and over again that Azure’s services like Azure SQL Database and Azure Storage must always have a public endpoint. Is that really true?</a:t>
            </a:r>
          </a:p>
          <a:p>
            <a:pPr marL="0" indent="0">
              <a:buNone/>
            </a:pPr>
            <a:endParaRPr lang="en-US" sz="1100" dirty="0"/>
          </a:p>
          <a:p>
            <a:pPr marL="342900" indent="-342900">
              <a:buFont typeface="Arial" panose="020B0604020202020204" pitchFamily="34" charset="0"/>
              <a:buChar char="•"/>
            </a:pPr>
            <a:r>
              <a:rPr lang="en-US" sz="2400" dirty="0">
                <a:latin typeface="+mn-lt"/>
              </a:rPr>
              <a:t>This used to be true. There is new functionality called VNET Service Endpoints that enables you to remove public endpoints for Azure SQL Database and Azure Storage and instead only have endpoints available within NSG secured VNET subnets that you indicate.</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3789411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 heard the announcement about Managed Service Identity. We recognize it is in preview now, but we would like to understand how it would improve the security of the solution you are recommending to us. </a:t>
            </a:r>
          </a:p>
          <a:p>
            <a:pPr marL="0" indent="0">
              <a:buNone/>
            </a:pPr>
            <a:endParaRPr lang="en-US" sz="2800" dirty="0"/>
          </a:p>
          <a:p>
            <a:pPr marL="342900" indent="-342900">
              <a:buFont typeface="Arial" panose="020B0604020202020204" pitchFamily="34" charset="0"/>
              <a:buChar char="•"/>
            </a:pPr>
            <a:r>
              <a:rPr lang="en-US" sz="2400" dirty="0">
                <a:latin typeface="+mn-lt"/>
              </a:rPr>
              <a:t>Managed Service Identity (MSI) creates an Azure service instance in Azure Active Directory that you can then manage like any other service principal. Each MSI enabled service has an internal mechanism to acquire its authentication token from AAD that it can present when identifying itself to the downstream systems and services it will call. </a:t>
            </a:r>
            <a:br>
              <a:rPr lang="en-US" sz="2400" dirty="0">
                <a:latin typeface="+mn-lt"/>
              </a:rPr>
            </a:br>
            <a:endParaRPr lang="en-US" sz="2400" dirty="0">
              <a:latin typeface="+mn-lt"/>
            </a:endParaRP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702137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2800" dirty="0"/>
              <a:t>We need to be certain that all of our data is encrypted when it is stored on disk, is that possible with the PaaS services you are recommending?</a:t>
            </a:r>
          </a:p>
          <a:p>
            <a:pPr marL="0" indent="0">
              <a:buNone/>
            </a:pPr>
            <a:endParaRPr lang="en-US" sz="2800" dirty="0"/>
          </a:p>
          <a:p>
            <a:pPr marL="342900" indent="-342900">
              <a:buFont typeface="Arial" panose="020B0604020202020204" pitchFamily="34" charset="0"/>
              <a:buChar char="•"/>
            </a:pPr>
            <a:r>
              <a:rPr lang="en-US" sz="2400" dirty="0">
                <a:latin typeface="+mn-lt"/>
              </a:rPr>
              <a:t>Yes. Azure Storage and Azure SQL Database provide the ability to toggle on transparent data encryption that encrypts data as it is written to the underlying storage. Cosmos DB and Search do not expose a mechanism to disable encryption, but all data is also automatically encrypted when written using Microsoft managed keys.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2765588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endParaRPr lang="en-US" dirty="0"/>
          </a:p>
          <a:p>
            <a:pPr marL="0" indent="0">
              <a:buNone/>
            </a:pPr>
            <a:r>
              <a:rPr lang="en-US" sz="3200" i="1" dirty="0">
                <a:latin typeface="+mn-lt"/>
              </a:rPr>
              <a:t>“I’m thrilled to open up these new gift-card capabilities to our loyal customers, knowing that they are built with productivity boosting solutions, on a foundation that is secure.”</a:t>
            </a:r>
          </a:p>
          <a:p>
            <a:pPr marL="0" indent="0">
              <a:buNone/>
            </a:pPr>
            <a:endParaRPr lang="en-US" sz="3200" dirty="0">
              <a:latin typeface="+mn-lt"/>
            </a:endParaRPr>
          </a:p>
          <a:p>
            <a:pPr marL="0" indent="0">
              <a:buNone/>
            </a:pPr>
            <a:r>
              <a:rPr lang="en-US" sz="3200" dirty="0">
                <a:latin typeface="+mn-lt"/>
              </a:rPr>
              <a:t>- Victoria Gray, CEO of Fourth Coffee</a:t>
            </a:r>
          </a:p>
          <a:p>
            <a:pPr marL="0" indent="0">
              <a:buNone/>
            </a:pPr>
            <a:endParaRPr lang="en-US" dirty="0"/>
          </a:p>
          <a:p>
            <a:pPr marL="0" indent="0">
              <a:buNone/>
            </a:pPr>
            <a:endParaRPr lang="en-US" dirty="0"/>
          </a:p>
          <a:p>
            <a:pPr marL="0" indent="0">
              <a:buNone/>
            </a:pPr>
            <a:endParaRPr lang="en-US"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6399039" cy="2052030"/>
          </a:xfrm>
        </p:spPr>
        <p:txBody>
          <a:bodyPr>
            <a:noAutofit/>
          </a:bodyPr>
          <a:lstStyle/>
          <a:p>
            <a:r>
              <a:rPr lang="en-US" sz="2800" dirty="0">
                <a:latin typeface="+mn-lt"/>
              </a:rPr>
              <a:t>Fourth Coffee is an American coffeehouse chain that was founded in Seattle, Washington in 1970</a:t>
            </a:r>
            <a:br>
              <a:rPr lang="en-US" sz="2800" dirty="0">
                <a:latin typeface="+mn-lt"/>
              </a:rPr>
            </a:br>
            <a:endParaRPr lang="en-US" sz="2800" dirty="0">
              <a:latin typeface="+mn-lt"/>
            </a:endParaRPr>
          </a:p>
          <a:p>
            <a:r>
              <a:rPr lang="en-US" sz="2800" dirty="0">
                <a:latin typeface="+mn-lt"/>
              </a:rPr>
              <a:t>They currently operate over 20,000 locations worldwide</a:t>
            </a:r>
            <a:br>
              <a:rPr lang="en-US" sz="2800" dirty="0">
                <a:latin typeface="+mn-lt"/>
              </a:rPr>
            </a:br>
            <a:endParaRPr lang="en-US" sz="2800" dirty="0">
              <a:latin typeface="+mn-lt"/>
            </a:endParaRPr>
          </a:p>
          <a:p>
            <a:r>
              <a:rPr lang="en-US" sz="2800" dirty="0">
                <a:latin typeface="+mn-lt"/>
              </a:rPr>
              <a:t>Today, they provide gift-cards that customers can be purchased in-store and used at any of their locations</a:t>
            </a:r>
          </a:p>
          <a:p>
            <a:pPr marL="0" indent="0">
              <a:spcAft>
                <a:spcPts val="882"/>
              </a:spcAft>
              <a:buNone/>
            </a:pPr>
            <a:endParaRPr lang="en-US" sz="2800" dirty="0">
              <a:solidFill>
                <a:schemeClr val="tx1"/>
              </a:solidFill>
            </a:endParaRPr>
          </a:p>
        </p:txBody>
      </p:sp>
      <p:pic>
        <p:nvPicPr>
          <p:cNvPr id="7" name="Graphic 6" descr="Coffee cup icon" title="Coffee cup icon">
            <a:extLst>
              <a:ext uri="{FF2B5EF4-FFF2-40B4-BE49-F238E27FC236}">
                <a16:creationId xmlns:a16="http://schemas.microsoft.com/office/drawing/2014/main" id="{41884216-90AA-48AB-BB19-705FAFD748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5395" y="1189176"/>
            <a:ext cx="4300686" cy="4300686"/>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048499"/>
            <a:ext cx="11653523" cy="2052030"/>
          </a:xfrm>
        </p:spPr>
        <p:txBody>
          <a:bodyPr>
            <a:noAutofit/>
          </a:bodyPr>
          <a:lstStyle/>
          <a:p>
            <a:pPr marL="0" indent="0">
              <a:lnSpc>
                <a:spcPct val="100000"/>
              </a:lnSpc>
              <a:buNone/>
            </a:pPr>
            <a:r>
              <a:rPr lang="en-US" sz="3200" dirty="0"/>
              <a:t>Currently they provide gift-cards that customers can purchase in-store and use at any of their locations</a:t>
            </a:r>
          </a:p>
          <a:p>
            <a:pPr lvl="1">
              <a:lnSpc>
                <a:spcPct val="100000"/>
              </a:lnSpc>
            </a:pPr>
            <a:r>
              <a:rPr lang="en-US" dirty="0"/>
              <a:t>Gift-cards can be “re-loaded” with funds by payment by the customer as an in-store transaction</a:t>
            </a:r>
          </a:p>
          <a:p>
            <a:pPr lvl="1">
              <a:lnSpc>
                <a:spcPct val="100000"/>
              </a:lnSpc>
            </a:pPr>
            <a:r>
              <a:rPr lang="en-US" dirty="0"/>
              <a:t>It currently operates over 20,000 locations worldwide</a:t>
            </a:r>
          </a:p>
          <a:p>
            <a:pPr lvl="1">
              <a:lnSpc>
                <a:spcPct val="100000"/>
              </a:lnSpc>
            </a:pPr>
            <a:endParaRPr lang="en-US" sz="700" dirty="0"/>
          </a:p>
          <a:p>
            <a:pPr marL="0" indent="0">
              <a:lnSpc>
                <a:spcPct val="100000"/>
              </a:lnSpc>
              <a:buNone/>
            </a:pPr>
            <a:r>
              <a:rPr lang="en-US" sz="3600" dirty="0"/>
              <a:t>Improve their gift-card platform</a:t>
            </a:r>
          </a:p>
          <a:p>
            <a:pPr lvl="1">
              <a:lnSpc>
                <a:spcPct val="100000"/>
              </a:lnSpc>
            </a:pPr>
            <a:r>
              <a:rPr lang="en-US" dirty="0"/>
              <a:t>Customers should be able to self-manage their gift-card collection, check balances, and in the future receive loyal customer benefits like free coffees or offers to try some of the newest bakery items</a:t>
            </a:r>
          </a:p>
          <a:p>
            <a:pPr lvl="1">
              <a:lnSpc>
                <a:spcPct val="100000"/>
              </a:lnSpc>
            </a:pPr>
            <a:r>
              <a:rPr lang="en-US" dirty="0"/>
              <a:t>At this time, Fourth Coffee is not concerned with enabling customers to “re-load” their cards online</a:t>
            </a:r>
          </a:p>
          <a:p>
            <a:pPr lvl="1">
              <a:lnSpc>
                <a:spcPct val="100000"/>
              </a:lnSpc>
            </a:pPr>
            <a:r>
              <a:rPr lang="en-US" dirty="0"/>
              <a:t>Enable cardholder to provide reviews about Fourth Coffee products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5450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1147429"/>
            <a:ext cx="11653523" cy="2052030"/>
          </a:xfrm>
        </p:spPr>
        <p:txBody>
          <a:bodyPr>
            <a:noAutofit/>
          </a:bodyPr>
          <a:lstStyle/>
          <a:p>
            <a:r>
              <a:rPr lang="en-US" sz="3600" dirty="0"/>
              <a:t>Already launched a customer profile microsite in Azure using Azure App Services</a:t>
            </a:r>
          </a:p>
          <a:p>
            <a:pPr lvl="1"/>
            <a:r>
              <a:rPr lang="en-US" dirty="0"/>
              <a:t>Host the website in a Web App and all logic is provided thru an API App</a:t>
            </a:r>
          </a:p>
          <a:p>
            <a:pPr lvl="1"/>
            <a:r>
              <a:rPr lang="en-US" dirty="0"/>
              <a:t>They want to keep this core approach for the gift-card website but extend it as appropriate with other Azure PaaS services</a:t>
            </a:r>
          </a:p>
          <a:p>
            <a:pPr lvl="1"/>
            <a:endParaRPr lang="en-US" sz="1100" dirty="0"/>
          </a:p>
          <a:p>
            <a:r>
              <a:rPr lang="en-US" sz="3600" dirty="0"/>
              <a:t>Looking to improve security and to gain visibility into security health of solution</a:t>
            </a:r>
          </a:p>
          <a:p>
            <a:pPr lvl="1"/>
            <a:r>
              <a:rPr lang="en-US" dirty="0"/>
              <a:t>Current site built with ASP.NET Identity Providers and stores the customer logins and passwords in Azure SQL Database</a:t>
            </a:r>
          </a:p>
          <a:p>
            <a:pPr lvl="1"/>
            <a:r>
              <a:rPr lang="en-US" dirty="0"/>
              <a:t>Improve process on how they limit and control access by their developers</a:t>
            </a:r>
          </a:p>
          <a:p>
            <a:pPr lvl="1"/>
            <a:endParaRPr lang="en-US" sz="1100" dirty="0"/>
          </a:p>
          <a:p>
            <a:r>
              <a:rPr lang="en-US" sz="3600" dirty="0"/>
              <a:t>Start with a single region pilot</a:t>
            </a:r>
          </a:p>
        </p:txBody>
      </p:sp>
    </p:spTree>
    <p:extLst>
      <p:ext uri="{BB962C8B-B14F-4D97-AF65-F5344CB8AC3E}">
        <p14:creationId xmlns:p14="http://schemas.microsoft.com/office/powerpoint/2010/main" val="3701810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br>
              <a:rPr lang="en-US" dirty="0"/>
            </a:br>
            <a:endParaRPr lang="en-US" dirty="0"/>
          </a:p>
        </p:txBody>
      </p:sp>
      <p:sp>
        <p:nvSpPr>
          <p:cNvPr id="3" name="Content Placeholder 2"/>
          <p:cNvSpPr>
            <a:spLocks noGrp="1"/>
          </p:cNvSpPr>
          <p:nvPr>
            <p:ph type="body" sz="quarter" idx="10"/>
          </p:nvPr>
        </p:nvSpPr>
        <p:spPr>
          <a:xfrm>
            <a:off x="269239" y="1189178"/>
            <a:ext cx="11653523" cy="5379312"/>
          </a:xfrm>
        </p:spPr>
        <p:txBody>
          <a:bodyPr/>
          <a:lstStyle/>
          <a:p>
            <a:pPr lvl="0">
              <a:lnSpc>
                <a:spcPct val="100000"/>
              </a:lnSpc>
            </a:pPr>
            <a:r>
              <a:rPr lang="en-US" sz="3200" dirty="0"/>
              <a:t>Safeguard and manage identity of users and services</a:t>
            </a:r>
          </a:p>
          <a:p>
            <a:pPr lvl="0">
              <a:lnSpc>
                <a:spcPct val="100000"/>
              </a:lnSpc>
            </a:pPr>
            <a:r>
              <a:rPr lang="en-US" sz="3200" dirty="0"/>
              <a:t>Detect and respond to identity based threats</a:t>
            </a:r>
          </a:p>
          <a:p>
            <a:pPr lvl="0">
              <a:lnSpc>
                <a:spcPct val="100000"/>
              </a:lnSpc>
            </a:pPr>
            <a:r>
              <a:rPr lang="en-US" sz="3200" dirty="0"/>
              <a:t>Detect and respond to threats to their applications and solutions</a:t>
            </a:r>
          </a:p>
          <a:p>
            <a:pPr lvl="0">
              <a:lnSpc>
                <a:spcPct val="100000"/>
              </a:lnSpc>
            </a:pPr>
            <a:r>
              <a:rPr lang="en-US" sz="3200" dirty="0"/>
              <a:t>Gain visibility into security health</a:t>
            </a:r>
          </a:p>
          <a:p>
            <a:pPr lvl="0">
              <a:lnSpc>
                <a:spcPct val="100000"/>
              </a:lnSpc>
            </a:pPr>
            <a:r>
              <a:rPr lang="en-US" sz="3200" dirty="0"/>
              <a:t>Secure the loyalty data at rest and in transit, and allow access only to those who have a need</a:t>
            </a:r>
          </a:p>
          <a:p>
            <a:pPr lvl="0">
              <a:lnSpc>
                <a:spcPct val="100000"/>
              </a:lnSpc>
            </a:pPr>
            <a:r>
              <a:rPr lang="en-US" sz="3200" dirty="0"/>
              <a:t>They want to achieve the right balance of security versus complexity</a:t>
            </a:r>
          </a:p>
          <a:p>
            <a:pPr>
              <a:lnSpc>
                <a:spcPct val="100000"/>
              </a:lnSpc>
            </a:pPr>
            <a:r>
              <a:rPr lang="en-US" sz="3200" dirty="0"/>
              <a:t>Security centered around PaaS services</a:t>
            </a:r>
          </a:p>
          <a:p>
            <a:endParaRPr lang="en-US" dirty="0"/>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lvl="0">
              <a:lnSpc>
                <a:spcPct val="100000"/>
              </a:lnSpc>
            </a:pPr>
            <a:r>
              <a:rPr lang="en-US" sz="2400" dirty="0">
                <a:latin typeface="+mn-lt"/>
              </a:rPr>
              <a:t>Can we really set it up so our developers’ applications have access to the connection strings, keys, and other secrets at run time without enabling the developers themselves to access this sensitive data?</a:t>
            </a:r>
            <a:br>
              <a:rPr lang="en-US" sz="2400" dirty="0">
                <a:latin typeface="+mn-lt"/>
              </a:rPr>
            </a:br>
            <a:endParaRPr lang="en-US" sz="2400" dirty="0">
              <a:latin typeface="+mn-lt"/>
            </a:endParaRPr>
          </a:p>
          <a:p>
            <a:pPr lvl="0">
              <a:lnSpc>
                <a:spcPct val="100000"/>
              </a:lnSpc>
            </a:pPr>
            <a:r>
              <a:rPr lang="en-US" sz="2400" dirty="0">
                <a:latin typeface="+mn-lt"/>
              </a:rPr>
              <a:t>We’ve been told over and over again that Azure’s services like Azure SQL Database and Azure Storage must always have a public endpoint. Is that really true?</a:t>
            </a:r>
            <a:br>
              <a:rPr lang="en-US" sz="2400" dirty="0">
                <a:latin typeface="+mn-lt"/>
              </a:rPr>
            </a:br>
            <a:endParaRPr lang="en-US" sz="2400" dirty="0">
              <a:latin typeface="+mn-lt"/>
            </a:endParaRPr>
          </a:p>
          <a:p>
            <a:pPr lvl="0">
              <a:lnSpc>
                <a:spcPct val="100000"/>
              </a:lnSpc>
            </a:pPr>
            <a:r>
              <a:rPr lang="en-US" sz="2400" dirty="0">
                <a:latin typeface="+mn-lt"/>
              </a:rPr>
              <a:t>We heard the announcement about Managed Service Identity. We recognize it is in preview now, but we would like to understand how it would improve the security of the solution you are recommending to us. </a:t>
            </a:r>
            <a:br>
              <a:rPr lang="en-US" sz="2400" dirty="0">
                <a:latin typeface="+mn-lt"/>
              </a:rPr>
            </a:br>
            <a:endParaRPr lang="en-US" sz="2400" dirty="0">
              <a:latin typeface="+mn-lt"/>
            </a:endParaRPr>
          </a:p>
          <a:p>
            <a:pPr lvl="0">
              <a:lnSpc>
                <a:spcPct val="100000"/>
              </a:lnSpc>
            </a:pPr>
            <a:r>
              <a:rPr lang="en-US" sz="2400" dirty="0">
                <a:latin typeface="+mn-lt"/>
              </a:rPr>
              <a:t>We need to be certain that all of our data is encrypted when it is stored on disk.  Is that possible with the PaaS services you are recommending?</a:t>
            </a:r>
          </a:p>
          <a:p>
            <a:pPr marL="0" indent="0">
              <a:spcAft>
                <a:spcPts val="882"/>
              </a:spcAft>
              <a:buNone/>
            </a:pPr>
            <a:endParaRPr lang="en-US" sz="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The infographic for common scenarios diagram is of a layered approach to security with a solution that uses Azure PaaS services." title="Infographic for common scenarios">
            <a:extLst>
              <a:ext uri="{FF2B5EF4-FFF2-40B4-BE49-F238E27FC236}">
                <a16:creationId xmlns:a16="http://schemas.microsoft.com/office/drawing/2014/main" id="{3F6EDF10-DAF1-4D04-8C6A-B337975E20A6}"/>
              </a:ext>
            </a:extLst>
          </p:cNvPr>
          <p:cNvPicPr/>
          <p:nvPr/>
        </p:nvPicPr>
        <p:blipFill>
          <a:blip r:embed="rId3"/>
          <a:stretch>
            <a:fillRect/>
          </a:stretch>
        </p:blipFill>
        <p:spPr>
          <a:xfrm>
            <a:off x="505285" y="1244081"/>
            <a:ext cx="11170899" cy="4717103"/>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Words>
  <Application>Microsoft Office PowerPoint</Application>
  <PresentationFormat>Widescreen</PresentationFormat>
  <Paragraphs>276</Paragraphs>
  <Slides>36</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Consolas</vt:lpstr>
      <vt:lpstr>Segoe UI</vt:lpstr>
      <vt:lpstr>Segoe UI Light</vt:lpstr>
      <vt:lpstr>Segoe UI Semilight</vt:lpstr>
      <vt:lpstr>Wingdings</vt:lpstr>
      <vt:lpstr>2_Server and Cloud 2013</vt:lpstr>
      <vt:lpstr>C+E Readiness Template</vt:lpstr>
      <vt:lpstr>Securing PaaS</vt:lpstr>
      <vt:lpstr>Abstract and learning objectives</vt:lpstr>
      <vt:lpstr>Step 1: Review the customer case study</vt:lpstr>
      <vt:lpstr>Customer situation </vt:lpstr>
      <vt:lpstr>Customer situation </vt:lpstr>
      <vt:lpstr>Customer situation </vt:lpstr>
      <vt:lpstr>Customer needs </vt:lpstr>
      <vt:lpstr>Customer objections </vt:lpstr>
      <vt:lpstr>Common scenarios </vt:lpstr>
      <vt:lpstr>Step 2: Design the solution</vt:lpstr>
      <vt:lpstr>Step 3: Present the solution</vt:lpstr>
      <vt:lpstr>Wrap-up</vt:lpstr>
      <vt:lpstr>Preferred target audience </vt:lpstr>
      <vt:lpstr>Preferred solution - High-level architecture  </vt:lpstr>
      <vt:lpstr>Preferred solution - High-level architecture </vt:lpstr>
      <vt:lpstr>Preferred solution - Securing customer identity </vt:lpstr>
      <vt:lpstr>Preferred solution - Securing customer identity  </vt:lpstr>
      <vt:lpstr>Preferred solution - Securing the core website components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Securing the core website components (continued) </vt:lpstr>
      <vt:lpstr>Preferred solution - Enabling reviews </vt:lpstr>
      <vt:lpstr>Preferred solution - Enabling reviews (continued)   </vt:lpstr>
      <vt:lpstr>Preferred solution - Securing DevOps </vt:lpstr>
      <vt:lpstr>Preferred solution - Securing DevOps (continued)</vt:lpstr>
      <vt:lpstr>Preferred solution - Securing DevOps (continued) </vt:lpstr>
      <vt:lpstr>Preferred solution - Monitoring security health </vt:lpstr>
      <vt:lpstr>Preferred solution - Monitoring security health (continued)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2018-05-16T04:25:26Z</dcterms:created>
  <dcterms:modified xsi:type="dcterms:W3CDTF">2018-05-16T04:26:00Z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2018-05-16T04:25:58.2253387Z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