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26"/>
  </p:notesMasterIdLst>
  <p:handoutMasterIdLst>
    <p:handoutMasterId r:id="rId27"/>
  </p:handoutMasterIdLst>
  <p:sldIdLst>
    <p:sldId id="256" r:id="rId9"/>
    <p:sldId id="315" r:id="rId10"/>
    <p:sldId id="316" r:id="rId11"/>
    <p:sldId id="317" r:id="rId12"/>
    <p:sldId id="318" r:id="rId13"/>
    <p:sldId id="319" r:id="rId14"/>
    <p:sldId id="320" r:id="rId15"/>
    <p:sldId id="321" r:id="rId16"/>
    <p:sldId id="323" r:id="rId17"/>
    <p:sldId id="322" r:id="rId18"/>
    <p:sldId id="324" r:id="rId19"/>
    <p:sldId id="327" r:id="rId20"/>
    <p:sldId id="325" r:id="rId21"/>
    <p:sldId id="326" r:id="rId22"/>
    <p:sldId id="328" r:id="rId23"/>
    <p:sldId id="329" r:id="rId24"/>
    <p:sldId id="268"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1306" autoAdjust="0"/>
  </p:normalViewPr>
  <p:slideViewPr>
    <p:cSldViewPr>
      <p:cViewPr varScale="1">
        <p:scale>
          <a:sx n="73" d="100"/>
          <a:sy n="73" d="100"/>
        </p:scale>
        <p:origin x="375" y="3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2018-05-09 10:47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2018-05-09 10:46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2018-05-09 10:46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2018-05-09 10:46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7036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https://support.microsoft.com/en-us/help/942176/description-of-the-sql-server-integration-services-ssis-service-and-of</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2018-05-09 10:46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1022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2018-05-09 10:46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14096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https://docs.microsoft.com/en-us/sql/integration-services/catalog/ssis-catalog?view=sql-server-2017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2018-05-09 10:46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1633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https://docs.microsoft.com/en-us/sql/integration-services/what-s-new-in-integration-services-in-sql-server-2016?view=sql-server-2017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2018-05-09 10:46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790772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2018-05-09 10:46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2017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3.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3.xml"/><Relationship Id="rId1" Type="http://schemas.openxmlformats.org/officeDocument/2006/relationships/tags" Target="../tags/tag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3.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1: SQL Server Integration Services Introduction (SSIS)</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advTm="9621">
        <p:fade/>
      </p:transition>
    </mc:Choice>
    <mc:Fallback xmlns="">
      <p:transition spd="med" advTm="962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11887200" cy="1902059"/>
          </a:xfrm>
        </p:spPr>
        <p:txBody>
          <a:bodyPr/>
          <a:lstStyle/>
          <a:p>
            <a:r>
              <a:rPr lang="en-US" dirty="0"/>
              <a:t>Data Flow</a:t>
            </a:r>
          </a:p>
          <a:p>
            <a:pPr lvl="1"/>
            <a:r>
              <a:rPr lang="en-US" dirty="0"/>
              <a:t>Extract</a:t>
            </a:r>
          </a:p>
          <a:p>
            <a:pPr lvl="1"/>
            <a:r>
              <a:rPr lang="en-US" dirty="0"/>
              <a:t>Transform</a:t>
            </a:r>
          </a:p>
          <a:p>
            <a:pPr lvl="1"/>
            <a:r>
              <a:rPr lang="en-US" dirty="0"/>
              <a:t>Load</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4" name="Picture 3">
            <a:extLst>
              <a:ext uri="{FF2B5EF4-FFF2-40B4-BE49-F238E27FC236}">
                <a16:creationId xmlns:a16="http://schemas.microsoft.com/office/drawing/2014/main" id="{5E08E39E-F225-448B-9A6D-12267A7A8A7E}"/>
              </a:ext>
            </a:extLst>
          </p:cNvPr>
          <p:cNvPicPr>
            <a:picLocks noChangeAspect="1"/>
          </p:cNvPicPr>
          <p:nvPr/>
        </p:nvPicPr>
        <p:blipFill>
          <a:blip r:embed="rId3"/>
          <a:stretch>
            <a:fillRect/>
          </a:stretch>
        </p:blipFill>
        <p:spPr>
          <a:xfrm>
            <a:off x="5684837" y="1592262"/>
            <a:ext cx="5095238" cy="3628571"/>
          </a:xfrm>
          <a:prstGeom prst="rect">
            <a:avLst/>
          </a:prstGeom>
        </p:spPr>
      </p:pic>
      <p:cxnSp>
        <p:nvCxnSpPr>
          <p:cNvPr id="6" name="Straight Arrow Connector 5">
            <a:extLst>
              <a:ext uri="{FF2B5EF4-FFF2-40B4-BE49-F238E27FC236}">
                <a16:creationId xmlns:a16="http://schemas.microsoft.com/office/drawing/2014/main" id="{889C0B39-AF84-4947-90DE-B9A40215694B}"/>
              </a:ext>
            </a:extLst>
          </p:cNvPr>
          <p:cNvCxnSpPr>
            <a:cxnSpLocks/>
          </p:cNvCxnSpPr>
          <p:nvPr/>
        </p:nvCxnSpPr>
        <p:spPr>
          <a:xfrm>
            <a:off x="2560637" y="1973262"/>
            <a:ext cx="3962400" cy="10668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01FE83E4-5EE0-488E-AFBB-9270402B7F44}"/>
              </a:ext>
            </a:extLst>
          </p:cNvPr>
          <p:cNvCxnSpPr/>
          <p:nvPr/>
        </p:nvCxnSpPr>
        <p:spPr>
          <a:xfrm>
            <a:off x="2560637" y="2430462"/>
            <a:ext cx="4800600" cy="1447800"/>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10" name="Straight Arrow Connector 9">
            <a:extLst>
              <a:ext uri="{FF2B5EF4-FFF2-40B4-BE49-F238E27FC236}">
                <a16:creationId xmlns:a16="http://schemas.microsoft.com/office/drawing/2014/main" id="{C618D345-E244-4782-A5F1-86ECF1D95656}"/>
              </a:ext>
            </a:extLst>
          </p:cNvPr>
          <p:cNvCxnSpPr/>
          <p:nvPr/>
        </p:nvCxnSpPr>
        <p:spPr>
          <a:xfrm>
            <a:off x="2560637" y="2887662"/>
            <a:ext cx="4114800" cy="1981200"/>
          </a:xfrm>
          <a:prstGeom prst="straightConnector1">
            <a:avLst/>
          </a:prstGeom>
          <a:ln>
            <a:headEnd type="none"/>
            <a:tailEnd type="triangle"/>
          </a:ln>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4192990221"/>
      </p:ext>
    </p:extLst>
  </p:cSld>
  <p:clrMapOvr>
    <a:masterClrMapping/>
  </p:clrMapOvr>
  <p:transition advTm="2456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6629399" cy="5103812"/>
          </a:xfrm>
        </p:spPr>
        <p:txBody>
          <a:bodyPr/>
          <a:lstStyle/>
          <a:p>
            <a:r>
              <a:rPr lang="en-US" dirty="0"/>
              <a:t>SSIS </a:t>
            </a:r>
            <a:r>
              <a:rPr lang="en-US" dirty="0" err="1"/>
              <a:t>CatalogDB</a:t>
            </a:r>
            <a:endParaRPr lang="en-US" dirty="0"/>
          </a:p>
          <a:p>
            <a:pPr lvl="1"/>
            <a:r>
              <a:rPr lang="en-US" dirty="0"/>
              <a:t>Objects stored here are projects, packages, parameters, environments, and operational history.</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4" name="Picture 3">
            <a:extLst>
              <a:ext uri="{FF2B5EF4-FFF2-40B4-BE49-F238E27FC236}">
                <a16:creationId xmlns:a16="http://schemas.microsoft.com/office/drawing/2014/main" id="{21465F35-B084-40DF-A6CA-04072744320E}"/>
              </a:ext>
            </a:extLst>
          </p:cNvPr>
          <p:cNvPicPr>
            <a:picLocks noChangeAspect="1"/>
          </p:cNvPicPr>
          <p:nvPr/>
        </p:nvPicPr>
        <p:blipFill>
          <a:blip r:embed="rId3"/>
          <a:stretch>
            <a:fillRect/>
          </a:stretch>
        </p:blipFill>
        <p:spPr>
          <a:xfrm>
            <a:off x="7285037" y="2201862"/>
            <a:ext cx="2971429" cy="24380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0363594"/>
      </p:ext>
    </p:extLst>
  </p:cSld>
  <p:clrMapOvr>
    <a:masterClrMapping/>
  </p:clrMapOvr>
  <p:transition advTm="29399">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961E-444E-40D2-BAC7-048E0A84EB59}"/>
              </a:ext>
            </a:extLst>
          </p:cNvPr>
          <p:cNvSpPr>
            <a:spLocks noGrp="1"/>
          </p:cNvSpPr>
          <p:nvPr>
            <p:ph type="title"/>
          </p:nvPr>
        </p:nvSpPr>
        <p:spPr/>
        <p:txBody>
          <a:bodyPr/>
          <a:lstStyle/>
          <a:p>
            <a:r>
              <a:rPr lang="en-US" dirty="0"/>
              <a:t>SSIS Catalog DB</a:t>
            </a:r>
          </a:p>
        </p:txBody>
      </p:sp>
      <p:sp>
        <p:nvSpPr>
          <p:cNvPr id="3" name="Text Placeholder 2">
            <a:extLst>
              <a:ext uri="{FF2B5EF4-FFF2-40B4-BE49-F238E27FC236}">
                <a16:creationId xmlns:a16="http://schemas.microsoft.com/office/drawing/2014/main" id="{0425349C-E39A-4183-A3C9-06F8B191F5D3}"/>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3319640152"/>
      </p:ext>
    </p:extLst>
  </p:cSld>
  <p:clrMapOvr>
    <a:masterClrMapping/>
  </p:clrMapOvr>
  <mc:AlternateContent xmlns:mc="http://schemas.openxmlformats.org/markup-compatibility/2006" xmlns:p14="http://schemas.microsoft.com/office/powerpoint/2010/main">
    <mc:Choice Requires="p14">
      <p:transition spd="slow" p14:dur="3400" advTm="20392">
        <p14:reveal/>
      </p:transition>
    </mc:Choice>
    <mc:Fallback xmlns="">
      <p:transition spd="slow" advTm="20392">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3809999" cy="4418012"/>
          </a:xfrm>
        </p:spPr>
        <p:txBody>
          <a:bodyPr/>
          <a:lstStyle/>
          <a:p>
            <a:r>
              <a:rPr lang="en-US" dirty="0"/>
              <a:t>SSIS Reports</a:t>
            </a:r>
          </a:p>
          <a:p>
            <a:pPr lvl="1"/>
            <a:r>
              <a:rPr lang="en-US" dirty="0"/>
              <a:t>Provide execution history of all the packages in SSIS Catalog DB.</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5" name="Picture 4">
            <a:extLst>
              <a:ext uri="{FF2B5EF4-FFF2-40B4-BE49-F238E27FC236}">
                <a16:creationId xmlns:a16="http://schemas.microsoft.com/office/drawing/2014/main" id="{B901AC28-6040-4870-9746-F667E343678C}"/>
              </a:ext>
            </a:extLst>
          </p:cNvPr>
          <p:cNvPicPr>
            <a:picLocks noChangeAspect="1"/>
          </p:cNvPicPr>
          <p:nvPr/>
        </p:nvPicPr>
        <p:blipFill>
          <a:blip r:embed="rId3"/>
          <a:stretch>
            <a:fillRect/>
          </a:stretch>
        </p:blipFill>
        <p:spPr>
          <a:xfrm>
            <a:off x="4389437" y="1211262"/>
            <a:ext cx="7400000" cy="2961905"/>
          </a:xfrm>
          <a:prstGeom prst="rect">
            <a:avLst/>
          </a:prstGeom>
        </p:spPr>
      </p:pic>
      <p:pic>
        <p:nvPicPr>
          <p:cNvPr id="3074" name="Picture 2" descr="C:\Users\mogupta\AppData\Local\Temp\SNAGHTML121ceae7.PNG">
            <a:extLst>
              <a:ext uri="{FF2B5EF4-FFF2-40B4-BE49-F238E27FC236}">
                <a16:creationId xmlns:a16="http://schemas.microsoft.com/office/drawing/2014/main" id="{C03E6426-864C-4FBA-B161-3FD8066EF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0837" y="1668462"/>
            <a:ext cx="8157662" cy="36385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35609356"/>
      </p:ext>
    </p:extLst>
  </p:cSld>
  <p:clrMapOvr>
    <a:masterClrMapping/>
  </p:clrMapOvr>
  <p:transition advTm="3969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919F21-B64F-4666-A97C-06B3370E8ECE}"/>
              </a:ext>
            </a:extLst>
          </p:cNvPr>
          <p:cNvSpPr>
            <a:spLocks noGrp="1"/>
          </p:cNvSpPr>
          <p:nvPr>
            <p:ph type="body" sz="quarter" idx="10"/>
          </p:nvPr>
        </p:nvSpPr>
        <p:spPr>
          <a:xfrm>
            <a:off x="274638" y="1212850"/>
            <a:ext cx="11887200" cy="5761577"/>
          </a:xfrm>
        </p:spPr>
        <p:txBody>
          <a:bodyPr/>
          <a:lstStyle/>
          <a:p>
            <a:r>
              <a:rPr lang="en-US" dirty="0"/>
              <a:t>Manageability</a:t>
            </a:r>
          </a:p>
          <a:p>
            <a:pPr lvl="1"/>
            <a:r>
              <a:rPr lang="en-US" dirty="0"/>
              <a:t>AlwaysOn Support for SSIS Catalog</a:t>
            </a:r>
          </a:p>
          <a:p>
            <a:pPr lvl="1"/>
            <a:r>
              <a:rPr lang="en-US" dirty="0"/>
              <a:t>Incremental Package Deployment</a:t>
            </a:r>
          </a:p>
          <a:p>
            <a:pPr lvl="1"/>
            <a:r>
              <a:rPr lang="en-US" dirty="0"/>
              <a:t>Support for Always Encrypted for SSIS Catalog</a:t>
            </a:r>
          </a:p>
          <a:p>
            <a:r>
              <a:rPr lang="en-US" dirty="0"/>
              <a:t>Debugging</a:t>
            </a:r>
          </a:p>
          <a:p>
            <a:pPr lvl="1"/>
            <a:r>
              <a:rPr lang="en-US" dirty="0"/>
              <a:t>New security roles.</a:t>
            </a:r>
          </a:p>
          <a:p>
            <a:pPr lvl="1"/>
            <a:r>
              <a:rPr lang="en-US" dirty="0"/>
              <a:t>New logging levels/server wide settings.</a:t>
            </a:r>
          </a:p>
          <a:p>
            <a:r>
              <a:rPr lang="en-US" dirty="0"/>
              <a:t>Better Package Management</a:t>
            </a:r>
          </a:p>
          <a:p>
            <a:pPr lvl="1"/>
            <a:r>
              <a:rPr lang="en-US" dirty="0"/>
              <a:t>Project Upgrade</a:t>
            </a:r>
          </a:p>
          <a:p>
            <a:pPr lvl="1"/>
            <a:r>
              <a:rPr lang="en-US" dirty="0"/>
              <a:t>Reusable Control Flow Templates</a:t>
            </a:r>
          </a:p>
          <a:p>
            <a:r>
              <a:rPr lang="en-US" dirty="0"/>
              <a:t>Connectivity</a:t>
            </a:r>
          </a:p>
          <a:p>
            <a:pPr lvl="1"/>
            <a:r>
              <a:rPr lang="en-US" dirty="0"/>
              <a:t>Expanded connector for </a:t>
            </a:r>
            <a:r>
              <a:rPr lang="en-US" dirty="0" err="1"/>
              <a:t>Odata</a:t>
            </a:r>
            <a:r>
              <a:rPr lang="en-US" dirty="0"/>
              <a:t>, Hadoop, SAP BW, Azure Cloud, etc.</a:t>
            </a:r>
          </a:p>
        </p:txBody>
      </p:sp>
      <p:sp>
        <p:nvSpPr>
          <p:cNvPr id="3" name="Title 2">
            <a:extLst>
              <a:ext uri="{FF2B5EF4-FFF2-40B4-BE49-F238E27FC236}">
                <a16:creationId xmlns:a16="http://schemas.microsoft.com/office/drawing/2014/main" id="{308ED344-7EFA-4958-98C3-DFBCF758C5AB}"/>
              </a:ext>
            </a:extLst>
          </p:cNvPr>
          <p:cNvSpPr>
            <a:spLocks noGrp="1"/>
          </p:cNvSpPr>
          <p:nvPr>
            <p:ph type="title"/>
          </p:nvPr>
        </p:nvSpPr>
        <p:spPr/>
        <p:txBody>
          <a:bodyPr/>
          <a:lstStyle/>
          <a:p>
            <a:r>
              <a:rPr lang="en-US" dirty="0"/>
              <a:t>New to SSIS 2016</a:t>
            </a:r>
          </a:p>
        </p:txBody>
      </p:sp>
    </p:spTree>
    <p:extLst>
      <p:ext uri="{BB962C8B-B14F-4D97-AF65-F5344CB8AC3E}">
        <p14:creationId xmlns:p14="http://schemas.microsoft.com/office/powerpoint/2010/main" val="2694867877"/>
      </p:ext>
    </p:extLst>
  </p:cSld>
  <p:clrMapOvr>
    <a:masterClrMapping/>
  </p:clrMapOvr>
  <p:transition advTm="110462">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961E-444E-40D2-BAC7-048E0A84EB59}"/>
              </a:ext>
            </a:extLst>
          </p:cNvPr>
          <p:cNvSpPr>
            <a:spLocks noGrp="1"/>
          </p:cNvSpPr>
          <p:nvPr>
            <p:ph type="title"/>
          </p:nvPr>
        </p:nvSpPr>
        <p:spPr/>
        <p:txBody>
          <a:bodyPr/>
          <a:lstStyle/>
          <a:p>
            <a:r>
              <a:rPr lang="en-US" dirty="0"/>
              <a:t>SSIS Catalog DB</a:t>
            </a:r>
          </a:p>
        </p:txBody>
      </p:sp>
      <p:sp>
        <p:nvSpPr>
          <p:cNvPr id="3" name="Text Placeholder 2">
            <a:extLst>
              <a:ext uri="{FF2B5EF4-FFF2-40B4-BE49-F238E27FC236}">
                <a16:creationId xmlns:a16="http://schemas.microsoft.com/office/drawing/2014/main" id="{0425349C-E39A-4183-A3C9-06F8B191F5D3}"/>
              </a:ext>
            </a:extLst>
          </p:cNvPr>
          <p:cNvSpPr>
            <a:spLocks noGrp="1"/>
          </p:cNvSpPr>
          <p:nvPr>
            <p:ph type="body" sz="quarter" idx="12"/>
          </p:nvPr>
        </p:nvSpPr>
        <p:spPr/>
        <p:txBody>
          <a:bodyPr/>
          <a:lstStyle/>
          <a:p>
            <a:r>
              <a:rPr lang="en-US" dirty="0"/>
              <a:t>Lab</a:t>
            </a:r>
          </a:p>
        </p:txBody>
      </p:sp>
    </p:spTree>
    <p:extLst>
      <p:ext uri="{BB962C8B-B14F-4D97-AF65-F5344CB8AC3E}">
        <p14:creationId xmlns:p14="http://schemas.microsoft.com/office/powerpoint/2010/main" val="1623619055"/>
      </p:ext>
    </p:extLst>
  </p:cSld>
  <p:clrMapOvr>
    <a:masterClrMapping/>
  </p:clrMapOvr>
  <mc:AlternateContent xmlns:mc="http://schemas.openxmlformats.org/markup-compatibility/2006" xmlns:p14="http://schemas.microsoft.com/office/powerpoint/2010/main">
    <mc:Choice Requires="p14">
      <p:transition spd="slow" p14:dur="3400" advTm="35124">
        <p14:reveal/>
      </p:transition>
    </mc:Choice>
    <mc:Fallback xmlns="">
      <p:transition spd="slow" advTm="35124">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89521C-A2AB-4349-8C37-5F3D4D7D9B0C}"/>
              </a:ext>
            </a:extLst>
          </p:cNvPr>
          <p:cNvSpPr>
            <a:spLocks noGrp="1"/>
          </p:cNvSpPr>
          <p:nvPr>
            <p:ph type="body" sz="quarter" idx="10"/>
          </p:nvPr>
        </p:nvSpPr>
        <p:spPr>
          <a:xfrm>
            <a:off x="274638" y="1212850"/>
            <a:ext cx="11887200" cy="683264"/>
          </a:xfrm>
        </p:spPr>
        <p:txBody>
          <a:bodyPr/>
          <a:lstStyle/>
          <a:p>
            <a:r>
              <a:rPr lang="en-US" dirty="0"/>
              <a:t>What are some of the components of SSIS?</a:t>
            </a:r>
          </a:p>
        </p:txBody>
      </p:sp>
      <p:sp>
        <p:nvSpPr>
          <p:cNvPr id="3" name="Title 2">
            <a:extLst>
              <a:ext uri="{FF2B5EF4-FFF2-40B4-BE49-F238E27FC236}">
                <a16:creationId xmlns:a16="http://schemas.microsoft.com/office/drawing/2014/main" id="{F3528125-E000-4F35-99C2-1FB36CE4778F}"/>
              </a:ext>
            </a:extLst>
          </p:cNvPr>
          <p:cNvSpPr>
            <a:spLocks noGrp="1"/>
          </p:cNvSpPr>
          <p:nvPr>
            <p:ph type="title"/>
          </p:nvPr>
        </p:nvSpPr>
        <p:spPr/>
        <p:txBody>
          <a:bodyPr/>
          <a:lstStyle/>
          <a:p>
            <a:r>
              <a:rPr lang="en-US" dirty="0"/>
              <a:t>Questions?</a:t>
            </a:r>
          </a:p>
        </p:txBody>
      </p:sp>
      <p:sp>
        <p:nvSpPr>
          <p:cNvPr id="4" name="Text Placeholder 1">
            <a:extLst>
              <a:ext uri="{FF2B5EF4-FFF2-40B4-BE49-F238E27FC236}">
                <a16:creationId xmlns:a16="http://schemas.microsoft.com/office/drawing/2014/main" id="{ED7676AA-53E0-4175-9FF6-D38C4BA0C622}"/>
              </a:ext>
            </a:extLst>
          </p:cNvPr>
          <p:cNvSpPr txBox="1">
            <a:spLocks/>
          </p:cNvSpPr>
          <p:nvPr/>
        </p:nvSpPr>
        <p:spPr>
          <a:xfrm>
            <a:off x="274637" y="2582862"/>
            <a:ext cx="11887200"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Which phase of the ETL is usually the most expensive?</a:t>
            </a:r>
          </a:p>
        </p:txBody>
      </p:sp>
      <p:sp>
        <p:nvSpPr>
          <p:cNvPr id="5" name="Text Placeholder 1">
            <a:extLst>
              <a:ext uri="{FF2B5EF4-FFF2-40B4-BE49-F238E27FC236}">
                <a16:creationId xmlns:a16="http://schemas.microsoft.com/office/drawing/2014/main" id="{D0E8C1FB-005E-4717-84A5-CD26144E3B1C}"/>
              </a:ext>
            </a:extLst>
          </p:cNvPr>
          <p:cNvSpPr txBox="1">
            <a:spLocks/>
          </p:cNvSpPr>
          <p:nvPr/>
        </p:nvSpPr>
        <p:spPr>
          <a:xfrm>
            <a:off x="274637" y="4033198"/>
            <a:ext cx="11887200"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Can we create multiple SSIS Catalog DB per instance?</a:t>
            </a:r>
          </a:p>
        </p:txBody>
      </p:sp>
      <p:sp>
        <p:nvSpPr>
          <p:cNvPr id="6" name="Text Placeholder 1">
            <a:extLst>
              <a:ext uri="{FF2B5EF4-FFF2-40B4-BE49-F238E27FC236}">
                <a16:creationId xmlns:a16="http://schemas.microsoft.com/office/drawing/2014/main" id="{5D483F73-D7B4-477E-B070-3C70FDEA6EAC}"/>
              </a:ext>
            </a:extLst>
          </p:cNvPr>
          <p:cNvSpPr txBox="1">
            <a:spLocks/>
          </p:cNvSpPr>
          <p:nvPr/>
        </p:nvSpPr>
        <p:spPr>
          <a:xfrm>
            <a:off x="274637" y="5404798"/>
            <a:ext cx="11887200"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high availability option do we recommend for SSIS?</a:t>
            </a:r>
          </a:p>
        </p:txBody>
      </p:sp>
      <p:sp>
        <p:nvSpPr>
          <p:cNvPr id="7" name="Text Placeholder 1">
            <a:extLst>
              <a:ext uri="{FF2B5EF4-FFF2-40B4-BE49-F238E27FC236}">
                <a16:creationId xmlns:a16="http://schemas.microsoft.com/office/drawing/2014/main" id="{B440E337-1C24-4D79-A35F-CBF56A4EBF45}"/>
              </a:ext>
            </a:extLst>
          </p:cNvPr>
          <p:cNvSpPr txBox="1">
            <a:spLocks/>
          </p:cNvSpPr>
          <p:nvPr/>
        </p:nvSpPr>
        <p:spPr>
          <a:xfrm>
            <a:off x="655637" y="1823398"/>
            <a:ext cx="11353800" cy="5170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SSIS Catalog DB, Control Flow, Data Flow, etc.</a:t>
            </a:r>
          </a:p>
        </p:txBody>
      </p:sp>
      <p:sp>
        <p:nvSpPr>
          <p:cNvPr id="8" name="Text Placeholder 1">
            <a:extLst>
              <a:ext uri="{FF2B5EF4-FFF2-40B4-BE49-F238E27FC236}">
                <a16:creationId xmlns:a16="http://schemas.microsoft.com/office/drawing/2014/main" id="{05150468-18C9-4A61-BB0B-AB743D0BFE87}"/>
              </a:ext>
            </a:extLst>
          </p:cNvPr>
          <p:cNvSpPr txBox="1">
            <a:spLocks/>
          </p:cNvSpPr>
          <p:nvPr/>
        </p:nvSpPr>
        <p:spPr>
          <a:xfrm>
            <a:off x="655637" y="3132597"/>
            <a:ext cx="11353800" cy="5170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Transport is the most expensive phase, in most ETL processes.</a:t>
            </a:r>
          </a:p>
        </p:txBody>
      </p:sp>
      <p:sp>
        <p:nvSpPr>
          <p:cNvPr id="9" name="Text Placeholder 1">
            <a:extLst>
              <a:ext uri="{FF2B5EF4-FFF2-40B4-BE49-F238E27FC236}">
                <a16:creationId xmlns:a16="http://schemas.microsoft.com/office/drawing/2014/main" id="{10B2D6B8-E951-4D11-9B7B-04D5F1F1C0F7}"/>
              </a:ext>
            </a:extLst>
          </p:cNvPr>
          <p:cNvSpPr txBox="1">
            <a:spLocks/>
          </p:cNvSpPr>
          <p:nvPr/>
        </p:nvSpPr>
        <p:spPr>
          <a:xfrm>
            <a:off x="655637" y="4656597"/>
            <a:ext cx="11353800" cy="5170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No limited to one SSIS catalog database per instance.</a:t>
            </a:r>
          </a:p>
        </p:txBody>
      </p:sp>
      <p:sp>
        <p:nvSpPr>
          <p:cNvPr id="10" name="Text Placeholder 1">
            <a:extLst>
              <a:ext uri="{FF2B5EF4-FFF2-40B4-BE49-F238E27FC236}">
                <a16:creationId xmlns:a16="http://schemas.microsoft.com/office/drawing/2014/main" id="{32A06464-0A3F-4AC3-AA59-5BEA55B00208}"/>
              </a:ext>
            </a:extLst>
          </p:cNvPr>
          <p:cNvSpPr txBox="1">
            <a:spLocks/>
          </p:cNvSpPr>
          <p:nvPr/>
        </p:nvSpPr>
        <p:spPr>
          <a:xfrm>
            <a:off x="655637" y="6028197"/>
            <a:ext cx="11353800" cy="5170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AlwaysOn Availability Groups</a:t>
            </a:r>
          </a:p>
        </p:txBody>
      </p:sp>
    </p:spTree>
    <p:custDataLst>
      <p:tags r:id="rId1"/>
    </p:custDataLst>
    <p:extLst>
      <p:ext uri="{BB962C8B-B14F-4D97-AF65-F5344CB8AC3E}">
        <p14:creationId xmlns:p14="http://schemas.microsoft.com/office/powerpoint/2010/main" val="454097356"/>
      </p:ext>
    </p:extLst>
  </p:cSld>
  <p:clrMapOvr>
    <a:masterClrMapping/>
  </p:clrMapOvr>
  <p:transition advTm="4055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advTm="1732">
        <p:fade/>
      </p:transition>
    </mc:Choice>
    <mc:Fallback xmlns="">
      <p:transition spd="med" advTm="1732">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1F7038-72FD-4AF1-960C-49319B7EF5FE}"/>
              </a:ext>
            </a:extLst>
          </p:cNvPr>
          <p:cNvSpPr>
            <a:spLocks noGrp="1"/>
          </p:cNvSpPr>
          <p:nvPr>
            <p:ph type="body" sz="quarter" idx="10"/>
          </p:nvPr>
        </p:nvSpPr>
        <p:spPr>
          <a:xfrm>
            <a:off x="274638" y="1212850"/>
            <a:ext cx="11887200" cy="1902059"/>
          </a:xfrm>
        </p:spPr>
        <p:txBody>
          <a:bodyPr/>
          <a:lstStyle/>
          <a:p>
            <a:r>
              <a:rPr lang="en-US" dirty="0"/>
              <a:t>What is SQL Server Integration Services (SSIS)?</a:t>
            </a:r>
          </a:p>
          <a:p>
            <a:r>
              <a:rPr lang="en-US" dirty="0"/>
              <a:t>SSIS Components</a:t>
            </a:r>
          </a:p>
          <a:p>
            <a:r>
              <a:rPr lang="en-US" dirty="0"/>
              <a:t>New to SSIS 2016</a:t>
            </a:r>
          </a:p>
        </p:txBody>
      </p:sp>
      <p:sp>
        <p:nvSpPr>
          <p:cNvPr id="3" name="Title 2">
            <a:extLst>
              <a:ext uri="{FF2B5EF4-FFF2-40B4-BE49-F238E27FC236}">
                <a16:creationId xmlns:a16="http://schemas.microsoft.com/office/drawing/2014/main" id="{E7BBEA1F-FA71-447B-8089-DF2A78093D31}"/>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756217514"/>
      </p:ext>
    </p:extLst>
  </p:cSld>
  <p:clrMapOvr>
    <a:masterClrMapping/>
  </p:clrMapOvr>
  <p:transition advTm="10442">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3B2450-28B1-45C9-8C46-77A68DCD5503}"/>
              </a:ext>
            </a:extLst>
          </p:cNvPr>
          <p:cNvSpPr>
            <a:spLocks noGrp="1"/>
          </p:cNvSpPr>
          <p:nvPr>
            <p:ph type="body" sz="quarter" idx="10"/>
          </p:nvPr>
        </p:nvSpPr>
        <p:spPr>
          <a:xfrm>
            <a:off x="274638" y="1212850"/>
            <a:ext cx="11887200" cy="3427412"/>
          </a:xfrm>
        </p:spPr>
        <p:txBody>
          <a:bodyPr/>
          <a:lstStyle/>
          <a:p>
            <a:r>
              <a:rPr lang="en-US" dirty="0"/>
              <a:t>SQL Server Integration Services (SSIS) provides a platform for Extract, Transform, and Load (ETL) functionality for Enterprise data.</a:t>
            </a:r>
          </a:p>
          <a:p>
            <a:r>
              <a:rPr lang="en-US" dirty="0"/>
              <a:t>Introduced in SQL Server 2005.</a:t>
            </a:r>
          </a:p>
          <a:p>
            <a:r>
              <a:rPr lang="en-US" dirty="0"/>
              <a:t>Successor of Data Transformation Services (DTS) (SQL Server 2000 or older).</a:t>
            </a:r>
          </a:p>
          <a:p>
            <a:endParaRPr lang="en-US" dirty="0"/>
          </a:p>
          <a:p>
            <a:endParaRPr lang="en-US" dirty="0"/>
          </a:p>
        </p:txBody>
      </p:sp>
      <p:sp>
        <p:nvSpPr>
          <p:cNvPr id="3" name="Title 2">
            <a:extLst>
              <a:ext uri="{FF2B5EF4-FFF2-40B4-BE49-F238E27FC236}">
                <a16:creationId xmlns:a16="http://schemas.microsoft.com/office/drawing/2014/main" id="{A5A2EF35-D930-4AC3-B9DC-064970B2D41A}"/>
              </a:ext>
            </a:extLst>
          </p:cNvPr>
          <p:cNvSpPr>
            <a:spLocks noGrp="1"/>
          </p:cNvSpPr>
          <p:nvPr>
            <p:ph type="title"/>
          </p:nvPr>
        </p:nvSpPr>
        <p:spPr/>
        <p:txBody>
          <a:bodyPr/>
          <a:lstStyle/>
          <a:p>
            <a:r>
              <a:rPr lang="en-CA" sz="4400" dirty="0"/>
              <a:t>What is SQL Server Integration Services (SSIS)?</a:t>
            </a:r>
            <a:endParaRPr lang="en-US" sz="4400" dirty="0"/>
          </a:p>
        </p:txBody>
      </p:sp>
    </p:spTree>
    <p:extLst>
      <p:ext uri="{BB962C8B-B14F-4D97-AF65-F5344CB8AC3E}">
        <p14:creationId xmlns:p14="http://schemas.microsoft.com/office/powerpoint/2010/main" val="551900242"/>
      </p:ext>
    </p:extLst>
  </p:cSld>
  <p:clrMapOvr>
    <a:masterClrMapping/>
  </p:clrMapOvr>
  <p:transition advTm="28242">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5181599" cy="2659190"/>
          </a:xfrm>
        </p:spPr>
        <p:txBody>
          <a:bodyPr/>
          <a:lstStyle/>
          <a:p>
            <a:r>
              <a:rPr lang="en-US" dirty="0"/>
              <a:t>Development &amp; Management Tools</a:t>
            </a:r>
          </a:p>
          <a:p>
            <a:pPr lvl="1"/>
            <a:r>
              <a:rPr lang="en-US" dirty="0"/>
              <a:t>SQL Server Management Studio (SSMS)</a:t>
            </a:r>
          </a:p>
          <a:p>
            <a:pPr lvl="1"/>
            <a:r>
              <a:rPr lang="en-US" dirty="0"/>
              <a:t>SQL Server Data Tools (SSDT) Add-On for Visual Studio</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4" name="Picture 3">
            <a:extLst>
              <a:ext uri="{FF2B5EF4-FFF2-40B4-BE49-F238E27FC236}">
                <a16:creationId xmlns:a16="http://schemas.microsoft.com/office/drawing/2014/main" id="{EC08C93E-3FDA-4DC5-98D5-6EA1A11018F1}"/>
              </a:ext>
            </a:extLst>
          </p:cNvPr>
          <p:cNvPicPr>
            <a:picLocks noChangeAspect="1"/>
          </p:cNvPicPr>
          <p:nvPr/>
        </p:nvPicPr>
        <p:blipFill>
          <a:blip r:embed="rId4"/>
          <a:stretch>
            <a:fillRect/>
          </a:stretch>
        </p:blipFill>
        <p:spPr>
          <a:xfrm>
            <a:off x="5837237" y="1287462"/>
            <a:ext cx="2990476" cy="448571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79E0638D-DC42-48CF-BFB1-1B4B8BE477B4}"/>
              </a:ext>
            </a:extLst>
          </p:cNvPr>
          <p:cNvPicPr>
            <a:picLocks noChangeAspect="1"/>
          </p:cNvPicPr>
          <p:nvPr/>
        </p:nvPicPr>
        <p:blipFill>
          <a:blip r:embed="rId5"/>
          <a:stretch>
            <a:fillRect/>
          </a:stretch>
        </p:blipFill>
        <p:spPr>
          <a:xfrm>
            <a:off x="5837237" y="2125662"/>
            <a:ext cx="5457143" cy="294285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4C8FAEA-0D6F-450F-9678-2B89F5EA41D3}"/>
              </a:ext>
            </a:extLst>
          </p:cNvPr>
          <p:cNvPicPr>
            <a:picLocks noChangeAspect="1"/>
          </p:cNvPicPr>
          <p:nvPr/>
        </p:nvPicPr>
        <p:blipFill>
          <a:blip r:embed="rId6"/>
          <a:stretch>
            <a:fillRect/>
          </a:stretch>
        </p:blipFill>
        <p:spPr>
          <a:xfrm>
            <a:off x="5837237" y="2354262"/>
            <a:ext cx="2971429" cy="2438095"/>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992372466"/>
      </p:ext>
    </p:extLst>
  </p:cSld>
  <p:clrMapOvr>
    <a:masterClrMapping/>
  </p:clrMapOvr>
  <p:transition advTm="6079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11887200" cy="3527119"/>
          </a:xfrm>
        </p:spPr>
        <p:txBody>
          <a:bodyPr/>
          <a:lstStyle/>
          <a:p>
            <a:r>
              <a:rPr lang="en-US" dirty="0"/>
              <a:t>SSIS Service</a:t>
            </a:r>
          </a:p>
          <a:p>
            <a:pPr lvl="1"/>
            <a:r>
              <a:rPr lang="en-US" dirty="0"/>
              <a:t>Extends the management capabilities of SSMS.</a:t>
            </a:r>
          </a:p>
          <a:p>
            <a:pPr lvl="1"/>
            <a:r>
              <a:rPr lang="en-US" dirty="0"/>
              <a:t>Generally installed on SQL Server instance.</a:t>
            </a:r>
          </a:p>
          <a:p>
            <a:pPr lvl="1"/>
            <a:r>
              <a:rPr lang="en-US" dirty="0"/>
              <a:t>Visible in SQL Server Configuration manager or SSMS.</a:t>
            </a:r>
          </a:p>
          <a:p>
            <a:pPr lvl="1"/>
            <a:r>
              <a:rPr lang="en-US" dirty="0"/>
              <a:t>Required for SQL Server SSIS DB Catalog.</a:t>
            </a:r>
          </a:p>
          <a:p>
            <a:pPr lvl="1"/>
            <a:r>
              <a:rPr lang="en-US" dirty="0"/>
              <a:t>Import/Export SSIS Packages.</a:t>
            </a:r>
          </a:p>
          <a:p>
            <a:pPr lvl="1"/>
            <a:r>
              <a:rPr lang="en-US" dirty="0"/>
              <a:t>Manually Execute/Stop SSIS </a:t>
            </a:r>
            <a:r>
              <a:rPr lang="en-US" dirty="0" err="1"/>
              <a:t>Packges</a:t>
            </a:r>
            <a:r>
              <a:rPr lang="en-US" dirty="0"/>
              <a:t>.</a:t>
            </a:r>
          </a:p>
          <a:p>
            <a:pPr lvl="1"/>
            <a:r>
              <a:rPr lang="en-US" dirty="0"/>
              <a:t>Provides ability to monitor executions.</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1026" name="Picture 2" descr="C:\Users\mogupta\AppData\Local\Temp\SNAGHTML117e5975.PNG">
            <a:extLst>
              <a:ext uri="{FF2B5EF4-FFF2-40B4-BE49-F238E27FC236}">
                <a16:creationId xmlns:a16="http://schemas.microsoft.com/office/drawing/2014/main" id="{36093F53-33C8-4C80-BB33-429F94BB0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0637" y="4487862"/>
            <a:ext cx="59150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386447"/>
      </p:ext>
    </p:extLst>
  </p:cSld>
  <p:clrMapOvr>
    <a:masterClrMapping/>
  </p:clrMapOvr>
  <p:transition advTm="69329">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7391399" cy="4951412"/>
          </a:xfrm>
        </p:spPr>
        <p:txBody>
          <a:bodyPr/>
          <a:lstStyle/>
          <a:p>
            <a:r>
              <a:rPr lang="en-US" dirty="0"/>
              <a:t>Project &amp; Packages</a:t>
            </a:r>
          </a:p>
          <a:p>
            <a:pPr lvl="1"/>
            <a:r>
              <a:rPr lang="en-US" dirty="0"/>
              <a:t>Projects allow the ability group packages and objects with similar workload together.</a:t>
            </a:r>
          </a:p>
          <a:p>
            <a:pPr lvl="1"/>
            <a:r>
              <a:rPr lang="en-US" dirty="0"/>
              <a:t>Projects can contain packages, connection manager (shared connections), parameters, etc.</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4" name="Picture 3">
            <a:extLst>
              <a:ext uri="{FF2B5EF4-FFF2-40B4-BE49-F238E27FC236}">
                <a16:creationId xmlns:a16="http://schemas.microsoft.com/office/drawing/2014/main" id="{04CF83C4-4337-4318-88AD-EEC513452AD9}"/>
              </a:ext>
            </a:extLst>
          </p:cNvPr>
          <p:cNvPicPr>
            <a:picLocks noChangeAspect="1"/>
          </p:cNvPicPr>
          <p:nvPr/>
        </p:nvPicPr>
        <p:blipFill>
          <a:blip r:embed="rId2"/>
          <a:stretch>
            <a:fillRect/>
          </a:stretch>
        </p:blipFill>
        <p:spPr>
          <a:xfrm>
            <a:off x="8047037" y="2201862"/>
            <a:ext cx="3533333" cy="2361905"/>
          </a:xfrm>
          <a:prstGeom prst="rect">
            <a:avLst/>
          </a:prstGeom>
          <a:ln>
            <a:noFill/>
          </a:ln>
          <a:effectLst>
            <a:outerShdw blurRad="292100" dist="139700" dir="2700000" algn="tl" rotWithShape="0">
              <a:srgbClr val="333333">
                <a:alpha val="65000"/>
              </a:srgbClr>
            </a:outerShdw>
          </a:effectLst>
        </p:spPr>
      </p:pic>
      <p:sp>
        <p:nvSpPr>
          <p:cNvPr id="5" name="Text Placeholder 1">
            <a:extLst>
              <a:ext uri="{FF2B5EF4-FFF2-40B4-BE49-F238E27FC236}">
                <a16:creationId xmlns:a16="http://schemas.microsoft.com/office/drawing/2014/main" id="{0B5D5368-6D4B-4A9B-ADFA-AD2B8D7654A5}"/>
              </a:ext>
            </a:extLst>
          </p:cNvPr>
          <p:cNvSpPr txBox="1">
            <a:spLocks/>
          </p:cNvSpPr>
          <p:nvPr/>
        </p:nvSpPr>
        <p:spPr>
          <a:xfrm>
            <a:off x="274637" y="6245944"/>
            <a:ext cx="11887200" cy="4339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Tip: If solution explorer is not visible, you can launch via </a:t>
            </a:r>
            <a:r>
              <a:rPr lang="en-US" sz="1800" b="1" dirty="0"/>
              <a:t>View Menu &gt; Solution Explore </a:t>
            </a:r>
            <a:r>
              <a:rPr lang="en-US" sz="1800" dirty="0"/>
              <a:t>or keyboard shortcut </a:t>
            </a:r>
            <a:r>
              <a:rPr lang="en-US" sz="1800" b="1" dirty="0"/>
              <a:t>CTRL + W, S</a:t>
            </a:r>
          </a:p>
        </p:txBody>
      </p:sp>
    </p:spTree>
    <p:extLst>
      <p:ext uri="{BB962C8B-B14F-4D97-AF65-F5344CB8AC3E}">
        <p14:creationId xmlns:p14="http://schemas.microsoft.com/office/powerpoint/2010/main" val="3320575914"/>
      </p:ext>
    </p:extLst>
  </p:cSld>
  <p:clrMapOvr>
    <a:masterClrMapping/>
  </p:clrMapOvr>
  <p:transition advTm="28562">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5562599" cy="2589212"/>
          </a:xfrm>
        </p:spPr>
        <p:txBody>
          <a:bodyPr/>
          <a:lstStyle/>
          <a:p>
            <a:r>
              <a:rPr lang="en-US" dirty="0"/>
              <a:t>Connection Managers</a:t>
            </a:r>
          </a:p>
          <a:p>
            <a:pPr lvl="1"/>
            <a:r>
              <a:rPr lang="en-US" dirty="0"/>
              <a:t>Provide ability to collect to data sources for both source and destination.</a:t>
            </a:r>
          </a:p>
          <a:p>
            <a:pPr lvl="1"/>
            <a:r>
              <a:rPr lang="en-US" dirty="0"/>
              <a:t>Ability to create connections both at project level and package level.</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2050" name="Picture 2" descr="C:\Users\mogupta\AppData\Local\Temp\SNAGHTML1185fd44.PNG">
            <a:extLst>
              <a:ext uri="{FF2B5EF4-FFF2-40B4-BE49-F238E27FC236}">
                <a16:creationId xmlns:a16="http://schemas.microsoft.com/office/drawing/2014/main" id="{76531706-84BC-4005-BD67-DFEEAFCEC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6437" y="4411662"/>
            <a:ext cx="4646951" cy="1524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1A7FA65-6EF4-47F2-8876-92BCBED8E37B}"/>
              </a:ext>
            </a:extLst>
          </p:cNvPr>
          <p:cNvPicPr>
            <a:picLocks noChangeAspect="1"/>
          </p:cNvPicPr>
          <p:nvPr/>
        </p:nvPicPr>
        <p:blipFill>
          <a:blip r:embed="rId4"/>
          <a:stretch>
            <a:fillRect/>
          </a:stretch>
        </p:blipFill>
        <p:spPr>
          <a:xfrm>
            <a:off x="7666037" y="1287462"/>
            <a:ext cx="3466667" cy="24666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3256700"/>
      </p:ext>
    </p:extLst>
  </p:cSld>
  <p:clrMapOvr>
    <a:masterClrMapping/>
  </p:clrMapOvr>
  <p:transition advTm="29439">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35D175-1E15-424C-A70D-26DE966FA71A}"/>
              </a:ext>
            </a:extLst>
          </p:cNvPr>
          <p:cNvSpPr>
            <a:spLocks noGrp="1"/>
          </p:cNvSpPr>
          <p:nvPr>
            <p:ph type="body" sz="quarter" idx="10"/>
          </p:nvPr>
        </p:nvSpPr>
        <p:spPr>
          <a:xfrm>
            <a:off x="274638" y="1212850"/>
            <a:ext cx="3276599" cy="1902059"/>
          </a:xfrm>
        </p:spPr>
        <p:txBody>
          <a:bodyPr/>
          <a:lstStyle/>
          <a:p>
            <a:r>
              <a:rPr lang="en-US" dirty="0"/>
              <a:t>Control Flow</a:t>
            </a:r>
          </a:p>
          <a:p>
            <a:pPr lvl="1"/>
            <a:r>
              <a:rPr lang="en-US" dirty="0"/>
              <a:t>Tasks</a:t>
            </a:r>
          </a:p>
          <a:p>
            <a:pPr lvl="1"/>
            <a:r>
              <a:rPr lang="en-US" dirty="0"/>
              <a:t>Constraints</a:t>
            </a:r>
          </a:p>
          <a:p>
            <a:pPr lvl="1"/>
            <a:r>
              <a:rPr lang="en-US" dirty="0"/>
              <a:t>Containers</a:t>
            </a:r>
          </a:p>
        </p:txBody>
      </p:sp>
      <p:sp>
        <p:nvSpPr>
          <p:cNvPr id="3" name="Title 2">
            <a:extLst>
              <a:ext uri="{FF2B5EF4-FFF2-40B4-BE49-F238E27FC236}">
                <a16:creationId xmlns:a16="http://schemas.microsoft.com/office/drawing/2014/main" id="{5655EC4D-953A-40E2-9EB6-39AEC5AC0366}"/>
              </a:ext>
            </a:extLst>
          </p:cNvPr>
          <p:cNvSpPr>
            <a:spLocks noGrp="1"/>
          </p:cNvSpPr>
          <p:nvPr>
            <p:ph type="title"/>
          </p:nvPr>
        </p:nvSpPr>
        <p:spPr/>
        <p:txBody>
          <a:bodyPr/>
          <a:lstStyle/>
          <a:p>
            <a:r>
              <a:rPr lang="en-US" dirty="0"/>
              <a:t>SSIS Components</a:t>
            </a:r>
          </a:p>
        </p:txBody>
      </p:sp>
      <p:pic>
        <p:nvPicPr>
          <p:cNvPr id="4" name="Picture 3">
            <a:extLst>
              <a:ext uri="{FF2B5EF4-FFF2-40B4-BE49-F238E27FC236}">
                <a16:creationId xmlns:a16="http://schemas.microsoft.com/office/drawing/2014/main" id="{E62AA86A-AFC0-4DDD-A6D1-565F923DD74C}"/>
              </a:ext>
            </a:extLst>
          </p:cNvPr>
          <p:cNvPicPr>
            <a:picLocks noChangeAspect="1"/>
          </p:cNvPicPr>
          <p:nvPr/>
        </p:nvPicPr>
        <p:blipFill>
          <a:blip r:embed="rId3"/>
          <a:stretch>
            <a:fillRect/>
          </a:stretch>
        </p:blipFill>
        <p:spPr>
          <a:xfrm>
            <a:off x="6218237" y="1363662"/>
            <a:ext cx="5066667" cy="3723809"/>
          </a:xfrm>
          <a:prstGeom prst="rect">
            <a:avLst/>
          </a:prstGeom>
        </p:spPr>
      </p:pic>
      <p:grpSp>
        <p:nvGrpSpPr>
          <p:cNvPr id="15" name="Group 14">
            <a:extLst>
              <a:ext uri="{FF2B5EF4-FFF2-40B4-BE49-F238E27FC236}">
                <a16:creationId xmlns:a16="http://schemas.microsoft.com/office/drawing/2014/main" id="{CDDF648F-F29C-4791-BF2D-567EC0E0E9E8}"/>
              </a:ext>
            </a:extLst>
          </p:cNvPr>
          <p:cNvGrpSpPr/>
          <p:nvPr/>
        </p:nvGrpSpPr>
        <p:grpSpPr>
          <a:xfrm>
            <a:off x="2636837" y="1973262"/>
            <a:ext cx="5791200" cy="2743200"/>
            <a:chOff x="1874837" y="2049462"/>
            <a:chExt cx="6553200" cy="2667000"/>
          </a:xfrm>
        </p:grpSpPr>
        <p:cxnSp>
          <p:nvCxnSpPr>
            <p:cNvPr id="6" name="Straight Arrow Connector 5">
              <a:extLst>
                <a:ext uri="{FF2B5EF4-FFF2-40B4-BE49-F238E27FC236}">
                  <a16:creationId xmlns:a16="http://schemas.microsoft.com/office/drawing/2014/main" id="{0818F6B4-C136-461A-BE39-020B11E3BBBC}"/>
                </a:ext>
              </a:extLst>
            </p:cNvPr>
            <p:cNvCxnSpPr/>
            <p:nvPr/>
          </p:nvCxnSpPr>
          <p:spPr>
            <a:xfrm>
              <a:off x="1874837" y="2049462"/>
              <a:ext cx="4495800" cy="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43BFECB4-4E0D-4EE0-8EC8-30B8005C5EAC}"/>
                </a:ext>
              </a:extLst>
            </p:cNvPr>
            <p:cNvCxnSpPr/>
            <p:nvPr/>
          </p:nvCxnSpPr>
          <p:spPr>
            <a:xfrm>
              <a:off x="1874837" y="2049462"/>
              <a:ext cx="6553200" cy="2286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4B2E9393-03FD-4FD1-9D4F-7E922AC1C0AF}"/>
                </a:ext>
              </a:extLst>
            </p:cNvPr>
            <p:cNvCxnSpPr>
              <a:cxnSpLocks/>
            </p:cNvCxnSpPr>
            <p:nvPr/>
          </p:nvCxnSpPr>
          <p:spPr>
            <a:xfrm>
              <a:off x="1874837" y="2049462"/>
              <a:ext cx="5181600" cy="10668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A7B2D41A-7157-446E-AC9B-FB41858BB4EA}"/>
                </a:ext>
              </a:extLst>
            </p:cNvPr>
            <p:cNvCxnSpPr>
              <a:cxnSpLocks/>
            </p:cNvCxnSpPr>
            <p:nvPr/>
          </p:nvCxnSpPr>
          <p:spPr>
            <a:xfrm>
              <a:off x="1951037" y="2049462"/>
              <a:ext cx="5867400" cy="2667000"/>
            </a:xfrm>
            <a:prstGeom prst="straightConnector1">
              <a:avLst/>
            </a:prstGeom>
            <a:ln>
              <a:headEnd type="none"/>
              <a:tailEnd type="triangle"/>
            </a:ln>
          </p:spPr>
          <p:style>
            <a:lnRef idx="1">
              <a:schemeClr val="accent6"/>
            </a:lnRef>
            <a:fillRef idx="0">
              <a:schemeClr val="accent6"/>
            </a:fillRef>
            <a:effectRef idx="0">
              <a:schemeClr val="accent6"/>
            </a:effectRef>
            <a:fontRef idx="minor">
              <a:schemeClr val="tx1"/>
            </a:fontRef>
          </p:style>
        </p:cxnSp>
      </p:grpSp>
      <p:grpSp>
        <p:nvGrpSpPr>
          <p:cNvPr id="24" name="Group 23">
            <a:extLst>
              <a:ext uri="{FF2B5EF4-FFF2-40B4-BE49-F238E27FC236}">
                <a16:creationId xmlns:a16="http://schemas.microsoft.com/office/drawing/2014/main" id="{DFB7CA28-BD7E-4832-BC30-A299A516EBED}"/>
              </a:ext>
            </a:extLst>
          </p:cNvPr>
          <p:cNvGrpSpPr/>
          <p:nvPr/>
        </p:nvGrpSpPr>
        <p:grpSpPr>
          <a:xfrm>
            <a:off x="2636837" y="2049462"/>
            <a:ext cx="5257800" cy="1447800"/>
            <a:chOff x="2560637" y="2049462"/>
            <a:chExt cx="5334000" cy="1447800"/>
          </a:xfrm>
        </p:grpSpPr>
        <p:cxnSp>
          <p:nvCxnSpPr>
            <p:cNvPr id="17" name="Straight Arrow Connector 16">
              <a:extLst>
                <a:ext uri="{FF2B5EF4-FFF2-40B4-BE49-F238E27FC236}">
                  <a16:creationId xmlns:a16="http://schemas.microsoft.com/office/drawing/2014/main" id="{7A26EDFD-4E68-42AD-B189-E9A8E85D0A4E}"/>
                </a:ext>
              </a:extLst>
            </p:cNvPr>
            <p:cNvCxnSpPr/>
            <p:nvPr/>
          </p:nvCxnSpPr>
          <p:spPr>
            <a:xfrm flipV="1">
              <a:off x="2560637" y="2049462"/>
              <a:ext cx="5334000" cy="381000"/>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18" name="Straight Arrow Connector 17">
              <a:extLst>
                <a:ext uri="{FF2B5EF4-FFF2-40B4-BE49-F238E27FC236}">
                  <a16:creationId xmlns:a16="http://schemas.microsoft.com/office/drawing/2014/main" id="{AF62F052-6CA2-4F78-A2F2-F124FD787D46}"/>
                </a:ext>
              </a:extLst>
            </p:cNvPr>
            <p:cNvCxnSpPr>
              <a:cxnSpLocks/>
            </p:cNvCxnSpPr>
            <p:nvPr/>
          </p:nvCxnSpPr>
          <p:spPr>
            <a:xfrm>
              <a:off x="2560637" y="2430462"/>
              <a:ext cx="4495800" cy="0"/>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21" name="Straight Arrow Connector 20">
              <a:extLst>
                <a:ext uri="{FF2B5EF4-FFF2-40B4-BE49-F238E27FC236}">
                  <a16:creationId xmlns:a16="http://schemas.microsoft.com/office/drawing/2014/main" id="{DFE7B1D2-B71C-4930-B048-5BCA0DD47908}"/>
                </a:ext>
              </a:extLst>
            </p:cNvPr>
            <p:cNvCxnSpPr>
              <a:cxnSpLocks/>
            </p:cNvCxnSpPr>
            <p:nvPr/>
          </p:nvCxnSpPr>
          <p:spPr>
            <a:xfrm>
              <a:off x="2636837" y="2430462"/>
              <a:ext cx="5257800" cy="1066800"/>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grpSp>
      <p:cxnSp>
        <p:nvCxnSpPr>
          <p:cNvPr id="26" name="Straight Connector 25">
            <a:extLst>
              <a:ext uri="{FF2B5EF4-FFF2-40B4-BE49-F238E27FC236}">
                <a16:creationId xmlns:a16="http://schemas.microsoft.com/office/drawing/2014/main" id="{64C38DE2-6068-4E74-95B7-D5B2B305FB56}"/>
              </a:ext>
            </a:extLst>
          </p:cNvPr>
          <p:cNvCxnSpPr>
            <a:cxnSpLocks/>
          </p:cNvCxnSpPr>
          <p:nvPr/>
        </p:nvCxnSpPr>
        <p:spPr>
          <a:xfrm>
            <a:off x="2636837" y="2887662"/>
            <a:ext cx="4648200" cy="1828800"/>
          </a:xfrm>
          <a:prstGeom prst="line">
            <a:avLst/>
          </a:prstGeom>
          <a:ln>
            <a:headEnd type="none" w="med" len="med"/>
            <a:tailEnd type="triangle" w="med" len="med"/>
          </a:ln>
        </p:spPr>
        <p:style>
          <a:lnRef idx="1">
            <a:schemeClr val="accent4"/>
          </a:lnRef>
          <a:fillRef idx="0">
            <a:schemeClr val="accent4"/>
          </a:fillRef>
          <a:effectRef idx="0">
            <a:schemeClr val="accent4"/>
          </a:effectRef>
          <a:fontRef idx="minor">
            <a:schemeClr val="tx1"/>
          </a:fontRef>
        </p:style>
      </p:cxnSp>
    </p:spTree>
    <p:custDataLst>
      <p:tags r:id="rId1"/>
    </p:custDataLst>
    <p:extLst>
      <p:ext uri="{BB962C8B-B14F-4D97-AF65-F5344CB8AC3E}">
        <p14:creationId xmlns:p14="http://schemas.microsoft.com/office/powerpoint/2010/main" val="404192238"/>
      </p:ext>
    </p:extLst>
  </p:cSld>
  <p:clrMapOvr>
    <a:masterClrMapping/>
  </p:clrMapOvr>
  <p:transition advTm="6127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6|18"/>
</p:tagLst>
</file>

<file path=ppt/tags/tag2.xml><?xml version="1.0" encoding="utf-8"?>
<p:tagLst xmlns:a="http://schemas.openxmlformats.org/drawingml/2006/main" xmlns:r="http://schemas.openxmlformats.org/officeDocument/2006/relationships" xmlns:p="http://schemas.openxmlformats.org/presentationml/2006/main">
  <p:tag name="TIMING" val="|14|21.4|12"/>
</p:tagLst>
</file>

<file path=ppt/tags/tag3.xml><?xml version="1.0" encoding="utf-8"?>
<p:tagLst xmlns:a="http://schemas.openxmlformats.org/drawingml/2006/main" xmlns:r="http://schemas.openxmlformats.org/officeDocument/2006/relationships" xmlns:p="http://schemas.openxmlformats.org/presentationml/2006/main">
  <p:tag name="TIMING" val="|10.4|3.9|7.1"/>
</p:tagLst>
</file>

<file path=ppt/tags/tag4.xml><?xml version="1.0" encoding="utf-8"?>
<p:tagLst xmlns:a="http://schemas.openxmlformats.org/drawingml/2006/main" xmlns:r="http://schemas.openxmlformats.org/officeDocument/2006/relationships" xmlns:p="http://schemas.openxmlformats.org/presentationml/2006/main">
  <p:tag name="TIMING" val="|18.8"/>
</p:tagLst>
</file>

<file path=ppt/tags/tag5.xml><?xml version="1.0" encoding="utf-8"?>
<p:tagLst xmlns:a="http://schemas.openxmlformats.org/drawingml/2006/main" xmlns:r="http://schemas.openxmlformats.org/officeDocument/2006/relationships" xmlns:p="http://schemas.openxmlformats.org/presentationml/2006/main">
  <p:tag name="TIMING" val="|19.3|2.1|4.1|1.3|5|2.7|3.4"/>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Props1.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4.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schemas.microsoft.com/office/infopath/2007/PartnerControls"/>
    <ds:schemaRef ds:uri="4b6e114e-4d2a-4f10-9268-ba081d6f28ac"/>
    <ds:schemaRef ds:uri="230e9df3-be65-4c73-a93b-d1236ebd677e"/>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Lesson Template Advanced Services Delivery</Template>
  <TotalTime>1160</TotalTime>
  <Words>697</Words>
  <Application>Microsoft Office PowerPoint</Application>
  <PresentationFormat>Custom</PresentationFormat>
  <Paragraphs>97</Paragraphs>
  <Slides>17</Slides>
  <Notes>8</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17</vt:i4>
      </vt:variant>
    </vt:vector>
  </HeadingPairs>
  <TitlesOfParts>
    <vt:vector size="27"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1: SQL Server Integration Services Introduction (SSIS)  </vt:lpstr>
      <vt:lpstr>PowerPoint Presentation</vt:lpstr>
      <vt:lpstr>Agenda</vt:lpstr>
      <vt:lpstr>What is SQL Server Integration Services (SSIS)?</vt:lpstr>
      <vt:lpstr>SSIS Components</vt:lpstr>
      <vt:lpstr>SSIS Components</vt:lpstr>
      <vt:lpstr>SSIS Components</vt:lpstr>
      <vt:lpstr>SSIS Components</vt:lpstr>
      <vt:lpstr>SSIS Components</vt:lpstr>
      <vt:lpstr>SSIS Components</vt:lpstr>
      <vt:lpstr>SSIS Components</vt:lpstr>
      <vt:lpstr>SSIS Catalog DB</vt:lpstr>
      <vt:lpstr>SSIS Components</vt:lpstr>
      <vt:lpstr>New to SSIS 2016</vt:lpstr>
      <vt:lpstr>SSIS Catalog DB</vt:lpstr>
      <vt:lpstr>Questions?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110</cp:revision>
  <dcterms:created xsi:type="dcterms:W3CDTF">2016-06-21T22:22:39Z</dcterms:created>
  <dcterms:modified xsi:type="dcterms:W3CDTF">2018-05-09T16:47:06Z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