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2.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heme/theme3.xml" ContentType="application/vnd.openxmlformats-officedocument.theme+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5"/>
    <p:sldMasterId id="2147484229" r:id="rId6"/>
    <p:sldMasterId id="2147484267" r:id="rId7"/>
    <p:sldMasterId id="2147484319" r:id="rId8"/>
  </p:sldMasterIdLst>
  <p:notesMasterIdLst>
    <p:notesMasterId r:id="rId41"/>
  </p:notesMasterIdLst>
  <p:handoutMasterIdLst>
    <p:handoutMasterId r:id="rId42"/>
  </p:handoutMasterIdLst>
  <p:sldIdLst>
    <p:sldId id="256" r:id="rId9"/>
    <p:sldId id="315" r:id="rId10"/>
    <p:sldId id="316" r:id="rId11"/>
    <p:sldId id="319" r:id="rId12"/>
    <p:sldId id="320" r:id="rId13"/>
    <p:sldId id="321" r:id="rId14"/>
    <p:sldId id="317" r:id="rId15"/>
    <p:sldId id="323" r:id="rId16"/>
    <p:sldId id="322" r:id="rId17"/>
    <p:sldId id="324" r:id="rId18"/>
    <p:sldId id="325" r:id="rId19"/>
    <p:sldId id="326" r:id="rId20"/>
    <p:sldId id="327" r:id="rId21"/>
    <p:sldId id="328" r:id="rId22"/>
    <p:sldId id="329" r:id="rId23"/>
    <p:sldId id="332" r:id="rId24"/>
    <p:sldId id="339" r:id="rId25"/>
    <p:sldId id="333" r:id="rId26"/>
    <p:sldId id="340" r:id="rId27"/>
    <p:sldId id="338" r:id="rId28"/>
    <p:sldId id="335" r:id="rId29"/>
    <p:sldId id="334" r:id="rId30"/>
    <p:sldId id="336" r:id="rId31"/>
    <p:sldId id="337" r:id="rId32"/>
    <p:sldId id="341" r:id="rId33"/>
    <p:sldId id="345" r:id="rId34"/>
    <p:sldId id="346" r:id="rId35"/>
    <p:sldId id="342" r:id="rId36"/>
    <p:sldId id="343" r:id="rId37"/>
    <p:sldId id="344" r:id="rId38"/>
    <p:sldId id="347" r:id="rId39"/>
    <p:sldId id="268" r:id="rId40"/>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2" clrIdx="3">
    <p:extLst>
      <p:ext uri="{19B8F6BF-5375-455C-9EA6-DF929625EA0E}">
        <p15:presenceInfo xmlns:p15="http://schemas.microsoft.com/office/powerpoint/2012/main" userId="S-1-5-21-2127521184-1604012920-1887927527-65006" providerId="AD"/>
      </p:ext>
    </p:extLst>
  </p:cmAuthor>
  <p:cmAuthor id="4" name="Mark Short" initials="MS" lastIdx="3" clrIdx="4">
    <p:extLst>
      <p:ext uri="{19B8F6BF-5375-455C-9EA6-DF929625EA0E}">
        <p15:presenceInfo xmlns:p15="http://schemas.microsoft.com/office/powerpoint/2012/main" userId="S-1-5-21-2127521184-1604012920-1887927527-22875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8D7"/>
    <a:srgbClr val="00188F"/>
    <a:srgbClr val="107C10"/>
    <a:srgbClr val="008272"/>
    <a:srgbClr val="B4009E"/>
    <a:srgbClr val="002050"/>
    <a:srgbClr val="00BCF2"/>
    <a:srgbClr val="525252"/>
    <a:srgbClr val="737373"/>
    <a:srgbClr val="E300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757" autoAdjust="0"/>
    <p:restoredTop sz="83214" autoAdjust="0"/>
  </p:normalViewPr>
  <p:slideViewPr>
    <p:cSldViewPr>
      <p:cViewPr varScale="1">
        <p:scale>
          <a:sx n="74" d="100"/>
          <a:sy n="74" d="100"/>
        </p:scale>
        <p:origin x="312" y="45"/>
      </p:cViewPr>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showGuides="1">
      <p:cViewPr varScale="1">
        <p:scale>
          <a:sx n="99" d="100"/>
          <a:sy n="99" d="100"/>
        </p:scale>
        <p:origin x="3570"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9" Type="http://schemas.openxmlformats.org/officeDocument/2006/relationships/slide" Target="slides/slide31.xml"/><Relationship Id="rId21" Type="http://schemas.openxmlformats.org/officeDocument/2006/relationships/slide" Target="slides/slide13.xml"/><Relationship Id="rId34" Type="http://schemas.openxmlformats.org/officeDocument/2006/relationships/slide" Target="slides/slide26.xml"/><Relationship Id="rId42" Type="http://schemas.openxmlformats.org/officeDocument/2006/relationships/handoutMaster" Target="handoutMasters/handoutMaster1.xml"/><Relationship Id="rId47" Type="http://schemas.openxmlformats.org/officeDocument/2006/relationships/tableStyles" Target="tableStyles.xml"/><Relationship Id="rId7" Type="http://schemas.openxmlformats.org/officeDocument/2006/relationships/slideMaster" Target="slideMasters/slideMaster3.xml"/><Relationship Id="rId2" Type="http://schemas.openxmlformats.org/officeDocument/2006/relationships/customXml" Target="../customXml/item2.xml"/><Relationship Id="rId16" Type="http://schemas.openxmlformats.org/officeDocument/2006/relationships/slide" Target="slides/slide8.xml"/><Relationship Id="rId29" Type="http://schemas.openxmlformats.org/officeDocument/2006/relationships/slide" Target="slides/slide21.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slide" Target="slides/slide24.xml"/><Relationship Id="rId37" Type="http://schemas.openxmlformats.org/officeDocument/2006/relationships/slide" Target="slides/slide29.xml"/><Relationship Id="rId40" Type="http://schemas.openxmlformats.org/officeDocument/2006/relationships/slide" Target="slides/slide32.xml"/><Relationship Id="rId45" Type="http://schemas.openxmlformats.org/officeDocument/2006/relationships/viewProps" Target="viewProps.xml"/><Relationship Id="rId5" Type="http://schemas.openxmlformats.org/officeDocument/2006/relationships/slideMaster" Target="slideMasters/slideMaster1.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36" Type="http://schemas.openxmlformats.org/officeDocument/2006/relationships/slide" Target="slides/slide28.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slide" Target="slides/slide23.xml"/><Relationship Id="rId44" Type="http://schemas.openxmlformats.org/officeDocument/2006/relationships/presProps" Target="presProps.xml"/><Relationship Id="rId4" Type="http://schemas.openxmlformats.org/officeDocument/2006/relationships/customXml" Target="../customXml/item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slide" Target="slides/slide22.xml"/><Relationship Id="rId35" Type="http://schemas.openxmlformats.org/officeDocument/2006/relationships/slide" Target="slides/slide27.xml"/><Relationship Id="rId43" Type="http://schemas.openxmlformats.org/officeDocument/2006/relationships/commentAuthors" Target="commentAuthors.xml"/><Relationship Id="rId48" Type="http://schemas.microsoft.com/office/2016/11/relationships/changesInfo" Target="changesInfos/changesInfo1.xml"/><Relationship Id="rId8" Type="http://schemas.openxmlformats.org/officeDocument/2006/relationships/slideMaster" Target="slideMasters/slideMaster4.xml"/><Relationship Id="rId3" Type="http://schemas.openxmlformats.org/officeDocument/2006/relationships/customXml" Target="../customXml/item3.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slide" Target="slides/slide25.xml"/><Relationship Id="rId38" Type="http://schemas.openxmlformats.org/officeDocument/2006/relationships/slide" Target="slides/slide30.xml"/><Relationship Id="rId46" Type="http://schemas.openxmlformats.org/officeDocument/2006/relationships/theme" Target="theme/theme1.xml"/><Relationship Id="rId20" Type="http://schemas.openxmlformats.org/officeDocument/2006/relationships/slide" Target="slides/slide12.xml"/><Relationship Id="rId41"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ohit Gupta (CANADA)" userId="21cbd873-977b-46b9-9e93-78c688961a76" providerId="ADAL" clId="{BB0F265D-750A-4EEA-89F3-BD0DCB4AB6FD}"/>
    <pc:docChg chg="undo custSel addSld delSld modSld sldOrd">
      <pc:chgData name="Mohit Gupta (CANADA)" userId="21cbd873-977b-46b9-9e93-78c688961a76" providerId="ADAL" clId="{BB0F265D-750A-4EEA-89F3-BD0DCB4AB6FD}" dt="2018-05-10T14:16:54.721" v="1348" actId="20577"/>
      <pc:docMkLst>
        <pc:docMk/>
      </pc:docMkLst>
      <pc:sldChg chg="modSp">
        <pc:chgData name="Mohit Gupta (CANADA)" userId="21cbd873-977b-46b9-9e93-78c688961a76" providerId="ADAL" clId="{BB0F265D-750A-4EEA-89F3-BD0DCB4AB6FD}" dt="2018-05-10T14:16:54.721" v="1348" actId="20577"/>
        <pc:sldMkLst>
          <pc:docMk/>
          <pc:sldMk cId="1765256263" sldId="316"/>
        </pc:sldMkLst>
        <pc:spChg chg="mod">
          <ac:chgData name="Mohit Gupta (CANADA)" userId="21cbd873-977b-46b9-9e93-78c688961a76" providerId="ADAL" clId="{BB0F265D-750A-4EEA-89F3-BD0DCB4AB6FD}" dt="2018-05-10T14:16:54.721" v="1348" actId="20577"/>
          <ac:spMkLst>
            <pc:docMk/>
            <pc:sldMk cId="1765256263" sldId="316"/>
            <ac:spMk id="2" creationId="{736A20C7-49C7-4655-BBF7-A7C807C077D7}"/>
          </ac:spMkLst>
        </pc:spChg>
      </pc:sldChg>
      <pc:sldChg chg="modNotesTx">
        <pc:chgData name="Mohit Gupta (CANADA)" userId="21cbd873-977b-46b9-9e93-78c688961a76" providerId="ADAL" clId="{BB0F265D-750A-4EEA-89F3-BD0DCB4AB6FD}" dt="2018-05-10T12:11:18.799" v="630" actId="20577"/>
        <pc:sldMkLst>
          <pc:docMk/>
          <pc:sldMk cId="1245049375" sldId="320"/>
        </pc:sldMkLst>
      </pc:sldChg>
      <pc:sldChg chg="modNotesTx">
        <pc:chgData name="Mohit Gupta (CANADA)" userId="21cbd873-977b-46b9-9e93-78c688961a76" providerId="ADAL" clId="{BB0F265D-750A-4EEA-89F3-BD0DCB4AB6FD}" dt="2018-05-10T12:11:04.982" v="623" actId="20577"/>
        <pc:sldMkLst>
          <pc:docMk/>
          <pc:sldMk cId="3817737135" sldId="324"/>
        </pc:sldMkLst>
      </pc:sldChg>
      <pc:sldChg chg="del">
        <pc:chgData name="Mohit Gupta (CANADA)" userId="21cbd873-977b-46b9-9e93-78c688961a76" providerId="ADAL" clId="{BB0F265D-750A-4EEA-89F3-BD0DCB4AB6FD}" dt="2018-05-10T12:10:50.010" v="616" actId="2696"/>
        <pc:sldMkLst>
          <pc:docMk/>
          <pc:sldMk cId="3742202844" sldId="330"/>
        </pc:sldMkLst>
      </pc:sldChg>
      <pc:sldChg chg="modSp modNotesTx">
        <pc:chgData name="Mohit Gupta (CANADA)" userId="21cbd873-977b-46b9-9e93-78c688961a76" providerId="ADAL" clId="{BB0F265D-750A-4EEA-89F3-BD0DCB4AB6FD}" dt="2018-05-10T13:52:18.303" v="1236" actId="20577"/>
        <pc:sldMkLst>
          <pc:docMk/>
          <pc:sldMk cId="1775153948" sldId="332"/>
        </pc:sldMkLst>
        <pc:spChg chg="mod">
          <ac:chgData name="Mohit Gupta (CANADA)" userId="21cbd873-977b-46b9-9e93-78c688961a76" providerId="ADAL" clId="{BB0F265D-750A-4EEA-89F3-BD0DCB4AB6FD}" dt="2018-05-10T13:52:18.303" v="1236" actId="20577"/>
          <ac:spMkLst>
            <pc:docMk/>
            <pc:sldMk cId="1775153948" sldId="332"/>
            <ac:spMk id="3" creationId="{8F841A57-4514-4FC7-8BCB-411425F67923}"/>
          </ac:spMkLst>
        </pc:spChg>
      </pc:sldChg>
      <pc:sldChg chg="modSp">
        <pc:chgData name="Mohit Gupta (CANADA)" userId="21cbd873-977b-46b9-9e93-78c688961a76" providerId="ADAL" clId="{BB0F265D-750A-4EEA-89F3-BD0DCB4AB6FD}" dt="2018-05-10T11:35:21.576" v="32" actId="20577"/>
        <pc:sldMkLst>
          <pc:docMk/>
          <pc:sldMk cId="3168825969" sldId="333"/>
        </pc:sldMkLst>
        <pc:spChg chg="mod">
          <ac:chgData name="Mohit Gupta (CANADA)" userId="21cbd873-977b-46b9-9e93-78c688961a76" providerId="ADAL" clId="{BB0F265D-750A-4EEA-89F3-BD0DCB4AB6FD}" dt="2018-05-10T11:35:21.576" v="32" actId="20577"/>
          <ac:spMkLst>
            <pc:docMk/>
            <pc:sldMk cId="3168825969" sldId="333"/>
            <ac:spMk id="7" creationId="{BC01B828-CA67-4C38-962A-F7831EBFCB05}"/>
          </ac:spMkLst>
        </pc:spChg>
      </pc:sldChg>
      <pc:sldChg chg="addSp modSp">
        <pc:chgData name="Mohit Gupta (CANADA)" userId="21cbd873-977b-46b9-9e93-78c688961a76" providerId="ADAL" clId="{BB0F265D-750A-4EEA-89F3-BD0DCB4AB6FD}" dt="2018-05-10T11:57:04.108" v="498" actId="20577"/>
        <pc:sldMkLst>
          <pc:docMk/>
          <pc:sldMk cId="2243403311" sldId="334"/>
        </pc:sldMkLst>
        <pc:spChg chg="mod">
          <ac:chgData name="Mohit Gupta (CANADA)" userId="21cbd873-977b-46b9-9e93-78c688961a76" providerId="ADAL" clId="{BB0F265D-750A-4EEA-89F3-BD0DCB4AB6FD}" dt="2018-05-10T11:57:04.108" v="498" actId="20577"/>
          <ac:spMkLst>
            <pc:docMk/>
            <pc:sldMk cId="2243403311" sldId="334"/>
            <ac:spMk id="7" creationId="{BC01B828-CA67-4C38-962A-F7831EBFCB05}"/>
          </ac:spMkLst>
        </pc:spChg>
        <pc:picChg chg="add mod">
          <ac:chgData name="Mohit Gupta (CANADA)" userId="21cbd873-977b-46b9-9e93-78c688961a76" providerId="ADAL" clId="{BB0F265D-750A-4EEA-89F3-BD0DCB4AB6FD}" dt="2018-05-10T11:56:54.246" v="495" actId="1076"/>
          <ac:picMkLst>
            <pc:docMk/>
            <pc:sldMk cId="2243403311" sldId="334"/>
            <ac:picMk id="3" creationId="{864E646B-A7AF-4B2D-B4FA-E0E15F40E517}"/>
          </ac:picMkLst>
        </pc:picChg>
      </pc:sldChg>
      <pc:sldChg chg="modSp modNotesTx">
        <pc:chgData name="Mohit Gupta (CANADA)" userId="21cbd873-977b-46b9-9e93-78c688961a76" providerId="ADAL" clId="{BB0F265D-750A-4EEA-89F3-BD0DCB4AB6FD}" dt="2018-05-10T11:54:50.254" v="481" actId="1440"/>
        <pc:sldMkLst>
          <pc:docMk/>
          <pc:sldMk cId="1592166111" sldId="335"/>
        </pc:sldMkLst>
        <pc:spChg chg="mod">
          <ac:chgData name="Mohit Gupta (CANADA)" userId="21cbd873-977b-46b9-9e93-78c688961a76" providerId="ADAL" clId="{BB0F265D-750A-4EEA-89F3-BD0DCB4AB6FD}" dt="2018-05-10T11:54:37.495" v="478" actId="14100"/>
          <ac:spMkLst>
            <pc:docMk/>
            <pc:sldMk cId="1592166111" sldId="335"/>
            <ac:spMk id="7" creationId="{BC01B828-CA67-4C38-962A-F7831EBFCB05}"/>
          </ac:spMkLst>
        </pc:spChg>
        <pc:picChg chg="mod">
          <ac:chgData name="Mohit Gupta (CANADA)" userId="21cbd873-977b-46b9-9e93-78c688961a76" providerId="ADAL" clId="{BB0F265D-750A-4EEA-89F3-BD0DCB4AB6FD}" dt="2018-05-10T11:54:50.254" v="481" actId="1440"/>
          <ac:picMkLst>
            <pc:docMk/>
            <pc:sldMk cId="1592166111" sldId="335"/>
            <ac:picMk id="5" creationId="{287C4ED2-1A48-43B4-9373-34DBC86E32C0}"/>
          </ac:picMkLst>
        </pc:picChg>
      </pc:sldChg>
      <pc:sldChg chg="addSp modSp">
        <pc:chgData name="Mohit Gupta (CANADA)" userId="21cbd873-977b-46b9-9e93-78c688961a76" providerId="ADAL" clId="{BB0F265D-750A-4EEA-89F3-BD0DCB4AB6FD}" dt="2018-05-10T11:58:22.843" v="542" actId="20577"/>
        <pc:sldMkLst>
          <pc:docMk/>
          <pc:sldMk cId="2170718771" sldId="336"/>
        </pc:sldMkLst>
        <pc:spChg chg="mod">
          <ac:chgData name="Mohit Gupta (CANADA)" userId="21cbd873-977b-46b9-9e93-78c688961a76" providerId="ADAL" clId="{BB0F265D-750A-4EEA-89F3-BD0DCB4AB6FD}" dt="2018-05-10T11:58:22.843" v="542" actId="20577"/>
          <ac:spMkLst>
            <pc:docMk/>
            <pc:sldMk cId="2170718771" sldId="336"/>
            <ac:spMk id="7" creationId="{BC01B828-CA67-4C38-962A-F7831EBFCB05}"/>
          </ac:spMkLst>
        </pc:spChg>
        <pc:picChg chg="add mod">
          <ac:chgData name="Mohit Gupta (CANADA)" userId="21cbd873-977b-46b9-9e93-78c688961a76" providerId="ADAL" clId="{BB0F265D-750A-4EEA-89F3-BD0DCB4AB6FD}" dt="2018-05-10T11:57:56.038" v="507" actId="1440"/>
          <ac:picMkLst>
            <pc:docMk/>
            <pc:sldMk cId="2170718771" sldId="336"/>
            <ac:picMk id="3" creationId="{560C2C65-92FE-440B-B45F-14FA62788D9F}"/>
          </ac:picMkLst>
        </pc:picChg>
      </pc:sldChg>
      <pc:sldChg chg="modSp">
        <pc:chgData name="Mohit Gupta (CANADA)" userId="21cbd873-977b-46b9-9e93-78c688961a76" providerId="ADAL" clId="{BB0F265D-750A-4EEA-89F3-BD0DCB4AB6FD}" dt="2018-05-10T11:59:13.725" v="562" actId="20577"/>
        <pc:sldMkLst>
          <pc:docMk/>
          <pc:sldMk cId="3937318673" sldId="337"/>
        </pc:sldMkLst>
        <pc:spChg chg="mod">
          <ac:chgData name="Mohit Gupta (CANADA)" userId="21cbd873-977b-46b9-9e93-78c688961a76" providerId="ADAL" clId="{BB0F265D-750A-4EEA-89F3-BD0DCB4AB6FD}" dt="2018-05-10T11:59:05.817" v="559" actId="404"/>
          <ac:spMkLst>
            <pc:docMk/>
            <pc:sldMk cId="3937318673" sldId="337"/>
            <ac:spMk id="2" creationId="{485E6E64-8A00-443F-A05E-6ADF469C00DE}"/>
          </ac:spMkLst>
        </pc:spChg>
        <pc:spChg chg="mod">
          <ac:chgData name="Mohit Gupta (CANADA)" userId="21cbd873-977b-46b9-9e93-78c688961a76" providerId="ADAL" clId="{BB0F265D-750A-4EEA-89F3-BD0DCB4AB6FD}" dt="2018-05-10T11:59:13.725" v="562" actId="20577"/>
          <ac:spMkLst>
            <pc:docMk/>
            <pc:sldMk cId="3937318673" sldId="337"/>
            <ac:spMk id="4" creationId="{0E76E6C9-B689-4AE1-B6D3-B932CA7083D7}"/>
          </ac:spMkLst>
        </pc:spChg>
      </pc:sldChg>
      <pc:sldChg chg="modSp modNotesTx">
        <pc:chgData name="Mohit Gupta (CANADA)" userId="21cbd873-977b-46b9-9e93-78c688961a76" providerId="ADAL" clId="{BB0F265D-750A-4EEA-89F3-BD0DCB4AB6FD}" dt="2018-05-10T11:54:55.557" v="482" actId="1440"/>
        <pc:sldMkLst>
          <pc:docMk/>
          <pc:sldMk cId="2629610691" sldId="338"/>
        </pc:sldMkLst>
        <pc:spChg chg="mod">
          <ac:chgData name="Mohit Gupta (CANADA)" userId="21cbd873-977b-46b9-9e93-78c688961a76" providerId="ADAL" clId="{BB0F265D-750A-4EEA-89F3-BD0DCB4AB6FD}" dt="2018-05-10T11:45:12.031" v="461" actId="20577"/>
          <ac:spMkLst>
            <pc:docMk/>
            <pc:sldMk cId="2629610691" sldId="338"/>
            <ac:spMk id="7" creationId="{BC01B828-CA67-4C38-962A-F7831EBFCB05}"/>
          </ac:spMkLst>
        </pc:spChg>
        <pc:picChg chg="mod">
          <ac:chgData name="Mohit Gupta (CANADA)" userId="21cbd873-977b-46b9-9e93-78c688961a76" providerId="ADAL" clId="{BB0F265D-750A-4EEA-89F3-BD0DCB4AB6FD}" dt="2018-05-10T11:54:55.557" v="482" actId="1440"/>
          <ac:picMkLst>
            <pc:docMk/>
            <pc:sldMk cId="2629610691" sldId="338"/>
            <ac:picMk id="5" creationId="{E446F343-5017-40FF-A3E0-00B263732834}"/>
          </ac:picMkLst>
        </pc:picChg>
      </pc:sldChg>
      <pc:sldChg chg="addSp modSp">
        <pc:chgData name="Mohit Gupta (CANADA)" userId="21cbd873-977b-46b9-9e93-78c688961a76" providerId="ADAL" clId="{BB0F265D-750A-4EEA-89F3-BD0DCB4AB6FD}" dt="2018-05-10T13:53:42.778" v="1237" actId="14100"/>
        <pc:sldMkLst>
          <pc:docMk/>
          <pc:sldMk cId="3541654430" sldId="339"/>
        </pc:sldMkLst>
        <pc:spChg chg="mod">
          <ac:chgData name="Mohit Gupta (CANADA)" userId="21cbd873-977b-46b9-9e93-78c688961a76" providerId="ADAL" clId="{BB0F265D-750A-4EEA-89F3-BD0DCB4AB6FD}" dt="2018-05-10T11:33:50.070" v="2" actId="20577"/>
          <ac:spMkLst>
            <pc:docMk/>
            <pc:sldMk cId="3541654430" sldId="339"/>
            <ac:spMk id="2" creationId="{485E6E64-8A00-443F-A05E-6ADF469C00DE}"/>
          </ac:spMkLst>
        </pc:spChg>
        <pc:spChg chg="mod">
          <ac:chgData name="Mohit Gupta (CANADA)" userId="21cbd873-977b-46b9-9e93-78c688961a76" providerId="ADAL" clId="{BB0F265D-750A-4EEA-89F3-BD0DCB4AB6FD}" dt="2018-05-10T13:53:42.778" v="1237" actId="14100"/>
          <ac:spMkLst>
            <pc:docMk/>
            <pc:sldMk cId="3541654430" sldId="339"/>
            <ac:spMk id="7" creationId="{BC01B828-CA67-4C38-962A-F7831EBFCB05}"/>
          </ac:spMkLst>
        </pc:spChg>
        <pc:picChg chg="add mod">
          <ac:chgData name="Mohit Gupta (CANADA)" userId="21cbd873-977b-46b9-9e93-78c688961a76" providerId="ADAL" clId="{BB0F265D-750A-4EEA-89F3-BD0DCB4AB6FD}" dt="2018-05-10T11:55:07.049" v="485" actId="1440"/>
          <ac:picMkLst>
            <pc:docMk/>
            <pc:sldMk cId="3541654430" sldId="339"/>
            <ac:picMk id="4" creationId="{D263442D-26D9-4816-8AFF-7571447A9E4D}"/>
          </ac:picMkLst>
        </pc:picChg>
      </pc:sldChg>
      <pc:sldChg chg="addSp modSp modNotesTx">
        <pc:chgData name="Mohit Gupta (CANADA)" userId="21cbd873-977b-46b9-9e93-78c688961a76" providerId="ADAL" clId="{BB0F265D-750A-4EEA-89F3-BD0DCB4AB6FD}" dt="2018-05-10T11:55:02.105" v="484" actId="1440"/>
        <pc:sldMkLst>
          <pc:docMk/>
          <pc:sldMk cId="2843645360" sldId="340"/>
        </pc:sldMkLst>
        <pc:spChg chg="mod">
          <ac:chgData name="Mohit Gupta (CANADA)" userId="21cbd873-977b-46b9-9e93-78c688961a76" providerId="ADAL" clId="{BB0F265D-750A-4EEA-89F3-BD0DCB4AB6FD}" dt="2018-05-10T11:41:24.572" v="176" actId="20577"/>
          <ac:spMkLst>
            <pc:docMk/>
            <pc:sldMk cId="2843645360" sldId="340"/>
            <ac:spMk id="7" creationId="{BC01B828-CA67-4C38-962A-F7831EBFCB05}"/>
          </ac:spMkLst>
        </pc:spChg>
        <pc:picChg chg="mod">
          <ac:chgData name="Mohit Gupta (CANADA)" userId="21cbd873-977b-46b9-9e93-78c688961a76" providerId="ADAL" clId="{BB0F265D-750A-4EEA-89F3-BD0DCB4AB6FD}" dt="2018-05-10T11:55:02.105" v="484" actId="1440"/>
          <ac:picMkLst>
            <pc:docMk/>
            <pc:sldMk cId="2843645360" sldId="340"/>
            <ac:picMk id="3" creationId="{6809E1F9-FB8E-40FB-ABC9-40F96C297921}"/>
          </ac:picMkLst>
        </pc:picChg>
        <pc:picChg chg="add mod">
          <ac:chgData name="Mohit Gupta (CANADA)" userId="21cbd873-977b-46b9-9e93-78c688961a76" providerId="ADAL" clId="{BB0F265D-750A-4EEA-89F3-BD0DCB4AB6FD}" dt="2018-05-10T11:55:00.153" v="483" actId="1440"/>
          <ac:picMkLst>
            <pc:docMk/>
            <pc:sldMk cId="2843645360" sldId="340"/>
            <ac:picMk id="4" creationId="{43B83495-0E7D-4668-B7E4-65E6C0BE6452}"/>
          </ac:picMkLst>
        </pc:picChg>
      </pc:sldChg>
      <pc:sldChg chg="delSp modSp">
        <pc:chgData name="Mohit Gupta (CANADA)" userId="21cbd873-977b-46b9-9e93-78c688961a76" providerId="ADAL" clId="{BB0F265D-750A-4EEA-89F3-BD0DCB4AB6FD}" dt="2018-05-10T13:58:08.283" v="1343" actId="14100"/>
        <pc:sldMkLst>
          <pc:docMk/>
          <pc:sldMk cId="4204072448" sldId="341"/>
        </pc:sldMkLst>
        <pc:spChg chg="mod">
          <ac:chgData name="Mohit Gupta (CANADA)" userId="21cbd873-977b-46b9-9e93-78c688961a76" providerId="ADAL" clId="{BB0F265D-750A-4EEA-89F3-BD0DCB4AB6FD}" dt="2018-05-10T13:58:08.283" v="1343" actId="14100"/>
          <ac:spMkLst>
            <pc:docMk/>
            <pc:sldMk cId="4204072448" sldId="341"/>
            <ac:spMk id="3" creationId="{67390107-C98C-4BB7-AD69-9462861FFE29}"/>
          </ac:spMkLst>
        </pc:spChg>
        <pc:spChg chg="del">
          <ac:chgData name="Mohit Gupta (CANADA)" userId="21cbd873-977b-46b9-9e93-78c688961a76" providerId="ADAL" clId="{BB0F265D-750A-4EEA-89F3-BD0DCB4AB6FD}" dt="2018-05-10T11:59:27.013" v="563" actId="478"/>
          <ac:spMkLst>
            <pc:docMk/>
            <pc:sldMk cId="4204072448" sldId="341"/>
            <ac:spMk id="4" creationId="{CBF75995-2C1A-4734-9FE5-45967E429413}"/>
          </ac:spMkLst>
        </pc:spChg>
        <pc:picChg chg="mod">
          <ac:chgData name="Mohit Gupta (CANADA)" userId="21cbd873-977b-46b9-9e93-78c688961a76" providerId="ADAL" clId="{BB0F265D-750A-4EEA-89F3-BD0DCB4AB6FD}" dt="2018-05-10T11:59:45.055" v="569" actId="1440"/>
          <ac:picMkLst>
            <pc:docMk/>
            <pc:sldMk cId="4204072448" sldId="341"/>
            <ac:picMk id="9" creationId="{1B50FC95-B0D2-4A57-975F-AD944A047055}"/>
          </ac:picMkLst>
        </pc:picChg>
      </pc:sldChg>
      <pc:sldChg chg="delSp modSp">
        <pc:chgData name="Mohit Gupta (CANADA)" userId="21cbd873-977b-46b9-9e93-78c688961a76" providerId="ADAL" clId="{BB0F265D-750A-4EEA-89F3-BD0DCB4AB6FD}" dt="2018-05-10T12:28:21.356" v="1096" actId="20577"/>
        <pc:sldMkLst>
          <pc:docMk/>
          <pc:sldMk cId="832303128" sldId="342"/>
        </pc:sldMkLst>
        <pc:spChg chg="mod">
          <ac:chgData name="Mohit Gupta (CANADA)" userId="21cbd873-977b-46b9-9e93-78c688961a76" providerId="ADAL" clId="{BB0F265D-750A-4EEA-89F3-BD0DCB4AB6FD}" dt="2018-05-10T12:28:21.356" v="1096" actId="20577"/>
          <ac:spMkLst>
            <pc:docMk/>
            <pc:sldMk cId="832303128" sldId="342"/>
            <ac:spMk id="3" creationId="{67390107-C98C-4BB7-AD69-9462861FFE29}"/>
          </ac:spMkLst>
        </pc:spChg>
        <pc:spChg chg="del">
          <ac:chgData name="Mohit Gupta (CANADA)" userId="21cbd873-977b-46b9-9e93-78c688961a76" providerId="ADAL" clId="{BB0F265D-750A-4EEA-89F3-BD0DCB4AB6FD}" dt="2018-05-10T12:28:03.801" v="1084" actId="478"/>
          <ac:spMkLst>
            <pc:docMk/>
            <pc:sldMk cId="832303128" sldId="342"/>
            <ac:spMk id="4" creationId="{CBF75995-2C1A-4734-9FE5-45967E429413}"/>
          </ac:spMkLst>
        </pc:spChg>
      </pc:sldChg>
      <pc:sldChg chg="modSp ord">
        <pc:chgData name="Mohit Gupta (CANADA)" userId="21cbd873-977b-46b9-9e93-78c688961a76" providerId="ADAL" clId="{BB0F265D-750A-4EEA-89F3-BD0DCB4AB6FD}" dt="2018-05-10T12:30:38.735" v="1162" actId="1036"/>
        <pc:sldMkLst>
          <pc:docMk/>
          <pc:sldMk cId="2918274039" sldId="343"/>
        </pc:sldMkLst>
        <pc:spChg chg="mod">
          <ac:chgData name="Mohit Gupta (CANADA)" userId="21cbd873-977b-46b9-9e93-78c688961a76" providerId="ADAL" clId="{BB0F265D-750A-4EEA-89F3-BD0DCB4AB6FD}" dt="2018-05-10T12:29:55.475" v="1148" actId="20577"/>
          <ac:spMkLst>
            <pc:docMk/>
            <pc:sldMk cId="2918274039" sldId="343"/>
            <ac:spMk id="2" creationId="{D5870ACE-C2A5-4750-A1C1-904CB6AD95C1}"/>
          </ac:spMkLst>
        </pc:spChg>
        <pc:spChg chg="mod">
          <ac:chgData name="Mohit Gupta (CANADA)" userId="21cbd873-977b-46b9-9e93-78c688961a76" providerId="ADAL" clId="{BB0F265D-750A-4EEA-89F3-BD0DCB4AB6FD}" dt="2018-05-10T12:30:30.752" v="1157" actId="6549"/>
          <ac:spMkLst>
            <pc:docMk/>
            <pc:sldMk cId="2918274039" sldId="343"/>
            <ac:spMk id="3" creationId="{67390107-C98C-4BB7-AD69-9462861FFE29}"/>
          </ac:spMkLst>
        </pc:spChg>
        <pc:graphicFrameChg chg="mod modGraphic">
          <ac:chgData name="Mohit Gupta (CANADA)" userId="21cbd873-977b-46b9-9e93-78c688961a76" providerId="ADAL" clId="{BB0F265D-750A-4EEA-89F3-BD0DCB4AB6FD}" dt="2018-05-10T12:30:38.735" v="1162" actId="1036"/>
          <ac:graphicFrameMkLst>
            <pc:docMk/>
            <pc:sldMk cId="2918274039" sldId="343"/>
            <ac:graphicFrameMk id="7" creationId="{CFF3129B-4FCC-4AF0-8F16-7C13504C5032}"/>
          </ac:graphicFrameMkLst>
        </pc:graphicFrameChg>
      </pc:sldChg>
      <pc:sldChg chg="modSp ord">
        <pc:chgData name="Mohit Gupta (CANADA)" userId="21cbd873-977b-46b9-9e93-78c688961a76" providerId="ADAL" clId="{BB0F265D-750A-4EEA-89F3-BD0DCB4AB6FD}" dt="2018-05-10T12:30:15.007" v="1152" actId="20577"/>
        <pc:sldMkLst>
          <pc:docMk/>
          <pc:sldMk cId="1891588914" sldId="344"/>
        </pc:sldMkLst>
        <pc:spChg chg="mod">
          <ac:chgData name="Mohit Gupta (CANADA)" userId="21cbd873-977b-46b9-9e93-78c688961a76" providerId="ADAL" clId="{BB0F265D-750A-4EEA-89F3-BD0DCB4AB6FD}" dt="2018-05-10T12:30:09.337" v="1151" actId="20577"/>
          <ac:spMkLst>
            <pc:docMk/>
            <pc:sldMk cId="1891588914" sldId="344"/>
            <ac:spMk id="2" creationId="{D5870ACE-C2A5-4750-A1C1-904CB6AD95C1}"/>
          </ac:spMkLst>
        </pc:spChg>
        <pc:graphicFrameChg chg="modGraphic">
          <ac:chgData name="Mohit Gupta (CANADA)" userId="21cbd873-977b-46b9-9e93-78c688961a76" providerId="ADAL" clId="{BB0F265D-750A-4EEA-89F3-BD0DCB4AB6FD}" dt="2018-05-10T12:30:15.007" v="1152" actId="20577"/>
          <ac:graphicFrameMkLst>
            <pc:docMk/>
            <pc:sldMk cId="1891588914" sldId="344"/>
            <ac:graphicFrameMk id="7" creationId="{CFF3129B-4FCC-4AF0-8F16-7C13504C5032}"/>
          </ac:graphicFrameMkLst>
        </pc:graphicFrameChg>
      </pc:sldChg>
      <pc:sldChg chg="modSp add modNotesTx">
        <pc:chgData name="Mohit Gupta (CANADA)" userId="21cbd873-977b-46b9-9e93-78c688961a76" providerId="ADAL" clId="{BB0F265D-750A-4EEA-89F3-BD0DCB4AB6FD}" dt="2018-05-10T12:10:34.565" v="613" actId="20577"/>
        <pc:sldMkLst>
          <pc:docMk/>
          <pc:sldMk cId="1683368637" sldId="345"/>
        </pc:sldMkLst>
        <pc:spChg chg="mod">
          <ac:chgData name="Mohit Gupta (CANADA)" userId="21cbd873-977b-46b9-9e93-78c688961a76" providerId="ADAL" clId="{BB0F265D-750A-4EEA-89F3-BD0DCB4AB6FD}" dt="2018-05-10T12:02:30.639" v="602" actId="313"/>
          <ac:spMkLst>
            <pc:docMk/>
            <pc:sldMk cId="1683368637" sldId="345"/>
            <ac:spMk id="2" creationId="{75FB6999-D19A-4809-9542-1E8EF4967B57}"/>
          </ac:spMkLst>
        </pc:spChg>
        <pc:spChg chg="mod">
          <ac:chgData name="Mohit Gupta (CANADA)" userId="21cbd873-977b-46b9-9e93-78c688961a76" providerId="ADAL" clId="{BB0F265D-750A-4EEA-89F3-BD0DCB4AB6FD}" dt="2018-05-10T12:01:50.011" v="601" actId="20577"/>
          <ac:spMkLst>
            <pc:docMk/>
            <pc:sldMk cId="1683368637" sldId="345"/>
            <ac:spMk id="3" creationId="{01C39D7F-9436-4C49-B912-0632C5B4E6A5}"/>
          </ac:spMkLst>
        </pc:spChg>
      </pc:sldChg>
      <pc:sldChg chg="add del">
        <pc:chgData name="Mohit Gupta (CANADA)" userId="21cbd873-977b-46b9-9e93-78c688961a76" providerId="ADAL" clId="{BB0F265D-750A-4EEA-89F3-BD0DCB4AB6FD}" dt="2018-05-10T12:11:37.933" v="632"/>
        <pc:sldMkLst>
          <pc:docMk/>
          <pc:sldMk cId="1047537644" sldId="346"/>
        </pc:sldMkLst>
      </pc:sldChg>
      <pc:sldChg chg="modSp add modNotesTx">
        <pc:chgData name="Mohit Gupta (CANADA)" userId="21cbd873-977b-46b9-9e93-78c688961a76" providerId="ADAL" clId="{BB0F265D-750A-4EEA-89F3-BD0DCB4AB6FD}" dt="2018-05-10T12:13:41.029" v="1058" actId="20577"/>
        <pc:sldMkLst>
          <pc:docMk/>
          <pc:sldMk cId="1491303079" sldId="346"/>
        </pc:sldMkLst>
        <pc:spChg chg="mod">
          <ac:chgData name="Mohit Gupta (CANADA)" userId="21cbd873-977b-46b9-9e93-78c688961a76" providerId="ADAL" clId="{BB0F265D-750A-4EEA-89F3-BD0DCB4AB6FD}" dt="2018-05-10T12:13:24.272" v="962" actId="20577"/>
          <ac:spMkLst>
            <pc:docMk/>
            <pc:sldMk cId="1491303079" sldId="346"/>
            <ac:spMk id="2" creationId="{03EFBA60-21D8-4761-B5BF-89CDE8A38A5E}"/>
          </ac:spMkLst>
        </pc:spChg>
        <pc:spChg chg="mod">
          <ac:chgData name="Mohit Gupta (CANADA)" userId="21cbd873-977b-46b9-9e93-78c688961a76" providerId="ADAL" clId="{BB0F265D-750A-4EEA-89F3-BD0DCB4AB6FD}" dt="2018-05-10T12:11:45.084" v="651" actId="20577"/>
          <ac:spMkLst>
            <pc:docMk/>
            <pc:sldMk cId="1491303079" sldId="346"/>
            <ac:spMk id="3" creationId="{E35110A8-C1D8-484E-92C8-2F862C56F3B1}"/>
          </ac:spMkLst>
        </pc:spChg>
      </pc:sldChg>
      <pc:sldChg chg="add del">
        <pc:chgData name="Mohit Gupta (CANADA)" userId="21cbd873-977b-46b9-9e93-78c688961a76" providerId="ADAL" clId="{BB0F265D-750A-4EEA-89F3-BD0DCB4AB6FD}" dt="2018-05-10T12:31:07.217" v="1164"/>
        <pc:sldMkLst>
          <pc:docMk/>
          <pc:sldMk cId="205348206" sldId="347"/>
        </pc:sldMkLst>
      </pc:sldChg>
      <pc:sldChg chg="modSp add">
        <pc:chgData name="Mohit Gupta (CANADA)" userId="21cbd873-977b-46b9-9e93-78c688961a76" providerId="ADAL" clId="{BB0F265D-750A-4EEA-89F3-BD0DCB4AB6FD}" dt="2018-05-10T12:32:04.437" v="1224" actId="20577"/>
        <pc:sldMkLst>
          <pc:docMk/>
          <pc:sldMk cId="1366251551" sldId="347"/>
        </pc:sldMkLst>
        <pc:spChg chg="mod">
          <ac:chgData name="Mohit Gupta (CANADA)" userId="21cbd873-977b-46b9-9e93-78c688961a76" providerId="ADAL" clId="{BB0F265D-750A-4EEA-89F3-BD0DCB4AB6FD}" dt="2018-05-10T12:31:41.597" v="1217" actId="20577"/>
          <ac:spMkLst>
            <pc:docMk/>
            <pc:sldMk cId="1366251551" sldId="347"/>
            <ac:spMk id="2" creationId="{3332EB26-4E01-4E7F-BD9B-FEAE6A212DDB}"/>
          </ac:spMkLst>
        </pc:spChg>
        <pc:spChg chg="mod">
          <ac:chgData name="Mohit Gupta (CANADA)" userId="21cbd873-977b-46b9-9e93-78c688961a76" providerId="ADAL" clId="{BB0F265D-750A-4EEA-89F3-BD0DCB4AB6FD}" dt="2018-05-10T12:32:04.437" v="1224" actId="20577"/>
          <ac:spMkLst>
            <pc:docMk/>
            <pc:sldMk cId="1366251551" sldId="347"/>
            <ac:spMk id="3" creationId="{59721415-2135-4C9E-9530-58764A5DE6FF}"/>
          </ac:spMkLst>
        </pc:spChg>
      </pc:sldChg>
      <pc:sldChg chg="modSp add del">
        <pc:chgData name="Mohit Gupta (CANADA)" userId="21cbd873-977b-46b9-9e93-78c688961a76" providerId="ADAL" clId="{BB0F265D-750A-4EEA-89F3-BD0DCB4AB6FD}" dt="2018-05-10T12:31:28.415" v="1197" actId="2696"/>
        <pc:sldMkLst>
          <pc:docMk/>
          <pc:sldMk cId="1649384587" sldId="347"/>
        </pc:sldMkLst>
        <pc:spChg chg="mod">
          <ac:chgData name="Mohit Gupta (CANADA)" userId="21cbd873-977b-46b9-9e93-78c688961a76" providerId="ADAL" clId="{BB0F265D-750A-4EEA-89F3-BD0DCB4AB6FD}" dt="2018-05-10T12:31:18.220" v="1196" actId="20577"/>
          <ac:spMkLst>
            <pc:docMk/>
            <pc:sldMk cId="1649384587" sldId="347"/>
            <ac:spMk id="3" creationId="{1E4DC3A6-CBA4-498E-9C3C-8F26DEAE412C}"/>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2018-05-10 5:33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2018-05-10 5:32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D0596E5-6523-4DD8-A9ED-0418BD42519C}" type="datetime8">
              <a:rPr lang="en-US" smtClean="0"/>
              <a:t>2018-05-10 5:32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25255321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You will not be able set the expression by selecting the Source, Transform or the Destination. </a:t>
            </a:r>
          </a:p>
          <a:p>
            <a:r>
              <a:rPr lang="en-CA" dirty="0"/>
              <a:t>You need to click on the canvas area or select the Data Flow Task from the Control tab in Visual Studio and then set the expressions that way.</a:t>
            </a:r>
          </a:p>
          <a:p>
            <a:r>
              <a:rPr lang="en-CA" dirty="0"/>
              <a:t>https://msdn.microsoft.com/en-us/library/ms136104.aspx</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2018-05-10 5:50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21725230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2018-05-10 5:32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15762200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2018-05-10 5:32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6217577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2018-05-10 5:32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10828164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2018-05-10 5:32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24</a:t>
            </a:fld>
            <a:endParaRPr lang="en-US" dirty="0"/>
          </a:p>
        </p:txBody>
      </p:sp>
    </p:spTree>
    <p:extLst>
      <p:ext uri="{BB962C8B-B14F-4D97-AF65-F5344CB8AC3E}">
        <p14:creationId xmlns:p14="http://schemas.microsoft.com/office/powerpoint/2010/main" val="31524261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Reference: https://docs.microsoft.com/en-ca/sql/integration-services/security/access-control-for-sensitive-data-in-packages </a:t>
            </a:r>
          </a:p>
          <a:p>
            <a:endParaRPr lang="en-CA" dirty="0"/>
          </a:p>
          <a:p>
            <a:endParaRPr lang="en-CA"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2018-05-10 5:32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25</a:t>
            </a:fld>
            <a:endParaRPr lang="en-US" dirty="0"/>
          </a:p>
        </p:txBody>
      </p:sp>
    </p:spTree>
    <p:extLst>
      <p:ext uri="{BB962C8B-B14F-4D97-AF65-F5344CB8AC3E}">
        <p14:creationId xmlns:p14="http://schemas.microsoft.com/office/powerpoint/2010/main" val="13993708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sz="900" kern="1200" dirty="0">
                <a:solidFill>
                  <a:schemeClr val="tx1"/>
                </a:solidFill>
                <a:effectLst/>
                <a:latin typeface="Segoe UI Light" pitchFamily="34" charset="0"/>
                <a:ea typeface="+mn-ea"/>
                <a:cs typeface="+mn-cs"/>
              </a:rPr>
              <a:t>Demo: Module 03: Variables, Expressions &amp; Parameters</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2018-05-10 6:10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26</a:t>
            </a:fld>
            <a:endParaRPr lang="en-US" dirty="0"/>
          </a:p>
        </p:txBody>
      </p:sp>
    </p:spTree>
    <p:extLst>
      <p:ext uri="{BB962C8B-B14F-4D97-AF65-F5344CB8AC3E}">
        <p14:creationId xmlns:p14="http://schemas.microsoft.com/office/powerpoint/2010/main" val="40416616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Handy tool for getting connection strings: http://www.connectionstrings.com</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2018-05-10 6:13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27</a:t>
            </a:fld>
            <a:endParaRPr lang="en-US" dirty="0"/>
          </a:p>
        </p:txBody>
      </p:sp>
    </p:spTree>
    <p:extLst>
      <p:ext uri="{BB962C8B-B14F-4D97-AF65-F5344CB8AC3E}">
        <p14:creationId xmlns:p14="http://schemas.microsoft.com/office/powerpoint/2010/main" val="8113500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2018-05-10 5:32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28</a:t>
            </a:fld>
            <a:endParaRPr lang="en-US" dirty="0"/>
          </a:p>
        </p:txBody>
      </p:sp>
    </p:spTree>
    <p:extLst>
      <p:ext uri="{BB962C8B-B14F-4D97-AF65-F5344CB8AC3E}">
        <p14:creationId xmlns:p14="http://schemas.microsoft.com/office/powerpoint/2010/main" val="28798646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Reference: https://docs.microsoft.com/en-ca/sql/integration-services/security/access-control-for-sensitive-data-in-packages </a:t>
            </a:r>
          </a:p>
          <a:p>
            <a:endParaRPr lang="en-CA" dirty="0"/>
          </a:p>
          <a:p>
            <a:endParaRPr lang="en-CA"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2018-05-10 6:29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29</a:t>
            </a:fld>
            <a:endParaRPr lang="en-US" dirty="0"/>
          </a:p>
        </p:txBody>
      </p:sp>
    </p:spTree>
    <p:extLst>
      <p:ext uri="{BB962C8B-B14F-4D97-AF65-F5344CB8AC3E}">
        <p14:creationId xmlns:p14="http://schemas.microsoft.com/office/powerpoint/2010/main" val="22707930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3859581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Reference: https://docs.microsoft.com/en-ca/sql/integration-services/security/access-control-for-sensitive-data-in-packages </a:t>
            </a:r>
          </a:p>
          <a:p>
            <a:endParaRPr lang="en-CA" dirty="0"/>
          </a:p>
          <a:p>
            <a:endParaRPr lang="en-CA"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2018-05-10 6:30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30</a:t>
            </a:fld>
            <a:endParaRPr lang="en-US" dirty="0"/>
          </a:p>
        </p:txBody>
      </p:sp>
    </p:spTree>
    <p:extLst>
      <p:ext uri="{BB962C8B-B14F-4D97-AF65-F5344CB8AC3E}">
        <p14:creationId xmlns:p14="http://schemas.microsoft.com/office/powerpoint/2010/main" val="390904246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D3E44BDE-2AB0-49D2-8E67-B5D3E7155170}" type="datetime8">
              <a:rPr lang="en-US" smtClean="0">
                <a:solidFill>
                  <a:prstClr val="black"/>
                </a:solidFill>
              </a:rPr>
              <a:t>2018-05-10 5:32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32</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15071878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2018-05-10 8:19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11662709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Demo: </a:t>
            </a:r>
            <a:r>
              <a:rPr lang="en-US" sz="900" kern="1200" dirty="0">
                <a:solidFill>
                  <a:schemeClr val="tx1"/>
                </a:solidFill>
                <a:effectLst/>
                <a:latin typeface="Segoe UI Light" pitchFamily="34" charset="0"/>
                <a:ea typeface="+mn-ea"/>
                <a:cs typeface="+mn-cs"/>
              </a:rPr>
              <a:t>Module 03: Projects vs Packages</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2018-05-10 6:11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1619800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Demo: </a:t>
            </a:r>
            <a:r>
              <a:rPr lang="en-US" sz="900" kern="1200" dirty="0">
                <a:solidFill>
                  <a:schemeClr val="tx1"/>
                </a:solidFill>
                <a:effectLst/>
                <a:latin typeface="Segoe UI Light" pitchFamily="34" charset="0"/>
                <a:ea typeface="+mn-ea"/>
                <a:cs typeface="+mn-cs"/>
              </a:rPr>
              <a:t>Module 03: Connection Manager</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2018-05-10 6:11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28221085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2018-05-10 5:32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28077446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https://docs.microsoft.com/en-us/sql/integration-services/expressions/use-property-expressions-in-packages?view=sql-server-2017</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2018-05-10 5:51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22199004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2018-05-10 5:32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3684959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2018-05-10 5:32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261780288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2.xml.rels><?xml version="1.0" encoding="UTF-8" standalone="yes"?>
<Relationships xmlns="http://schemas.openxmlformats.org/package/2006/relationships"><Relationship Id="rId2" Type="http://schemas.openxmlformats.org/officeDocument/2006/relationships/hyperlink" Target="https://www.microsoft.com/en-us/legal/intellectualproperty/permissions/default.aspx" TargetMode="External"/><Relationship Id="rId1" Type="http://schemas.openxmlformats.org/officeDocument/2006/relationships/slideMaster" Target="../slideMasters/slideMaster4.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hoto_Option">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l="2944" t="1853" r="1090"/>
          <a:stretch/>
        </p:blipFill>
        <p:spPr>
          <a:xfrm flipH="1">
            <a:off x="18247" y="0"/>
            <a:ext cx="12434704" cy="6994521"/>
          </a:xfrm>
          <a:prstGeom prst="rect">
            <a:avLst/>
          </a:prstGeom>
        </p:spPr>
      </p:pic>
      <p:sp>
        <p:nvSpPr>
          <p:cNvPr id="2" name="Rectangle 1"/>
          <p:cNvSpPr/>
          <p:nvPr userDrawn="1"/>
        </p:nvSpPr>
        <p:spPr bwMode="auto">
          <a:xfrm>
            <a:off x="274638" y="2119163"/>
            <a:ext cx="6400800" cy="3664099"/>
          </a:xfrm>
          <a:prstGeom prst="rect">
            <a:avLst/>
          </a:prstGeom>
          <a:solidFill>
            <a:srgbClr val="0078D7">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74702" y="2119178"/>
            <a:ext cx="6402388" cy="1828800"/>
          </a:xfrm>
          <a:noFill/>
        </p:spPr>
        <p:txBody>
          <a:bodyPr lIns="146304" tIns="91440" rIns="146304" bIns="91440" anchor="t" anchorCtr="0"/>
          <a:lstStyle>
            <a:lvl1pPr>
              <a:defRPr sz="5400" spc="-100" baseline="0">
                <a:gradFill>
                  <a:gsLst>
                    <a:gs pos="57576">
                      <a:srgbClr val="FFFFFF"/>
                    </a:gs>
                    <a:gs pos="35000">
                      <a:srgbClr val="FFFFFF"/>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73050" y="3954463"/>
            <a:ext cx="6402388" cy="1828800"/>
          </a:xfrm>
        </p:spPr>
        <p:txBody>
          <a:bodyPr tIns="109728" bIns="109728">
            <a:noAutofit/>
          </a:bodyPr>
          <a:lstStyle>
            <a:lvl1pPr marL="0" indent="0">
              <a:spcBef>
                <a:spcPts val="0"/>
              </a:spcBef>
              <a:buNone/>
              <a:defRPr sz="3200">
                <a:gradFill>
                  <a:gsLst>
                    <a:gs pos="57576">
                      <a:srgbClr val="FFFFFF"/>
                    </a:gs>
                    <a:gs pos="35000">
                      <a:srgbClr val="FFFFFF"/>
                    </a:gs>
                  </a:gsLst>
                  <a:lin ang="5400000" scaled="0"/>
                </a:gradFill>
              </a:defRPr>
            </a:lvl1pPr>
          </a:lstStyle>
          <a:p>
            <a:pPr lvl="0"/>
            <a:r>
              <a:rPr lang="en-US" dirty="0"/>
              <a:t>Speaker Name</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457580" y="479425"/>
            <a:ext cx="1828800" cy="391754"/>
          </a:xfrm>
          <a:prstGeom prst="rect">
            <a:avLst/>
          </a:prstGeom>
        </p:spPr>
      </p:pic>
      <p:sp>
        <p:nvSpPr>
          <p:cNvPr id="10" name="Text Placeholder 2"/>
          <p:cNvSpPr txBox="1">
            <a:spLocks/>
          </p:cNvSpPr>
          <p:nvPr userDrawn="1"/>
        </p:nvSpPr>
        <p:spPr bwMode="auto">
          <a:xfrm>
            <a:off x="278781" y="6240432"/>
            <a:ext cx="3017487" cy="548634"/>
          </a:xfrm>
          <a:prstGeom prst="rect">
            <a:avLst/>
          </a:prstGeom>
        </p:spPr>
        <p:txBody>
          <a:bodyPr vert="horz" wrap="square" lIns="146304" tIns="109728" rIns="146304" bIns="109728"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4040">
                      <a:srgbClr val="525252"/>
                    </a:gs>
                    <a:gs pos="17000">
                      <a:srgbClr val="525252"/>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b="1" dirty="0"/>
              <a:t>Microsoft Services</a:t>
            </a:r>
            <a:endParaRPr lang="en-US" sz="2400" dirty="0">
              <a:latin typeface="Segoe UI"/>
            </a:endParaRPr>
          </a:p>
        </p:txBody>
      </p:sp>
    </p:spTree>
    <p:extLst>
      <p:ext uri="{BB962C8B-B14F-4D97-AF65-F5344CB8AC3E}">
        <p14:creationId xmlns:p14="http://schemas.microsoft.com/office/powerpoint/2010/main" val="594675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9362577"/>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1829593"/>
          </a:xfrm>
          <a:noFill/>
        </p:spPr>
        <p:txBody>
          <a:bodyPr lIns="182880" tIns="146304" rIns="182880" bIns="146304">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92386190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215941221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76253691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47227168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934457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3954457"/>
            <a:ext cx="6399213" cy="1830388"/>
          </a:xfrm>
          <a:noFill/>
        </p:spPr>
        <p:txBody>
          <a:bodyPr lIns="146304" tIns="109728" rIns="146304" bIns="109728">
            <a:no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702" y="2117165"/>
            <a:ext cx="8229535" cy="1828800"/>
          </a:xfrm>
          <a:noFill/>
        </p:spPr>
        <p:txBody>
          <a:bodyPr lIns="146304" tIns="91440" rIns="146304" bIns="91440" anchor="t" anchorCtr="0"/>
          <a:lstStyle>
            <a:lvl1pPr>
              <a:defRPr sz="5400" spc="-100" baseline="0">
                <a:gradFill>
                  <a:gsLst>
                    <a:gs pos="3333">
                      <a:schemeClr val="tx2"/>
                    </a:gs>
                    <a:gs pos="39000">
                      <a:schemeClr val="tx2"/>
                    </a:gs>
                  </a:gsLst>
                  <a:lin ang="5400000" scaled="0"/>
                </a:gradFill>
              </a:defRPr>
            </a:lvl1pPr>
          </a:lstStyle>
          <a:p>
            <a:r>
              <a:rPr lang="en-US" dirty="0"/>
              <a:t>Presentation title</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7580" y="6121924"/>
            <a:ext cx="1828800" cy="391754"/>
          </a:xfrm>
          <a:prstGeom prst="rect">
            <a:avLst/>
          </a:prstGeom>
        </p:spPr>
      </p:pic>
      <p:sp>
        <p:nvSpPr>
          <p:cNvPr id="6" name="Text Placeholder 2"/>
          <p:cNvSpPr txBox="1">
            <a:spLocks/>
          </p:cNvSpPr>
          <p:nvPr userDrawn="1"/>
        </p:nvSpPr>
        <p:spPr bwMode="auto">
          <a:xfrm>
            <a:off x="366141" y="205459"/>
            <a:ext cx="3017487" cy="548634"/>
          </a:xfrm>
          <a:prstGeom prst="rect">
            <a:avLst/>
          </a:prstGeom>
        </p:spPr>
        <p:txBody>
          <a:bodyPr vert="horz" wrap="square" lIns="146304" tIns="109728" rIns="146304" bIns="109728"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4040">
                      <a:srgbClr val="525252"/>
                    </a:gs>
                    <a:gs pos="17000">
                      <a:srgbClr val="525252"/>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b="1" dirty="0"/>
              <a:t>Microsoft Services</a:t>
            </a:r>
            <a:endParaRPr lang="en-US" sz="2400" dirty="0">
              <a:latin typeface="Segoe UI"/>
            </a:endParaRPr>
          </a:p>
        </p:txBody>
      </p:sp>
    </p:spTree>
    <p:extLst>
      <p:ext uri="{BB962C8B-B14F-4D97-AF65-F5344CB8AC3E}">
        <p14:creationId xmlns:p14="http://schemas.microsoft.com/office/powerpoint/2010/main" val="28860535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692830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2888"/>
            <a:ext cx="11856403"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2015 Microsoft Corporation. All rights reserved. </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4"/>
          </a:xfrm>
          <a:prstGeom prst="rect">
            <a:avLst/>
          </a:prstGeom>
        </p:spPr>
      </p:pic>
    </p:spTree>
    <p:extLst>
      <p:ext uri="{BB962C8B-B14F-4D97-AF65-F5344CB8AC3E}">
        <p14:creationId xmlns:p14="http://schemas.microsoft.com/office/powerpoint/2010/main" val="3928358739"/>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Slide Photo_Option">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l="2944" t="1853" r="1090"/>
          <a:stretch/>
        </p:blipFill>
        <p:spPr>
          <a:xfrm flipH="1">
            <a:off x="0" y="2"/>
            <a:ext cx="12434704" cy="6994521"/>
          </a:xfrm>
          <a:prstGeom prst="rect">
            <a:avLst/>
          </a:prstGeom>
        </p:spPr>
      </p:pic>
      <p:sp>
        <p:nvSpPr>
          <p:cNvPr id="2" name="Rectangle 1"/>
          <p:cNvSpPr/>
          <p:nvPr userDrawn="1"/>
        </p:nvSpPr>
        <p:spPr bwMode="auto">
          <a:xfrm>
            <a:off x="274638" y="2119163"/>
            <a:ext cx="6400800" cy="3664099"/>
          </a:xfrm>
          <a:prstGeom prst="rect">
            <a:avLst/>
          </a:prstGeom>
          <a:solidFill>
            <a:srgbClr val="0078D7">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74702" y="2119178"/>
            <a:ext cx="6402388" cy="1828800"/>
          </a:xfrm>
          <a:noFill/>
        </p:spPr>
        <p:txBody>
          <a:bodyPr lIns="146304" tIns="91440" rIns="146304" bIns="91440" anchor="t" anchorCtr="0"/>
          <a:lstStyle>
            <a:lvl1pPr>
              <a:defRPr sz="5400" spc="-100" baseline="0">
                <a:gradFill>
                  <a:gsLst>
                    <a:gs pos="57576">
                      <a:srgbClr val="FFFFFF"/>
                    </a:gs>
                    <a:gs pos="35000">
                      <a:srgbClr val="FFFFFF"/>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73050" y="3954463"/>
            <a:ext cx="6402388" cy="1828800"/>
          </a:xfrm>
        </p:spPr>
        <p:txBody>
          <a:bodyPr tIns="109728" bIns="109728">
            <a:noAutofit/>
          </a:bodyPr>
          <a:lstStyle>
            <a:lvl1pPr marL="0" indent="0">
              <a:spcBef>
                <a:spcPts val="0"/>
              </a:spcBef>
              <a:buNone/>
              <a:defRPr sz="3200">
                <a:gradFill>
                  <a:gsLst>
                    <a:gs pos="57576">
                      <a:srgbClr val="FFFFFF"/>
                    </a:gs>
                    <a:gs pos="35000">
                      <a:srgbClr val="FFFFFF"/>
                    </a:gs>
                  </a:gsLst>
                  <a:lin ang="5400000" scaled="0"/>
                </a:gradFill>
              </a:defRPr>
            </a:lvl1pPr>
          </a:lstStyle>
          <a:p>
            <a:pPr lvl="0"/>
            <a:r>
              <a:rPr lang="en-US" dirty="0"/>
              <a:t>Speaker Name</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457580" y="479425"/>
            <a:ext cx="1828800" cy="391754"/>
          </a:xfrm>
          <a:prstGeom prst="rect">
            <a:avLst/>
          </a:prstGeom>
        </p:spPr>
      </p:pic>
      <p:sp>
        <p:nvSpPr>
          <p:cNvPr id="7" name="Text Placeholder 2"/>
          <p:cNvSpPr txBox="1">
            <a:spLocks/>
          </p:cNvSpPr>
          <p:nvPr userDrawn="1"/>
        </p:nvSpPr>
        <p:spPr bwMode="auto">
          <a:xfrm>
            <a:off x="278781" y="6240432"/>
            <a:ext cx="3017487" cy="548634"/>
          </a:xfrm>
          <a:prstGeom prst="rect">
            <a:avLst/>
          </a:prstGeom>
        </p:spPr>
        <p:txBody>
          <a:bodyPr vert="horz" wrap="square" lIns="146304" tIns="109728" rIns="146304" bIns="109728"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4040">
                      <a:srgbClr val="525252"/>
                    </a:gs>
                    <a:gs pos="17000">
                      <a:srgbClr val="525252"/>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b="1" dirty="0"/>
              <a:t>Microsoft Services</a:t>
            </a:r>
            <a:endParaRPr lang="en-US" sz="2400" dirty="0">
              <a:latin typeface="Segoe UI"/>
            </a:endParaRPr>
          </a:p>
        </p:txBody>
      </p:sp>
    </p:spTree>
    <p:extLst>
      <p:ext uri="{BB962C8B-B14F-4D97-AF65-F5344CB8AC3E}">
        <p14:creationId xmlns:p14="http://schemas.microsoft.com/office/powerpoint/2010/main" val="13681652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2125678"/>
            <a:ext cx="9143936" cy="1828786"/>
          </a:xfrm>
          <a:noFill/>
        </p:spPr>
        <p:txBody>
          <a:bodyPr lIns="146304" tIns="91440" rIns="146304" bIns="91440" anchor="t" anchorCtr="0"/>
          <a:lstStyle>
            <a:lvl1pPr>
              <a:defRPr sz="5400" spc="-100" baseline="0">
                <a:gradFill>
                  <a:gsLst>
                    <a:gs pos="91000">
                      <a:schemeClr val="tx1"/>
                    </a:gs>
                    <a:gs pos="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74701" y="3955786"/>
            <a:ext cx="73151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7580" y="6120853"/>
            <a:ext cx="1828800" cy="393896"/>
          </a:xfrm>
          <a:prstGeom prst="rect">
            <a:avLst/>
          </a:prstGeom>
        </p:spPr>
      </p:pic>
    </p:spTree>
    <p:extLst>
      <p:ext uri="{BB962C8B-B14F-4D97-AF65-F5344CB8AC3E}">
        <p14:creationId xmlns:p14="http://schemas.microsoft.com/office/powerpoint/2010/main" val="258823187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3133736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03268474"/>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795992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79946700"/>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74816850"/>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2189335521"/>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94064"/>
          </a:xfrm>
          <a:noFill/>
        </p:spPr>
        <p:txBody>
          <a:bodyPr lIns="182880" tIns="146304" rIns="182880" bIns="146304">
            <a:sp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389760253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202582599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728849011"/>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68934554"/>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908698505"/>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266291156"/>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2012859"/>
          </a:xfrm>
        </p:spPr>
        <p:txBody>
          <a:bodyPr>
            <a:spAutoFit/>
          </a:bodyPr>
          <a:lstStyle>
            <a:lvl1pPr>
              <a:defRPr sz="6600"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219825" y="0"/>
            <a:ext cx="6216650" cy="6992587"/>
          </a:xfr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2366974557"/>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1556723"/>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43985228"/>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50159915"/>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32390786"/>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29962453"/>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2015 Microsoft Corporation. All rights reserved. </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Tree>
    <p:extLst>
      <p:ext uri="{BB962C8B-B14F-4D97-AF65-F5344CB8AC3E}">
        <p14:creationId xmlns:p14="http://schemas.microsoft.com/office/powerpoint/2010/main" val="17293980"/>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82969643"/>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Slide Photo_Option">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l="2944" t="1853" r="1090"/>
          <a:stretch/>
        </p:blipFill>
        <p:spPr>
          <a:xfrm flipH="1">
            <a:off x="18247" y="0"/>
            <a:ext cx="12434704" cy="6994521"/>
          </a:xfrm>
          <a:prstGeom prst="rect">
            <a:avLst/>
          </a:prstGeom>
        </p:spPr>
      </p:pic>
      <p:sp>
        <p:nvSpPr>
          <p:cNvPr id="2" name="Rectangle 1"/>
          <p:cNvSpPr/>
          <p:nvPr userDrawn="1"/>
        </p:nvSpPr>
        <p:spPr bwMode="auto">
          <a:xfrm>
            <a:off x="274638" y="2119163"/>
            <a:ext cx="6400800" cy="3664099"/>
          </a:xfrm>
          <a:prstGeom prst="rect">
            <a:avLst/>
          </a:prstGeom>
          <a:solidFill>
            <a:srgbClr val="0078D7">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74702" y="2119178"/>
            <a:ext cx="6402388" cy="1828800"/>
          </a:xfrm>
          <a:noFill/>
        </p:spPr>
        <p:txBody>
          <a:bodyPr lIns="146304" tIns="91440" rIns="146304" bIns="91440" anchor="t" anchorCtr="0"/>
          <a:lstStyle>
            <a:lvl1pPr>
              <a:defRPr sz="5400" spc="-100" baseline="0">
                <a:gradFill>
                  <a:gsLst>
                    <a:gs pos="57576">
                      <a:srgbClr val="FFFFFF"/>
                    </a:gs>
                    <a:gs pos="35000">
                      <a:srgbClr val="FFFFFF"/>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73050" y="3954463"/>
            <a:ext cx="6402388" cy="1828800"/>
          </a:xfrm>
        </p:spPr>
        <p:txBody>
          <a:bodyPr tIns="109728" bIns="109728">
            <a:noAutofit/>
          </a:bodyPr>
          <a:lstStyle>
            <a:lvl1pPr marL="0" indent="0">
              <a:spcBef>
                <a:spcPts val="0"/>
              </a:spcBef>
              <a:buNone/>
              <a:defRPr sz="3200">
                <a:gradFill>
                  <a:gsLst>
                    <a:gs pos="57576">
                      <a:srgbClr val="FFFFFF"/>
                    </a:gs>
                    <a:gs pos="35000">
                      <a:srgbClr val="FFFFFF"/>
                    </a:gs>
                  </a:gsLst>
                  <a:lin ang="5400000" scaled="0"/>
                </a:gradFill>
              </a:defRPr>
            </a:lvl1pPr>
          </a:lstStyle>
          <a:p>
            <a:pPr lvl="0"/>
            <a:r>
              <a:rPr lang="en-US" dirty="0"/>
              <a:t>Speaker Name</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457580" y="479425"/>
            <a:ext cx="1828800" cy="391754"/>
          </a:xfrm>
          <a:prstGeom prst="rect">
            <a:avLst/>
          </a:prstGeom>
        </p:spPr>
      </p:pic>
      <p:sp>
        <p:nvSpPr>
          <p:cNvPr id="10" name="Text Placeholder 2"/>
          <p:cNvSpPr txBox="1">
            <a:spLocks/>
          </p:cNvSpPr>
          <p:nvPr userDrawn="1"/>
        </p:nvSpPr>
        <p:spPr bwMode="auto">
          <a:xfrm>
            <a:off x="278781" y="6240432"/>
            <a:ext cx="3017487" cy="548634"/>
          </a:xfrm>
          <a:prstGeom prst="rect">
            <a:avLst/>
          </a:prstGeom>
        </p:spPr>
        <p:txBody>
          <a:bodyPr vert="horz" wrap="square" lIns="146304" tIns="109728" rIns="146304" bIns="109728"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4040">
                      <a:srgbClr val="525252"/>
                    </a:gs>
                    <a:gs pos="17000">
                      <a:srgbClr val="525252"/>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b="1" dirty="0"/>
              <a:t>Microsoft Services</a:t>
            </a:r>
            <a:endParaRPr lang="en-US" sz="2400" dirty="0">
              <a:latin typeface="Segoe UI"/>
            </a:endParaRPr>
          </a:p>
        </p:txBody>
      </p:sp>
    </p:spTree>
    <p:extLst>
      <p:ext uri="{BB962C8B-B14F-4D97-AF65-F5344CB8AC3E}">
        <p14:creationId xmlns:p14="http://schemas.microsoft.com/office/powerpoint/2010/main" val="17017135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3954457"/>
            <a:ext cx="6399213" cy="1830388"/>
          </a:xfrm>
          <a:noFill/>
        </p:spPr>
        <p:txBody>
          <a:bodyPr lIns="146304" tIns="109728" rIns="146304" bIns="109728">
            <a:no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702" y="2117165"/>
            <a:ext cx="8229535" cy="1828800"/>
          </a:xfrm>
          <a:noFill/>
        </p:spPr>
        <p:txBody>
          <a:bodyPr lIns="146304" tIns="91440" rIns="146304" bIns="91440" anchor="t" anchorCtr="0"/>
          <a:lstStyle>
            <a:lvl1pPr>
              <a:defRPr sz="5400" spc="-100" baseline="0">
                <a:gradFill>
                  <a:gsLst>
                    <a:gs pos="3333">
                      <a:schemeClr val="tx2"/>
                    </a:gs>
                    <a:gs pos="39000">
                      <a:schemeClr val="tx2"/>
                    </a:gs>
                  </a:gsLst>
                  <a:lin ang="5400000" scaled="0"/>
                </a:gradFill>
              </a:defRPr>
            </a:lvl1pPr>
          </a:lstStyle>
          <a:p>
            <a:r>
              <a:rPr lang="en-US" dirty="0"/>
              <a:t>Presentation title</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7580" y="6121924"/>
            <a:ext cx="1828800" cy="391754"/>
          </a:xfrm>
          <a:prstGeom prst="rect">
            <a:avLst/>
          </a:prstGeom>
        </p:spPr>
      </p:pic>
      <p:sp>
        <p:nvSpPr>
          <p:cNvPr id="6" name="Text Placeholder 2"/>
          <p:cNvSpPr txBox="1">
            <a:spLocks/>
          </p:cNvSpPr>
          <p:nvPr userDrawn="1"/>
        </p:nvSpPr>
        <p:spPr bwMode="auto">
          <a:xfrm>
            <a:off x="366141" y="205459"/>
            <a:ext cx="3017487" cy="548634"/>
          </a:xfrm>
          <a:prstGeom prst="rect">
            <a:avLst/>
          </a:prstGeom>
        </p:spPr>
        <p:txBody>
          <a:bodyPr vert="horz" wrap="square" lIns="146304" tIns="109728" rIns="146304" bIns="109728"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4040">
                      <a:srgbClr val="525252"/>
                    </a:gs>
                    <a:gs pos="17000">
                      <a:srgbClr val="525252"/>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b="1" dirty="0"/>
              <a:t>Microsoft Services</a:t>
            </a:r>
            <a:endParaRPr lang="en-US" sz="2400" dirty="0">
              <a:latin typeface="Segoe UI"/>
            </a:endParaRPr>
          </a:p>
        </p:txBody>
      </p:sp>
    </p:spTree>
    <p:extLst>
      <p:ext uri="{BB962C8B-B14F-4D97-AF65-F5344CB8AC3E}">
        <p14:creationId xmlns:p14="http://schemas.microsoft.com/office/powerpoint/2010/main" val="292109883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9198085"/>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43281366"/>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057420534"/>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29941979"/>
      </p:ext>
    </p:extLst>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5981002"/>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12667267"/>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34592722"/>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96309876"/>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15204161"/>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836438574"/>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1829593"/>
          </a:xfrm>
          <a:noFill/>
        </p:spPr>
        <p:txBody>
          <a:bodyPr lIns="182880" tIns="146304" rIns="182880" bIns="146304">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137502725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99448205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37942373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23408051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53196831"/>
      </p:ext>
    </p:extLst>
  </p:cSld>
  <p:clrMapOvr>
    <a:masterClrMapping/>
  </p:clrMapOvr>
  <p:transitio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59825730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15110689"/>
      </p:ext>
    </p:extLst>
  </p:cSld>
  <p:clrMapOvr>
    <a:masterClrMapping/>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6024081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2493207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6436414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53396570"/>
      </p:ext>
    </p:extLst>
  </p:cSld>
  <p:clrMapOvr>
    <a:masterClrMapping/>
  </p:clrMapOvr>
  <p:transition>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2888"/>
            <a:ext cx="11856403"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2016 Microsoft Corporation. All rights reserved. </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4"/>
          </a:xfrm>
          <a:prstGeom prst="rect">
            <a:avLst/>
          </a:prstGeom>
        </p:spPr>
      </p:pic>
    </p:spTree>
    <p:extLst>
      <p:ext uri="{BB962C8B-B14F-4D97-AF65-F5344CB8AC3E}">
        <p14:creationId xmlns:p14="http://schemas.microsoft.com/office/powerpoint/2010/main" val="3762821327"/>
      </p:ext>
    </p:extLst>
  </p:cSld>
  <p:clrMapOvr>
    <a:masterClrMapping/>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9075661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itle Slide Photo_Option">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l="2944" t="1853" r="1090"/>
          <a:stretch/>
        </p:blipFill>
        <p:spPr>
          <a:xfrm flipH="1">
            <a:off x="18247" y="0"/>
            <a:ext cx="12434704" cy="6994521"/>
          </a:xfrm>
          <a:prstGeom prst="rect">
            <a:avLst/>
          </a:prstGeom>
        </p:spPr>
      </p:pic>
      <p:sp>
        <p:nvSpPr>
          <p:cNvPr id="2" name="Rectangle 1"/>
          <p:cNvSpPr/>
          <p:nvPr userDrawn="1"/>
        </p:nvSpPr>
        <p:spPr bwMode="auto">
          <a:xfrm>
            <a:off x="274638" y="2119163"/>
            <a:ext cx="6400800" cy="3664099"/>
          </a:xfrm>
          <a:prstGeom prst="rect">
            <a:avLst/>
          </a:prstGeom>
          <a:solidFill>
            <a:srgbClr val="0078D7">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74702" y="2119178"/>
            <a:ext cx="6402388" cy="1828800"/>
          </a:xfrm>
          <a:noFill/>
        </p:spPr>
        <p:txBody>
          <a:bodyPr lIns="146304" tIns="91440" rIns="146304" bIns="91440" anchor="t" anchorCtr="0"/>
          <a:lstStyle>
            <a:lvl1pPr>
              <a:defRPr sz="5400" spc="-100" baseline="0">
                <a:gradFill>
                  <a:gsLst>
                    <a:gs pos="57576">
                      <a:srgbClr val="FFFFFF"/>
                    </a:gs>
                    <a:gs pos="35000">
                      <a:srgbClr val="FFFFFF"/>
                    </a:gs>
                  </a:gsLst>
                  <a:lin ang="5400000" scaled="0"/>
                </a:gradFill>
              </a:defRPr>
            </a:lvl1pPr>
          </a:lstStyle>
          <a:p>
            <a:r>
              <a:rPr lang="en-US"/>
              <a:t>Presentation title</a:t>
            </a:r>
          </a:p>
        </p:txBody>
      </p:sp>
      <p:sp>
        <p:nvSpPr>
          <p:cNvPr id="3" name="Text Placeholder 2"/>
          <p:cNvSpPr>
            <a:spLocks noGrp="1"/>
          </p:cNvSpPr>
          <p:nvPr>
            <p:ph type="body" sz="quarter" idx="14" hasCustomPrompt="1"/>
          </p:nvPr>
        </p:nvSpPr>
        <p:spPr bwMode="auto">
          <a:xfrm>
            <a:off x="273050" y="3954463"/>
            <a:ext cx="6402388" cy="1828800"/>
          </a:xfrm>
        </p:spPr>
        <p:txBody>
          <a:bodyPr tIns="109728" bIns="109728">
            <a:noAutofit/>
          </a:bodyPr>
          <a:lstStyle>
            <a:lvl1pPr marL="0" indent="0">
              <a:spcBef>
                <a:spcPts val="0"/>
              </a:spcBef>
              <a:buNone/>
              <a:defRPr sz="3200">
                <a:gradFill>
                  <a:gsLst>
                    <a:gs pos="57576">
                      <a:srgbClr val="FFFFFF"/>
                    </a:gs>
                    <a:gs pos="35000">
                      <a:srgbClr val="FFFFFF"/>
                    </a:gs>
                  </a:gsLst>
                  <a:lin ang="5400000" scaled="0"/>
                </a:gradFill>
              </a:defRPr>
            </a:lvl1pPr>
          </a:lstStyle>
          <a:p>
            <a:pPr lvl="0"/>
            <a:r>
              <a:rPr lang="en-US"/>
              <a:t>Speaker Name</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457580" y="479425"/>
            <a:ext cx="1828800" cy="391754"/>
          </a:xfrm>
          <a:prstGeom prst="rect">
            <a:avLst/>
          </a:prstGeom>
        </p:spPr>
      </p:pic>
      <p:sp>
        <p:nvSpPr>
          <p:cNvPr id="10" name="Text Placeholder 2"/>
          <p:cNvSpPr txBox="1">
            <a:spLocks/>
          </p:cNvSpPr>
          <p:nvPr userDrawn="1"/>
        </p:nvSpPr>
        <p:spPr bwMode="auto">
          <a:xfrm>
            <a:off x="278781" y="6240432"/>
            <a:ext cx="3017487" cy="548634"/>
          </a:xfrm>
          <a:prstGeom prst="rect">
            <a:avLst/>
          </a:prstGeom>
        </p:spPr>
        <p:txBody>
          <a:bodyPr vert="horz" wrap="square" lIns="146304" tIns="109728" rIns="146304" bIns="109728"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4040">
                      <a:srgbClr val="525252"/>
                    </a:gs>
                    <a:gs pos="17000">
                      <a:srgbClr val="525252"/>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b="1"/>
              <a:t>Microsoft Services</a:t>
            </a:r>
            <a:endParaRPr lang="en-US" sz="2400">
              <a:latin typeface="Segoe UI"/>
            </a:endParaRPr>
          </a:p>
        </p:txBody>
      </p:sp>
    </p:spTree>
    <p:extLst>
      <p:ext uri="{BB962C8B-B14F-4D97-AF65-F5344CB8AC3E}">
        <p14:creationId xmlns:p14="http://schemas.microsoft.com/office/powerpoint/2010/main" val="21364004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3954457"/>
            <a:ext cx="6399213" cy="1830388"/>
          </a:xfrm>
          <a:noFill/>
        </p:spPr>
        <p:txBody>
          <a:bodyPr lIns="146304" tIns="109728" rIns="146304" bIns="109728">
            <a:no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a:t>Speaker Name</a:t>
            </a:r>
          </a:p>
        </p:txBody>
      </p:sp>
      <p:sp>
        <p:nvSpPr>
          <p:cNvPr id="9" name="Title 1"/>
          <p:cNvSpPr>
            <a:spLocks noGrp="1"/>
          </p:cNvSpPr>
          <p:nvPr>
            <p:ph type="title" hasCustomPrompt="1"/>
          </p:nvPr>
        </p:nvSpPr>
        <p:spPr>
          <a:xfrm>
            <a:off x="274702" y="2117165"/>
            <a:ext cx="8229535" cy="1828800"/>
          </a:xfrm>
          <a:noFill/>
        </p:spPr>
        <p:txBody>
          <a:bodyPr lIns="146304" tIns="91440" rIns="146304" bIns="91440" anchor="t" anchorCtr="0"/>
          <a:lstStyle>
            <a:lvl1pPr>
              <a:defRPr sz="5400" spc="-100" baseline="0">
                <a:gradFill>
                  <a:gsLst>
                    <a:gs pos="3333">
                      <a:schemeClr val="tx2"/>
                    </a:gs>
                    <a:gs pos="39000">
                      <a:schemeClr val="tx2"/>
                    </a:gs>
                  </a:gsLst>
                  <a:lin ang="5400000" scaled="0"/>
                </a:gradFill>
              </a:defRPr>
            </a:lvl1pPr>
          </a:lstStyle>
          <a:p>
            <a:r>
              <a:rPr lang="en-US"/>
              <a:t>Presentation title</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7580" y="6121924"/>
            <a:ext cx="1828800" cy="391754"/>
          </a:xfrm>
          <a:prstGeom prst="rect">
            <a:avLst/>
          </a:prstGeom>
        </p:spPr>
      </p:pic>
      <p:sp>
        <p:nvSpPr>
          <p:cNvPr id="6" name="Text Placeholder 2"/>
          <p:cNvSpPr txBox="1">
            <a:spLocks/>
          </p:cNvSpPr>
          <p:nvPr userDrawn="1"/>
        </p:nvSpPr>
        <p:spPr bwMode="auto">
          <a:xfrm>
            <a:off x="366141" y="205459"/>
            <a:ext cx="3017487" cy="548634"/>
          </a:xfrm>
          <a:prstGeom prst="rect">
            <a:avLst/>
          </a:prstGeom>
        </p:spPr>
        <p:txBody>
          <a:bodyPr vert="horz" wrap="square" lIns="146304" tIns="109728" rIns="146304" bIns="109728"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4040">
                      <a:srgbClr val="525252"/>
                    </a:gs>
                    <a:gs pos="17000">
                      <a:srgbClr val="525252"/>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b="1"/>
              <a:t>Microsoft Services</a:t>
            </a:r>
            <a:endParaRPr lang="en-US" sz="2400">
              <a:latin typeface="Segoe UI"/>
            </a:endParaRPr>
          </a:p>
        </p:txBody>
      </p:sp>
    </p:spTree>
    <p:extLst>
      <p:ext uri="{BB962C8B-B14F-4D97-AF65-F5344CB8AC3E}">
        <p14:creationId xmlns:p14="http://schemas.microsoft.com/office/powerpoint/2010/main" val="398666623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68534032"/>
      </p:ext>
    </p:extLst>
  </p:cSld>
  <p:clrMapOvr>
    <a:masterClrMapping/>
  </p:clrMapOvr>
  <p:transitio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28520234"/>
      </p:ext>
    </p:extLst>
  </p:cSld>
  <p:clrMapOvr>
    <a:masterClrMapping/>
  </p:clrMapOvr>
  <p:transition>
    <p:fade/>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28373928"/>
      </p:ext>
    </p:extLst>
  </p:cSld>
  <p:clrMapOvr>
    <a:masterClrMapping/>
  </p:clrMapOvr>
  <p:transition>
    <p:fade/>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19232413"/>
      </p:ext>
    </p:extLst>
  </p:cSld>
  <p:clrMapOvr>
    <a:masterClrMapping/>
  </p:clrMapOvr>
  <p:transition>
    <p:fade/>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79355233"/>
      </p:ext>
    </p:extLst>
  </p:cSld>
  <p:clrMapOvr>
    <a:masterClrMapping/>
  </p:clrMapOvr>
  <p:transition>
    <p:fade/>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18500228"/>
      </p:ext>
    </p:extLst>
  </p:cSld>
  <p:clrMapOvr>
    <a:masterClrMapping/>
  </p:clrMapOvr>
  <p:transition>
    <p:fade/>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37437588"/>
      </p:ext>
    </p:extLst>
  </p:cSld>
  <p:clrMapOvr>
    <a:masterClrMapping/>
  </p:clrMapOvr>
  <p:transition>
    <p:fade/>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93262219"/>
      </p:ext>
    </p:extLst>
  </p:cSld>
  <p:clrMapOvr>
    <a:masterClrMapping/>
  </p:clrMapOvr>
  <p:transition>
    <p:fade/>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29448099"/>
      </p:ext>
    </p:extLst>
  </p:cSld>
  <p:clrMapOvr>
    <a:masterClrMapping/>
  </p:clrMapOvr>
  <p:transition>
    <p:fade/>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66423812"/>
      </p:ext>
    </p:extLst>
  </p:cSld>
  <p:clrMapOvr>
    <a:masterClrMapping/>
  </p:clrMapOvr>
  <p:transition>
    <p:fade/>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sz="7200" spc="-100" baseline="0">
                <a:gradFill>
                  <a:gsLst>
                    <a:gs pos="0">
                      <a:schemeClr val="tx1"/>
                    </a:gs>
                    <a:gs pos="100000">
                      <a:schemeClr val="tx1"/>
                    </a:gs>
                  </a:gsLst>
                  <a:lin ang="5400000" scaled="0"/>
                </a:gradFill>
              </a:defRPr>
            </a:lvl1pPr>
          </a:lstStyle>
          <a:p>
            <a:r>
              <a:rPr lang="en-US"/>
              <a:t>Demo title</a:t>
            </a:r>
          </a:p>
        </p:txBody>
      </p:sp>
      <p:sp>
        <p:nvSpPr>
          <p:cNvPr id="5" name="Text Placeholder 4"/>
          <p:cNvSpPr>
            <a:spLocks noGrp="1"/>
          </p:cNvSpPr>
          <p:nvPr>
            <p:ph type="body" sz="quarter" idx="12" hasCustomPrompt="1"/>
          </p:nvPr>
        </p:nvSpPr>
        <p:spPr>
          <a:xfrm>
            <a:off x="274638" y="3954463"/>
            <a:ext cx="10058401" cy="1829593"/>
          </a:xfrm>
          <a:noFill/>
        </p:spPr>
        <p:txBody>
          <a:bodyPr lIns="182880" tIns="146304" rIns="182880" bIns="146304">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a:t>Speaker Name</a:t>
            </a:r>
          </a:p>
        </p:txBody>
      </p:sp>
    </p:spTree>
    <p:extLst>
      <p:ext uri="{BB962C8B-B14F-4D97-AF65-F5344CB8AC3E}">
        <p14:creationId xmlns:p14="http://schemas.microsoft.com/office/powerpoint/2010/main" val="292625646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18839873"/>
      </p:ext>
    </p:extLst>
  </p:cSld>
  <p:clrMapOvr>
    <a:masterClrMapping/>
  </p:clrMapOvr>
  <p:transition>
    <p:fade/>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a:t>Video title</a:t>
            </a:r>
          </a:p>
        </p:txBody>
      </p:sp>
    </p:spTree>
    <p:extLst>
      <p:ext uri="{BB962C8B-B14F-4D97-AF65-F5344CB8AC3E}">
        <p14:creationId xmlns:p14="http://schemas.microsoft.com/office/powerpoint/2010/main" val="94272406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247786293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54864849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109655336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2175456"/>
      </p:ext>
    </p:extLst>
  </p:cSld>
  <p:clrMapOvr>
    <a:masterClrMapping/>
  </p:clrMapOvr>
  <p:transition>
    <p:fade/>
  </p:transition>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843420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6351568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8512221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06487572"/>
      </p:ext>
    </p:extLst>
  </p:cSld>
  <p:clrMapOvr>
    <a:masterClrMapping/>
  </p:clrMapOvr>
  <p:transition>
    <p:fade/>
  </p:transition>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2888"/>
            <a:ext cx="11856403"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a:gradFill>
                  <a:gsLst>
                    <a:gs pos="0">
                      <a:schemeClr val="tx1"/>
                    </a:gs>
                    <a:gs pos="100000">
                      <a:schemeClr val="tx1"/>
                    </a:gs>
                  </a:gsLst>
                  <a:lin ang="5400000" scaled="0"/>
                </a:gradFill>
                <a:cs typeface="Segoe UI" pitchFamily="34" charset="0"/>
              </a:rPr>
              <a:t>© 2015 Microsoft Corporation. All rights reserved. </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4"/>
          </a:xfrm>
          <a:prstGeom prst="rect">
            <a:avLst/>
          </a:prstGeom>
        </p:spPr>
      </p:pic>
    </p:spTree>
    <p:extLst>
      <p:ext uri="{BB962C8B-B14F-4D97-AF65-F5344CB8AC3E}">
        <p14:creationId xmlns:p14="http://schemas.microsoft.com/office/powerpoint/2010/main" val="3178223325"/>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98371309"/>
      </p:ext>
    </p:extLst>
  </p:cSld>
  <p:clrMapOvr>
    <a:masterClrMapping/>
  </p:clrMapOvr>
  <p:transition>
    <p:fade/>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a:t>Use this Layout for Speaker Notes slides</a:t>
            </a:r>
          </a:p>
          <a:p>
            <a:pPr lvl="1"/>
            <a:r>
              <a:rPr lang="en-US"/>
              <a:t>Second level</a:t>
            </a:r>
          </a:p>
          <a:p>
            <a:pPr lvl="2"/>
            <a:r>
              <a:rPr lang="en-US"/>
              <a:t>Third level</a:t>
            </a:r>
          </a:p>
          <a:p>
            <a:pPr lvl="3"/>
            <a:r>
              <a:rPr lang="en-US"/>
              <a:t>Fourth level</a:t>
            </a:r>
          </a:p>
          <a:p>
            <a:pPr lvl="4"/>
            <a:r>
              <a:rPr lang="en-US"/>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Tree>
    <p:extLst>
      <p:ext uri="{BB962C8B-B14F-4D97-AF65-F5344CB8AC3E}">
        <p14:creationId xmlns:p14="http://schemas.microsoft.com/office/powerpoint/2010/main" val="132843457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91.xml><?xml version="1.0" encoding="utf-8"?>
<p:sldLayout xmlns:a="http://schemas.openxmlformats.org/drawingml/2006/main" xmlns:r="http://schemas.openxmlformats.org/officeDocument/2006/relationships" xmlns:p="http://schemas.openxmlformats.org/presentationml/2006/main">
  <p:cSld name="3_General content light">
    <p:spTree>
      <p:nvGrpSpPr>
        <p:cNvPr id="1" name=""/>
        <p:cNvGrpSpPr/>
        <p:nvPr/>
      </p:nvGrpSpPr>
      <p:grpSpPr>
        <a:xfrm>
          <a:off x="0" y="0"/>
          <a:ext cx="0" cy="0"/>
          <a:chOff x="0" y="0"/>
          <a:chExt cx="0" cy="0"/>
        </a:xfrm>
      </p:grpSpPr>
      <p:sp>
        <p:nvSpPr>
          <p:cNvPr id="2" name="Title 1"/>
          <p:cNvSpPr>
            <a:spLocks noGrp="1"/>
          </p:cNvSpPr>
          <p:nvPr>
            <p:ph type="title"/>
          </p:nvPr>
        </p:nvSpPr>
        <p:spPr>
          <a:xfrm>
            <a:off x="155456" y="310869"/>
            <a:ext cx="11659195" cy="699453"/>
          </a:xfrm>
          <a:noFill/>
        </p:spPr>
        <p:txBody>
          <a:bodyPr>
            <a:noAutofit/>
          </a:bodyPr>
          <a:lstStyle>
            <a:lvl1pPr>
              <a:defRPr sz="3672" baseline="0">
                <a:solidFill>
                  <a:schemeClr val="accent1"/>
                </a:solidFill>
                <a:latin typeface="Segoe UI Light" panose="020B0502040204020203" pitchFamily="34" charset="0"/>
                <a:cs typeface="Segoe UI Light" panose="020B0502040204020203" pitchFamily="34" charset="0"/>
              </a:defRPr>
            </a:lvl1pPr>
          </a:lstStyle>
          <a:p>
            <a:r>
              <a:rPr lang="en-US"/>
              <a:t>Click to edit Master title style</a:t>
            </a:r>
          </a:p>
        </p:txBody>
      </p:sp>
      <p:sp>
        <p:nvSpPr>
          <p:cNvPr id="14" name="Content Placeholder 13"/>
          <p:cNvSpPr>
            <a:spLocks noGrp="1"/>
          </p:cNvSpPr>
          <p:nvPr>
            <p:ph sz="quarter" idx="13"/>
          </p:nvPr>
        </p:nvSpPr>
        <p:spPr>
          <a:xfrm>
            <a:off x="310912" y="1165754"/>
            <a:ext cx="11503739" cy="5051601"/>
          </a:xfrm>
          <a:prstGeom prst="rect">
            <a:avLst/>
          </a:prstGeom>
        </p:spPr>
        <p:txBody>
          <a:bodyPr lIns="91440" tIns="45720">
            <a:normAutofit/>
          </a:bodyPr>
          <a:lstStyle>
            <a:lvl1pPr marL="0" indent="0">
              <a:lnSpc>
                <a:spcPct val="150000"/>
              </a:lnSpc>
              <a:spcBef>
                <a:spcPts val="612"/>
              </a:spcBef>
              <a:spcAft>
                <a:spcPts val="612"/>
              </a:spcAft>
              <a:buFont typeface="+mj-lt"/>
              <a:buNone/>
              <a:defRPr sz="2448" baseline="0">
                <a:solidFill>
                  <a:schemeClr val="bg1"/>
                </a:solidFill>
                <a:latin typeface="+mn-lt"/>
              </a:defRPr>
            </a:lvl1pPr>
            <a:lvl2pPr marL="932418" indent="-466209">
              <a:buFont typeface="+mj-lt"/>
              <a:buAutoNum type="alphaLcParenR"/>
              <a:defRPr sz="2040">
                <a:latin typeface="+mn-lt"/>
              </a:defRPr>
            </a:lvl2pPr>
            <a:lvl3pPr marL="874141" indent="0">
              <a:buFont typeface="Arial" panose="020B0604020202020204" pitchFamily="34" charset="0"/>
              <a:buNone/>
              <a:defRPr sz="2040">
                <a:latin typeface="+mn-lt"/>
              </a:defRPr>
            </a:lvl3pPr>
          </a:lstStyle>
          <a:p>
            <a:pPr lvl="0"/>
            <a:r>
              <a:rPr lang="en-US"/>
              <a:t>Click to edit Master text styles</a:t>
            </a:r>
          </a:p>
        </p:txBody>
      </p:sp>
    </p:spTree>
    <p:extLst>
      <p:ext uri="{BB962C8B-B14F-4D97-AF65-F5344CB8AC3E}">
        <p14:creationId xmlns:p14="http://schemas.microsoft.com/office/powerpoint/2010/main" val="4225475529"/>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userDrawn="1">
  <p:cSld name="Copyright">
    <p:bg>
      <p:bgPr>
        <a:solidFill>
          <a:schemeClr val="bg1"/>
        </a:solidFill>
        <a:effectLst/>
      </p:bgPr>
    </p:bg>
    <p:spTree>
      <p:nvGrpSpPr>
        <p:cNvPr id="1" name=""/>
        <p:cNvGrpSpPr/>
        <p:nvPr/>
      </p:nvGrpSpPr>
      <p:grpSpPr>
        <a:xfrm>
          <a:off x="0" y="0"/>
          <a:ext cx="0" cy="0"/>
          <a:chOff x="0" y="0"/>
          <a:chExt cx="0" cy="0"/>
        </a:xfrm>
      </p:grpSpPr>
      <p:sp>
        <p:nvSpPr>
          <p:cNvPr id="2" name="Content Placeholder 2"/>
          <p:cNvSpPr txBox="1">
            <a:spLocks/>
          </p:cNvSpPr>
          <p:nvPr userDrawn="1"/>
        </p:nvSpPr>
        <p:spPr>
          <a:xfrm>
            <a:off x="233184" y="369155"/>
            <a:ext cx="12047835" cy="6081351"/>
          </a:xfrm>
          <a:prstGeom prst="rect">
            <a:avLst/>
          </a:prstGeom>
        </p:spPr>
        <p:txBody>
          <a:bodyPr vert="horz" lIns="93260" tIns="46630" rIns="93260" bIns="46630" rtlCol="0">
            <a:normAutofit fontScale="77500" lnSpcReduction="20000"/>
          </a:bodyPr>
          <a:lstStyle>
            <a:lvl1pPr marL="112713" indent="6350" algn="l" defTabSz="914400" rtl="0" eaLnBrk="1" latinLnBrk="0" hangingPunct="1">
              <a:spcBef>
                <a:spcPct val="20000"/>
              </a:spcBef>
              <a:spcAft>
                <a:spcPts val="300"/>
              </a:spcAft>
              <a:buSzPct val="100000"/>
              <a:buFont typeface="Arial" pitchFamily="34" charset="0"/>
              <a:buNone/>
              <a:defRPr sz="1050" kern="1200">
                <a:solidFill>
                  <a:schemeClr val="tx1"/>
                </a:solidFill>
                <a:latin typeface="Calibri Light" panose="020F0302020204030204" pitchFamily="34" charset="0"/>
                <a:ea typeface="+mn-ea"/>
                <a:cs typeface="+mn-cs"/>
              </a:defRPr>
            </a:lvl1pPr>
            <a:lvl2pPr marL="112713" indent="6350" algn="l" defTabSz="914400" rtl="0" eaLnBrk="1" latinLnBrk="0" hangingPunct="1">
              <a:spcBef>
                <a:spcPct val="20000"/>
              </a:spcBef>
              <a:buSzPct val="110000"/>
              <a:buFont typeface="Arial" pitchFamily="34" charset="0"/>
              <a:buNone/>
              <a:defRPr sz="2000" kern="1200">
                <a:solidFill>
                  <a:schemeClr val="tx1"/>
                </a:solidFill>
                <a:latin typeface="Calibri Light" panose="020F0302020204030204" pitchFamily="34" charset="0"/>
                <a:ea typeface="+mn-ea"/>
                <a:cs typeface="+mn-cs"/>
              </a:defRPr>
            </a:lvl2pPr>
            <a:lvl3pPr marL="112713" indent="6350" algn="l" defTabSz="914400" rtl="0" eaLnBrk="1" latinLnBrk="0" hangingPunct="1">
              <a:spcBef>
                <a:spcPct val="20000"/>
              </a:spcBef>
              <a:buSzPct val="110000"/>
              <a:buFont typeface="Arial" pitchFamily="34" charset="0"/>
              <a:buNone/>
              <a:defRPr sz="1800" kern="1200">
                <a:solidFill>
                  <a:schemeClr val="tx1"/>
                </a:solidFill>
                <a:latin typeface="Calibri Light" panose="020F0302020204030204" pitchFamily="34" charset="0"/>
                <a:ea typeface="+mn-ea"/>
                <a:cs typeface="+mn-cs"/>
              </a:defRPr>
            </a:lvl3pPr>
            <a:lvl4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4pPr>
            <a:lvl5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46" b="1" dirty="0">
                <a:solidFill>
                  <a:srgbClr val="000000"/>
                </a:solidFill>
              </a:rPr>
              <a:t>Conditions and Terms of Use</a:t>
            </a:r>
          </a:p>
          <a:p>
            <a:r>
              <a:rPr lang="en-US" sz="1530" dirty="0">
                <a:solidFill>
                  <a:srgbClr val="0A5BBA"/>
                </a:solidFill>
              </a:rPr>
              <a:t>Microsoft Confidential</a:t>
            </a:r>
          </a:p>
          <a:p>
            <a:r>
              <a:rPr lang="en-US" sz="1836" dirty="0">
                <a:solidFill>
                  <a:srgbClr val="000000"/>
                </a:solidFill>
              </a:rPr>
              <a:t>This training package is proprietary and confidential, and is intended only for uses described in the training materials. Content and software is provided to you under a Non-Disclosure Agreement and cannot be distributed. Copying or disclosing all or any portion of the content and/or software included in such packages is strictly prohibited.</a:t>
            </a:r>
          </a:p>
          <a:p>
            <a:r>
              <a:rPr lang="en-US" sz="1836" dirty="0">
                <a:solidFill>
                  <a:srgbClr val="000000"/>
                </a:solidFill>
              </a:rPr>
              <a:t>The contents of this package are for informational and training purposes only and are provided "as is" without warranty of any kind, whether express or implied, including but not limited to the implied warranties of merchantability, fitness for a particular purpose, and non-infringement.</a:t>
            </a:r>
          </a:p>
          <a:p>
            <a:r>
              <a:rPr lang="en-US" sz="1836" dirty="0">
                <a:solidFill>
                  <a:srgbClr val="000000"/>
                </a:solidFill>
              </a:rPr>
              <a:t>Training package content, including URLs and other Internet website references, is subject to change without notice. Because Microsoft must respond to changing market conditions, the content should not be interpreted to be a commitment on the part of Microsoft, and Microsoft cannot guarantee the accuracy of any information presented after the date of publication. Unless otherwise noted, the companies, organizations, products, domain names, e-mail addresses, logos, people, places, and events depicted herein are fictitious, and no association with any real company, organization, product, domain name, e-mail address, logo, person, place, or event is intended or should be inferred. </a:t>
            </a:r>
          </a:p>
          <a:p>
            <a:endParaRPr lang="en-US" sz="1836" dirty="0">
              <a:solidFill>
                <a:srgbClr val="000000"/>
              </a:solidFill>
            </a:endParaRPr>
          </a:p>
          <a:p>
            <a:r>
              <a:rPr lang="en-US" sz="2346" b="1" dirty="0">
                <a:solidFill>
                  <a:srgbClr val="000000"/>
                </a:solidFill>
              </a:rPr>
              <a:t>Copyright and Trademarks </a:t>
            </a:r>
          </a:p>
          <a:p>
            <a:r>
              <a:rPr lang="en-US" sz="1530">
                <a:solidFill>
                  <a:srgbClr val="0A5BBA"/>
                </a:solidFill>
              </a:rPr>
              <a:t>© 2017 Microsoft Corporation. </a:t>
            </a:r>
            <a:r>
              <a:rPr lang="en-US" sz="1530" dirty="0">
                <a:solidFill>
                  <a:srgbClr val="0A5BBA"/>
                </a:solidFill>
              </a:rPr>
              <a:t>All rights reserved.</a:t>
            </a:r>
          </a:p>
          <a:p>
            <a:r>
              <a:rPr lang="en-US" sz="1836" dirty="0">
                <a:solidFill>
                  <a:srgbClr val="000000"/>
                </a:solidFill>
              </a:rPr>
              <a:t>Microsoft may have patents, patent applications, trademarks, copyrights, or other intellectual property rights covering subject matter in this document. Except as expressly provided in written license agreement from Microsoft, the furnishing of this document does not give you any license to these patents, trademarks, copyrights, or other intellectual property.</a:t>
            </a:r>
          </a:p>
          <a:p>
            <a:r>
              <a:rPr lang="en-US" sz="1836" dirty="0">
                <a:solidFill>
                  <a:srgbClr val="000000"/>
                </a:solidFill>
              </a:rPr>
              <a:t>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pPr algn="ctr"/>
            <a:r>
              <a:rPr lang="en-US" sz="1836" dirty="0">
                <a:solidFill>
                  <a:srgbClr val="000000"/>
                </a:solidFill>
              </a:rPr>
              <a:t>For more information, see </a:t>
            </a:r>
            <a:r>
              <a:rPr lang="en-US" sz="1836" b="1" dirty="0">
                <a:solidFill>
                  <a:srgbClr val="000000"/>
                </a:solidFill>
              </a:rPr>
              <a:t>Use of Microsoft Copyrighted Content </a:t>
            </a:r>
            <a:r>
              <a:rPr lang="en-US" sz="1836" dirty="0">
                <a:solidFill>
                  <a:srgbClr val="000000"/>
                </a:solidFill>
              </a:rPr>
              <a:t>at</a:t>
            </a:r>
            <a:br>
              <a:rPr lang="en-US" sz="1836" dirty="0">
                <a:solidFill>
                  <a:srgbClr val="000000"/>
                </a:solidFill>
              </a:rPr>
            </a:br>
            <a:r>
              <a:rPr lang="en-US" sz="1836" dirty="0">
                <a:solidFill>
                  <a:srgbClr val="FF0000"/>
                </a:solidFill>
                <a:hlinkClick r:id="rId2"/>
              </a:rPr>
              <a:t>https://www.microsoft.com/en-us/legal/intellectualproperty/permissions/default.aspx</a:t>
            </a:r>
            <a:r>
              <a:rPr lang="en-US" sz="1836" dirty="0">
                <a:solidFill>
                  <a:srgbClr val="FF0000"/>
                </a:solidFill>
              </a:rPr>
              <a:t> </a:t>
            </a:r>
          </a:p>
          <a:p>
            <a:r>
              <a:rPr lang="en-US" sz="1836" dirty="0">
                <a:solidFill>
                  <a:srgbClr val="000000"/>
                </a:solidFill>
              </a:rPr>
              <a:t>Microsoft®, Internet Explorer®, Outlook®, SkyDrive®, Windows Vista®, Zune®, Xbox 360®, DirectX®, Windows Server® and Windows® are either registered trademarks or trademarks of Microsoft Corporation in the United States and/or other countries. Other Microsoft products mentioned herein may be either registered trademarks or trademarks of Microsoft Corporation in the United States and/or other countries. All other trademarks are property of their respective owners.</a:t>
            </a:r>
          </a:p>
        </p:txBody>
      </p:sp>
    </p:spTree>
    <p:extLst>
      <p:ext uri="{BB962C8B-B14F-4D97-AF65-F5344CB8AC3E}">
        <p14:creationId xmlns:p14="http://schemas.microsoft.com/office/powerpoint/2010/main" val="709129402"/>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userDrawn="1">
  <p:cSld name="50-50 Right Photo Layou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2012859"/>
          </a:xfrm>
        </p:spPr>
        <p:txBody>
          <a:bodyPr>
            <a:spAutoFit/>
          </a:bodyPr>
          <a:lstStyle>
            <a:lvl1pPr>
              <a:defRPr sz="6600" baseline="0">
                <a:gradFill>
                  <a:gsLst>
                    <a:gs pos="1250">
                      <a:schemeClr val="tx1"/>
                    </a:gs>
                    <a:gs pos="100000">
                      <a:schemeClr val="tx1"/>
                    </a:gs>
                  </a:gsLst>
                  <a:lin ang="5400000" scaled="0"/>
                </a:gradFill>
              </a:defRPr>
            </a:lvl1pPr>
          </a:lstStyle>
          <a:p>
            <a:r>
              <a:rPr lang="en-US"/>
              <a:t>50/50 photo layout</a:t>
            </a:r>
          </a:p>
        </p:txBody>
      </p:sp>
      <p:sp>
        <p:nvSpPr>
          <p:cNvPr id="5" name="Picture Placeholder 4"/>
          <p:cNvSpPr>
            <a:spLocks noGrp="1"/>
          </p:cNvSpPr>
          <p:nvPr>
            <p:ph type="pic" sz="quarter" idx="10"/>
          </p:nvPr>
        </p:nvSpPr>
        <p:spPr bwMode="ltGray">
          <a:xfrm>
            <a:off x="6219825" y="0"/>
            <a:ext cx="6216650" cy="6992587"/>
          </a:xfr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a:t>Click icon to add picture</a:t>
            </a:r>
          </a:p>
        </p:txBody>
      </p:sp>
    </p:spTree>
    <p:extLst>
      <p:ext uri="{BB962C8B-B14F-4D97-AF65-F5344CB8AC3E}">
        <p14:creationId xmlns:p14="http://schemas.microsoft.com/office/powerpoint/2010/main" val="286477574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slideLayout" Target="../slideLayouts/slideLayout36.xml"/><Relationship Id="rId18" Type="http://schemas.openxmlformats.org/officeDocument/2006/relationships/slideLayout" Target="../slideLayouts/slideLayout41.xml"/><Relationship Id="rId3" Type="http://schemas.openxmlformats.org/officeDocument/2006/relationships/slideLayout" Target="../slideLayouts/slideLayout26.xml"/><Relationship Id="rId21" Type="http://schemas.openxmlformats.org/officeDocument/2006/relationships/slideLayout" Target="../slideLayouts/slideLayout44.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17" Type="http://schemas.openxmlformats.org/officeDocument/2006/relationships/slideLayout" Target="../slideLayouts/slideLayout40.xml"/><Relationship Id="rId2" Type="http://schemas.openxmlformats.org/officeDocument/2006/relationships/slideLayout" Target="../slideLayouts/slideLayout25.xml"/><Relationship Id="rId16" Type="http://schemas.openxmlformats.org/officeDocument/2006/relationships/slideLayout" Target="../slideLayouts/slideLayout39.xml"/><Relationship Id="rId20" Type="http://schemas.openxmlformats.org/officeDocument/2006/relationships/slideLayout" Target="../slideLayouts/slideLayout43.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5" Type="http://schemas.openxmlformats.org/officeDocument/2006/relationships/slideLayout" Target="../slideLayouts/slideLayout38.xml"/><Relationship Id="rId23" Type="http://schemas.openxmlformats.org/officeDocument/2006/relationships/image" Target="../media/image1.png"/><Relationship Id="rId10" Type="http://schemas.openxmlformats.org/officeDocument/2006/relationships/slideLayout" Target="../slideLayouts/slideLayout33.xml"/><Relationship Id="rId19" Type="http://schemas.openxmlformats.org/officeDocument/2006/relationships/slideLayout" Target="../slideLayouts/slideLayout42.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slideLayout" Target="../slideLayouts/slideLayout37.xml"/><Relationship Id="rId22"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52.xml"/><Relationship Id="rId13" Type="http://schemas.openxmlformats.org/officeDocument/2006/relationships/slideLayout" Target="../slideLayouts/slideLayout57.xml"/><Relationship Id="rId18" Type="http://schemas.openxmlformats.org/officeDocument/2006/relationships/slideLayout" Target="../slideLayouts/slideLayout62.xml"/><Relationship Id="rId3" Type="http://schemas.openxmlformats.org/officeDocument/2006/relationships/slideLayout" Target="../slideLayouts/slideLayout47.xml"/><Relationship Id="rId21" Type="http://schemas.openxmlformats.org/officeDocument/2006/relationships/slideLayout" Target="../slideLayouts/slideLayout65.xml"/><Relationship Id="rId7" Type="http://schemas.openxmlformats.org/officeDocument/2006/relationships/slideLayout" Target="../slideLayouts/slideLayout51.xml"/><Relationship Id="rId12" Type="http://schemas.openxmlformats.org/officeDocument/2006/relationships/slideLayout" Target="../slideLayouts/slideLayout56.xml"/><Relationship Id="rId17" Type="http://schemas.openxmlformats.org/officeDocument/2006/relationships/slideLayout" Target="../slideLayouts/slideLayout61.xml"/><Relationship Id="rId25" Type="http://schemas.openxmlformats.org/officeDocument/2006/relationships/image" Target="../media/image1.png"/><Relationship Id="rId2" Type="http://schemas.openxmlformats.org/officeDocument/2006/relationships/slideLayout" Target="../slideLayouts/slideLayout46.xml"/><Relationship Id="rId16" Type="http://schemas.openxmlformats.org/officeDocument/2006/relationships/slideLayout" Target="../slideLayouts/slideLayout60.xml"/><Relationship Id="rId20" Type="http://schemas.openxmlformats.org/officeDocument/2006/relationships/slideLayout" Target="../slideLayouts/slideLayout64.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24" Type="http://schemas.openxmlformats.org/officeDocument/2006/relationships/theme" Target="../theme/theme3.xml"/><Relationship Id="rId5" Type="http://schemas.openxmlformats.org/officeDocument/2006/relationships/slideLayout" Target="../slideLayouts/slideLayout49.xml"/><Relationship Id="rId15" Type="http://schemas.openxmlformats.org/officeDocument/2006/relationships/slideLayout" Target="../slideLayouts/slideLayout59.xml"/><Relationship Id="rId23" Type="http://schemas.openxmlformats.org/officeDocument/2006/relationships/slideLayout" Target="../slideLayouts/slideLayout67.xml"/><Relationship Id="rId10" Type="http://schemas.openxmlformats.org/officeDocument/2006/relationships/slideLayout" Target="../slideLayouts/slideLayout54.xml"/><Relationship Id="rId19" Type="http://schemas.openxmlformats.org/officeDocument/2006/relationships/slideLayout" Target="../slideLayouts/slideLayout63.xml"/><Relationship Id="rId4" Type="http://schemas.openxmlformats.org/officeDocument/2006/relationships/slideLayout" Target="../slideLayouts/slideLayout48.xml"/><Relationship Id="rId9" Type="http://schemas.openxmlformats.org/officeDocument/2006/relationships/slideLayout" Target="../slideLayouts/slideLayout53.xml"/><Relationship Id="rId14" Type="http://schemas.openxmlformats.org/officeDocument/2006/relationships/slideLayout" Target="../slideLayouts/slideLayout58.xml"/><Relationship Id="rId22" Type="http://schemas.openxmlformats.org/officeDocument/2006/relationships/slideLayout" Target="../slideLayouts/slideLayout66.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75.xml"/><Relationship Id="rId13" Type="http://schemas.openxmlformats.org/officeDocument/2006/relationships/slideLayout" Target="../slideLayouts/slideLayout80.xml"/><Relationship Id="rId18" Type="http://schemas.openxmlformats.org/officeDocument/2006/relationships/slideLayout" Target="../slideLayouts/slideLayout85.xml"/><Relationship Id="rId26" Type="http://schemas.openxmlformats.org/officeDocument/2006/relationships/slideLayout" Target="../slideLayouts/slideLayout93.xml"/><Relationship Id="rId3" Type="http://schemas.openxmlformats.org/officeDocument/2006/relationships/slideLayout" Target="../slideLayouts/slideLayout70.xml"/><Relationship Id="rId21" Type="http://schemas.openxmlformats.org/officeDocument/2006/relationships/slideLayout" Target="../slideLayouts/slideLayout88.xml"/><Relationship Id="rId7" Type="http://schemas.openxmlformats.org/officeDocument/2006/relationships/slideLayout" Target="../slideLayouts/slideLayout74.xml"/><Relationship Id="rId12" Type="http://schemas.openxmlformats.org/officeDocument/2006/relationships/slideLayout" Target="../slideLayouts/slideLayout79.xml"/><Relationship Id="rId17" Type="http://schemas.openxmlformats.org/officeDocument/2006/relationships/slideLayout" Target="../slideLayouts/slideLayout84.xml"/><Relationship Id="rId25" Type="http://schemas.openxmlformats.org/officeDocument/2006/relationships/slideLayout" Target="../slideLayouts/slideLayout92.xml"/><Relationship Id="rId2" Type="http://schemas.openxmlformats.org/officeDocument/2006/relationships/slideLayout" Target="../slideLayouts/slideLayout69.xml"/><Relationship Id="rId16" Type="http://schemas.openxmlformats.org/officeDocument/2006/relationships/slideLayout" Target="../slideLayouts/slideLayout83.xml"/><Relationship Id="rId20" Type="http://schemas.openxmlformats.org/officeDocument/2006/relationships/slideLayout" Target="../slideLayouts/slideLayout87.xml"/><Relationship Id="rId1" Type="http://schemas.openxmlformats.org/officeDocument/2006/relationships/slideLayout" Target="../slideLayouts/slideLayout68.xml"/><Relationship Id="rId6" Type="http://schemas.openxmlformats.org/officeDocument/2006/relationships/slideLayout" Target="../slideLayouts/slideLayout73.xml"/><Relationship Id="rId11" Type="http://schemas.openxmlformats.org/officeDocument/2006/relationships/slideLayout" Target="../slideLayouts/slideLayout78.xml"/><Relationship Id="rId24" Type="http://schemas.openxmlformats.org/officeDocument/2006/relationships/slideLayout" Target="../slideLayouts/slideLayout91.xml"/><Relationship Id="rId5" Type="http://schemas.openxmlformats.org/officeDocument/2006/relationships/slideLayout" Target="../slideLayouts/slideLayout72.xml"/><Relationship Id="rId15" Type="http://schemas.openxmlformats.org/officeDocument/2006/relationships/slideLayout" Target="../slideLayouts/slideLayout82.xml"/><Relationship Id="rId23" Type="http://schemas.openxmlformats.org/officeDocument/2006/relationships/slideLayout" Target="../slideLayouts/slideLayout90.xml"/><Relationship Id="rId28" Type="http://schemas.openxmlformats.org/officeDocument/2006/relationships/image" Target="../media/image1.png"/><Relationship Id="rId10" Type="http://schemas.openxmlformats.org/officeDocument/2006/relationships/slideLayout" Target="../slideLayouts/slideLayout77.xml"/><Relationship Id="rId19" Type="http://schemas.openxmlformats.org/officeDocument/2006/relationships/slideLayout" Target="../slideLayouts/slideLayout86.xml"/><Relationship Id="rId4" Type="http://schemas.openxmlformats.org/officeDocument/2006/relationships/slideLayout" Target="../slideLayouts/slideLayout71.xml"/><Relationship Id="rId9" Type="http://schemas.openxmlformats.org/officeDocument/2006/relationships/slideLayout" Target="../slideLayouts/slideLayout76.xml"/><Relationship Id="rId14" Type="http://schemas.openxmlformats.org/officeDocument/2006/relationships/slideLayout" Target="../slideLayouts/slideLayout81.xml"/><Relationship Id="rId22" Type="http://schemas.openxmlformats.org/officeDocument/2006/relationships/slideLayout" Target="../slideLayouts/slideLayout89.xml"/><Relationship Id="rId27"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25"/>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170" r:id="rId1"/>
    <p:sldLayoutId id="2147484167" r:id="rId2"/>
    <p:sldLayoutId id="2147484087" r:id="rId3"/>
    <p:sldLayoutId id="2147484098" r:id="rId4"/>
    <p:sldLayoutId id="2147484107" r:id="rId5"/>
    <p:sldLayoutId id="2147484086" r:id="rId6"/>
    <p:sldLayoutId id="2147484099" r:id="rId7"/>
    <p:sldLayoutId id="2147484100" r:id="rId8"/>
    <p:sldLayoutId id="2147484106" r:id="rId9"/>
    <p:sldLayoutId id="2147484089" r:id="rId10"/>
    <p:sldLayoutId id="2147484092" r:id="rId11"/>
    <p:sldLayoutId id="2147484105" r:id="rId12"/>
    <p:sldLayoutId id="2147484182" r:id="rId13"/>
    <p:sldLayoutId id="2147484130" r:id="rId14"/>
    <p:sldLayoutId id="2147484101" r:id="rId15"/>
    <p:sldLayoutId id="2147484102" r:id="rId16"/>
    <p:sldLayoutId id="2147484093" r:id="rId17"/>
    <p:sldLayoutId id="2147484127" r:id="rId18"/>
    <p:sldLayoutId id="2147484128" r:id="rId19"/>
    <p:sldLayoutId id="2147484129" r:id="rId20"/>
    <p:sldLayoutId id="2147484094" r:id="rId21"/>
    <p:sldLayoutId id="2147484195" r:id="rId22"/>
    <p:sldLayoutId id="2147484096" r:id="rId23"/>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p:cNvPicPr>
            <a:picLocks noChangeAspect="1"/>
          </p:cNvPicPr>
          <p:nvPr userDrawn="1"/>
        </p:nvPicPr>
        <p:blipFill>
          <a:blip r:embed="rId23"/>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3588427678"/>
      </p:ext>
    </p:extLst>
  </p:cSld>
  <p:clrMap bg1="dk1" tx1="lt1" bg2="dk2" tx2="lt2" accent1="accent1" accent2="accent2" accent3="accent3" accent4="accent4" accent5="accent5" accent6="accent6" hlink="hlink" folHlink="folHlink"/>
  <p:sldLayoutIdLst>
    <p:sldLayoutId id="2147484266" r:id="rId1"/>
    <p:sldLayoutId id="2147484236" r:id="rId2"/>
    <p:sldLayoutId id="2147484240" r:id="rId3"/>
    <p:sldLayoutId id="2147484241" r:id="rId4"/>
    <p:sldLayoutId id="2147484244" r:id="rId5"/>
    <p:sldLayoutId id="2147484245" r:id="rId6"/>
    <p:sldLayoutId id="2147484247" r:id="rId7"/>
    <p:sldLayoutId id="2147484249" r:id="rId8"/>
    <p:sldLayoutId id="2147484250" r:id="rId9"/>
    <p:sldLayoutId id="2147484264" r:id="rId10"/>
    <p:sldLayoutId id="2147484251" r:id="rId11"/>
    <p:sldLayoutId id="2147484252" r:id="rId12"/>
    <p:sldLayoutId id="2147484253" r:id="rId13"/>
    <p:sldLayoutId id="2147484254" r:id="rId14"/>
    <p:sldLayoutId id="2147484256" r:id="rId15"/>
    <p:sldLayoutId id="2147484257" r:id="rId16"/>
    <p:sldLayoutId id="2147484258" r:id="rId17"/>
    <p:sldLayoutId id="2147484259" r:id="rId18"/>
    <p:sldLayoutId id="2147484260" r:id="rId19"/>
    <p:sldLayoutId id="2147484261" r:id="rId20"/>
    <p:sldLayoutId id="2147484263" r:id="rId21"/>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25"/>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2665892220"/>
      </p:ext>
    </p:extLst>
  </p:cSld>
  <p:clrMap bg1="lt1" tx1="dk1" bg2="lt2" tx2="dk2" accent1="accent1" accent2="accent2" accent3="accent3" accent4="accent4" accent5="accent5" accent6="accent6" hlink="hlink" folHlink="folHlink"/>
  <p:sldLayoutIdLst>
    <p:sldLayoutId id="2147484268" r:id="rId1"/>
    <p:sldLayoutId id="2147484269" r:id="rId2"/>
    <p:sldLayoutId id="2147484270" r:id="rId3"/>
    <p:sldLayoutId id="2147484271" r:id="rId4"/>
    <p:sldLayoutId id="2147484272" r:id="rId5"/>
    <p:sldLayoutId id="2147484273" r:id="rId6"/>
    <p:sldLayoutId id="2147484274" r:id="rId7"/>
    <p:sldLayoutId id="2147484275" r:id="rId8"/>
    <p:sldLayoutId id="2147484276" r:id="rId9"/>
    <p:sldLayoutId id="2147484277" r:id="rId10"/>
    <p:sldLayoutId id="2147484278" r:id="rId11"/>
    <p:sldLayoutId id="2147484279" r:id="rId12"/>
    <p:sldLayoutId id="2147484280" r:id="rId13"/>
    <p:sldLayoutId id="2147484281" r:id="rId14"/>
    <p:sldLayoutId id="2147484282" r:id="rId15"/>
    <p:sldLayoutId id="2147484283" r:id="rId16"/>
    <p:sldLayoutId id="2147484284" r:id="rId17"/>
    <p:sldLayoutId id="2147484285" r:id="rId18"/>
    <p:sldLayoutId id="2147484286" r:id="rId19"/>
    <p:sldLayoutId id="2147484287" r:id="rId20"/>
    <p:sldLayoutId id="2147484288" r:id="rId21"/>
    <p:sldLayoutId id="2147484289" r:id="rId22"/>
    <p:sldLayoutId id="2147484290" r:id="rId23"/>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7" name="Picture 6"/>
          <p:cNvPicPr>
            <a:picLocks noChangeAspect="1"/>
          </p:cNvPicPr>
          <p:nvPr userDrawn="1"/>
        </p:nvPicPr>
        <p:blipFill>
          <a:blip r:embed="rId28"/>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4093455405"/>
      </p:ext>
    </p:extLst>
  </p:cSld>
  <p:clrMap bg1="lt1" tx1="dk1" bg2="lt2" tx2="dk2" accent1="accent1" accent2="accent2" accent3="accent3" accent4="accent4" accent5="accent5" accent6="accent6" hlink="hlink" folHlink="folHlink"/>
  <p:sldLayoutIdLst>
    <p:sldLayoutId id="2147484320" r:id="rId1"/>
    <p:sldLayoutId id="2147484321" r:id="rId2"/>
    <p:sldLayoutId id="2147484322" r:id="rId3"/>
    <p:sldLayoutId id="2147484323" r:id="rId4"/>
    <p:sldLayoutId id="2147484324" r:id="rId5"/>
    <p:sldLayoutId id="2147484325" r:id="rId6"/>
    <p:sldLayoutId id="2147484326" r:id="rId7"/>
    <p:sldLayoutId id="2147484327" r:id="rId8"/>
    <p:sldLayoutId id="2147484328" r:id="rId9"/>
    <p:sldLayoutId id="2147484329" r:id="rId10"/>
    <p:sldLayoutId id="2147484330" r:id="rId11"/>
    <p:sldLayoutId id="2147484331" r:id="rId12"/>
    <p:sldLayoutId id="2147484332" r:id="rId13"/>
    <p:sldLayoutId id="2147484333" r:id="rId14"/>
    <p:sldLayoutId id="2147484334" r:id="rId15"/>
    <p:sldLayoutId id="2147484335" r:id="rId16"/>
    <p:sldLayoutId id="2147484336" r:id="rId17"/>
    <p:sldLayoutId id="2147484337" r:id="rId18"/>
    <p:sldLayoutId id="2147484338" r:id="rId19"/>
    <p:sldLayoutId id="2147484339" r:id="rId20"/>
    <p:sldLayoutId id="2147484340" r:id="rId21"/>
    <p:sldLayoutId id="2147484341" r:id="rId22"/>
    <p:sldLayoutId id="2147484342" r:id="rId23"/>
    <p:sldLayoutId id="2147484343" r:id="rId24"/>
    <p:sldLayoutId id="2147484344" r:id="rId25"/>
    <p:sldLayoutId id="2147484345" r:id="rId26"/>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9.xml"/></Relationships>
</file>

<file path=ppt/slides/_rels/slide17.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7.xml"/><Relationship Id="rId1" Type="http://schemas.openxmlformats.org/officeDocument/2006/relationships/slideLayout" Target="../slideLayouts/slideLayout7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7.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77.xml"/><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77.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77.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77.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7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74702" y="2125677"/>
            <a:ext cx="6402388" cy="3657560"/>
          </a:xfrm>
        </p:spPr>
        <p:txBody>
          <a:bodyPr/>
          <a:lstStyle/>
          <a:p>
            <a:br>
              <a:rPr lang="en-US" sz="4000" dirty="0"/>
            </a:br>
            <a:r>
              <a:rPr lang="en-US" sz="4000" dirty="0"/>
              <a:t>Module 3: SSIS Development</a:t>
            </a:r>
            <a:br>
              <a:rPr lang="en-US" sz="4000" dirty="0"/>
            </a:br>
            <a:br>
              <a:rPr lang="en-US" sz="4000" dirty="0"/>
            </a:br>
            <a:endParaRPr lang="en-US" sz="3200" i="1" dirty="0"/>
          </a:p>
        </p:txBody>
      </p:sp>
    </p:spTree>
    <p:extLst>
      <p:ext uri="{BB962C8B-B14F-4D97-AF65-F5344CB8AC3E}">
        <p14:creationId xmlns:p14="http://schemas.microsoft.com/office/powerpoint/2010/main" val="13250588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50302A-DFCC-4997-BD3F-FDB4645EA3A2}"/>
              </a:ext>
            </a:extLst>
          </p:cNvPr>
          <p:cNvSpPr>
            <a:spLocks noGrp="1"/>
          </p:cNvSpPr>
          <p:nvPr>
            <p:ph type="title"/>
          </p:nvPr>
        </p:nvSpPr>
        <p:spPr/>
        <p:txBody>
          <a:bodyPr/>
          <a:lstStyle/>
          <a:p>
            <a:r>
              <a:rPr lang="en-US" dirty="0"/>
              <a:t>Connection Manager</a:t>
            </a:r>
          </a:p>
        </p:txBody>
      </p:sp>
      <p:sp>
        <p:nvSpPr>
          <p:cNvPr id="3" name="Text Placeholder 2">
            <a:extLst>
              <a:ext uri="{FF2B5EF4-FFF2-40B4-BE49-F238E27FC236}">
                <a16:creationId xmlns:a16="http://schemas.microsoft.com/office/drawing/2014/main" id="{8F841A57-4514-4FC7-8BCB-411425F67923}"/>
              </a:ext>
            </a:extLst>
          </p:cNvPr>
          <p:cNvSpPr>
            <a:spLocks noGrp="1"/>
          </p:cNvSpPr>
          <p:nvPr>
            <p:ph type="body" sz="quarter" idx="12"/>
          </p:nvPr>
        </p:nvSpPr>
        <p:spPr/>
        <p:txBody>
          <a:bodyPr/>
          <a:lstStyle/>
          <a:p>
            <a:r>
              <a:rPr lang="en-US" dirty="0"/>
              <a:t>Demo</a:t>
            </a:r>
          </a:p>
        </p:txBody>
      </p:sp>
    </p:spTree>
    <p:extLst>
      <p:ext uri="{BB962C8B-B14F-4D97-AF65-F5344CB8AC3E}">
        <p14:creationId xmlns:p14="http://schemas.microsoft.com/office/powerpoint/2010/main" val="381773713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E6E64-8A00-443F-A05E-6ADF469C00DE}"/>
              </a:ext>
            </a:extLst>
          </p:cNvPr>
          <p:cNvSpPr>
            <a:spLocks noGrp="1"/>
          </p:cNvSpPr>
          <p:nvPr>
            <p:ph type="title"/>
          </p:nvPr>
        </p:nvSpPr>
        <p:spPr/>
        <p:txBody>
          <a:bodyPr/>
          <a:lstStyle/>
          <a:p>
            <a:r>
              <a:rPr lang="en-US" dirty="0"/>
              <a:t>Variables vs Parameters</a:t>
            </a:r>
          </a:p>
        </p:txBody>
      </p:sp>
      <p:sp>
        <p:nvSpPr>
          <p:cNvPr id="3" name="Text Placeholder 2">
            <a:extLst>
              <a:ext uri="{FF2B5EF4-FFF2-40B4-BE49-F238E27FC236}">
                <a16:creationId xmlns:a16="http://schemas.microsoft.com/office/drawing/2014/main" id="{822AE306-04FD-475C-AE77-78A8398FBD9A}"/>
              </a:ext>
            </a:extLst>
          </p:cNvPr>
          <p:cNvSpPr>
            <a:spLocks noGrp="1"/>
          </p:cNvSpPr>
          <p:nvPr>
            <p:ph type="body" sz="quarter" idx="10"/>
          </p:nvPr>
        </p:nvSpPr>
        <p:spPr>
          <a:xfrm>
            <a:off x="274639" y="1212849"/>
            <a:ext cx="5486399" cy="1822037"/>
          </a:xfrm>
        </p:spPr>
        <p:txBody>
          <a:bodyPr/>
          <a:lstStyle/>
          <a:p>
            <a:pPr marL="0" indent="0" algn="ctr">
              <a:buNone/>
            </a:pPr>
            <a:r>
              <a:rPr lang="en-US" dirty="0"/>
              <a:t>Variables</a:t>
            </a:r>
          </a:p>
          <a:p>
            <a:r>
              <a:rPr lang="en-US" dirty="0"/>
              <a:t>Are package level only.</a:t>
            </a:r>
          </a:p>
          <a:p>
            <a:r>
              <a:rPr lang="en-US" dirty="0"/>
              <a:t>Are read-write.</a:t>
            </a:r>
          </a:p>
        </p:txBody>
      </p:sp>
      <p:sp>
        <p:nvSpPr>
          <p:cNvPr id="4" name="Text Placeholder 3">
            <a:extLst>
              <a:ext uri="{FF2B5EF4-FFF2-40B4-BE49-F238E27FC236}">
                <a16:creationId xmlns:a16="http://schemas.microsoft.com/office/drawing/2014/main" id="{0E76E6C9-B689-4AE1-B6D3-B932CA7083D7}"/>
              </a:ext>
            </a:extLst>
          </p:cNvPr>
          <p:cNvSpPr>
            <a:spLocks noGrp="1"/>
          </p:cNvSpPr>
          <p:nvPr>
            <p:ph type="body" sz="quarter" idx="11"/>
          </p:nvPr>
        </p:nvSpPr>
        <p:spPr>
          <a:xfrm>
            <a:off x="6675439" y="1212849"/>
            <a:ext cx="5486399" cy="3305520"/>
          </a:xfrm>
        </p:spPr>
        <p:txBody>
          <a:bodyPr/>
          <a:lstStyle/>
          <a:p>
            <a:pPr marL="0" indent="0" algn="ctr">
              <a:buNone/>
            </a:pPr>
            <a:r>
              <a:rPr lang="en-US" dirty="0"/>
              <a:t>Parameters</a:t>
            </a:r>
          </a:p>
          <a:p>
            <a:r>
              <a:rPr lang="en-US" dirty="0"/>
              <a:t>Are package or project level.</a:t>
            </a:r>
          </a:p>
          <a:p>
            <a:r>
              <a:rPr lang="en-US" dirty="0"/>
              <a:t>Cannot be modified directly but can be updated as a pass-through value.</a:t>
            </a:r>
          </a:p>
          <a:p>
            <a:r>
              <a:rPr lang="en-US" dirty="0"/>
              <a:t>Are type of variable.</a:t>
            </a:r>
          </a:p>
        </p:txBody>
      </p:sp>
    </p:spTree>
    <p:extLst>
      <p:ext uri="{BB962C8B-B14F-4D97-AF65-F5344CB8AC3E}">
        <p14:creationId xmlns:p14="http://schemas.microsoft.com/office/powerpoint/2010/main" val="1087549380"/>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E6E64-8A00-443F-A05E-6ADF469C00DE}"/>
              </a:ext>
            </a:extLst>
          </p:cNvPr>
          <p:cNvSpPr>
            <a:spLocks noGrp="1"/>
          </p:cNvSpPr>
          <p:nvPr>
            <p:ph type="title"/>
          </p:nvPr>
        </p:nvSpPr>
        <p:spPr/>
        <p:txBody>
          <a:bodyPr/>
          <a:lstStyle/>
          <a:p>
            <a:r>
              <a:rPr lang="en-US" sz="4400" dirty="0"/>
              <a:t>Variables vs Parameters – Supported Data Types</a:t>
            </a:r>
            <a:endParaRPr lang="en-US" dirty="0"/>
          </a:p>
        </p:txBody>
      </p:sp>
      <p:sp>
        <p:nvSpPr>
          <p:cNvPr id="3" name="Text Placeholder 2">
            <a:extLst>
              <a:ext uri="{FF2B5EF4-FFF2-40B4-BE49-F238E27FC236}">
                <a16:creationId xmlns:a16="http://schemas.microsoft.com/office/drawing/2014/main" id="{822AE306-04FD-475C-AE77-78A8398FBD9A}"/>
              </a:ext>
            </a:extLst>
          </p:cNvPr>
          <p:cNvSpPr>
            <a:spLocks noGrp="1"/>
          </p:cNvSpPr>
          <p:nvPr>
            <p:ph type="body" sz="quarter" idx="10"/>
          </p:nvPr>
        </p:nvSpPr>
        <p:spPr>
          <a:xfrm>
            <a:off x="274639" y="1212849"/>
            <a:ext cx="5486399" cy="2037481"/>
          </a:xfrm>
        </p:spPr>
        <p:txBody>
          <a:bodyPr/>
          <a:lstStyle/>
          <a:p>
            <a:pPr marL="0" indent="0" algn="ctr">
              <a:buNone/>
            </a:pPr>
            <a:r>
              <a:rPr lang="en-US" dirty="0"/>
              <a:t>Variables</a:t>
            </a:r>
          </a:p>
          <a:p>
            <a:r>
              <a:rPr lang="en-US" dirty="0"/>
              <a:t>Types available:</a:t>
            </a:r>
          </a:p>
          <a:p>
            <a:pPr lvl="1"/>
            <a:r>
              <a:rPr lang="en-US" dirty="0"/>
              <a:t>All the types of parameters.</a:t>
            </a:r>
          </a:p>
          <a:p>
            <a:pPr lvl="1"/>
            <a:r>
              <a:rPr lang="en-US" dirty="0"/>
              <a:t>Plus Char, DBNULL, Objects. </a:t>
            </a:r>
          </a:p>
        </p:txBody>
      </p:sp>
      <p:sp>
        <p:nvSpPr>
          <p:cNvPr id="4" name="Text Placeholder 3">
            <a:extLst>
              <a:ext uri="{FF2B5EF4-FFF2-40B4-BE49-F238E27FC236}">
                <a16:creationId xmlns:a16="http://schemas.microsoft.com/office/drawing/2014/main" id="{0E76E6C9-B689-4AE1-B6D3-B932CA7083D7}"/>
              </a:ext>
            </a:extLst>
          </p:cNvPr>
          <p:cNvSpPr>
            <a:spLocks noGrp="1"/>
          </p:cNvSpPr>
          <p:nvPr>
            <p:ph type="body" sz="quarter" idx="11"/>
          </p:nvPr>
        </p:nvSpPr>
        <p:spPr>
          <a:xfrm>
            <a:off x="6675439" y="1212849"/>
            <a:ext cx="5486399" cy="2296013"/>
          </a:xfrm>
        </p:spPr>
        <p:txBody>
          <a:bodyPr/>
          <a:lstStyle/>
          <a:p>
            <a:pPr marL="0" indent="0" algn="ctr">
              <a:buNone/>
            </a:pPr>
            <a:r>
              <a:rPr lang="en-US" dirty="0"/>
              <a:t>Parameters</a:t>
            </a:r>
          </a:p>
          <a:p>
            <a:r>
              <a:rPr lang="en-US" dirty="0"/>
              <a:t>Types available:</a:t>
            </a:r>
          </a:p>
          <a:p>
            <a:pPr lvl="1"/>
            <a:r>
              <a:rPr lang="en-US" dirty="0"/>
              <a:t>Boolean, Byte, </a:t>
            </a:r>
            <a:r>
              <a:rPr lang="en-US" dirty="0" err="1"/>
              <a:t>DateTime</a:t>
            </a:r>
            <a:r>
              <a:rPr lang="en-US" dirty="0"/>
              <a:t>, Decimal, Double, Int16, Int32, Int64, </a:t>
            </a:r>
            <a:r>
              <a:rPr lang="en-US" dirty="0" err="1"/>
              <a:t>Sbyte</a:t>
            </a:r>
            <a:r>
              <a:rPr lang="en-US" dirty="0"/>
              <a:t>, Single,  String, UInt32, and UInt64.</a:t>
            </a:r>
          </a:p>
        </p:txBody>
      </p:sp>
    </p:spTree>
    <p:extLst>
      <p:ext uri="{BB962C8B-B14F-4D97-AF65-F5344CB8AC3E}">
        <p14:creationId xmlns:p14="http://schemas.microsoft.com/office/powerpoint/2010/main" val="2189424703"/>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E6E64-8A00-443F-A05E-6ADF469C00DE}"/>
              </a:ext>
            </a:extLst>
          </p:cNvPr>
          <p:cNvSpPr>
            <a:spLocks noGrp="1"/>
          </p:cNvSpPr>
          <p:nvPr>
            <p:ph type="title"/>
          </p:nvPr>
        </p:nvSpPr>
        <p:spPr/>
        <p:txBody>
          <a:bodyPr/>
          <a:lstStyle/>
          <a:p>
            <a:r>
              <a:rPr lang="en-US" sz="4400" dirty="0"/>
              <a:t>Variables vs Parameters – Scope</a:t>
            </a:r>
            <a:endParaRPr lang="en-US" dirty="0"/>
          </a:p>
        </p:txBody>
      </p:sp>
      <p:sp>
        <p:nvSpPr>
          <p:cNvPr id="3" name="Text Placeholder 2">
            <a:extLst>
              <a:ext uri="{FF2B5EF4-FFF2-40B4-BE49-F238E27FC236}">
                <a16:creationId xmlns:a16="http://schemas.microsoft.com/office/drawing/2014/main" id="{822AE306-04FD-475C-AE77-78A8398FBD9A}"/>
              </a:ext>
            </a:extLst>
          </p:cNvPr>
          <p:cNvSpPr>
            <a:spLocks noGrp="1"/>
          </p:cNvSpPr>
          <p:nvPr>
            <p:ph type="body" sz="quarter" idx="10"/>
          </p:nvPr>
        </p:nvSpPr>
        <p:spPr>
          <a:xfrm>
            <a:off x="274639" y="1212849"/>
            <a:ext cx="5486399" cy="4598182"/>
          </a:xfrm>
        </p:spPr>
        <p:txBody>
          <a:bodyPr/>
          <a:lstStyle/>
          <a:p>
            <a:pPr marL="0" indent="0" algn="ctr">
              <a:buNone/>
            </a:pPr>
            <a:r>
              <a:rPr lang="en-US" dirty="0"/>
              <a:t>Variables</a:t>
            </a:r>
          </a:p>
          <a:p>
            <a:r>
              <a:rPr lang="en-US" dirty="0"/>
              <a:t>Defined at development, can be granular at task level.</a:t>
            </a:r>
          </a:p>
          <a:p>
            <a:r>
              <a:rPr lang="en-US" dirty="0"/>
              <a:t>Can change of the variable in design time only.</a:t>
            </a:r>
          </a:p>
          <a:p>
            <a:r>
              <a:rPr lang="en-US" dirty="0"/>
              <a:t>Scope: Package Level, Container Level, Data Flow, and Task Level.</a:t>
            </a:r>
          </a:p>
          <a:p>
            <a:pPr lvl="1"/>
            <a:r>
              <a:rPr lang="en-US" dirty="0"/>
              <a:t>Visible as User::</a:t>
            </a:r>
            <a:r>
              <a:rPr lang="en-US" dirty="0" err="1"/>
              <a:t>VariableName</a:t>
            </a:r>
            <a:endParaRPr lang="en-US" dirty="0"/>
          </a:p>
        </p:txBody>
      </p:sp>
      <p:sp>
        <p:nvSpPr>
          <p:cNvPr id="4" name="Text Placeholder 3">
            <a:extLst>
              <a:ext uri="{FF2B5EF4-FFF2-40B4-BE49-F238E27FC236}">
                <a16:creationId xmlns:a16="http://schemas.microsoft.com/office/drawing/2014/main" id="{0E76E6C9-B689-4AE1-B6D3-B932CA7083D7}"/>
              </a:ext>
            </a:extLst>
          </p:cNvPr>
          <p:cNvSpPr>
            <a:spLocks noGrp="1"/>
          </p:cNvSpPr>
          <p:nvPr>
            <p:ph type="body" sz="quarter" idx="11"/>
          </p:nvPr>
        </p:nvSpPr>
        <p:spPr>
          <a:xfrm>
            <a:off x="6675439" y="1212849"/>
            <a:ext cx="5486399" cy="4185761"/>
          </a:xfrm>
        </p:spPr>
        <p:txBody>
          <a:bodyPr/>
          <a:lstStyle/>
          <a:p>
            <a:pPr marL="0" indent="0" algn="ctr">
              <a:buNone/>
            </a:pPr>
            <a:r>
              <a:rPr lang="en-US" dirty="0"/>
              <a:t>Parameters</a:t>
            </a:r>
          </a:p>
          <a:p>
            <a:r>
              <a:rPr lang="en-US" dirty="0"/>
              <a:t>Project Level – Visible to all Packages.</a:t>
            </a:r>
          </a:p>
          <a:p>
            <a:pPr lvl="1"/>
            <a:r>
              <a:rPr lang="en-US" dirty="0"/>
              <a:t>Visible as $Project::</a:t>
            </a:r>
            <a:r>
              <a:rPr lang="en-US" dirty="0" err="1"/>
              <a:t>ParameterName</a:t>
            </a:r>
            <a:endParaRPr lang="en-US" dirty="0"/>
          </a:p>
          <a:p>
            <a:r>
              <a:rPr lang="en-US" dirty="0"/>
              <a:t>Package Level – Visible to package defined in.</a:t>
            </a:r>
          </a:p>
          <a:p>
            <a:pPr lvl="1"/>
            <a:r>
              <a:rPr lang="en-US" dirty="0"/>
              <a:t>Visible as $Package::</a:t>
            </a:r>
            <a:r>
              <a:rPr lang="en-US" dirty="0" err="1"/>
              <a:t>ParameterName</a:t>
            </a:r>
            <a:endParaRPr lang="en-US" dirty="0"/>
          </a:p>
        </p:txBody>
      </p:sp>
    </p:spTree>
    <p:extLst>
      <p:ext uri="{BB962C8B-B14F-4D97-AF65-F5344CB8AC3E}">
        <p14:creationId xmlns:p14="http://schemas.microsoft.com/office/powerpoint/2010/main" val="3694056862"/>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E6E64-8A00-443F-A05E-6ADF469C00DE}"/>
              </a:ext>
            </a:extLst>
          </p:cNvPr>
          <p:cNvSpPr>
            <a:spLocks noGrp="1"/>
          </p:cNvSpPr>
          <p:nvPr>
            <p:ph type="title"/>
          </p:nvPr>
        </p:nvSpPr>
        <p:spPr/>
        <p:txBody>
          <a:bodyPr/>
          <a:lstStyle/>
          <a:p>
            <a:r>
              <a:rPr lang="en-US" sz="4400" dirty="0"/>
              <a:t>Variables vs Parameters – System</a:t>
            </a:r>
            <a:endParaRPr lang="en-US" dirty="0"/>
          </a:p>
        </p:txBody>
      </p:sp>
      <p:sp>
        <p:nvSpPr>
          <p:cNvPr id="3" name="Text Placeholder 2">
            <a:extLst>
              <a:ext uri="{FF2B5EF4-FFF2-40B4-BE49-F238E27FC236}">
                <a16:creationId xmlns:a16="http://schemas.microsoft.com/office/drawing/2014/main" id="{822AE306-04FD-475C-AE77-78A8398FBD9A}"/>
              </a:ext>
            </a:extLst>
          </p:cNvPr>
          <p:cNvSpPr>
            <a:spLocks noGrp="1"/>
          </p:cNvSpPr>
          <p:nvPr>
            <p:ph type="body" sz="quarter" idx="10"/>
          </p:nvPr>
        </p:nvSpPr>
        <p:spPr>
          <a:xfrm>
            <a:off x="274639" y="1212849"/>
            <a:ext cx="5486399" cy="4253472"/>
          </a:xfrm>
        </p:spPr>
        <p:txBody>
          <a:bodyPr/>
          <a:lstStyle/>
          <a:p>
            <a:pPr marL="0" indent="0" algn="ctr">
              <a:buNone/>
            </a:pPr>
            <a:r>
              <a:rPr lang="en-US" dirty="0"/>
              <a:t>Variables</a:t>
            </a:r>
          </a:p>
          <a:p>
            <a:r>
              <a:rPr lang="en-US" dirty="0"/>
              <a:t>System variable available for Projects, Packages, Tasks, etc. and are read-only.</a:t>
            </a:r>
          </a:p>
          <a:p>
            <a:pPr lvl="1"/>
            <a:r>
              <a:rPr lang="en-US" dirty="0"/>
              <a:t>Visible as System::</a:t>
            </a:r>
            <a:r>
              <a:rPr lang="en-US" dirty="0" err="1"/>
              <a:t>VariableName</a:t>
            </a:r>
            <a:endParaRPr lang="en-US" dirty="0"/>
          </a:p>
          <a:p>
            <a:pPr lvl="1"/>
            <a:r>
              <a:rPr lang="en-US" dirty="0"/>
              <a:t>Not all system variables are not visible in all locations (e.g. System::</a:t>
            </a:r>
            <a:r>
              <a:rPr lang="en-US" dirty="0" err="1"/>
              <a:t>ErrorCode</a:t>
            </a:r>
            <a:r>
              <a:rPr lang="en-US" dirty="0"/>
              <a:t> and System::</a:t>
            </a:r>
            <a:r>
              <a:rPr lang="en-US" dirty="0" err="1"/>
              <a:t>ErrorDescription</a:t>
            </a:r>
            <a:r>
              <a:rPr lang="en-US" dirty="0"/>
              <a:t> are only visible in </a:t>
            </a:r>
            <a:r>
              <a:rPr lang="en-US" dirty="0" err="1"/>
              <a:t>OnError</a:t>
            </a:r>
            <a:r>
              <a:rPr lang="en-US" dirty="0"/>
              <a:t> event handler).</a:t>
            </a:r>
          </a:p>
        </p:txBody>
      </p:sp>
      <p:sp>
        <p:nvSpPr>
          <p:cNvPr id="4" name="Text Placeholder 3">
            <a:extLst>
              <a:ext uri="{FF2B5EF4-FFF2-40B4-BE49-F238E27FC236}">
                <a16:creationId xmlns:a16="http://schemas.microsoft.com/office/drawing/2014/main" id="{0E76E6C9-B689-4AE1-B6D3-B932CA7083D7}"/>
              </a:ext>
            </a:extLst>
          </p:cNvPr>
          <p:cNvSpPr>
            <a:spLocks noGrp="1"/>
          </p:cNvSpPr>
          <p:nvPr>
            <p:ph type="body" sz="quarter" idx="11"/>
          </p:nvPr>
        </p:nvSpPr>
        <p:spPr>
          <a:xfrm>
            <a:off x="6675439" y="1212849"/>
            <a:ext cx="5486399" cy="1224951"/>
          </a:xfrm>
        </p:spPr>
        <p:txBody>
          <a:bodyPr/>
          <a:lstStyle/>
          <a:p>
            <a:pPr marL="0" indent="0" algn="ctr">
              <a:buNone/>
            </a:pPr>
            <a:r>
              <a:rPr lang="en-US" dirty="0"/>
              <a:t>Parameters</a:t>
            </a:r>
          </a:p>
          <a:p>
            <a:r>
              <a:rPr lang="en-US" dirty="0"/>
              <a:t>No system parameters.</a:t>
            </a:r>
          </a:p>
        </p:txBody>
      </p:sp>
    </p:spTree>
    <p:extLst>
      <p:ext uri="{BB962C8B-B14F-4D97-AF65-F5344CB8AC3E}">
        <p14:creationId xmlns:p14="http://schemas.microsoft.com/office/powerpoint/2010/main" val="2056963318"/>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E6E64-8A00-443F-A05E-6ADF469C00DE}"/>
              </a:ext>
            </a:extLst>
          </p:cNvPr>
          <p:cNvSpPr>
            <a:spLocks noGrp="1"/>
          </p:cNvSpPr>
          <p:nvPr>
            <p:ph type="title"/>
          </p:nvPr>
        </p:nvSpPr>
        <p:spPr/>
        <p:txBody>
          <a:bodyPr/>
          <a:lstStyle/>
          <a:p>
            <a:r>
              <a:rPr lang="en-US" sz="4400" dirty="0"/>
              <a:t>Variables vs Parameters – Additional Information</a:t>
            </a:r>
            <a:endParaRPr lang="en-US" dirty="0"/>
          </a:p>
        </p:txBody>
      </p:sp>
      <p:sp>
        <p:nvSpPr>
          <p:cNvPr id="4" name="Text Placeholder 3">
            <a:extLst>
              <a:ext uri="{FF2B5EF4-FFF2-40B4-BE49-F238E27FC236}">
                <a16:creationId xmlns:a16="http://schemas.microsoft.com/office/drawing/2014/main" id="{0E76E6C9-B689-4AE1-B6D3-B932CA7083D7}"/>
              </a:ext>
            </a:extLst>
          </p:cNvPr>
          <p:cNvSpPr>
            <a:spLocks noGrp="1"/>
          </p:cNvSpPr>
          <p:nvPr>
            <p:ph type="body" sz="quarter" idx="11"/>
          </p:nvPr>
        </p:nvSpPr>
        <p:spPr>
          <a:xfrm>
            <a:off x="6065837" y="1212849"/>
            <a:ext cx="6096001" cy="3503613"/>
          </a:xfrm>
        </p:spPr>
        <p:txBody>
          <a:bodyPr/>
          <a:lstStyle/>
          <a:p>
            <a:pPr marL="0" indent="0" algn="ctr">
              <a:buNone/>
            </a:pPr>
            <a:r>
              <a:rPr lang="en-US" dirty="0"/>
              <a:t>Parameters</a:t>
            </a:r>
          </a:p>
          <a:p>
            <a:r>
              <a:rPr lang="en-US" dirty="0"/>
              <a:t>Order of precedence for value assigned to parameter is Execution &gt; Server &gt; Design.</a:t>
            </a:r>
          </a:p>
          <a:p>
            <a:r>
              <a:rPr lang="en-US" dirty="0"/>
              <a:t>Has additional properties on sensitive and required.</a:t>
            </a:r>
          </a:p>
        </p:txBody>
      </p:sp>
      <p:sp>
        <p:nvSpPr>
          <p:cNvPr id="7" name="Text Placeholder 2">
            <a:extLst>
              <a:ext uri="{FF2B5EF4-FFF2-40B4-BE49-F238E27FC236}">
                <a16:creationId xmlns:a16="http://schemas.microsoft.com/office/drawing/2014/main" id="{BC01B828-CA67-4C38-962A-F7831EBFCB05}"/>
              </a:ext>
            </a:extLst>
          </p:cNvPr>
          <p:cNvSpPr>
            <a:spLocks noGrp="1"/>
          </p:cNvSpPr>
          <p:nvPr>
            <p:ph type="body" sz="quarter" idx="10"/>
          </p:nvPr>
        </p:nvSpPr>
        <p:spPr>
          <a:xfrm>
            <a:off x="274639" y="1212849"/>
            <a:ext cx="5486399" cy="2554545"/>
          </a:xfrm>
        </p:spPr>
        <p:txBody>
          <a:bodyPr/>
          <a:lstStyle/>
          <a:p>
            <a:pPr marL="0" indent="0" algn="ctr">
              <a:buNone/>
            </a:pPr>
            <a:r>
              <a:rPr lang="en-US" dirty="0"/>
              <a:t>Variables</a:t>
            </a:r>
          </a:p>
          <a:p>
            <a:r>
              <a:rPr lang="en-US" dirty="0"/>
              <a:t>Some variables need to be saved in the database to allow for persistence (e.g. CDC Control Task).</a:t>
            </a:r>
          </a:p>
        </p:txBody>
      </p:sp>
    </p:spTree>
    <p:extLst>
      <p:ext uri="{BB962C8B-B14F-4D97-AF65-F5344CB8AC3E}">
        <p14:creationId xmlns:p14="http://schemas.microsoft.com/office/powerpoint/2010/main" val="186133587"/>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50302A-DFCC-4997-BD3F-FDB4645EA3A2}"/>
              </a:ext>
            </a:extLst>
          </p:cNvPr>
          <p:cNvSpPr>
            <a:spLocks noGrp="1"/>
          </p:cNvSpPr>
          <p:nvPr>
            <p:ph type="title"/>
          </p:nvPr>
        </p:nvSpPr>
        <p:spPr/>
        <p:txBody>
          <a:bodyPr/>
          <a:lstStyle/>
          <a:p>
            <a:r>
              <a:rPr lang="en-US" dirty="0"/>
              <a:t>Parameters</a:t>
            </a:r>
          </a:p>
        </p:txBody>
      </p:sp>
      <p:sp>
        <p:nvSpPr>
          <p:cNvPr id="3" name="Text Placeholder 2">
            <a:extLst>
              <a:ext uri="{FF2B5EF4-FFF2-40B4-BE49-F238E27FC236}">
                <a16:creationId xmlns:a16="http://schemas.microsoft.com/office/drawing/2014/main" id="{8F841A57-4514-4FC7-8BCB-411425F67923}"/>
              </a:ext>
            </a:extLst>
          </p:cNvPr>
          <p:cNvSpPr>
            <a:spLocks noGrp="1"/>
          </p:cNvSpPr>
          <p:nvPr>
            <p:ph type="body" sz="quarter" idx="12"/>
          </p:nvPr>
        </p:nvSpPr>
        <p:spPr/>
        <p:txBody>
          <a:bodyPr/>
          <a:lstStyle/>
          <a:p>
            <a:r>
              <a:rPr lang="en-US" dirty="0"/>
              <a:t>Lab</a:t>
            </a:r>
          </a:p>
        </p:txBody>
      </p:sp>
    </p:spTree>
    <p:extLst>
      <p:ext uri="{BB962C8B-B14F-4D97-AF65-F5344CB8AC3E}">
        <p14:creationId xmlns:p14="http://schemas.microsoft.com/office/powerpoint/2010/main" val="177515394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E6E64-8A00-443F-A05E-6ADF469C00DE}"/>
              </a:ext>
            </a:extLst>
          </p:cNvPr>
          <p:cNvSpPr>
            <a:spLocks noGrp="1"/>
          </p:cNvSpPr>
          <p:nvPr>
            <p:ph type="title"/>
          </p:nvPr>
        </p:nvSpPr>
        <p:spPr/>
        <p:txBody>
          <a:bodyPr/>
          <a:lstStyle/>
          <a:p>
            <a:r>
              <a:rPr lang="en-US" sz="4400" dirty="0"/>
              <a:t>Expressions</a:t>
            </a:r>
            <a:endParaRPr lang="en-US" dirty="0"/>
          </a:p>
        </p:txBody>
      </p:sp>
      <p:sp>
        <p:nvSpPr>
          <p:cNvPr id="7" name="Text Placeholder 2">
            <a:extLst>
              <a:ext uri="{FF2B5EF4-FFF2-40B4-BE49-F238E27FC236}">
                <a16:creationId xmlns:a16="http://schemas.microsoft.com/office/drawing/2014/main" id="{BC01B828-CA67-4C38-962A-F7831EBFCB05}"/>
              </a:ext>
            </a:extLst>
          </p:cNvPr>
          <p:cNvSpPr>
            <a:spLocks noGrp="1"/>
          </p:cNvSpPr>
          <p:nvPr>
            <p:ph type="body" sz="quarter" idx="10"/>
          </p:nvPr>
        </p:nvSpPr>
        <p:spPr>
          <a:xfrm>
            <a:off x="249253" y="906462"/>
            <a:ext cx="7111984" cy="5867400"/>
          </a:xfrm>
        </p:spPr>
        <p:txBody>
          <a:bodyPr/>
          <a:lstStyle/>
          <a:p>
            <a:endParaRPr lang="en-US" dirty="0"/>
          </a:p>
          <a:p>
            <a:r>
              <a:rPr lang="en-US" dirty="0"/>
              <a:t>Used to dynamic assignment or comparison, instead of hard-coding values.</a:t>
            </a:r>
          </a:p>
          <a:p>
            <a:r>
              <a:rPr lang="en-US" dirty="0"/>
              <a:t>Expression syntax is similar to C# Style</a:t>
            </a:r>
          </a:p>
          <a:p>
            <a:pPr lvl="1"/>
            <a:r>
              <a:rPr lang="en-US" dirty="0"/>
              <a:t>Value Assignment uses single equal (=)</a:t>
            </a:r>
          </a:p>
          <a:p>
            <a:pPr lvl="1"/>
            <a:r>
              <a:rPr lang="en-US" dirty="0"/>
              <a:t>Equality Comparison uses double equal (==) </a:t>
            </a:r>
          </a:p>
          <a:p>
            <a:pPr lvl="2"/>
            <a:r>
              <a:rPr lang="en-US" dirty="0"/>
              <a:t>Precedence Constraint, Conditional Split Transform</a:t>
            </a:r>
          </a:p>
          <a:p>
            <a:pPr lvl="1"/>
            <a:r>
              <a:rPr lang="en-US" dirty="0"/>
              <a:t>Data Type Casting :  (</a:t>
            </a:r>
            <a:r>
              <a:rPr lang="en-US" dirty="0" err="1"/>
              <a:t>data_type_to_cast_to</a:t>
            </a:r>
            <a:r>
              <a:rPr lang="en-US" dirty="0"/>
              <a:t>) value   </a:t>
            </a:r>
          </a:p>
          <a:p>
            <a:pPr lvl="1"/>
            <a:r>
              <a:rPr lang="en-US" dirty="0"/>
              <a:t>Variable referenced as @[</a:t>
            </a:r>
            <a:r>
              <a:rPr lang="en-US" dirty="0" err="1"/>
              <a:t>NameSpace</a:t>
            </a:r>
            <a:r>
              <a:rPr lang="en-US" dirty="0"/>
              <a:t>::</a:t>
            </a:r>
            <a:r>
              <a:rPr lang="en-US" dirty="0" err="1"/>
              <a:t>VariableName</a:t>
            </a:r>
            <a:r>
              <a:rPr lang="en-US" dirty="0"/>
              <a:t>]   </a:t>
            </a:r>
            <a:r>
              <a:rPr lang="en-US" dirty="0" err="1"/>
              <a:t>eg</a:t>
            </a:r>
            <a:r>
              <a:rPr lang="en-US" dirty="0"/>
              <a:t>: @[User::</a:t>
            </a:r>
            <a:r>
              <a:rPr lang="en-US" dirty="0" err="1"/>
              <a:t>MyCounter</a:t>
            </a:r>
            <a:r>
              <a:rPr lang="en-US" dirty="0"/>
              <a:t>]  </a:t>
            </a:r>
          </a:p>
        </p:txBody>
      </p:sp>
      <p:pic>
        <p:nvPicPr>
          <p:cNvPr id="4" name="Picture 3" descr="A screenshot of a social media post&#10;&#10;Description generated with very high confidence">
            <a:extLst>
              <a:ext uri="{FF2B5EF4-FFF2-40B4-BE49-F238E27FC236}">
                <a16:creationId xmlns:a16="http://schemas.microsoft.com/office/drawing/2014/main" id="{D263442D-26D9-4816-8AFF-7571447A9E4D}"/>
              </a:ext>
            </a:extLst>
          </p:cNvPr>
          <p:cNvPicPr>
            <a:picLocks noChangeAspect="1"/>
          </p:cNvPicPr>
          <p:nvPr/>
        </p:nvPicPr>
        <p:blipFill>
          <a:blip r:embed="rId3"/>
          <a:stretch>
            <a:fillRect/>
          </a:stretch>
        </p:blipFill>
        <p:spPr>
          <a:xfrm>
            <a:off x="7467195" y="1449387"/>
            <a:ext cx="4591050" cy="40957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541654430"/>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E6E64-8A00-443F-A05E-6ADF469C00DE}"/>
              </a:ext>
            </a:extLst>
          </p:cNvPr>
          <p:cNvSpPr>
            <a:spLocks noGrp="1"/>
          </p:cNvSpPr>
          <p:nvPr>
            <p:ph type="title"/>
          </p:nvPr>
        </p:nvSpPr>
        <p:spPr/>
        <p:txBody>
          <a:bodyPr/>
          <a:lstStyle/>
          <a:p>
            <a:r>
              <a:rPr lang="en-US" sz="4400" dirty="0"/>
              <a:t>Expressions – Additional Info</a:t>
            </a:r>
            <a:endParaRPr lang="en-US" dirty="0"/>
          </a:p>
        </p:txBody>
      </p:sp>
      <p:sp>
        <p:nvSpPr>
          <p:cNvPr id="7" name="Text Placeholder 2">
            <a:extLst>
              <a:ext uri="{FF2B5EF4-FFF2-40B4-BE49-F238E27FC236}">
                <a16:creationId xmlns:a16="http://schemas.microsoft.com/office/drawing/2014/main" id="{BC01B828-CA67-4C38-962A-F7831EBFCB05}"/>
              </a:ext>
            </a:extLst>
          </p:cNvPr>
          <p:cNvSpPr>
            <a:spLocks noGrp="1"/>
          </p:cNvSpPr>
          <p:nvPr>
            <p:ph type="body" sz="quarter" idx="10"/>
          </p:nvPr>
        </p:nvSpPr>
        <p:spPr>
          <a:xfrm>
            <a:off x="274639" y="1212849"/>
            <a:ext cx="12161836" cy="1631216"/>
          </a:xfrm>
        </p:spPr>
        <p:txBody>
          <a:bodyPr/>
          <a:lstStyle/>
          <a:p>
            <a:r>
              <a:rPr lang="en-US" dirty="0"/>
              <a:t>Expression Builder GUI – Lists functions &amp; function input parameters</a:t>
            </a:r>
          </a:p>
          <a:p>
            <a:pPr lvl="1"/>
            <a:r>
              <a:rPr lang="en-US" dirty="0"/>
              <a:t>New SQL 2012+ expression functions – LEFT, REPLACENULL, TOKEN, TOKENCOUNT</a:t>
            </a:r>
          </a:p>
          <a:p>
            <a:r>
              <a:rPr lang="en-US" dirty="0"/>
              <a:t>Removal of 4000 character limit for expressions, in SQL 2012+.</a:t>
            </a:r>
          </a:p>
        </p:txBody>
      </p:sp>
    </p:spTree>
    <p:extLst>
      <p:ext uri="{BB962C8B-B14F-4D97-AF65-F5344CB8AC3E}">
        <p14:creationId xmlns:p14="http://schemas.microsoft.com/office/powerpoint/2010/main" val="3168825969"/>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E6E64-8A00-443F-A05E-6ADF469C00DE}"/>
              </a:ext>
            </a:extLst>
          </p:cNvPr>
          <p:cNvSpPr>
            <a:spLocks noGrp="1"/>
          </p:cNvSpPr>
          <p:nvPr>
            <p:ph type="title"/>
          </p:nvPr>
        </p:nvSpPr>
        <p:spPr/>
        <p:txBody>
          <a:bodyPr/>
          <a:lstStyle/>
          <a:p>
            <a:r>
              <a:rPr lang="en-US" sz="4400" dirty="0"/>
              <a:t>Property Expressions</a:t>
            </a:r>
            <a:endParaRPr lang="en-US" dirty="0"/>
          </a:p>
        </p:txBody>
      </p:sp>
      <p:sp>
        <p:nvSpPr>
          <p:cNvPr id="7" name="Text Placeholder 2">
            <a:extLst>
              <a:ext uri="{FF2B5EF4-FFF2-40B4-BE49-F238E27FC236}">
                <a16:creationId xmlns:a16="http://schemas.microsoft.com/office/drawing/2014/main" id="{BC01B828-CA67-4C38-962A-F7831EBFCB05}"/>
              </a:ext>
            </a:extLst>
          </p:cNvPr>
          <p:cNvSpPr>
            <a:spLocks noGrp="1"/>
          </p:cNvSpPr>
          <p:nvPr>
            <p:ph type="body" sz="quarter" idx="10"/>
          </p:nvPr>
        </p:nvSpPr>
        <p:spPr>
          <a:xfrm>
            <a:off x="274639" y="1212849"/>
            <a:ext cx="12161836" cy="3003899"/>
          </a:xfrm>
        </p:spPr>
        <p:txBody>
          <a:bodyPr/>
          <a:lstStyle/>
          <a:p>
            <a:r>
              <a:rPr lang="en-US" dirty="0"/>
              <a:t>Dynamically update task property at run time.</a:t>
            </a:r>
          </a:p>
          <a:p>
            <a:r>
              <a:rPr lang="en-US" dirty="0"/>
              <a:t>Any task or object that has expressions has “</a:t>
            </a:r>
            <a:r>
              <a:rPr lang="en-US" dirty="0" err="1"/>
              <a:t>fx</a:t>
            </a:r>
            <a:r>
              <a:rPr lang="en-US" dirty="0"/>
              <a:t>” added to the object to signal it is using expressions.</a:t>
            </a:r>
          </a:p>
          <a:p>
            <a:r>
              <a:rPr lang="en-US" dirty="0"/>
              <a:t>Can be set for: </a:t>
            </a:r>
          </a:p>
          <a:p>
            <a:pPr lvl="1"/>
            <a:r>
              <a:rPr lang="en-US" dirty="0"/>
              <a:t>Package, Task, Foreach Loop, For Loop, Sequence, Foreach enumerator, Event Handler, A package or project level connection manager, or Log Provider.</a:t>
            </a:r>
          </a:p>
        </p:txBody>
      </p:sp>
      <p:pic>
        <p:nvPicPr>
          <p:cNvPr id="3" name="Picture 2">
            <a:extLst>
              <a:ext uri="{FF2B5EF4-FFF2-40B4-BE49-F238E27FC236}">
                <a16:creationId xmlns:a16="http://schemas.microsoft.com/office/drawing/2014/main" id="{6809E1F9-FB8E-40FB-ABC9-40F96C297921}"/>
              </a:ext>
            </a:extLst>
          </p:cNvPr>
          <p:cNvPicPr>
            <a:picLocks noChangeAspect="1"/>
          </p:cNvPicPr>
          <p:nvPr/>
        </p:nvPicPr>
        <p:blipFill>
          <a:blip r:embed="rId3"/>
          <a:stretch>
            <a:fillRect/>
          </a:stretch>
        </p:blipFill>
        <p:spPr>
          <a:xfrm>
            <a:off x="4503737" y="4392235"/>
            <a:ext cx="3429000" cy="1063140"/>
          </a:xfrm>
          <a:prstGeom prst="rect">
            <a:avLst/>
          </a:prstGeom>
          <a:ln>
            <a:noFill/>
          </a:ln>
          <a:effectLst>
            <a:outerShdw blurRad="292100" dist="139700" dir="2700000" algn="tl" rotWithShape="0">
              <a:srgbClr val="333333">
                <a:alpha val="65000"/>
              </a:srgbClr>
            </a:outerShdw>
          </a:effectLst>
        </p:spPr>
      </p:pic>
      <p:pic>
        <p:nvPicPr>
          <p:cNvPr id="4" name="Picture 3">
            <a:extLst>
              <a:ext uri="{FF2B5EF4-FFF2-40B4-BE49-F238E27FC236}">
                <a16:creationId xmlns:a16="http://schemas.microsoft.com/office/drawing/2014/main" id="{43B83495-0E7D-4668-B7E4-65E6C0BE6452}"/>
              </a:ext>
            </a:extLst>
          </p:cNvPr>
          <p:cNvPicPr>
            <a:picLocks noChangeAspect="1"/>
          </p:cNvPicPr>
          <p:nvPr/>
        </p:nvPicPr>
        <p:blipFill>
          <a:blip r:embed="rId4"/>
          <a:stretch>
            <a:fillRect/>
          </a:stretch>
        </p:blipFill>
        <p:spPr>
          <a:xfrm>
            <a:off x="1160462" y="5601459"/>
            <a:ext cx="10115550" cy="8667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843645360"/>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76368552"/>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E6E64-8A00-443F-A05E-6ADF469C00DE}"/>
              </a:ext>
            </a:extLst>
          </p:cNvPr>
          <p:cNvSpPr>
            <a:spLocks noGrp="1"/>
          </p:cNvSpPr>
          <p:nvPr>
            <p:ph type="title"/>
          </p:nvPr>
        </p:nvSpPr>
        <p:spPr/>
        <p:txBody>
          <a:bodyPr/>
          <a:lstStyle/>
          <a:p>
            <a:r>
              <a:rPr lang="en-US" sz="4400" dirty="0"/>
              <a:t>Property Expressions – Data Flow</a:t>
            </a:r>
            <a:endParaRPr lang="en-US" dirty="0"/>
          </a:p>
        </p:txBody>
      </p:sp>
      <p:sp>
        <p:nvSpPr>
          <p:cNvPr id="7" name="Text Placeholder 2">
            <a:extLst>
              <a:ext uri="{FF2B5EF4-FFF2-40B4-BE49-F238E27FC236}">
                <a16:creationId xmlns:a16="http://schemas.microsoft.com/office/drawing/2014/main" id="{BC01B828-CA67-4C38-962A-F7831EBFCB05}"/>
              </a:ext>
            </a:extLst>
          </p:cNvPr>
          <p:cNvSpPr>
            <a:spLocks noGrp="1"/>
          </p:cNvSpPr>
          <p:nvPr>
            <p:ph type="body" sz="quarter" idx="10"/>
          </p:nvPr>
        </p:nvSpPr>
        <p:spPr>
          <a:xfrm>
            <a:off x="274639" y="1212849"/>
            <a:ext cx="6781798" cy="3440942"/>
          </a:xfrm>
        </p:spPr>
        <p:txBody>
          <a:bodyPr/>
          <a:lstStyle/>
          <a:p>
            <a:r>
              <a:rPr lang="en-US" dirty="0"/>
              <a:t>Data Flow expressions are not straight forward.  To set the expression, you must set the expression at Data Flow Task in Control Flow.</a:t>
            </a:r>
          </a:p>
          <a:p>
            <a:r>
              <a:rPr lang="en-US" dirty="0"/>
              <a:t>Expressions are not available for all data flow tasks.</a:t>
            </a:r>
          </a:p>
        </p:txBody>
      </p:sp>
      <p:pic>
        <p:nvPicPr>
          <p:cNvPr id="5" name="Picture 4">
            <a:extLst>
              <a:ext uri="{FF2B5EF4-FFF2-40B4-BE49-F238E27FC236}">
                <a16:creationId xmlns:a16="http://schemas.microsoft.com/office/drawing/2014/main" id="{E446F343-5017-40FF-A3E0-00B263732834}"/>
              </a:ext>
            </a:extLst>
          </p:cNvPr>
          <p:cNvPicPr>
            <a:picLocks noChangeAspect="1"/>
          </p:cNvPicPr>
          <p:nvPr/>
        </p:nvPicPr>
        <p:blipFill>
          <a:blip r:embed="rId3"/>
          <a:stretch>
            <a:fillRect/>
          </a:stretch>
        </p:blipFill>
        <p:spPr>
          <a:xfrm>
            <a:off x="7056437" y="1212849"/>
            <a:ext cx="4906197" cy="505984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629610691"/>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E6E64-8A00-443F-A05E-6ADF469C00DE}"/>
              </a:ext>
            </a:extLst>
          </p:cNvPr>
          <p:cNvSpPr>
            <a:spLocks noGrp="1"/>
          </p:cNvSpPr>
          <p:nvPr>
            <p:ph type="title"/>
          </p:nvPr>
        </p:nvSpPr>
        <p:spPr/>
        <p:txBody>
          <a:bodyPr/>
          <a:lstStyle/>
          <a:p>
            <a:r>
              <a:rPr lang="en-US" sz="4400" dirty="0"/>
              <a:t>Variable Expressions</a:t>
            </a:r>
            <a:endParaRPr lang="en-US" dirty="0"/>
          </a:p>
        </p:txBody>
      </p:sp>
      <p:sp>
        <p:nvSpPr>
          <p:cNvPr id="7" name="Text Placeholder 2">
            <a:extLst>
              <a:ext uri="{FF2B5EF4-FFF2-40B4-BE49-F238E27FC236}">
                <a16:creationId xmlns:a16="http://schemas.microsoft.com/office/drawing/2014/main" id="{BC01B828-CA67-4C38-962A-F7831EBFCB05}"/>
              </a:ext>
            </a:extLst>
          </p:cNvPr>
          <p:cNvSpPr>
            <a:spLocks noGrp="1"/>
          </p:cNvSpPr>
          <p:nvPr>
            <p:ph type="body" sz="quarter" idx="10"/>
          </p:nvPr>
        </p:nvSpPr>
        <p:spPr>
          <a:xfrm>
            <a:off x="274639" y="1212849"/>
            <a:ext cx="5943598" cy="4875213"/>
          </a:xfrm>
        </p:spPr>
        <p:txBody>
          <a:bodyPr/>
          <a:lstStyle/>
          <a:p>
            <a:r>
              <a:rPr lang="en-US" dirty="0"/>
              <a:t>Assigns value to variable.</a:t>
            </a:r>
          </a:p>
          <a:p>
            <a:r>
              <a:rPr lang="en-US" dirty="0"/>
              <a:t>Dynamically update variable value property at run time.</a:t>
            </a:r>
          </a:p>
          <a:p>
            <a:r>
              <a:rPr lang="en-US" dirty="0"/>
              <a:t>Expression markers.</a:t>
            </a:r>
          </a:p>
          <a:p>
            <a:endParaRPr lang="en-US" dirty="0"/>
          </a:p>
          <a:p>
            <a:pPr marL="297971" lvl="1" indent="0">
              <a:buNone/>
            </a:pPr>
            <a:endParaRPr lang="en-US" dirty="0"/>
          </a:p>
        </p:txBody>
      </p:sp>
      <p:pic>
        <p:nvPicPr>
          <p:cNvPr id="5" name="Picture 4">
            <a:extLst>
              <a:ext uri="{FF2B5EF4-FFF2-40B4-BE49-F238E27FC236}">
                <a16:creationId xmlns:a16="http://schemas.microsoft.com/office/drawing/2014/main" id="{287C4ED2-1A48-43B4-9373-34DBC86E32C0}"/>
              </a:ext>
            </a:extLst>
          </p:cNvPr>
          <p:cNvPicPr>
            <a:picLocks noChangeAspect="1"/>
          </p:cNvPicPr>
          <p:nvPr/>
        </p:nvPicPr>
        <p:blipFill>
          <a:blip r:embed="rId3"/>
          <a:stretch>
            <a:fillRect/>
          </a:stretch>
        </p:blipFill>
        <p:spPr>
          <a:xfrm>
            <a:off x="6218237" y="1973262"/>
            <a:ext cx="5791200" cy="185723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592166111"/>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E6E64-8A00-443F-A05E-6ADF469C00DE}"/>
              </a:ext>
            </a:extLst>
          </p:cNvPr>
          <p:cNvSpPr>
            <a:spLocks noGrp="1"/>
          </p:cNvSpPr>
          <p:nvPr>
            <p:ph type="title"/>
          </p:nvPr>
        </p:nvSpPr>
        <p:spPr/>
        <p:txBody>
          <a:bodyPr/>
          <a:lstStyle/>
          <a:p>
            <a:r>
              <a:rPr lang="en-US" sz="4400" dirty="0"/>
              <a:t>Expression Task</a:t>
            </a:r>
            <a:endParaRPr lang="en-US" dirty="0"/>
          </a:p>
        </p:txBody>
      </p:sp>
      <p:sp>
        <p:nvSpPr>
          <p:cNvPr id="7" name="Text Placeholder 2">
            <a:extLst>
              <a:ext uri="{FF2B5EF4-FFF2-40B4-BE49-F238E27FC236}">
                <a16:creationId xmlns:a16="http://schemas.microsoft.com/office/drawing/2014/main" id="{BC01B828-CA67-4C38-962A-F7831EBFCB05}"/>
              </a:ext>
            </a:extLst>
          </p:cNvPr>
          <p:cNvSpPr>
            <a:spLocks noGrp="1"/>
          </p:cNvSpPr>
          <p:nvPr>
            <p:ph type="body" sz="quarter" idx="10"/>
          </p:nvPr>
        </p:nvSpPr>
        <p:spPr>
          <a:xfrm>
            <a:off x="274639" y="1212849"/>
            <a:ext cx="6095998" cy="2671501"/>
          </a:xfrm>
        </p:spPr>
        <p:txBody>
          <a:bodyPr/>
          <a:lstStyle/>
          <a:p>
            <a:r>
              <a:rPr lang="en-US" dirty="0"/>
              <a:t>Assigns value to only one variable.</a:t>
            </a:r>
          </a:p>
          <a:p>
            <a:r>
              <a:rPr lang="en-US" dirty="0"/>
              <a:t>Introduced in SQL Server 2012+.</a:t>
            </a:r>
          </a:p>
          <a:p>
            <a:r>
              <a:rPr lang="en-US" dirty="0"/>
              <a:t>Not available in Data Flow Task.</a:t>
            </a:r>
          </a:p>
          <a:p>
            <a:pPr marL="297971" lvl="1" indent="0">
              <a:buNone/>
            </a:pPr>
            <a:endParaRPr lang="en-US" dirty="0"/>
          </a:p>
        </p:txBody>
      </p:sp>
      <p:pic>
        <p:nvPicPr>
          <p:cNvPr id="3" name="Picture 2">
            <a:extLst>
              <a:ext uri="{FF2B5EF4-FFF2-40B4-BE49-F238E27FC236}">
                <a16:creationId xmlns:a16="http://schemas.microsoft.com/office/drawing/2014/main" id="{864E646B-A7AF-4B2D-B4FA-E0E15F40E517}"/>
              </a:ext>
            </a:extLst>
          </p:cNvPr>
          <p:cNvPicPr>
            <a:picLocks noChangeAspect="1"/>
          </p:cNvPicPr>
          <p:nvPr/>
        </p:nvPicPr>
        <p:blipFill>
          <a:blip r:embed="rId3"/>
          <a:stretch>
            <a:fillRect/>
          </a:stretch>
        </p:blipFill>
        <p:spPr>
          <a:xfrm>
            <a:off x="7285037" y="2890565"/>
            <a:ext cx="4343400" cy="121339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243403311"/>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E6E64-8A00-443F-A05E-6ADF469C00DE}"/>
              </a:ext>
            </a:extLst>
          </p:cNvPr>
          <p:cNvSpPr>
            <a:spLocks noGrp="1"/>
          </p:cNvSpPr>
          <p:nvPr>
            <p:ph type="title"/>
          </p:nvPr>
        </p:nvSpPr>
        <p:spPr/>
        <p:txBody>
          <a:bodyPr/>
          <a:lstStyle/>
          <a:p>
            <a:r>
              <a:rPr lang="en-US" sz="4400" dirty="0"/>
              <a:t>Control Flow Script Task </a:t>
            </a:r>
            <a:endParaRPr lang="en-US" dirty="0"/>
          </a:p>
        </p:txBody>
      </p:sp>
      <p:sp>
        <p:nvSpPr>
          <p:cNvPr id="7" name="Text Placeholder 2">
            <a:extLst>
              <a:ext uri="{FF2B5EF4-FFF2-40B4-BE49-F238E27FC236}">
                <a16:creationId xmlns:a16="http://schemas.microsoft.com/office/drawing/2014/main" id="{BC01B828-CA67-4C38-962A-F7831EBFCB05}"/>
              </a:ext>
            </a:extLst>
          </p:cNvPr>
          <p:cNvSpPr>
            <a:spLocks noGrp="1"/>
          </p:cNvSpPr>
          <p:nvPr>
            <p:ph type="body" sz="quarter" idx="10"/>
          </p:nvPr>
        </p:nvSpPr>
        <p:spPr>
          <a:xfrm>
            <a:off x="198437" y="1212849"/>
            <a:ext cx="6248400" cy="4973669"/>
          </a:xfrm>
        </p:spPr>
        <p:txBody>
          <a:bodyPr/>
          <a:lstStyle/>
          <a:p>
            <a:r>
              <a:rPr lang="en-US" dirty="0"/>
              <a:t>Can also be use to assigns value to variable(s).</a:t>
            </a:r>
          </a:p>
          <a:p>
            <a:r>
              <a:rPr lang="en-US" dirty="0"/>
              <a:t>.NET script can be used to assign values</a:t>
            </a:r>
          </a:p>
          <a:p>
            <a:pPr lvl="1"/>
            <a:r>
              <a:rPr lang="en-US" dirty="0"/>
              <a:t>Example:  </a:t>
            </a:r>
            <a:r>
              <a:rPr lang="en-US" dirty="0" err="1"/>
              <a:t>Dts.Variables</a:t>
            </a:r>
            <a:r>
              <a:rPr lang="en-US" dirty="0"/>
              <a:t>["User::</a:t>
            </a:r>
            <a:r>
              <a:rPr lang="en-US" dirty="0" err="1"/>
              <a:t>MyIntVar</a:t>
            </a:r>
            <a:r>
              <a:rPr lang="en-US" dirty="0"/>
              <a:t>"].Value =911</a:t>
            </a:r>
          </a:p>
          <a:p>
            <a:endParaRPr lang="en-US" dirty="0"/>
          </a:p>
          <a:p>
            <a:endParaRPr lang="en-US" dirty="0"/>
          </a:p>
          <a:p>
            <a:endParaRPr lang="en-US" dirty="0"/>
          </a:p>
        </p:txBody>
      </p:sp>
      <p:pic>
        <p:nvPicPr>
          <p:cNvPr id="3" name="Picture 2">
            <a:extLst>
              <a:ext uri="{FF2B5EF4-FFF2-40B4-BE49-F238E27FC236}">
                <a16:creationId xmlns:a16="http://schemas.microsoft.com/office/drawing/2014/main" id="{560C2C65-92FE-440B-B45F-14FA62788D9F}"/>
              </a:ext>
            </a:extLst>
          </p:cNvPr>
          <p:cNvPicPr>
            <a:picLocks noChangeAspect="1"/>
          </p:cNvPicPr>
          <p:nvPr/>
        </p:nvPicPr>
        <p:blipFill>
          <a:blip r:embed="rId3"/>
          <a:stretch>
            <a:fillRect/>
          </a:stretch>
        </p:blipFill>
        <p:spPr>
          <a:xfrm>
            <a:off x="7742237" y="2966502"/>
            <a:ext cx="3276600" cy="106152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170718771"/>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E6E64-8A00-443F-A05E-6ADF469C00DE}"/>
              </a:ext>
            </a:extLst>
          </p:cNvPr>
          <p:cNvSpPr>
            <a:spLocks noGrp="1"/>
          </p:cNvSpPr>
          <p:nvPr>
            <p:ph type="title"/>
          </p:nvPr>
        </p:nvSpPr>
        <p:spPr/>
        <p:txBody>
          <a:bodyPr/>
          <a:lstStyle/>
          <a:p>
            <a:r>
              <a:rPr lang="en-US" sz="4400" dirty="0"/>
              <a:t>Expression Task vs Script Task</a:t>
            </a:r>
            <a:br>
              <a:rPr lang="en-US" sz="4400" dirty="0"/>
            </a:br>
            <a:r>
              <a:rPr lang="en-US" sz="2800" dirty="0"/>
              <a:t>Variable Assignment</a:t>
            </a:r>
            <a:endParaRPr lang="en-US" dirty="0"/>
          </a:p>
        </p:txBody>
      </p:sp>
      <p:sp>
        <p:nvSpPr>
          <p:cNvPr id="4" name="Text Placeholder 3">
            <a:extLst>
              <a:ext uri="{FF2B5EF4-FFF2-40B4-BE49-F238E27FC236}">
                <a16:creationId xmlns:a16="http://schemas.microsoft.com/office/drawing/2014/main" id="{0E76E6C9-B689-4AE1-B6D3-B932CA7083D7}"/>
              </a:ext>
            </a:extLst>
          </p:cNvPr>
          <p:cNvSpPr>
            <a:spLocks noGrp="1"/>
          </p:cNvSpPr>
          <p:nvPr>
            <p:ph type="body" sz="quarter" idx="11"/>
          </p:nvPr>
        </p:nvSpPr>
        <p:spPr>
          <a:xfrm>
            <a:off x="6142037" y="1820862"/>
            <a:ext cx="6096001" cy="3151632"/>
          </a:xfrm>
        </p:spPr>
        <p:txBody>
          <a:bodyPr/>
          <a:lstStyle/>
          <a:p>
            <a:pPr marL="0" indent="0" algn="ctr">
              <a:buNone/>
            </a:pPr>
            <a:r>
              <a:rPr lang="en-US" dirty="0"/>
              <a:t>Script Task</a:t>
            </a:r>
          </a:p>
          <a:p>
            <a:r>
              <a:rPr lang="en-US" dirty="0"/>
              <a:t>Multiple value assignment possible.</a:t>
            </a:r>
          </a:p>
          <a:p>
            <a:r>
              <a:rPr lang="en-US" dirty="0"/>
              <a:t>A bit longer to modify, VSTA (VSTA need to be loaded each time to modify).</a:t>
            </a:r>
          </a:p>
        </p:txBody>
      </p:sp>
      <p:sp>
        <p:nvSpPr>
          <p:cNvPr id="7" name="Text Placeholder 2">
            <a:extLst>
              <a:ext uri="{FF2B5EF4-FFF2-40B4-BE49-F238E27FC236}">
                <a16:creationId xmlns:a16="http://schemas.microsoft.com/office/drawing/2014/main" id="{BC01B828-CA67-4C38-962A-F7831EBFCB05}"/>
              </a:ext>
            </a:extLst>
          </p:cNvPr>
          <p:cNvSpPr>
            <a:spLocks noGrp="1"/>
          </p:cNvSpPr>
          <p:nvPr>
            <p:ph type="body" sz="quarter" idx="10"/>
          </p:nvPr>
        </p:nvSpPr>
        <p:spPr>
          <a:xfrm>
            <a:off x="274637" y="1897062"/>
            <a:ext cx="5486399" cy="1822037"/>
          </a:xfrm>
        </p:spPr>
        <p:txBody>
          <a:bodyPr/>
          <a:lstStyle/>
          <a:p>
            <a:pPr marL="0" indent="0" algn="ctr">
              <a:buNone/>
            </a:pPr>
            <a:r>
              <a:rPr lang="en-US" dirty="0"/>
              <a:t>Expression Task</a:t>
            </a:r>
          </a:p>
          <a:p>
            <a:r>
              <a:rPr lang="en-US" dirty="0"/>
              <a:t>Only one value assignment</a:t>
            </a:r>
          </a:p>
          <a:p>
            <a:r>
              <a:rPr lang="en-US" dirty="0"/>
              <a:t>Quicker to modify </a:t>
            </a:r>
          </a:p>
        </p:txBody>
      </p:sp>
    </p:spTree>
    <p:extLst>
      <p:ext uri="{BB962C8B-B14F-4D97-AF65-F5344CB8AC3E}">
        <p14:creationId xmlns:p14="http://schemas.microsoft.com/office/powerpoint/2010/main" val="3937318673"/>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70ACE-C2A5-4750-A1C1-904CB6AD95C1}"/>
              </a:ext>
            </a:extLst>
          </p:cNvPr>
          <p:cNvSpPr>
            <a:spLocks noGrp="1"/>
          </p:cNvSpPr>
          <p:nvPr>
            <p:ph type="title"/>
          </p:nvPr>
        </p:nvSpPr>
        <p:spPr/>
        <p:txBody>
          <a:bodyPr/>
          <a:lstStyle/>
          <a:p>
            <a:r>
              <a:rPr lang="en-CA" dirty="0"/>
              <a:t>Sensitive Data</a:t>
            </a:r>
          </a:p>
        </p:txBody>
      </p:sp>
      <p:sp>
        <p:nvSpPr>
          <p:cNvPr id="3" name="Text Placeholder 2">
            <a:extLst>
              <a:ext uri="{FF2B5EF4-FFF2-40B4-BE49-F238E27FC236}">
                <a16:creationId xmlns:a16="http://schemas.microsoft.com/office/drawing/2014/main" id="{67390107-C98C-4BB7-AD69-9462861FFE29}"/>
              </a:ext>
            </a:extLst>
          </p:cNvPr>
          <p:cNvSpPr>
            <a:spLocks noGrp="1"/>
          </p:cNvSpPr>
          <p:nvPr>
            <p:ph type="body" sz="quarter" idx="10"/>
          </p:nvPr>
        </p:nvSpPr>
        <p:spPr>
          <a:xfrm>
            <a:off x="274639" y="1212849"/>
            <a:ext cx="7543798" cy="4646613"/>
          </a:xfrm>
        </p:spPr>
        <p:txBody>
          <a:bodyPr/>
          <a:lstStyle/>
          <a:p>
            <a:r>
              <a:rPr lang="en-CA" dirty="0"/>
              <a:t>Sensitive SSIS properties</a:t>
            </a:r>
          </a:p>
          <a:p>
            <a:pPr lvl="1"/>
            <a:r>
              <a:rPr lang="en-CA" dirty="0"/>
              <a:t>Password for connection string</a:t>
            </a:r>
          </a:p>
          <a:p>
            <a:r>
              <a:rPr lang="en-CA" dirty="0"/>
              <a:t>Not all properties are sensitive, for example, we might want to protection Username also.</a:t>
            </a:r>
          </a:p>
          <a:p>
            <a:pPr lvl="2"/>
            <a:r>
              <a:rPr lang="en-CA" dirty="0"/>
              <a:t>Workaround is promote the parameter for username to sensitive.</a:t>
            </a:r>
          </a:p>
        </p:txBody>
      </p:sp>
      <p:pic>
        <p:nvPicPr>
          <p:cNvPr id="9" name="Picture 8">
            <a:extLst>
              <a:ext uri="{FF2B5EF4-FFF2-40B4-BE49-F238E27FC236}">
                <a16:creationId xmlns:a16="http://schemas.microsoft.com/office/drawing/2014/main" id="{1B50FC95-B0D2-4A57-975F-AD944A047055}"/>
              </a:ext>
            </a:extLst>
          </p:cNvPr>
          <p:cNvPicPr>
            <a:picLocks noChangeAspect="1"/>
          </p:cNvPicPr>
          <p:nvPr/>
        </p:nvPicPr>
        <p:blipFill>
          <a:blip r:embed="rId3"/>
          <a:stretch>
            <a:fillRect/>
          </a:stretch>
        </p:blipFill>
        <p:spPr>
          <a:xfrm>
            <a:off x="8047037" y="1397635"/>
            <a:ext cx="2734928" cy="419925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204072448"/>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FB6999-D19A-4809-9542-1E8EF4967B57}"/>
              </a:ext>
            </a:extLst>
          </p:cNvPr>
          <p:cNvSpPr>
            <a:spLocks noGrp="1"/>
          </p:cNvSpPr>
          <p:nvPr>
            <p:ph type="title"/>
          </p:nvPr>
        </p:nvSpPr>
        <p:spPr/>
        <p:txBody>
          <a:bodyPr/>
          <a:lstStyle/>
          <a:p>
            <a:r>
              <a:rPr lang="en-US" dirty="0"/>
              <a:t>Variables &amp; Expressions</a:t>
            </a:r>
          </a:p>
        </p:txBody>
      </p:sp>
      <p:sp>
        <p:nvSpPr>
          <p:cNvPr id="3" name="Text Placeholder 2">
            <a:extLst>
              <a:ext uri="{FF2B5EF4-FFF2-40B4-BE49-F238E27FC236}">
                <a16:creationId xmlns:a16="http://schemas.microsoft.com/office/drawing/2014/main" id="{01C39D7F-9436-4C49-B912-0632C5B4E6A5}"/>
              </a:ext>
            </a:extLst>
          </p:cNvPr>
          <p:cNvSpPr>
            <a:spLocks noGrp="1"/>
          </p:cNvSpPr>
          <p:nvPr>
            <p:ph type="body" sz="quarter" idx="12"/>
          </p:nvPr>
        </p:nvSpPr>
        <p:spPr/>
        <p:txBody>
          <a:bodyPr/>
          <a:lstStyle/>
          <a:p>
            <a:r>
              <a:rPr lang="en-US" dirty="0"/>
              <a:t>Demo</a:t>
            </a:r>
          </a:p>
        </p:txBody>
      </p:sp>
    </p:spTree>
    <p:extLst>
      <p:ext uri="{BB962C8B-B14F-4D97-AF65-F5344CB8AC3E}">
        <p14:creationId xmlns:p14="http://schemas.microsoft.com/office/powerpoint/2010/main" val="168336863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3EFBA60-21D8-4761-B5BF-89CDE8A38A5E}"/>
              </a:ext>
            </a:extLst>
          </p:cNvPr>
          <p:cNvSpPr>
            <a:spLocks noGrp="1"/>
          </p:cNvSpPr>
          <p:nvPr>
            <p:ph type="body" sz="quarter" idx="10"/>
          </p:nvPr>
        </p:nvSpPr>
        <p:spPr>
          <a:xfrm>
            <a:off x="274638" y="1212850"/>
            <a:ext cx="11887200" cy="3822585"/>
          </a:xfrm>
        </p:spPr>
        <p:txBody>
          <a:bodyPr/>
          <a:lstStyle/>
          <a:p>
            <a:r>
              <a:rPr lang="en-US" dirty="0"/>
              <a:t>Defines how to connect to data source.</a:t>
            </a:r>
          </a:p>
          <a:p>
            <a:r>
              <a:rPr lang="en-US" dirty="0"/>
              <a:t>Provides all the important information, for example, for connecting to SQL Server:</a:t>
            </a:r>
          </a:p>
          <a:p>
            <a:pPr lvl="1"/>
            <a:r>
              <a:rPr lang="en-US" dirty="0"/>
              <a:t>Server Name</a:t>
            </a:r>
          </a:p>
          <a:p>
            <a:pPr lvl="1"/>
            <a:r>
              <a:rPr lang="en-US" dirty="0"/>
              <a:t>Instance Name</a:t>
            </a:r>
          </a:p>
          <a:p>
            <a:pPr lvl="1"/>
            <a:r>
              <a:rPr lang="en-US" dirty="0"/>
              <a:t>Port</a:t>
            </a:r>
          </a:p>
          <a:p>
            <a:pPr lvl="1"/>
            <a:r>
              <a:rPr lang="en-US" dirty="0"/>
              <a:t>Authentication Type (Trusted vs User Name / Password)</a:t>
            </a:r>
          </a:p>
          <a:p>
            <a:pPr lvl="1"/>
            <a:r>
              <a:rPr lang="en-US" dirty="0"/>
              <a:t>Database Name</a:t>
            </a:r>
          </a:p>
        </p:txBody>
      </p:sp>
      <p:sp>
        <p:nvSpPr>
          <p:cNvPr id="3" name="Title 2">
            <a:extLst>
              <a:ext uri="{FF2B5EF4-FFF2-40B4-BE49-F238E27FC236}">
                <a16:creationId xmlns:a16="http://schemas.microsoft.com/office/drawing/2014/main" id="{E35110A8-C1D8-484E-92C8-2F862C56F3B1}"/>
              </a:ext>
            </a:extLst>
          </p:cNvPr>
          <p:cNvSpPr>
            <a:spLocks noGrp="1"/>
          </p:cNvSpPr>
          <p:nvPr>
            <p:ph type="title"/>
          </p:nvPr>
        </p:nvSpPr>
        <p:spPr/>
        <p:txBody>
          <a:bodyPr/>
          <a:lstStyle/>
          <a:p>
            <a:r>
              <a:rPr lang="en-US" dirty="0"/>
              <a:t>Connection Strings</a:t>
            </a:r>
          </a:p>
        </p:txBody>
      </p:sp>
    </p:spTree>
    <p:extLst>
      <p:ext uri="{BB962C8B-B14F-4D97-AF65-F5344CB8AC3E}">
        <p14:creationId xmlns:p14="http://schemas.microsoft.com/office/powerpoint/2010/main" val="1491303079"/>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70ACE-C2A5-4750-A1C1-904CB6AD95C1}"/>
              </a:ext>
            </a:extLst>
          </p:cNvPr>
          <p:cNvSpPr>
            <a:spLocks noGrp="1"/>
          </p:cNvSpPr>
          <p:nvPr>
            <p:ph type="title"/>
          </p:nvPr>
        </p:nvSpPr>
        <p:spPr/>
        <p:txBody>
          <a:bodyPr/>
          <a:lstStyle/>
          <a:p>
            <a:r>
              <a:rPr lang="en-CA" dirty="0"/>
              <a:t>Connection Strings - Security</a:t>
            </a:r>
          </a:p>
        </p:txBody>
      </p:sp>
      <p:sp>
        <p:nvSpPr>
          <p:cNvPr id="3" name="Text Placeholder 2">
            <a:extLst>
              <a:ext uri="{FF2B5EF4-FFF2-40B4-BE49-F238E27FC236}">
                <a16:creationId xmlns:a16="http://schemas.microsoft.com/office/drawing/2014/main" id="{67390107-C98C-4BB7-AD69-9462861FFE29}"/>
              </a:ext>
            </a:extLst>
          </p:cNvPr>
          <p:cNvSpPr>
            <a:spLocks noGrp="1"/>
          </p:cNvSpPr>
          <p:nvPr>
            <p:ph type="body" sz="quarter" idx="10"/>
          </p:nvPr>
        </p:nvSpPr>
        <p:spPr>
          <a:xfrm>
            <a:off x="274639" y="1212849"/>
            <a:ext cx="9905998" cy="2006703"/>
          </a:xfrm>
        </p:spPr>
        <p:txBody>
          <a:bodyPr/>
          <a:lstStyle/>
          <a:p>
            <a:pPr lvl="1"/>
            <a:r>
              <a:rPr lang="en-CA" dirty="0"/>
              <a:t>Deploy packages to SSISDB Catalog</a:t>
            </a:r>
          </a:p>
          <a:p>
            <a:pPr lvl="2"/>
            <a:r>
              <a:rPr lang="en-CA" dirty="0"/>
              <a:t>Catalog automatically encrypts/decrypts based on Sensitive property.</a:t>
            </a:r>
          </a:p>
          <a:p>
            <a:pPr lvl="1"/>
            <a:r>
              <a:rPr lang="en-CA" dirty="0"/>
              <a:t>Username is not sensitive</a:t>
            </a:r>
          </a:p>
          <a:p>
            <a:pPr lvl="2"/>
            <a:r>
              <a:rPr lang="en-CA" dirty="0"/>
              <a:t>Workaround promote to property to parameter, and set parameter as sensitive.</a:t>
            </a:r>
          </a:p>
          <a:p>
            <a:pPr lvl="1"/>
            <a:r>
              <a:rPr lang="en-CA" dirty="0"/>
              <a:t>Password is sensitive</a:t>
            </a:r>
          </a:p>
        </p:txBody>
      </p:sp>
    </p:spTree>
    <p:extLst>
      <p:ext uri="{BB962C8B-B14F-4D97-AF65-F5344CB8AC3E}">
        <p14:creationId xmlns:p14="http://schemas.microsoft.com/office/powerpoint/2010/main" val="832303128"/>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70ACE-C2A5-4750-A1C1-904CB6AD95C1}"/>
              </a:ext>
            </a:extLst>
          </p:cNvPr>
          <p:cNvSpPr>
            <a:spLocks noGrp="1"/>
          </p:cNvSpPr>
          <p:nvPr>
            <p:ph type="title"/>
          </p:nvPr>
        </p:nvSpPr>
        <p:spPr/>
        <p:txBody>
          <a:bodyPr/>
          <a:lstStyle/>
          <a:p>
            <a:r>
              <a:rPr lang="en-CA" dirty="0"/>
              <a:t>Connecting String – Security (2)</a:t>
            </a:r>
          </a:p>
        </p:txBody>
      </p:sp>
      <p:sp>
        <p:nvSpPr>
          <p:cNvPr id="3" name="Text Placeholder 2">
            <a:extLst>
              <a:ext uri="{FF2B5EF4-FFF2-40B4-BE49-F238E27FC236}">
                <a16:creationId xmlns:a16="http://schemas.microsoft.com/office/drawing/2014/main" id="{67390107-C98C-4BB7-AD69-9462861FFE29}"/>
              </a:ext>
            </a:extLst>
          </p:cNvPr>
          <p:cNvSpPr>
            <a:spLocks noGrp="1"/>
          </p:cNvSpPr>
          <p:nvPr>
            <p:ph type="body" sz="quarter" idx="10"/>
          </p:nvPr>
        </p:nvSpPr>
        <p:spPr>
          <a:xfrm>
            <a:off x="274639" y="1212849"/>
            <a:ext cx="12161836" cy="1822037"/>
          </a:xfrm>
        </p:spPr>
        <p:txBody>
          <a:bodyPr/>
          <a:lstStyle/>
          <a:p>
            <a:pPr marL="0" indent="0">
              <a:buNone/>
            </a:pPr>
            <a:r>
              <a:rPr lang="en-CA" dirty="0"/>
              <a:t>Package Protection Level</a:t>
            </a:r>
          </a:p>
          <a:p>
            <a:r>
              <a:rPr lang="en-CA" dirty="0"/>
              <a:t>How to store sensitive values in file content </a:t>
            </a:r>
          </a:p>
          <a:p>
            <a:r>
              <a:rPr lang="en-CA" dirty="0"/>
              <a:t>Set Project and all Package </a:t>
            </a:r>
            <a:r>
              <a:rPr lang="en-CA" dirty="0" err="1"/>
              <a:t>ProtectionLevel</a:t>
            </a:r>
            <a:r>
              <a:rPr lang="en-CA" dirty="0"/>
              <a:t> to be same.</a:t>
            </a:r>
          </a:p>
        </p:txBody>
      </p:sp>
      <p:graphicFrame>
        <p:nvGraphicFramePr>
          <p:cNvPr id="7" name="Table 6">
            <a:extLst>
              <a:ext uri="{FF2B5EF4-FFF2-40B4-BE49-F238E27FC236}">
                <a16:creationId xmlns:a16="http://schemas.microsoft.com/office/drawing/2014/main" id="{CFF3129B-4FCC-4AF0-8F16-7C13504C5032}"/>
              </a:ext>
            </a:extLst>
          </p:cNvPr>
          <p:cNvGraphicFramePr>
            <a:graphicFrameLocks noGrp="1"/>
          </p:cNvGraphicFramePr>
          <p:nvPr>
            <p:extLst>
              <p:ext uri="{D42A27DB-BD31-4B8C-83A1-F6EECF244321}">
                <p14:modId xmlns:p14="http://schemas.microsoft.com/office/powerpoint/2010/main" val="608339415"/>
              </p:ext>
            </p:extLst>
          </p:nvPr>
        </p:nvGraphicFramePr>
        <p:xfrm>
          <a:off x="427034" y="3197542"/>
          <a:ext cx="11734802" cy="3576320"/>
        </p:xfrm>
        <a:graphic>
          <a:graphicData uri="http://schemas.openxmlformats.org/drawingml/2006/table">
            <a:tbl>
              <a:tblPr firstRow="1" bandRow="1">
                <a:tableStyleId>{5C22544A-7EE6-4342-B048-85BDC9FD1C3A}</a:tableStyleId>
              </a:tblPr>
              <a:tblGrid>
                <a:gridCol w="4887106">
                  <a:extLst>
                    <a:ext uri="{9D8B030D-6E8A-4147-A177-3AD203B41FA5}">
                      <a16:colId xmlns:a16="http://schemas.microsoft.com/office/drawing/2014/main" val="3482318991"/>
                    </a:ext>
                  </a:extLst>
                </a:gridCol>
                <a:gridCol w="6847696">
                  <a:extLst>
                    <a:ext uri="{9D8B030D-6E8A-4147-A177-3AD203B41FA5}">
                      <a16:colId xmlns:a16="http://schemas.microsoft.com/office/drawing/2014/main" val="3280610689"/>
                    </a:ext>
                  </a:extLst>
                </a:gridCol>
              </a:tblGrid>
              <a:tr h="370840">
                <a:tc>
                  <a:txBody>
                    <a:bodyPr/>
                    <a:lstStyle/>
                    <a:p>
                      <a:r>
                        <a:rPr lang="en-CA" dirty="0"/>
                        <a:t>Package </a:t>
                      </a:r>
                    </a:p>
                    <a:p>
                      <a:r>
                        <a:rPr lang="en-CA" dirty="0"/>
                        <a:t>Protection Level</a:t>
                      </a:r>
                    </a:p>
                  </a:txBody>
                  <a:tcPr/>
                </a:tc>
                <a:tc>
                  <a:txBody>
                    <a:bodyPr/>
                    <a:lstStyle/>
                    <a:p>
                      <a:r>
                        <a:rPr lang="en-CA" dirty="0"/>
                        <a:t>Notes</a:t>
                      </a:r>
                    </a:p>
                  </a:txBody>
                  <a:tcPr/>
                </a:tc>
                <a:extLst>
                  <a:ext uri="{0D108BD9-81ED-4DB2-BD59-A6C34878D82A}">
                    <a16:rowId xmlns:a16="http://schemas.microsoft.com/office/drawing/2014/main" val="2103318598"/>
                  </a:ext>
                </a:extLst>
              </a:tr>
              <a:tr h="370840">
                <a:tc>
                  <a:txBody>
                    <a:bodyPr/>
                    <a:lstStyle/>
                    <a:p>
                      <a:r>
                        <a:rPr lang="en-CA" b="0" dirty="0" err="1"/>
                        <a:t>DontSaveSensitive</a:t>
                      </a:r>
                      <a:endParaRPr lang="en-CA" b="0" dirty="0"/>
                    </a:p>
                  </a:txBody>
                  <a:tcPr/>
                </a:tc>
                <a:tc>
                  <a:txBody>
                    <a:bodyPr/>
                    <a:lstStyle/>
                    <a:p>
                      <a:r>
                        <a:rPr lang="en-CA" dirty="0"/>
                        <a:t>Sensitive data is not saved in package.</a:t>
                      </a:r>
                    </a:p>
                    <a:p>
                      <a:r>
                        <a:rPr lang="en-CA" dirty="0"/>
                        <a:t>Must supply on execution via parameters.</a:t>
                      </a:r>
                    </a:p>
                  </a:txBody>
                  <a:tcPr/>
                </a:tc>
                <a:extLst>
                  <a:ext uri="{0D108BD9-81ED-4DB2-BD59-A6C34878D82A}">
                    <a16:rowId xmlns:a16="http://schemas.microsoft.com/office/drawing/2014/main" val="499640376"/>
                  </a:ext>
                </a:extLst>
              </a:tr>
              <a:tr h="370840">
                <a:tc>
                  <a:txBody>
                    <a:bodyPr/>
                    <a:lstStyle/>
                    <a:p>
                      <a:r>
                        <a:rPr lang="en-CA" dirty="0" err="1"/>
                        <a:t>Encrypt</a:t>
                      </a:r>
                      <a:r>
                        <a:rPr lang="en-CA" b="1" dirty="0" err="1"/>
                        <a:t>Sensitive</a:t>
                      </a:r>
                      <a:r>
                        <a:rPr lang="en-CA" dirty="0" err="1"/>
                        <a:t>With</a:t>
                      </a:r>
                      <a:r>
                        <a:rPr lang="en-CA" b="1" dirty="0" err="1"/>
                        <a:t>Password</a:t>
                      </a:r>
                      <a:endParaRPr lang="en-CA" b="1" dirty="0"/>
                    </a:p>
                  </a:txBody>
                  <a:tcPr/>
                </a:tc>
                <a:tc>
                  <a:txBody>
                    <a:bodyPr/>
                    <a:lstStyle/>
                    <a:p>
                      <a:r>
                        <a:rPr lang="en-CA" dirty="0"/>
                        <a:t>Password used to encrypt entire package content. </a:t>
                      </a:r>
                    </a:p>
                    <a:p>
                      <a:r>
                        <a:rPr lang="en-CA" dirty="0"/>
                        <a:t>To run or open in SSDT, </a:t>
                      </a:r>
                      <a:r>
                        <a:rPr lang="en-CA" b="1" dirty="0"/>
                        <a:t>must</a:t>
                      </a:r>
                      <a:r>
                        <a:rPr lang="en-CA" dirty="0"/>
                        <a:t> supply password. </a:t>
                      </a:r>
                    </a:p>
                  </a:txBody>
                  <a:tcPr/>
                </a:tc>
                <a:extLst>
                  <a:ext uri="{0D108BD9-81ED-4DB2-BD59-A6C34878D82A}">
                    <a16:rowId xmlns:a16="http://schemas.microsoft.com/office/drawing/2014/main" val="2864715260"/>
                  </a:ext>
                </a:extLst>
              </a:tr>
              <a:tr h="370840">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CA" dirty="0" err="1"/>
                        <a:t>Encrypt</a:t>
                      </a:r>
                      <a:r>
                        <a:rPr lang="en-CA" b="1" dirty="0" err="1"/>
                        <a:t>Sensitive</a:t>
                      </a:r>
                      <a:r>
                        <a:rPr lang="en-CA" dirty="0" err="1"/>
                        <a:t>With</a:t>
                      </a:r>
                      <a:r>
                        <a:rPr lang="en-CA" b="1" dirty="0" err="1"/>
                        <a:t>User</a:t>
                      </a:r>
                      <a:r>
                        <a:rPr lang="en-CA" dirty="0" err="1"/>
                        <a:t>Key</a:t>
                      </a:r>
                      <a:r>
                        <a:rPr lang="en-CA" dirty="0"/>
                        <a:t> (default)</a:t>
                      </a:r>
                    </a:p>
                    <a:p>
                      <a:endParaRPr lang="en-CA" dirty="0"/>
                    </a:p>
                  </a:txBody>
                  <a:tcPr/>
                </a:tc>
                <a:tc>
                  <a:txBody>
                    <a:bodyPr/>
                    <a:lstStyle/>
                    <a:p>
                      <a:r>
                        <a:rPr lang="en-CA" dirty="0"/>
                        <a:t>Uses current user profile to encrypt only sensitive values. </a:t>
                      </a:r>
                    </a:p>
                    <a:p>
                      <a:r>
                        <a:rPr lang="en-CA" dirty="0"/>
                        <a:t>Only same users can open package in SSDT.</a:t>
                      </a:r>
                    </a:p>
                    <a:p>
                      <a:r>
                        <a:rPr lang="en-CA" dirty="0"/>
                        <a:t>If different user opens in SSDT, must re-supply sensitive values.</a:t>
                      </a:r>
                    </a:p>
                  </a:txBody>
                  <a:tcPr/>
                </a:tc>
                <a:extLst>
                  <a:ext uri="{0D108BD9-81ED-4DB2-BD59-A6C34878D82A}">
                    <a16:rowId xmlns:a16="http://schemas.microsoft.com/office/drawing/2014/main" val="681960490"/>
                  </a:ext>
                </a:extLst>
              </a:tr>
              <a:tr h="370840">
                <a:tc>
                  <a:txBody>
                    <a:bodyPr/>
                    <a:lstStyle/>
                    <a:p>
                      <a:r>
                        <a:rPr lang="en-CA" dirty="0" err="1"/>
                        <a:t>Encrypt</a:t>
                      </a:r>
                      <a:r>
                        <a:rPr lang="en-CA" b="1" dirty="0" err="1"/>
                        <a:t>All</a:t>
                      </a:r>
                      <a:r>
                        <a:rPr lang="en-CA" dirty="0" err="1"/>
                        <a:t>With</a:t>
                      </a:r>
                      <a:r>
                        <a:rPr lang="en-CA" b="1" dirty="0" err="1"/>
                        <a:t>Password</a:t>
                      </a:r>
                      <a:endParaRPr lang="en-CA" b="1" dirty="0"/>
                    </a:p>
                  </a:txBody>
                  <a:tcPr/>
                </a:tc>
                <a:tc>
                  <a:txBody>
                    <a:bodyPr/>
                    <a:lstStyle/>
                    <a:p>
                      <a:r>
                        <a:rPr lang="en-CA" dirty="0"/>
                        <a:t>Encrypt all values, not just sensitive with password. </a:t>
                      </a:r>
                    </a:p>
                  </a:txBody>
                  <a:tcPr/>
                </a:tc>
                <a:extLst>
                  <a:ext uri="{0D108BD9-81ED-4DB2-BD59-A6C34878D82A}">
                    <a16:rowId xmlns:a16="http://schemas.microsoft.com/office/drawing/2014/main" val="202166475"/>
                  </a:ext>
                </a:extLst>
              </a:tr>
              <a:tr h="370840">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CA" dirty="0" err="1"/>
                        <a:t>Encrypt</a:t>
                      </a:r>
                      <a:r>
                        <a:rPr lang="en-CA" b="1" dirty="0" err="1"/>
                        <a:t>All</a:t>
                      </a:r>
                      <a:r>
                        <a:rPr lang="en-CA" dirty="0" err="1"/>
                        <a:t>With</a:t>
                      </a:r>
                      <a:r>
                        <a:rPr lang="en-CA" b="1" dirty="0" err="1"/>
                        <a:t>User</a:t>
                      </a:r>
                      <a:r>
                        <a:rPr lang="en-CA" dirty="0" err="1"/>
                        <a:t>Key</a:t>
                      </a:r>
                      <a:endParaRPr lang="en-CA" dirty="0"/>
                    </a:p>
                  </a:txBody>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CA" dirty="0"/>
                        <a:t>Encrypt all values, not just sensitive with current user profile. </a:t>
                      </a:r>
                    </a:p>
                  </a:txBody>
                  <a:tcPr/>
                </a:tc>
                <a:extLst>
                  <a:ext uri="{0D108BD9-81ED-4DB2-BD59-A6C34878D82A}">
                    <a16:rowId xmlns:a16="http://schemas.microsoft.com/office/drawing/2014/main" val="1657992958"/>
                  </a:ext>
                </a:extLst>
              </a:tr>
            </a:tbl>
          </a:graphicData>
        </a:graphic>
      </p:graphicFrame>
    </p:spTree>
    <p:extLst>
      <p:ext uri="{BB962C8B-B14F-4D97-AF65-F5344CB8AC3E}">
        <p14:creationId xmlns:p14="http://schemas.microsoft.com/office/powerpoint/2010/main" val="2918274039"/>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36A20C7-49C7-4655-BBF7-A7C807C077D7}"/>
              </a:ext>
            </a:extLst>
          </p:cNvPr>
          <p:cNvSpPr>
            <a:spLocks noGrp="1"/>
          </p:cNvSpPr>
          <p:nvPr>
            <p:ph type="body" sz="quarter" idx="10"/>
          </p:nvPr>
        </p:nvSpPr>
        <p:spPr>
          <a:xfrm>
            <a:off x="274638" y="1212850"/>
            <a:ext cx="11887200" cy="4838248"/>
          </a:xfrm>
        </p:spPr>
        <p:txBody>
          <a:bodyPr/>
          <a:lstStyle/>
          <a:p>
            <a:r>
              <a:rPr lang="en-US" sz="2800" dirty="0"/>
              <a:t>Project vs Package</a:t>
            </a:r>
          </a:p>
          <a:p>
            <a:r>
              <a:rPr lang="en-US" sz="2800" dirty="0"/>
              <a:t>Connection Manager</a:t>
            </a:r>
          </a:p>
          <a:p>
            <a:r>
              <a:rPr lang="en-US" sz="2800" dirty="0"/>
              <a:t>Variables vs Parameters</a:t>
            </a:r>
          </a:p>
          <a:p>
            <a:r>
              <a:rPr lang="en-US" sz="2800" dirty="0"/>
              <a:t>Expressions</a:t>
            </a:r>
          </a:p>
          <a:p>
            <a:r>
              <a:rPr lang="en-US" sz="2800" dirty="0"/>
              <a:t>Connection Strings</a:t>
            </a:r>
          </a:p>
          <a:p>
            <a:r>
              <a:rPr lang="en-US" sz="2800" dirty="0"/>
              <a:t>Control Flow</a:t>
            </a:r>
          </a:p>
          <a:p>
            <a:r>
              <a:rPr lang="en-US" sz="2800" dirty="0"/>
              <a:t>Precedence Constraints</a:t>
            </a:r>
          </a:p>
          <a:p>
            <a:r>
              <a:rPr lang="en-US" sz="2800" dirty="0"/>
              <a:t>Data Flow</a:t>
            </a:r>
          </a:p>
          <a:p>
            <a:r>
              <a:rPr lang="en-US" sz="2800" dirty="0"/>
              <a:t>Event Handlers</a:t>
            </a:r>
          </a:p>
          <a:p>
            <a:r>
              <a:rPr lang="en-US" sz="2800" dirty="0"/>
              <a:t>Control Flow Parts</a:t>
            </a:r>
          </a:p>
        </p:txBody>
      </p:sp>
      <p:sp>
        <p:nvSpPr>
          <p:cNvPr id="3" name="Title 2">
            <a:extLst>
              <a:ext uri="{FF2B5EF4-FFF2-40B4-BE49-F238E27FC236}">
                <a16:creationId xmlns:a16="http://schemas.microsoft.com/office/drawing/2014/main" id="{95C13BDA-5DE1-48A3-B390-00A77997D8B8}"/>
              </a:ext>
            </a:extLst>
          </p:cNvPr>
          <p:cNvSpPr>
            <a:spLocks noGrp="1"/>
          </p:cNvSpPr>
          <p:nvPr>
            <p:ph type="title"/>
          </p:nvPr>
        </p:nvSpPr>
        <p:spPr/>
        <p:txBody>
          <a:bodyPr/>
          <a:lstStyle/>
          <a:p>
            <a:r>
              <a:rPr lang="en-US" dirty="0"/>
              <a:t>Agenda</a:t>
            </a:r>
          </a:p>
        </p:txBody>
      </p:sp>
    </p:spTree>
    <p:extLst>
      <p:ext uri="{BB962C8B-B14F-4D97-AF65-F5344CB8AC3E}">
        <p14:creationId xmlns:p14="http://schemas.microsoft.com/office/powerpoint/2010/main" val="1765256263"/>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70ACE-C2A5-4750-A1C1-904CB6AD95C1}"/>
              </a:ext>
            </a:extLst>
          </p:cNvPr>
          <p:cNvSpPr>
            <a:spLocks noGrp="1"/>
          </p:cNvSpPr>
          <p:nvPr>
            <p:ph type="title"/>
          </p:nvPr>
        </p:nvSpPr>
        <p:spPr/>
        <p:txBody>
          <a:bodyPr/>
          <a:lstStyle/>
          <a:p>
            <a:r>
              <a:rPr lang="en-CA" dirty="0"/>
              <a:t>Connecting String – Security (3)</a:t>
            </a:r>
          </a:p>
        </p:txBody>
      </p:sp>
      <p:graphicFrame>
        <p:nvGraphicFramePr>
          <p:cNvPr id="7" name="Table 6">
            <a:extLst>
              <a:ext uri="{FF2B5EF4-FFF2-40B4-BE49-F238E27FC236}">
                <a16:creationId xmlns:a16="http://schemas.microsoft.com/office/drawing/2014/main" id="{CFF3129B-4FCC-4AF0-8F16-7C13504C5032}"/>
              </a:ext>
            </a:extLst>
          </p:cNvPr>
          <p:cNvGraphicFramePr>
            <a:graphicFrameLocks noGrp="1"/>
          </p:cNvGraphicFramePr>
          <p:nvPr>
            <p:extLst>
              <p:ext uri="{D42A27DB-BD31-4B8C-83A1-F6EECF244321}">
                <p14:modId xmlns:p14="http://schemas.microsoft.com/office/powerpoint/2010/main" val="2854513030"/>
              </p:ext>
            </p:extLst>
          </p:nvPr>
        </p:nvGraphicFramePr>
        <p:xfrm>
          <a:off x="427034" y="1212849"/>
          <a:ext cx="11734802" cy="4572000"/>
        </p:xfrm>
        <a:graphic>
          <a:graphicData uri="http://schemas.openxmlformats.org/drawingml/2006/table">
            <a:tbl>
              <a:tblPr firstRow="1" bandRow="1">
                <a:tableStyleId>{5C22544A-7EE6-4342-B048-85BDC9FD1C3A}</a:tableStyleId>
              </a:tblPr>
              <a:tblGrid>
                <a:gridCol w="3124203">
                  <a:extLst>
                    <a:ext uri="{9D8B030D-6E8A-4147-A177-3AD203B41FA5}">
                      <a16:colId xmlns:a16="http://schemas.microsoft.com/office/drawing/2014/main" val="3482318991"/>
                    </a:ext>
                  </a:extLst>
                </a:gridCol>
                <a:gridCol w="8610599">
                  <a:extLst>
                    <a:ext uri="{9D8B030D-6E8A-4147-A177-3AD203B41FA5}">
                      <a16:colId xmlns:a16="http://schemas.microsoft.com/office/drawing/2014/main" val="3280610689"/>
                    </a:ext>
                  </a:extLst>
                </a:gridCol>
              </a:tblGrid>
              <a:tr h="370840">
                <a:tc>
                  <a:txBody>
                    <a:bodyPr/>
                    <a:lstStyle/>
                    <a:p>
                      <a:r>
                        <a:rPr lang="en-CA" dirty="0"/>
                        <a:t>Package </a:t>
                      </a:r>
                    </a:p>
                    <a:p>
                      <a:r>
                        <a:rPr lang="en-CA" dirty="0"/>
                        <a:t>Protection Level</a:t>
                      </a:r>
                    </a:p>
                  </a:txBody>
                  <a:tcPr/>
                </a:tc>
                <a:tc>
                  <a:txBody>
                    <a:bodyPr/>
                    <a:lstStyle/>
                    <a:p>
                      <a:r>
                        <a:rPr lang="en-CA" dirty="0"/>
                        <a:t>Notes</a:t>
                      </a:r>
                    </a:p>
                  </a:txBody>
                  <a:tcPr/>
                </a:tc>
                <a:extLst>
                  <a:ext uri="{0D108BD9-81ED-4DB2-BD59-A6C34878D82A}">
                    <a16:rowId xmlns:a16="http://schemas.microsoft.com/office/drawing/2014/main" val="2103318598"/>
                  </a:ext>
                </a:extLst>
              </a:tr>
              <a:tr h="370840">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CA" dirty="0" err="1"/>
                        <a:t>ServerStorage</a:t>
                      </a:r>
                      <a:r>
                        <a:rPr lang="en-CA" dirty="0"/>
                        <a:t> </a:t>
                      </a:r>
                    </a:p>
                    <a:p>
                      <a:pPr marL="0" marR="0" lvl="0" indent="0" algn="l" defTabSz="932742" rtl="0" eaLnBrk="1" fontAlgn="auto" latinLnBrk="0" hangingPunct="1">
                        <a:lnSpc>
                          <a:spcPct val="100000"/>
                        </a:lnSpc>
                        <a:spcBef>
                          <a:spcPts val="0"/>
                        </a:spcBef>
                        <a:spcAft>
                          <a:spcPts val="0"/>
                        </a:spcAft>
                        <a:buClrTx/>
                        <a:buSzTx/>
                        <a:buFontTx/>
                        <a:buNone/>
                        <a:tabLst/>
                        <a:defRPr/>
                      </a:pPr>
                      <a:r>
                        <a:rPr lang="en-CA" dirty="0"/>
                        <a:t>(does not show in dropdown)</a:t>
                      </a:r>
                    </a:p>
                  </a:txBody>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CA" dirty="0"/>
                        <a:t>Used by </a:t>
                      </a:r>
                      <a:r>
                        <a:rPr lang="en-CA" b="1" dirty="0"/>
                        <a:t>SSISDB</a:t>
                      </a:r>
                      <a:r>
                        <a:rPr lang="en-CA" dirty="0"/>
                        <a:t> catalog, </a:t>
                      </a:r>
                      <a:r>
                        <a:rPr lang="en-CA" b="1" dirty="0"/>
                        <a:t>SQL 2012+</a:t>
                      </a:r>
                    </a:p>
                    <a:p>
                      <a:pPr marL="285750" marR="0" lvl="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dirty="0"/>
                        <a:t>Catalog automatically encrypts the package data and sensitive values.</a:t>
                      </a:r>
                    </a:p>
                    <a:p>
                      <a:pPr marL="285750" marR="0" lvl="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dirty="0"/>
                        <a:t>Projects Exported from catalog automatically set to </a:t>
                      </a:r>
                      <a:r>
                        <a:rPr lang="en-CA" b="1" dirty="0" err="1"/>
                        <a:t>EncryptSensitiveWithUserKey</a:t>
                      </a:r>
                      <a:r>
                        <a:rPr lang="en-CA" b="1" dirty="0"/>
                        <a:t> </a:t>
                      </a:r>
                    </a:p>
                    <a:p>
                      <a:pPr marL="285750" marR="0" lvl="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CA" b="0" dirty="0"/>
                    </a:p>
                    <a:p>
                      <a:pPr marL="285750" marR="0" lvl="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b="0" dirty="0"/>
                        <a:t>With each project deployment creates </a:t>
                      </a:r>
                    </a:p>
                    <a:p>
                      <a:pPr marL="752121" marR="0" lvl="1"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b="0" dirty="0" err="1"/>
                        <a:t>Certifcate</a:t>
                      </a:r>
                      <a:r>
                        <a:rPr lang="en-CA" b="0" dirty="0"/>
                        <a:t> - </a:t>
                      </a:r>
                      <a:r>
                        <a:rPr lang="en-CA" b="0" dirty="0" err="1"/>
                        <a:t>MS_Cert_Proj</a:t>
                      </a:r>
                      <a:r>
                        <a:rPr lang="en-CA" b="0" dirty="0"/>
                        <a:t>_&lt;</a:t>
                      </a:r>
                      <a:r>
                        <a:rPr lang="en-CA" b="0" dirty="0" err="1"/>
                        <a:t>Project_ID</a:t>
                      </a:r>
                      <a:r>
                        <a:rPr lang="en-CA" b="0" dirty="0"/>
                        <a:t>&gt;</a:t>
                      </a:r>
                    </a:p>
                    <a:p>
                      <a:pPr marL="752121" marR="0" lvl="1"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sz="1800" b="0" kern="1200" dirty="0">
                          <a:solidFill>
                            <a:schemeClr val="dk1"/>
                          </a:solidFill>
                          <a:latin typeface="+mn-lt"/>
                          <a:ea typeface="+mn-ea"/>
                          <a:cs typeface="+mn-cs"/>
                        </a:rPr>
                        <a:t>Symmetric Key - </a:t>
                      </a:r>
                      <a:r>
                        <a:rPr lang="en-CA" sz="1800" b="0" kern="1200" dirty="0" err="1">
                          <a:solidFill>
                            <a:schemeClr val="dk1"/>
                          </a:solidFill>
                          <a:latin typeface="+mn-lt"/>
                          <a:ea typeface="+mn-ea"/>
                          <a:cs typeface="+mn-cs"/>
                        </a:rPr>
                        <a:t>MS_Enckey_Proj</a:t>
                      </a:r>
                      <a:r>
                        <a:rPr lang="en-CA" sz="1800" b="0" kern="1200" dirty="0">
                          <a:solidFill>
                            <a:schemeClr val="dk1"/>
                          </a:solidFill>
                          <a:latin typeface="+mn-lt"/>
                          <a:ea typeface="+mn-ea"/>
                          <a:cs typeface="+mn-cs"/>
                        </a:rPr>
                        <a:t>_</a:t>
                      </a:r>
                      <a:r>
                        <a:rPr lang="en-CA" b="0" dirty="0"/>
                        <a:t>&lt;</a:t>
                      </a:r>
                      <a:r>
                        <a:rPr lang="en-CA" b="0" dirty="0" err="1"/>
                        <a:t>Project_ID</a:t>
                      </a:r>
                      <a:r>
                        <a:rPr lang="en-CA" b="0" dirty="0"/>
                        <a:t>&gt; which is used to encrypt the project.</a:t>
                      </a:r>
                    </a:p>
                    <a:p>
                      <a:pPr marL="285750" marR="0" lvl="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CA" b="1" dirty="0"/>
                    </a:p>
                    <a:p>
                      <a:pPr marL="285750" marR="0" lvl="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b="0" dirty="0"/>
                        <a:t>First project execution creates </a:t>
                      </a:r>
                    </a:p>
                    <a:p>
                      <a:pPr marL="752121" marR="0" lvl="1"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b="0" dirty="0" err="1"/>
                        <a:t>Certifcate</a:t>
                      </a:r>
                      <a:r>
                        <a:rPr lang="en-CA" b="0" dirty="0"/>
                        <a:t> - </a:t>
                      </a:r>
                      <a:r>
                        <a:rPr lang="en-CA" b="0" dirty="0" err="1"/>
                        <a:t>MS_Cert_Proj_Param</a:t>
                      </a:r>
                      <a:r>
                        <a:rPr lang="en-CA" b="0" dirty="0"/>
                        <a:t>_&lt;</a:t>
                      </a:r>
                      <a:r>
                        <a:rPr lang="en-CA" b="0" dirty="0" err="1"/>
                        <a:t>Project_ID</a:t>
                      </a:r>
                      <a:r>
                        <a:rPr lang="en-CA" b="0" dirty="0"/>
                        <a:t>&gt;</a:t>
                      </a:r>
                    </a:p>
                    <a:p>
                      <a:pPr marL="752121" marR="0" lvl="1"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sz="1800" b="0" kern="1200" dirty="0">
                          <a:solidFill>
                            <a:schemeClr val="dk1"/>
                          </a:solidFill>
                          <a:latin typeface="+mn-lt"/>
                          <a:ea typeface="+mn-ea"/>
                          <a:cs typeface="+mn-cs"/>
                        </a:rPr>
                        <a:t>Symmetric Key - </a:t>
                      </a:r>
                      <a:r>
                        <a:rPr lang="en-CA" sz="1800" b="0" kern="1200" dirty="0" err="1">
                          <a:solidFill>
                            <a:schemeClr val="dk1"/>
                          </a:solidFill>
                          <a:latin typeface="+mn-lt"/>
                          <a:ea typeface="+mn-ea"/>
                          <a:cs typeface="+mn-cs"/>
                        </a:rPr>
                        <a:t>M</a:t>
                      </a:r>
                      <a:r>
                        <a:rPr lang="en-CA" sz="1800" kern="1200" dirty="0" err="1">
                          <a:solidFill>
                            <a:schemeClr val="dk1"/>
                          </a:solidFill>
                          <a:latin typeface="+mn-lt"/>
                          <a:ea typeface="+mn-ea"/>
                          <a:cs typeface="+mn-cs"/>
                        </a:rPr>
                        <a:t>S_Enckey_Proj_Param</a:t>
                      </a:r>
                      <a:r>
                        <a:rPr lang="en-CA" sz="1800" kern="1200" dirty="0">
                          <a:solidFill>
                            <a:schemeClr val="dk1"/>
                          </a:solidFill>
                          <a:latin typeface="+mn-lt"/>
                          <a:ea typeface="+mn-ea"/>
                          <a:cs typeface="+mn-cs"/>
                        </a:rPr>
                        <a:t>_</a:t>
                      </a:r>
                      <a:r>
                        <a:rPr lang="en-CA" b="0" dirty="0"/>
                        <a:t>&lt;</a:t>
                      </a:r>
                      <a:r>
                        <a:rPr lang="en-CA" b="0" dirty="0" err="1"/>
                        <a:t>Project_ID</a:t>
                      </a:r>
                      <a:r>
                        <a:rPr lang="en-CA" b="0" dirty="0"/>
                        <a:t>&gt; which is used to encrypt the project parameter values.</a:t>
                      </a:r>
                    </a:p>
                  </a:txBody>
                  <a:tcPr/>
                </a:tc>
                <a:extLst>
                  <a:ext uri="{0D108BD9-81ED-4DB2-BD59-A6C34878D82A}">
                    <a16:rowId xmlns:a16="http://schemas.microsoft.com/office/drawing/2014/main" val="1786811657"/>
                  </a:ext>
                </a:extLst>
              </a:tr>
            </a:tbl>
          </a:graphicData>
        </a:graphic>
      </p:graphicFrame>
    </p:spTree>
    <p:extLst>
      <p:ext uri="{BB962C8B-B14F-4D97-AF65-F5344CB8AC3E}">
        <p14:creationId xmlns:p14="http://schemas.microsoft.com/office/powerpoint/2010/main" val="1891588914"/>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32EB26-4E01-4E7F-BD9B-FEAE6A212DDB}"/>
              </a:ext>
            </a:extLst>
          </p:cNvPr>
          <p:cNvSpPr>
            <a:spLocks noGrp="1"/>
          </p:cNvSpPr>
          <p:nvPr>
            <p:ph type="title"/>
          </p:nvPr>
        </p:nvSpPr>
        <p:spPr/>
        <p:txBody>
          <a:bodyPr/>
          <a:lstStyle/>
          <a:p>
            <a:r>
              <a:rPr lang="en-US" dirty="0"/>
              <a:t>Connection String</a:t>
            </a:r>
          </a:p>
        </p:txBody>
      </p:sp>
      <p:sp>
        <p:nvSpPr>
          <p:cNvPr id="3" name="Text Placeholder 2">
            <a:extLst>
              <a:ext uri="{FF2B5EF4-FFF2-40B4-BE49-F238E27FC236}">
                <a16:creationId xmlns:a16="http://schemas.microsoft.com/office/drawing/2014/main" id="{59721415-2135-4C9E-9530-58764A5DE6FF}"/>
              </a:ext>
            </a:extLst>
          </p:cNvPr>
          <p:cNvSpPr>
            <a:spLocks noGrp="1"/>
          </p:cNvSpPr>
          <p:nvPr>
            <p:ph type="body" sz="quarter" idx="12"/>
          </p:nvPr>
        </p:nvSpPr>
        <p:spPr/>
        <p:txBody>
          <a:bodyPr/>
          <a:lstStyle/>
          <a:p>
            <a:r>
              <a:rPr lang="en-US" dirty="0"/>
              <a:t>Lab</a:t>
            </a:r>
          </a:p>
        </p:txBody>
      </p:sp>
    </p:spTree>
    <p:extLst>
      <p:ext uri="{BB962C8B-B14F-4D97-AF65-F5344CB8AC3E}">
        <p14:creationId xmlns:p14="http://schemas.microsoft.com/office/powerpoint/2010/main" val="136625155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891887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BC4DCA-6D34-4E08-9D40-4112F7EE7E41}"/>
              </a:ext>
            </a:extLst>
          </p:cNvPr>
          <p:cNvSpPr>
            <a:spLocks noGrp="1"/>
          </p:cNvSpPr>
          <p:nvPr>
            <p:ph type="title"/>
          </p:nvPr>
        </p:nvSpPr>
        <p:spPr/>
        <p:txBody>
          <a:bodyPr/>
          <a:lstStyle/>
          <a:p>
            <a:r>
              <a:rPr lang="en-US" dirty="0"/>
              <a:t>Project vs Package</a:t>
            </a:r>
          </a:p>
        </p:txBody>
      </p:sp>
      <p:sp>
        <p:nvSpPr>
          <p:cNvPr id="3" name="Text Placeholder 2">
            <a:extLst>
              <a:ext uri="{FF2B5EF4-FFF2-40B4-BE49-F238E27FC236}">
                <a16:creationId xmlns:a16="http://schemas.microsoft.com/office/drawing/2014/main" id="{282E1E89-826C-44D9-B118-752B00E7F96D}"/>
              </a:ext>
            </a:extLst>
          </p:cNvPr>
          <p:cNvSpPr>
            <a:spLocks noGrp="1"/>
          </p:cNvSpPr>
          <p:nvPr>
            <p:ph type="body" sz="quarter" idx="10"/>
          </p:nvPr>
        </p:nvSpPr>
        <p:spPr>
          <a:xfrm>
            <a:off x="274639" y="1212849"/>
            <a:ext cx="5486399" cy="3459409"/>
          </a:xfrm>
        </p:spPr>
        <p:txBody>
          <a:bodyPr/>
          <a:lstStyle/>
          <a:p>
            <a:pPr marL="0" indent="0" algn="ctr">
              <a:buNone/>
            </a:pPr>
            <a:r>
              <a:rPr lang="en-US" dirty="0"/>
              <a:t>Projects Contains</a:t>
            </a:r>
          </a:p>
          <a:p>
            <a:r>
              <a:rPr lang="en-US" dirty="0"/>
              <a:t>One or more packages</a:t>
            </a:r>
          </a:p>
          <a:p>
            <a:r>
              <a:rPr lang="en-US" dirty="0"/>
              <a:t>Project Parameters</a:t>
            </a:r>
          </a:p>
          <a:p>
            <a:r>
              <a:rPr lang="en-US" dirty="0"/>
              <a:t>Connection managers (shared connections)</a:t>
            </a:r>
          </a:p>
          <a:p>
            <a:r>
              <a:rPr lang="en-US" dirty="0"/>
              <a:t>Control flow parts</a:t>
            </a:r>
          </a:p>
        </p:txBody>
      </p:sp>
      <p:sp>
        <p:nvSpPr>
          <p:cNvPr id="4" name="Text Placeholder 3">
            <a:extLst>
              <a:ext uri="{FF2B5EF4-FFF2-40B4-BE49-F238E27FC236}">
                <a16:creationId xmlns:a16="http://schemas.microsoft.com/office/drawing/2014/main" id="{CDA2A900-9DB6-479E-A114-188EB5A7ACD3}"/>
              </a:ext>
            </a:extLst>
          </p:cNvPr>
          <p:cNvSpPr>
            <a:spLocks noGrp="1"/>
          </p:cNvSpPr>
          <p:nvPr>
            <p:ph type="body" sz="quarter" idx="11"/>
          </p:nvPr>
        </p:nvSpPr>
        <p:spPr>
          <a:xfrm>
            <a:off x="6675439" y="1212849"/>
            <a:ext cx="5486399" cy="4056495"/>
          </a:xfrm>
        </p:spPr>
        <p:txBody>
          <a:bodyPr/>
          <a:lstStyle/>
          <a:p>
            <a:pPr marL="0" indent="0" algn="ctr">
              <a:buNone/>
            </a:pPr>
            <a:r>
              <a:rPr lang="en-US" dirty="0"/>
              <a:t>Package Contains</a:t>
            </a:r>
          </a:p>
          <a:p>
            <a:r>
              <a:rPr lang="en-US" dirty="0"/>
              <a:t>Control Flow</a:t>
            </a:r>
          </a:p>
          <a:p>
            <a:r>
              <a:rPr lang="en-US" dirty="0"/>
              <a:t>Data Flow</a:t>
            </a:r>
          </a:p>
          <a:p>
            <a:r>
              <a:rPr lang="en-US" dirty="0"/>
              <a:t>Package Parameters</a:t>
            </a:r>
          </a:p>
          <a:p>
            <a:r>
              <a:rPr lang="en-US" dirty="0"/>
              <a:t>Event Handlers</a:t>
            </a:r>
          </a:p>
          <a:p>
            <a:r>
              <a:rPr lang="en-US" dirty="0"/>
              <a:t>Connection manager (dedicated).</a:t>
            </a:r>
          </a:p>
        </p:txBody>
      </p:sp>
    </p:spTree>
    <p:extLst>
      <p:ext uri="{BB962C8B-B14F-4D97-AF65-F5344CB8AC3E}">
        <p14:creationId xmlns:p14="http://schemas.microsoft.com/office/powerpoint/2010/main" val="3654156178"/>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50302A-DFCC-4997-BD3F-FDB4645EA3A2}"/>
              </a:ext>
            </a:extLst>
          </p:cNvPr>
          <p:cNvSpPr>
            <a:spLocks noGrp="1"/>
          </p:cNvSpPr>
          <p:nvPr>
            <p:ph type="title"/>
          </p:nvPr>
        </p:nvSpPr>
        <p:spPr/>
        <p:txBody>
          <a:bodyPr/>
          <a:lstStyle/>
          <a:p>
            <a:r>
              <a:rPr lang="en-US" dirty="0"/>
              <a:t>Projects vs Packages</a:t>
            </a:r>
          </a:p>
        </p:txBody>
      </p:sp>
      <p:sp>
        <p:nvSpPr>
          <p:cNvPr id="3" name="Text Placeholder 2">
            <a:extLst>
              <a:ext uri="{FF2B5EF4-FFF2-40B4-BE49-F238E27FC236}">
                <a16:creationId xmlns:a16="http://schemas.microsoft.com/office/drawing/2014/main" id="{8F841A57-4514-4FC7-8BCB-411425F67923}"/>
              </a:ext>
            </a:extLst>
          </p:cNvPr>
          <p:cNvSpPr>
            <a:spLocks noGrp="1"/>
          </p:cNvSpPr>
          <p:nvPr>
            <p:ph type="body" sz="quarter" idx="12"/>
          </p:nvPr>
        </p:nvSpPr>
        <p:spPr/>
        <p:txBody>
          <a:bodyPr/>
          <a:lstStyle/>
          <a:p>
            <a:r>
              <a:rPr lang="en-US" dirty="0"/>
              <a:t>Demo</a:t>
            </a:r>
          </a:p>
        </p:txBody>
      </p:sp>
    </p:spTree>
    <p:extLst>
      <p:ext uri="{BB962C8B-B14F-4D97-AF65-F5344CB8AC3E}">
        <p14:creationId xmlns:p14="http://schemas.microsoft.com/office/powerpoint/2010/main" val="124504937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1E3DA-2DD3-48DD-902C-6DDFC71AC1BE}"/>
              </a:ext>
            </a:extLst>
          </p:cNvPr>
          <p:cNvSpPr>
            <a:spLocks noGrp="1"/>
          </p:cNvSpPr>
          <p:nvPr>
            <p:ph type="title"/>
          </p:nvPr>
        </p:nvSpPr>
        <p:spPr/>
        <p:txBody>
          <a:bodyPr/>
          <a:lstStyle/>
          <a:p>
            <a:r>
              <a:rPr lang="en-US" dirty="0"/>
              <a:t>Projects vs Packages</a:t>
            </a:r>
          </a:p>
        </p:txBody>
      </p:sp>
      <p:sp>
        <p:nvSpPr>
          <p:cNvPr id="3" name="Text Placeholder 2">
            <a:extLst>
              <a:ext uri="{FF2B5EF4-FFF2-40B4-BE49-F238E27FC236}">
                <a16:creationId xmlns:a16="http://schemas.microsoft.com/office/drawing/2014/main" id="{2A1ACB30-59A0-4AA0-B76C-9673069972E0}"/>
              </a:ext>
            </a:extLst>
          </p:cNvPr>
          <p:cNvSpPr>
            <a:spLocks noGrp="1"/>
          </p:cNvSpPr>
          <p:nvPr>
            <p:ph type="body" sz="quarter" idx="12"/>
          </p:nvPr>
        </p:nvSpPr>
        <p:spPr/>
        <p:txBody>
          <a:bodyPr/>
          <a:lstStyle/>
          <a:p>
            <a:r>
              <a:rPr lang="en-US" dirty="0"/>
              <a:t>Lab</a:t>
            </a:r>
          </a:p>
        </p:txBody>
      </p:sp>
    </p:spTree>
    <p:extLst>
      <p:ext uri="{BB962C8B-B14F-4D97-AF65-F5344CB8AC3E}">
        <p14:creationId xmlns:p14="http://schemas.microsoft.com/office/powerpoint/2010/main" val="232768681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9D3C367-60AF-4E50-B915-AAB9FA46E620}"/>
              </a:ext>
            </a:extLst>
          </p:cNvPr>
          <p:cNvSpPr>
            <a:spLocks noGrp="1"/>
          </p:cNvSpPr>
          <p:nvPr>
            <p:ph type="body" sz="quarter" idx="10"/>
          </p:nvPr>
        </p:nvSpPr>
        <p:spPr>
          <a:xfrm>
            <a:off x="274638" y="1212850"/>
            <a:ext cx="11887200" cy="4505849"/>
          </a:xfrm>
        </p:spPr>
        <p:txBody>
          <a:bodyPr/>
          <a:lstStyle/>
          <a:p>
            <a:r>
              <a:rPr lang="en-US" dirty="0"/>
              <a:t>Allows SSIS to connect to any number of sources for both input and output.</a:t>
            </a:r>
          </a:p>
          <a:p>
            <a:r>
              <a:rPr lang="en-US" dirty="0"/>
              <a:t>There are built in drivers such as </a:t>
            </a:r>
            <a:r>
              <a:rPr lang="en-US" dirty="0" err="1"/>
              <a:t>OleDB</a:t>
            </a:r>
            <a:r>
              <a:rPr lang="en-US" dirty="0"/>
              <a:t>, Flat File, ADO.NET, Analysis Service, etc.</a:t>
            </a:r>
          </a:p>
          <a:p>
            <a:r>
              <a:rPr lang="en-US" dirty="0"/>
              <a:t>Additional connections drives such as </a:t>
            </a:r>
            <a:r>
              <a:rPr lang="en-US" dirty="0" err="1"/>
              <a:t>Odata</a:t>
            </a:r>
            <a:r>
              <a:rPr lang="en-US" dirty="0"/>
              <a:t>, Hadoop, and Azure has been added in SQL Server 2016+.</a:t>
            </a:r>
          </a:p>
          <a:p>
            <a:r>
              <a:rPr lang="en-US" dirty="0"/>
              <a:t>Connections defined in connection manger are used for Control Flow, Data Flow, and Log Providers.</a:t>
            </a:r>
          </a:p>
        </p:txBody>
      </p:sp>
      <p:sp>
        <p:nvSpPr>
          <p:cNvPr id="3" name="Title 2">
            <a:extLst>
              <a:ext uri="{FF2B5EF4-FFF2-40B4-BE49-F238E27FC236}">
                <a16:creationId xmlns:a16="http://schemas.microsoft.com/office/drawing/2014/main" id="{F66090FD-94C6-4A8A-A1C6-2E698C6C852D}"/>
              </a:ext>
            </a:extLst>
          </p:cNvPr>
          <p:cNvSpPr>
            <a:spLocks noGrp="1"/>
          </p:cNvSpPr>
          <p:nvPr>
            <p:ph type="title"/>
          </p:nvPr>
        </p:nvSpPr>
        <p:spPr/>
        <p:txBody>
          <a:bodyPr/>
          <a:lstStyle/>
          <a:p>
            <a:r>
              <a:rPr lang="en-US" dirty="0"/>
              <a:t>Connection Manager</a:t>
            </a:r>
          </a:p>
        </p:txBody>
      </p:sp>
    </p:spTree>
    <p:extLst>
      <p:ext uri="{BB962C8B-B14F-4D97-AF65-F5344CB8AC3E}">
        <p14:creationId xmlns:p14="http://schemas.microsoft.com/office/powerpoint/2010/main" val="872824342"/>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9D3C367-60AF-4E50-B915-AAB9FA46E620}"/>
              </a:ext>
            </a:extLst>
          </p:cNvPr>
          <p:cNvSpPr>
            <a:spLocks noGrp="1"/>
          </p:cNvSpPr>
          <p:nvPr>
            <p:ph type="body" sz="quarter" idx="10"/>
          </p:nvPr>
        </p:nvSpPr>
        <p:spPr>
          <a:xfrm>
            <a:off x="274638" y="1212850"/>
            <a:ext cx="11734799" cy="1588127"/>
          </a:xfrm>
        </p:spPr>
        <p:txBody>
          <a:bodyPr/>
          <a:lstStyle/>
          <a:p>
            <a:r>
              <a:rPr lang="en-US" dirty="0"/>
              <a:t>Following connection managers are only available in Control Flow.</a:t>
            </a:r>
          </a:p>
          <a:p>
            <a:pPr lvl="1"/>
            <a:r>
              <a:rPr lang="en-CA" dirty="0"/>
              <a:t>FTP, HTTP, MSMQ, </a:t>
            </a:r>
            <a:r>
              <a:rPr lang="en-CA" dirty="0" err="1"/>
              <a:t>SMOServer</a:t>
            </a:r>
            <a:r>
              <a:rPr lang="en-CA" dirty="0"/>
              <a:t>, SMTP, and WMI</a:t>
            </a:r>
            <a:endParaRPr lang="en-US" dirty="0"/>
          </a:p>
        </p:txBody>
      </p:sp>
      <p:sp>
        <p:nvSpPr>
          <p:cNvPr id="3" name="Title 2">
            <a:extLst>
              <a:ext uri="{FF2B5EF4-FFF2-40B4-BE49-F238E27FC236}">
                <a16:creationId xmlns:a16="http://schemas.microsoft.com/office/drawing/2014/main" id="{F66090FD-94C6-4A8A-A1C6-2E698C6C852D}"/>
              </a:ext>
            </a:extLst>
          </p:cNvPr>
          <p:cNvSpPr>
            <a:spLocks noGrp="1"/>
          </p:cNvSpPr>
          <p:nvPr>
            <p:ph type="title"/>
          </p:nvPr>
        </p:nvSpPr>
        <p:spPr/>
        <p:txBody>
          <a:bodyPr/>
          <a:lstStyle/>
          <a:p>
            <a:r>
              <a:rPr lang="en-US" dirty="0"/>
              <a:t>Connection Manager (2)</a:t>
            </a:r>
          </a:p>
        </p:txBody>
      </p:sp>
    </p:spTree>
    <p:extLst>
      <p:ext uri="{BB962C8B-B14F-4D97-AF65-F5344CB8AC3E}">
        <p14:creationId xmlns:p14="http://schemas.microsoft.com/office/powerpoint/2010/main" val="1087379984"/>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9D3C367-60AF-4E50-B915-AAB9FA46E620}"/>
              </a:ext>
            </a:extLst>
          </p:cNvPr>
          <p:cNvSpPr>
            <a:spLocks noGrp="1"/>
          </p:cNvSpPr>
          <p:nvPr>
            <p:ph type="body" sz="quarter" idx="10"/>
          </p:nvPr>
        </p:nvSpPr>
        <p:spPr>
          <a:xfrm>
            <a:off x="274638" y="1212850"/>
            <a:ext cx="5638799" cy="3250121"/>
          </a:xfrm>
        </p:spPr>
        <p:txBody>
          <a:bodyPr/>
          <a:lstStyle/>
          <a:p>
            <a:r>
              <a:rPr lang="en-US" dirty="0"/>
              <a:t>Following connection managers are available to both Source and Destination data flows:</a:t>
            </a:r>
          </a:p>
          <a:p>
            <a:pPr lvl="1"/>
            <a:r>
              <a:rPr lang="en-CA" dirty="0"/>
              <a:t>Database (ADO.NET, OLE DB, or CDC Source) or File (Excel, Flat File, XML, Raw File).</a:t>
            </a:r>
            <a:endParaRPr lang="en-US" dirty="0"/>
          </a:p>
        </p:txBody>
      </p:sp>
      <p:sp>
        <p:nvSpPr>
          <p:cNvPr id="3" name="Title 2">
            <a:extLst>
              <a:ext uri="{FF2B5EF4-FFF2-40B4-BE49-F238E27FC236}">
                <a16:creationId xmlns:a16="http://schemas.microsoft.com/office/drawing/2014/main" id="{F66090FD-94C6-4A8A-A1C6-2E698C6C852D}"/>
              </a:ext>
            </a:extLst>
          </p:cNvPr>
          <p:cNvSpPr>
            <a:spLocks noGrp="1"/>
          </p:cNvSpPr>
          <p:nvPr>
            <p:ph type="title"/>
          </p:nvPr>
        </p:nvSpPr>
        <p:spPr/>
        <p:txBody>
          <a:bodyPr/>
          <a:lstStyle/>
          <a:p>
            <a:r>
              <a:rPr lang="en-US" dirty="0"/>
              <a:t>Connection Manager (3)</a:t>
            </a:r>
          </a:p>
        </p:txBody>
      </p:sp>
      <p:sp>
        <p:nvSpPr>
          <p:cNvPr id="4" name="Text Placeholder 1">
            <a:extLst>
              <a:ext uri="{FF2B5EF4-FFF2-40B4-BE49-F238E27FC236}">
                <a16:creationId xmlns:a16="http://schemas.microsoft.com/office/drawing/2014/main" id="{8B48C023-5DE2-45AC-A727-8430F132F4BE}"/>
              </a:ext>
            </a:extLst>
          </p:cNvPr>
          <p:cNvSpPr txBox="1">
            <a:spLocks/>
          </p:cNvSpPr>
          <p:nvPr/>
        </p:nvSpPr>
        <p:spPr>
          <a:xfrm>
            <a:off x="5989637" y="1135062"/>
            <a:ext cx="5638799" cy="3582519"/>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Following connection managers are available only to Destination data flows:</a:t>
            </a:r>
          </a:p>
          <a:p>
            <a:pPr lvl="1"/>
            <a:r>
              <a:rPr lang="en-CA" dirty="0"/>
              <a:t>SSAS (Data mining model training, Dimension processing, or partition processing) or </a:t>
            </a:r>
            <a:r>
              <a:rPr lang="en-CA" dirty="0" err="1"/>
              <a:t>Rowset</a:t>
            </a:r>
            <a:r>
              <a:rPr lang="en-CA" dirty="0"/>
              <a:t> (Data reader, </a:t>
            </a:r>
            <a:r>
              <a:rPr lang="en-CA" dirty="0" err="1"/>
              <a:t>Recordset</a:t>
            </a:r>
            <a:r>
              <a:rPr lang="en-CA" dirty="0"/>
              <a:t>).</a:t>
            </a:r>
            <a:endParaRPr lang="en-US" dirty="0"/>
          </a:p>
        </p:txBody>
      </p:sp>
    </p:spTree>
    <p:extLst>
      <p:ext uri="{BB962C8B-B14F-4D97-AF65-F5344CB8AC3E}">
        <p14:creationId xmlns:p14="http://schemas.microsoft.com/office/powerpoint/2010/main" val="545057884"/>
      </p:ext>
    </p:extLst>
  </p:cSld>
  <p:clrMapOvr>
    <a:masterClrMapping/>
  </p:clrMapOvr>
  <p:transition>
    <p:fade/>
  </p:transition>
</p:sld>
</file>

<file path=ppt/theme/theme1.xml><?xml version="1.0" encoding="utf-8"?>
<a:theme xmlns:a="http://schemas.openxmlformats.org/drawingml/2006/main" name="WHITE TEMPLATE">
  <a:themeElements>
    <a:clrScheme name="Custom 8">
      <a:dk1>
        <a:srgbClr val="505050"/>
      </a:dk1>
      <a:lt1>
        <a:srgbClr val="FFFFFF"/>
      </a:lt1>
      <a:dk2>
        <a:srgbClr val="002050"/>
      </a:dk2>
      <a:lt2>
        <a:srgbClr val="00BCF2"/>
      </a:lt2>
      <a:accent1>
        <a:srgbClr val="002050"/>
      </a:accent1>
      <a:accent2>
        <a:srgbClr val="B4009E"/>
      </a:accent2>
      <a:accent3>
        <a:srgbClr val="0078D7"/>
      </a:accent3>
      <a:accent4>
        <a:srgbClr val="5C2D91"/>
      </a:accent4>
      <a:accent5>
        <a:srgbClr val="107C10"/>
      </a:accent5>
      <a:accent6>
        <a:srgbClr val="D83B01"/>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Lesson Template Advanced Services Delivery" id="{C1C2A24F-D109-42E5-AC15-AA5D2EC769D9}" vid="{DB32FE43-934C-40BD-B03E-F7F2E05B8611}"/>
    </a:ext>
  </a:extLst>
</a:theme>
</file>

<file path=ppt/theme/theme2.xml><?xml version="1.0" encoding="utf-8"?>
<a:theme xmlns:a="http://schemas.openxmlformats.org/drawingml/2006/main" name="COLOR TEMPLATE">
  <a:themeElements>
    <a:clrScheme name="MSVID Dark Blue">
      <a:dk1>
        <a:srgbClr val="505050"/>
      </a:dk1>
      <a:lt1>
        <a:srgbClr val="FFFFFF"/>
      </a:lt1>
      <a:dk2>
        <a:srgbClr val="002050"/>
      </a:dk2>
      <a:lt2>
        <a:srgbClr val="CDF4FF"/>
      </a:lt2>
      <a:accent1>
        <a:srgbClr val="107C10"/>
      </a:accent1>
      <a:accent2>
        <a:srgbClr val="B4009E"/>
      </a:accent2>
      <a:accent3>
        <a:srgbClr val="0078D7"/>
      </a:accent3>
      <a:accent4>
        <a:srgbClr val="5C2D91"/>
      </a:accent4>
      <a:accent5>
        <a:srgbClr val="008272"/>
      </a:accent5>
      <a:accent6>
        <a:srgbClr val="D83B01"/>
      </a:accent6>
      <a:hlink>
        <a:srgbClr val="CDF4FF"/>
      </a:hlink>
      <a:folHlink>
        <a:srgbClr val="CDF4F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Lesson Template Advanced Services Delivery" id="{C1C2A24F-D109-42E5-AC15-AA5D2EC769D9}" vid="{1A6D54F3-F9C7-407A-9538-6F46E67083DB}"/>
    </a:ext>
  </a:extLst>
</a:theme>
</file>

<file path=ppt/theme/theme3.xml><?xml version="1.0" encoding="utf-8"?>
<a:theme xmlns:a="http://schemas.openxmlformats.org/drawingml/2006/main" name="1_WHITE TEMPLATE">
  <a:themeElements>
    <a:clrScheme name="Custom 8">
      <a:dk1>
        <a:srgbClr val="505050"/>
      </a:dk1>
      <a:lt1>
        <a:srgbClr val="FFFFFF"/>
      </a:lt1>
      <a:dk2>
        <a:srgbClr val="002050"/>
      </a:dk2>
      <a:lt2>
        <a:srgbClr val="00BCF2"/>
      </a:lt2>
      <a:accent1>
        <a:srgbClr val="002050"/>
      </a:accent1>
      <a:accent2>
        <a:srgbClr val="B4009E"/>
      </a:accent2>
      <a:accent3>
        <a:srgbClr val="0078D7"/>
      </a:accent3>
      <a:accent4>
        <a:srgbClr val="5C2D91"/>
      </a:accent4>
      <a:accent5>
        <a:srgbClr val="107C10"/>
      </a:accent5>
      <a:accent6>
        <a:srgbClr val="D83B01"/>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Lesson Template Advanced Services Delivery" id="{C1C2A24F-D109-42E5-AC15-AA5D2EC769D9}" vid="{DB32FE43-934C-40BD-B03E-F7F2E05B8611}"/>
    </a:ext>
  </a:extLst>
</a:theme>
</file>

<file path=ppt/theme/theme4.xml><?xml version="1.0" encoding="utf-8"?>
<a:theme xmlns:a="http://schemas.openxmlformats.org/drawingml/2006/main" name="3_WHITE TEMPLATE">
  <a:themeElements>
    <a:clrScheme name="Custom 8">
      <a:dk1>
        <a:srgbClr val="505050"/>
      </a:dk1>
      <a:lt1>
        <a:srgbClr val="FFFFFF"/>
      </a:lt1>
      <a:dk2>
        <a:srgbClr val="002050"/>
      </a:dk2>
      <a:lt2>
        <a:srgbClr val="00BCF2"/>
      </a:lt2>
      <a:accent1>
        <a:srgbClr val="002050"/>
      </a:accent1>
      <a:accent2>
        <a:srgbClr val="B4009E"/>
      </a:accent2>
      <a:accent3>
        <a:srgbClr val="0078D7"/>
      </a:accent3>
      <a:accent4>
        <a:srgbClr val="5C2D91"/>
      </a:accent4>
      <a:accent5>
        <a:srgbClr val="107C10"/>
      </a:accent5>
      <a:accent6>
        <a:srgbClr val="D83B01"/>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Lesson Template Advanced Services Delivery" id="{C1C2A24F-D109-42E5-AC15-AA5D2EC769D9}" vid="{DB32FE43-934C-40BD-B03E-F7F2E05B8611}"/>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xmlns:pc="http://schemas.microsoft.com/office/infopath/2007/PartnerControls">
  <documentManagement>
    <_dlc_DocId xmlns="230e9df3-be65-4c73-a93b-d1236ebd677e">CPS089-555620336-143</_dlc_DocId>
    <_dlc_DocIdUrl xmlns="230e9df3-be65-4c73-a93b-d1236ebd677e">
      <Url>https://microsoft.sharepoint.com/teams/CampusProjectSites089/hahzsakosd/ipdev/_layouts/15/DocIdRedir.aspx?ID=CPS089-555620336-143</Url>
      <Description>CPS089-555620336-143</Description>
    </_dlc_DocIdUrl>
  </documentManagement>
</p:properties>
</file>

<file path=customXml/item2.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Version=16.0.0.0, Culture=neutral, PublicKeyToken=71e9bce111e9429c</Assembly>
    <Class>Microsoft.Office.DocumentManagement.Internal.DocIdHandler</Class>
    <Data/>
    <Filter/>
  </Receiver>
</spe:Receiver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ct:contentTypeSchema xmlns:ct="http://schemas.microsoft.com/office/2006/metadata/contentType" xmlns:ma="http://schemas.microsoft.com/office/2006/metadata/properties/metaAttributes" ct:_="" ma:_="" ma:contentTypeName="Document" ma:contentTypeID="0x010100E159D276C0CB3447A69A9CE69396C846" ma:contentTypeVersion="2" ma:contentTypeDescription="Create a new document." ma:contentTypeScope="" ma:versionID="1dc5f255bb5d53da19c6b9c45c545005">
  <xsd:schema xmlns:xsd="http://www.w3.org/2001/XMLSchema" xmlns:xs="http://www.w3.org/2001/XMLSchema" xmlns:p="http://schemas.microsoft.com/office/2006/metadata/properties" xmlns:ns2="230e9df3-be65-4c73-a93b-d1236ebd677e" xmlns:ns3="4b6e114e-4d2a-4f10-9268-ba081d6f28ac" targetNamespace="http://schemas.microsoft.com/office/2006/metadata/properties" ma:root="true" ma:fieldsID="2caf596d414b9a9a356b58e82e2d1a15" ns2:_="" ns3:_="">
    <xsd:import namespace="230e9df3-be65-4c73-a93b-d1236ebd677e"/>
    <xsd:import namespace="4b6e114e-4d2a-4f10-9268-ba081d6f28ac"/>
    <xsd:element name="properties">
      <xsd:complexType>
        <xsd:sequence>
          <xsd:element name="documentManagement">
            <xsd:complexType>
              <xsd:all>
                <xsd:element ref="ns2:_dlc_DocId" minOccurs="0"/>
                <xsd:element ref="ns2:_dlc_DocIdUrl" minOccurs="0"/>
                <xsd:element ref="ns2:_dlc_DocIdPersistId" minOccurs="0"/>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4b6e114e-4d2a-4f10-9268-ba081d6f28ac" elementFormDefault="qualified">
    <xsd:import namespace="http://schemas.microsoft.com/office/2006/documentManagement/types"/>
    <xsd:import namespace="http://schemas.microsoft.com/office/infopath/2007/PartnerControls"/>
    <xsd:element name="MediaServiceMetadata" ma:index="11" nillable="true" ma:displayName="MediaServiceMetadata" ma:description="" ma:hidden="true" ma:internalName="MediaServiceMetadata" ma:readOnly="true">
      <xsd:simpleType>
        <xsd:restriction base="dms:Note"/>
      </xsd:simpleType>
    </xsd:element>
    <xsd:element name="MediaServiceFastMetadata" ma:index="12" nillable="true" ma:displayName="MediaServiceFastMetadata" ma:description=""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990F116-B58F-4255-B05B-DA3808E0E5C6}">
  <ds:schemaRefs>
    <ds:schemaRef ds:uri="4b6e114e-4d2a-4f10-9268-ba081d6f28ac"/>
    <ds:schemaRef ds:uri="http://www.w3.org/XML/1998/namespace"/>
    <ds:schemaRef ds:uri="http://purl.org/dc/dcmitype/"/>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schemas.openxmlformats.org/package/2006/metadata/core-properties"/>
    <ds:schemaRef ds:uri="230e9df3-be65-4c73-a93b-d1236ebd677e"/>
    <ds:schemaRef ds:uri="http://purl.org/dc/terms/"/>
  </ds:schemaRefs>
</ds:datastoreItem>
</file>

<file path=customXml/itemProps2.xml><?xml version="1.0" encoding="utf-8"?>
<ds:datastoreItem xmlns:ds="http://schemas.openxmlformats.org/officeDocument/2006/customXml" ds:itemID="{FEC9592E-82DD-4399-A4BB-5C49E0F6255D}">
  <ds:schemaRefs>
    <ds:schemaRef ds:uri="http://schemas.microsoft.com/sharepoint/events"/>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4.xml><?xml version="1.0" encoding="utf-8"?>
<ds:datastoreItem xmlns:ds="http://schemas.openxmlformats.org/officeDocument/2006/customXml" ds:itemID="{2694FA73-0B83-4A62-B0E5-A5BFAD5BFAE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30e9df3-be65-4c73-a93b-d1236ebd677e"/>
    <ds:schemaRef ds:uri="4b6e114e-4d2a-4f10-9268-ba081d6f28a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Lesson Template Advanced Services Delivery</Template>
  <TotalTime>1747</TotalTime>
  <Words>2026</Words>
  <Application>Microsoft Office PowerPoint</Application>
  <PresentationFormat>Custom</PresentationFormat>
  <Paragraphs>258</Paragraphs>
  <Slides>32</Slides>
  <Notes>21</Notes>
  <HiddenSlides>1</HiddenSlides>
  <MMClips>0</MMClips>
  <ScaleCrop>false</ScaleCrop>
  <HeadingPairs>
    <vt:vector size="6" baseType="variant">
      <vt:variant>
        <vt:lpstr>Fonts Used</vt:lpstr>
      </vt:variant>
      <vt:variant>
        <vt:i4>6</vt:i4>
      </vt:variant>
      <vt:variant>
        <vt:lpstr>Theme</vt:lpstr>
      </vt:variant>
      <vt:variant>
        <vt:i4>4</vt:i4>
      </vt:variant>
      <vt:variant>
        <vt:lpstr>Slide Titles</vt:lpstr>
      </vt:variant>
      <vt:variant>
        <vt:i4>32</vt:i4>
      </vt:variant>
    </vt:vector>
  </HeadingPairs>
  <TitlesOfParts>
    <vt:vector size="42" baseType="lpstr">
      <vt:lpstr>Arial</vt:lpstr>
      <vt:lpstr>Calibri Light</vt:lpstr>
      <vt:lpstr>Consolas</vt:lpstr>
      <vt:lpstr>Segoe UI</vt:lpstr>
      <vt:lpstr>Segoe UI Light</vt:lpstr>
      <vt:lpstr>Wingdings</vt:lpstr>
      <vt:lpstr>WHITE TEMPLATE</vt:lpstr>
      <vt:lpstr>COLOR TEMPLATE</vt:lpstr>
      <vt:lpstr>1_WHITE TEMPLATE</vt:lpstr>
      <vt:lpstr>3_WHITE TEMPLATE</vt:lpstr>
      <vt:lpstr> Module 3: SSIS Development  </vt:lpstr>
      <vt:lpstr>PowerPoint Presentation</vt:lpstr>
      <vt:lpstr>Agenda</vt:lpstr>
      <vt:lpstr>Project vs Package</vt:lpstr>
      <vt:lpstr>Projects vs Packages</vt:lpstr>
      <vt:lpstr>Projects vs Packages</vt:lpstr>
      <vt:lpstr>Connection Manager</vt:lpstr>
      <vt:lpstr>Connection Manager (2)</vt:lpstr>
      <vt:lpstr>Connection Manager (3)</vt:lpstr>
      <vt:lpstr>Connection Manager</vt:lpstr>
      <vt:lpstr>Variables vs Parameters</vt:lpstr>
      <vt:lpstr>Variables vs Parameters – Supported Data Types</vt:lpstr>
      <vt:lpstr>Variables vs Parameters – Scope</vt:lpstr>
      <vt:lpstr>Variables vs Parameters – System</vt:lpstr>
      <vt:lpstr>Variables vs Parameters – Additional Information</vt:lpstr>
      <vt:lpstr>Parameters</vt:lpstr>
      <vt:lpstr>Expressions</vt:lpstr>
      <vt:lpstr>Expressions – Additional Info</vt:lpstr>
      <vt:lpstr>Property Expressions</vt:lpstr>
      <vt:lpstr>Property Expressions – Data Flow</vt:lpstr>
      <vt:lpstr>Variable Expressions</vt:lpstr>
      <vt:lpstr>Expression Task</vt:lpstr>
      <vt:lpstr>Control Flow Script Task </vt:lpstr>
      <vt:lpstr>Expression Task vs Script Task Variable Assignment</vt:lpstr>
      <vt:lpstr>Sensitive Data</vt:lpstr>
      <vt:lpstr>Variables &amp; Expressions</vt:lpstr>
      <vt:lpstr>Connection Strings</vt:lpstr>
      <vt:lpstr>Connection Strings - Security</vt:lpstr>
      <vt:lpstr>Connecting String – Security (2)</vt:lpstr>
      <vt:lpstr>Connecting String – Security (3)</vt:lpstr>
      <vt:lpstr>Connection String</vt:lpstr>
      <vt:lpstr>PowerPoint Presentation</vt:lpstr>
    </vt:vector>
  </TitlesOfParts>
  <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1: Understanding High Availability and Disaster Recovery </dc:title>
  <dc:subject>&lt;Speech title here&gt;</dc:subject>
  <dc:creator>Vivek.Sanil@microsoft.com</dc:creator>
  <cp:keywords>WorkshopPLUS - SQL Server: AlwaysOn Availability Groups and Failover Cluster Instances - Setup and Configuration</cp:keywords>
  <dc:description>Template: Maryfj_x000d_
Formatting: _x000d_
Audience Type:</dc:description>
  <cp:lastModifiedBy>Mohit Gupta (CANADA)</cp:lastModifiedBy>
  <cp:revision>148</cp:revision>
  <dcterms:created xsi:type="dcterms:W3CDTF">2016-06-21T22:22:39Z</dcterms:created>
  <dcterms:modified xsi:type="dcterms:W3CDTF">2018-05-10T14:19:52Z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0x010100E159D276C0CB3447A69A9CE69396C846</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_dlc_DocIdItemGuid">
    <vt:lpwstr>fdaf007e-5709-42bc-8698-c61947d860ad</vt:lpwstr>
  </property>
  <property fmtid="{D5CDD505-2E9C-101B-9397-08002B2CF9AE}" pid="12" name="MSIP_Label_f42aa342-8706-4288-bd11-ebb85995028c_Enabled">
    <vt:lpwstr>True</vt:lpwstr>
  </property>
  <property fmtid="{D5CDD505-2E9C-101B-9397-08002B2CF9AE}" pid="13" name="MSIP_Label_f42aa342-8706-4288-bd11-ebb85995028c_SiteId">
    <vt:lpwstr>72f988bf-86f1-41af-91ab-2d7cd011db47</vt:lpwstr>
  </property>
  <property fmtid="{D5CDD505-2E9C-101B-9397-08002B2CF9AE}" pid="14" name="MSIP_Label_f42aa342-8706-4288-bd11-ebb85995028c_Ref">
    <vt:lpwstr>https://api.informationprotection.azure.com/api/72f988bf-86f1-41af-91ab-2d7cd011db47</vt:lpwstr>
  </property>
  <property fmtid="{D5CDD505-2E9C-101B-9397-08002B2CF9AE}" pid="15" name="MSIP_Label_f42aa342-8706-4288-bd11-ebb85995028c_Owner">
    <vt:lpwstr>vsanil@microsoft.com</vt:lpwstr>
  </property>
  <property fmtid="{D5CDD505-2E9C-101B-9397-08002B2CF9AE}" pid="16" name="MSIP_Label_f42aa342-8706-4288-bd11-ebb85995028c_SetDate">
    <vt:lpwstr>2017-09-22T15:07:14.6788977-05:00</vt:lpwstr>
  </property>
  <property fmtid="{D5CDD505-2E9C-101B-9397-08002B2CF9AE}" pid="17" name="MSIP_Label_f42aa342-8706-4288-bd11-ebb85995028c_Name">
    <vt:lpwstr>General</vt:lpwstr>
  </property>
  <property fmtid="{D5CDD505-2E9C-101B-9397-08002B2CF9AE}" pid="18" name="MSIP_Label_f42aa342-8706-4288-bd11-ebb85995028c_Application">
    <vt:lpwstr>Microsoft Azure Information Protection</vt:lpwstr>
  </property>
  <property fmtid="{D5CDD505-2E9C-101B-9397-08002B2CF9AE}" pid="19" name="MSIP_Label_f42aa342-8706-4288-bd11-ebb85995028c_Extended_MSFT_Method">
    <vt:lpwstr>Automatic</vt:lpwstr>
  </property>
  <property fmtid="{D5CDD505-2E9C-101B-9397-08002B2CF9AE}" pid="20" name="Sensitivity">
    <vt:lpwstr>General</vt:lpwstr>
  </property>
</Properties>
</file>