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 id="2147484267" r:id="rId7"/>
    <p:sldMasterId id="2147484319" r:id="rId8"/>
  </p:sldMasterIdLst>
  <p:notesMasterIdLst>
    <p:notesMasterId r:id="rId23"/>
  </p:notesMasterIdLst>
  <p:handoutMasterIdLst>
    <p:handoutMasterId r:id="rId24"/>
  </p:handoutMasterIdLst>
  <p:sldIdLst>
    <p:sldId id="256" r:id="rId9"/>
    <p:sldId id="315" r:id="rId10"/>
    <p:sldId id="316" r:id="rId11"/>
    <p:sldId id="398" r:id="rId12"/>
    <p:sldId id="400" r:id="rId13"/>
    <p:sldId id="399" r:id="rId14"/>
    <p:sldId id="403" r:id="rId15"/>
    <p:sldId id="401" r:id="rId16"/>
    <p:sldId id="402" r:id="rId17"/>
    <p:sldId id="404" r:id="rId18"/>
    <p:sldId id="405" r:id="rId19"/>
    <p:sldId id="406" r:id="rId20"/>
    <p:sldId id="407" r:id="rId21"/>
    <p:sldId id="268"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035EEC-26BC-4814-92D4-B47F2A83E6A9}" v="122" dt="2018-05-23T13:54:44.3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81306" autoAdjust="0"/>
  </p:normalViewPr>
  <p:slideViewPr>
    <p:cSldViewPr>
      <p:cViewPr varScale="1">
        <p:scale>
          <a:sx n="81" d="100"/>
          <a:sy n="81" d="100"/>
        </p:scale>
        <p:origin x="792" y="9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Gupta (CANADA)" userId="21cbd873-977b-46b9-9e93-78c688961a76" providerId="ADAL" clId="{C6035EEC-26BC-4814-92D4-B47F2A83E6A9}"/>
    <pc:docChg chg="custSel modSld">
      <pc:chgData name="Mohit Gupta (CANADA)" userId="21cbd873-977b-46b9-9e93-78c688961a76" providerId="ADAL" clId="{C6035EEC-26BC-4814-92D4-B47F2A83E6A9}" dt="2018-05-23T13:54:44.348" v="121" actId="20577"/>
      <pc:docMkLst>
        <pc:docMk/>
      </pc:docMkLst>
      <pc:sldChg chg="modSp">
        <pc:chgData name="Mohit Gupta (CANADA)" userId="21cbd873-977b-46b9-9e93-78c688961a76" providerId="ADAL" clId="{C6035EEC-26BC-4814-92D4-B47F2A83E6A9}" dt="2018-05-23T13:49:47.972" v="62" actId="20577"/>
        <pc:sldMkLst>
          <pc:docMk/>
          <pc:sldMk cId="3879068885" sldId="399"/>
        </pc:sldMkLst>
        <pc:spChg chg="mod">
          <ac:chgData name="Mohit Gupta (CANADA)" userId="21cbd873-977b-46b9-9e93-78c688961a76" providerId="ADAL" clId="{C6035EEC-26BC-4814-92D4-B47F2A83E6A9}" dt="2018-05-23T13:49:47.972" v="62" actId="20577"/>
          <ac:spMkLst>
            <pc:docMk/>
            <pc:sldMk cId="3879068885" sldId="399"/>
            <ac:spMk id="3" creationId="{5263F4B0-A008-47D9-8980-D733423B3F25}"/>
          </ac:spMkLst>
        </pc:spChg>
      </pc:sldChg>
      <pc:sldChg chg="modSp">
        <pc:chgData name="Mohit Gupta (CANADA)" userId="21cbd873-977b-46b9-9e93-78c688961a76" providerId="ADAL" clId="{C6035EEC-26BC-4814-92D4-B47F2A83E6A9}" dt="2018-05-23T13:47:44.553" v="50" actId="20577"/>
        <pc:sldMkLst>
          <pc:docMk/>
          <pc:sldMk cId="2119303037" sldId="400"/>
        </pc:sldMkLst>
        <pc:spChg chg="mod">
          <ac:chgData name="Mohit Gupta (CANADA)" userId="21cbd873-977b-46b9-9e93-78c688961a76" providerId="ADAL" clId="{C6035EEC-26BC-4814-92D4-B47F2A83E6A9}" dt="2018-05-23T13:47:44.553" v="50" actId="20577"/>
          <ac:spMkLst>
            <pc:docMk/>
            <pc:sldMk cId="2119303037" sldId="400"/>
            <ac:spMk id="3" creationId="{5263F4B0-A008-47D9-8980-D733423B3F25}"/>
          </ac:spMkLst>
        </pc:spChg>
      </pc:sldChg>
      <pc:sldChg chg="modSp">
        <pc:chgData name="Mohit Gupta (CANADA)" userId="21cbd873-977b-46b9-9e93-78c688961a76" providerId="ADAL" clId="{C6035EEC-26BC-4814-92D4-B47F2A83E6A9}" dt="2018-05-23T13:51:24.853" v="66" actId="20577"/>
        <pc:sldMkLst>
          <pc:docMk/>
          <pc:sldMk cId="712768142" sldId="402"/>
        </pc:sldMkLst>
        <pc:spChg chg="mod">
          <ac:chgData name="Mohit Gupta (CANADA)" userId="21cbd873-977b-46b9-9e93-78c688961a76" providerId="ADAL" clId="{C6035EEC-26BC-4814-92D4-B47F2A83E6A9}" dt="2018-05-23T13:51:24.853" v="66" actId="20577"/>
          <ac:spMkLst>
            <pc:docMk/>
            <pc:sldMk cId="712768142" sldId="402"/>
            <ac:spMk id="3" creationId="{5263F4B0-A008-47D9-8980-D733423B3F25}"/>
          </ac:spMkLst>
        </pc:spChg>
      </pc:sldChg>
      <pc:sldChg chg="modSp">
        <pc:chgData name="Mohit Gupta (CANADA)" userId="21cbd873-977b-46b9-9e93-78c688961a76" providerId="ADAL" clId="{C6035EEC-26BC-4814-92D4-B47F2A83E6A9}" dt="2018-05-23T13:50:15.616" v="65" actId="14100"/>
        <pc:sldMkLst>
          <pc:docMk/>
          <pc:sldMk cId="2108220596" sldId="403"/>
        </pc:sldMkLst>
        <pc:spChg chg="mod">
          <ac:chgData name="Mohit Gupta (CANADA)" userId="21cbd873-977b-46b9-9e93-78c688961a76" providerId="ADAL" clId="{C6035EEC-26BC-4814-92D4-B47F2A83E6A9}" dt="2018-05-23T13:50:15.616" v="65" actId="14100"/>
          <ac:spMkLst>
            <pc:docMk/>
            <pc:sldMk cId="2108220596" sldId="403"/>
            <ac:spMk id="2" creationId="{45C23F5C-B812-40E7-AE95-307DD922EB9D}"/>
          </ac:spMkLst>
        </pc:spChg>
        <pc:graphicFrameChg chg="modGraphic">
          <ac:chgData name="Mohit Gupta (CANADA)" userId="21cbd873-977b-46b9-9e93-78c688961a76" providerId="ADAL" clId="{C6035EEC-26BC-4814-92D4-B47F2A83E6A9}" dt="2018-05-23T13:50:09.860" v="64" actId="404"/>
          <ac:graphicFrameMkLst>
            <pc:docMk/>
            <pc:sldMk cId="2108220596" sldId="403"/>
            <ac:graphicFrameMk id="4" creationId="{B941A6A8-7438-4B57-931D-690707B05040}"/>
          </ac:graphicFrameMkLst>
        </pc:graphicFrameChg>
      </pc:sldChg>
      <pc:sldChg chg="modSp">
        <pc:chgData name="Mohit Gupta (CANADA)" userId="21cbd873-977b-46b9-9e93-78c688961a76" providerId="ADAL" clId="{C6035EEC-26BC-4814-92D4-B47F2A83E6A9}" dt="2018-05-23T13:52:13.339" v="101" actId="14734"/>
        <pc:sldMkLst>
          <pc:docMk/>
          <pc:sldMk cId="1939805680" sldId="404"/>
        </pc:sldMkLst>
        <pc:spChg chg="mod">
          <ac:chgData name="Mohit Gupta (CANADA)" userId="21cbd873-977b-46b9-9e93-78c688961a76" providerId="ADAL" clId="{C6035EEC-26BC-4814-92D4-B47F2A83E6A9}" dt="2018-05-23T13:51:46.899" v="69" actId="20577"/>
          <ac:spMkLst>
            <pc:docMk/>
            <pc:sldMk cId="1939805680" sldId="404"/>
            <ac:spMk id="3" creationId="{5263F4B0-A008-47D9-8980-D733423B3F25}"/>
          </ac:spMkLst>
        </pc:spChg>
        <pc:graphicFrameChg chg="mod modGraphic">
          <ac:chgData name="Mohit Gupta (CANADA)" userId="21cbd873-977b-46b9-9e93-78c688961a76" providerId="ADAL" clId="{C6035EEC-26BC-4814-92D4-B47F2A83E6A9}" dt="2018-05-23T13:52:13.339" v="101" actId="14734"/>
          <ac:graphicFrameMkLst>
            <pc:docMk/>
            <pc:sldMk cId="1939805680" sldId="404"/>
            <ac:graphicFrameMk id="6" creationId="{A11146C2-17C3-481B-95C5-7AE5EB433ED7}"/>
          </ac:graphicFrameMkLst>
        </pc:graphicFrameChg>
      </pc:sldChg>
      <pc:sldChg chg="modSp">
        <pc:chgData name="Mohit Gupta (CANADA)" userId="21cbd873-977b-46b9-9e93-78c688961a76" providerId="ADAL" clId="{C6035EEC-26BC-4814-92D4-B47F2A83E6A9}" dt="2018-05-23T13:52:18.645" v="103" actId="20577"/>
        <pc:sldMkLst>
          <pc:docMk/>
          <pc:sldMk cId="3236482788" sldId="405"/>
        </pc:sldMkLst>
        <pc:spChg chg="mod">
          <ac:chgData name="Mohit Gupta (CANADA)" userId="21cbd873-977b-46b9-9e93-78c688961a76" providerId="ADAL" clId="{C6035EEC-26BC-4814-92D4-B47F2A83E6A9}" dt="2018-05-23T13:52:18.645" v="103" actId="20577"/>
          <ac:spMkLst>
            <pc:docMk/>
            <pc:sldMk cId="3236482788" sldId="405"/>
            <ac:spMk id="3" creationId="{5263F4B0-A008-47D9-8980-D733423B3F25}"/>
          </ac:spMkLst>
        </pc:spChg>
      </pc:sldChg>
      <pc:sldChg chg="modSp">
        <pc:chgData name="Mohit Gupta (CANADA)" userId="21cbd873-977b-46b9-9e93-78c688961a76" providerId="ADAL" clId="{C6035EEC-26BC-4814-92D4-B47F2A83E6A9}" dt="2018-05-23T13:52:37.307" v="109" actId="20577"/>
        <pc:sldMkLst>
          <pc:docMk/>
          <pc:sldMk cId="2646149193" sldId="406"/>
        </pc:sldMkLst>
        <pc:spChg chg="mod">
          <ac:chgData name="Mohit Gupta (CANADA)" userId="21cbd873-977b-46b9-9e93-78c688961a76" providerId="ADAL" clId="{C6035EEC-26BC-4814-92D4-B47F2A83E6A9}" dt="2018-05-23T13:52:37.307" v="109" actId="20577"/>
          <ac:spMkLst>
            <pc:docMk/>
            <pc:sldMk cId="2646149193" sldId="406"/>
            <ac:spMk id="3" creationId="{5263F4B0-A008-47D9-8980-D733423B3F25}"/>
          </ac:spMkLst>
        </pc:spChg>
      </pc:sldChg>
      <pc:sldChg chg="delSp modSp">
        <pc:chgData name="Mohit Gupta (CANADA)" userId="21cbd873-977b-46b9-9e93-78c688961a76" providerId="ADAL" clId="{C6035EEC-26BC-4814-92D4-B47F2A83E6A9}" dt="2018-05-23T13:54:44.348" v="121" actId="20577"/>
        <pc:sldMkLst>
          <pc:docMk/>
          <pc:sldMk cId="2868151066" sldId="407"/>
        </pc:sldMkLst>
        <pc:spChg chg="del">
          <ac:chgData name="Mohit Gupta (CANADA)" userId="21cbd873-977b-46b9-9e93-78c688961a76" providerId="ADAL" clId="{C6035EEC-26BC-4814-92D4-B47F2A83E6A9}" dt="2018-05-23T13:53:29.384" v="110" actId="478"/>
          <ac:spMkLst>
            <pc:docMk/>
            <pc:sldMk cId="2868151066" sldId="407"/>
            <ac:spMk id="3" creationId="{5263F4B0-A008-47D9-8980-D733423B3F25}"/>
          </ac:spMkLst>
        </pc:spChg>
        <pc:graphicFrameChg chg="mod modGraphic">
          <ac:chgData name="Mohit Gupta (CANADA)" userId="21cbd873-977b-46b9-9e93-78c688961a76" providerId="ADAL" clId="{C6035EEC-26BC-4814-92D4-B47F2A83E6A9}" dt="2018-05-23T13:54:44.348" v="121" actId="20577"/>
          <ac:graphicFrameMkLst>
            <pc:docMk/>
            <pc:sldMk cId="2868151066" sldId="407"/>
            <ac:graphicFrameMk id="5" creationId="{3FE3E31B-131F-4C25-A045-2049759DDE98}"/>
          </ac:graphicFrameMkLst>
        </pc:graphicFrameChg>
        <pc:graphicFrameChg chg="mod modGraphic">
          <ac:chgData name="Mohit Gupta (CANADA)" userId="21cbd873-977b-46b9-9e93-78c688961a76" providerId="ADAL" clId="{C6035EEC-26BC-4814-92D4-B47F2A83E6A9}" dt="2018-05-23T13:53:51.220" v="118" actId="20577"/>
          <ac:graphicFrameMkLst>
            <pc:docMk/>
            <pc:sldMk cId="2868151066" sldId="407"/>
            <ac:graphicFrameMk id="6" creationId="{474A8017-3C73-4B95-821C-DB4A65AB39F8}"/>
          </ac:graphicFrameMkLst>
        </pc:graphicFrameChg>
      </pc:sldChg>
    </pc:docChg>
  </pc:docChgLst>
  <pc:docChgLst>
    <pc:chgData name="Mohit Gupta (CANADA)" userId="21cbd873-977b-46b9-9e93-78c688961a76" providerId="ADAL" clId="{9AC8AC7D-3CD8-4189-93CF-5B846C99294B}"/>
    <pc:docChg chg="addSld modSld">
      <pc:chgData name="Mohit Gupta (CANADA)" userId="21cbd873-977b-46b9-9e93-78c688961a76" providerId="ADAL" clId="{9AC8AC7D-3CD8-4189-93CF-5B846C99294B}" dt="2018-05-11T17:51:36.122" v="127"/>
      <pc:docMkLst>
        <pc:docMk/>
      </pc:docMkLst>
      <pc:sldChg chg="modSp">
        <pc:chgData name="Mohit Gupta (CANADA)" userId="21cbd873-977b-46b9-9e93-78c688961a76" providerId="ADAL" clId="{9AC8AC7D-3CD8-4189-93CF-5B846C99294B}" dt="2018-05-11T10:38:49.528" v="16" actId="20577"/>
        <pc:sldMkLst>
          <pc:docMk/>
          <pc:sldMk cId="1325058836" sldId="256"/>
        </pc:sldMkLst>
        <pc:spChg chg="mod">
          <ac:chgData name="Mohit Gupta (CANADA)" userId="21cbd873-977b-46b9-9e93-78c688961a76" providerId="ADAL" clId="{9AC8AC7D-3CD8-4189-93CF-5B846C99294B}" dt="2018-05-11T10:38:49.528" v="16" actId="20577"/>
          <ac:spMkLst>
            <pc:docMk/>
            <pc:sldMk cId="1325058836" sldId="256"/>
            <ac:spMk id="6" creationId="{00000000-0000-0000-0000-000000000000}"/>
          </ac:spMkLst>
        </pc:spChg>
      </pc:sldChg>
      <pc:sldChg chg="modSp add">
        <pc:chgData name="Mohit Gupta (CANADA)" userId="21cbd873-977b-46b9-9e93-78c688961a76" providerId="ADAL" clId="{9AC8AC7D-3CD8-4189-93CF-5B846C99294B}" dt="2018-05-11T10:41:42.347" v="126" actId="20577"/>
        <pc:sldMkLst>
          <pc:docMk/>
          <pc:sldMk cId="1966405894" sldId="316"/>
        </pc:sldMkLst>
        <pc:spChg chg="mod">
          <ac:chgData name="Mohit Gupta (CANADA)" userId="21cbd873-977b-46b9-9e93-78c688961a76" providerId="ADAL" clId="{9AC8AC7D-3CD8-4189-93CF-5B846C99294B}" dt="2018-05-11T10:41:42.347" v="126" actId="20577"/>
          <ac:spMkLst>
            <pc:docMk/>
            <pc:sldMk cId="1966405894" sldId="316"/>
            <ac:spMk id="2" creationId="{0679B357-7191-493A-A629-F396845F0973}"/>
          </ac:spMkLst>
        </pc:spChg>
        <pc:spChg chg="mod">
          <ac:chgData name="Mohit Gupta (CANADA)" userId="21cbd873-977b-46b9-9e93-78c688961a76" providerId="ADAL" clId="{9AC8AC7D-3CD8-4189-93CF-5B846C99294B}" dt="2018-05-11T10:39:09.357" v="23" actId="20577"/>
          <ac:spMkLst>
            <pc:docMk/>
            <pc:sldMk cId="1966405894" sldId="316"/>
            <ac:spMk id="3" creationId="{B13558AC-3352-4FA6-832D-98FF8B660F98}"/>
          </ac:spMkLst>
        </pc:spChg>
      </pc:sldChg>
      <pc:sldChg chg="modTransition">
        <pc:chgData name="Mohit Gupta (CANADA)" userId="21cbd873-977b-46b9-9e93-78c688961a76" providerId="ADAL" clId="{9AC8AC7D-3CD8-4189-93CF-5B846C99294B}" dt="2018-05-11T17:51:36.122" v="127"/>
        <pc:sldMkLst>
          <pc:docMk/>
          <pc:sldMk cId="3128585658" sldId="39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2018-05-23 7:46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2018-05-23 7:46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2018-05-23 7:46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https://docs.microsoft.com/en-us/sql/integration-services/integration-services-transactions?view=sql-server-2017</a:t>
            </a:r>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10333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https://docs.microsoft.com/en-us/sql/integration-services/packages/restart-packages-by-using-checkpoints?view=sql-server-2017</a:t>
            </a:r>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048352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https://docs.Microsoft.com/en-us/sql/integration-services/packages/restart-packages-by-using-checkpoints?view=sql-server-2017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27024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2018-05-23 7:46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859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70647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12378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https://docs.microsoft.com/en-us/sql/integration-services/integration-services-ssis-event-handlers?view=sql-server-2017	</a:t>
            </a:r>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39875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https://docs.microsoft.com/en-us/sql/integration-services/integration-services-ssis-event-handlers?view=sql-server-2017	</a:t>
            </a:r>
          </a:p>
          <a:p>
            <a:endParaRPr lang="en-CA" dirty="0"/>
          </a:p>
          <a:p>
            <a:endParaRPr lang="en-CA" dirty="0"/>
          </a:p>
          <a:p>
            <a:r>
              <a:rPr lang="en-CA" b="1" dirty="0" err="1"/>
              <a:t>OnTaskFailed</a:t>
            </a:r>
            <a:r>
              <a:rPr lang="en-CA" dirty="0"/>
              <a:t> - </a:t>
            </a:r>
            <a:r>
              <a:rPr lang="en-US" dirty="0"/>
              <a:t>This event is raised by a task when it fails.  </a:t>
            </a:r>
          </a:p>
          <a:p>
            <a:r>
              <a:rPr lang="en-US" dirty="0"/>
              <a:t>Can have errors and task succeeds, then this event is </a:t>
            </a:r>
            <a:r>
              <a:rPr lang="en-US" b="1" dirty="0"/>
              <a:t>not </a:t>
            </a:r>
            <a:r>
              <a:rPr lang="en-US" dirty="0"/>
              <a:t>fired. </a:t>
            </a:r>
          </a:p>
          <a:p>
            <a:r>
              <a:rPr lang="en-CA" sz="900" kern="1200" dirty="0" err="1">
                <a:solidFill>
                  <a:schemeClr val="tx1"/>
                </a:solidFill>
                <a:latin typeface="Segoe UI Light" pitchFamily="34" charset="0"/>
                <a:ea typeface="+mn-ea"/>
                <a:cs typeface="+mn-cs"/>
              </a:rPr>
              <a:t>Eg</a:t>
            </a:r>
            <a:r>
              <a:rPr lang="en-CA" sz="900" kern="1200" dirty="0">
                <a:solidFill>
                  <a:schemeClr val="tx1"/>
                </a:solidFill>
                <a:latin typeface="Segoe UI Light" pitchFamily="34" charset="0"/>
                <a:ea typeface="+mn-ea"/>
                <a:cs typeface="+mn-cs"/>
              </a:rPr>
              <a:t>:  </a:t>
            </a:r>
          </a:p>
          <a:p>
            <a:r>
              <a:rPr lang="en-CA" sz="900" kern="1200" dirty="0">
                <a:solidFill>
                  <a:schemeClr val="tx1"/>
                </a:solidFill>
                <a:latin typeface="Segoe UI Light" pitchFamily="34" charset="0"/>
                <a:ea typeface="+mn-ea"/>
                <a:cs typeface="+mn-cs"/>
              </a:rPr>
              <a:t> </a:t>
            </a:r>
            <a:r>
              <a:rPr lang="en-CA" sz="900" kern="1200" dirty="0" err="1">
                <a:solidFill>
                  <a:schemeClr val="tx1"/>
                </a:solidFill>
                <a:latin typeface="Segoe UI Light" pitchFamily="34" charset="0"/>
                <a:ea typeface="+mn-ea"/>
                <a:cs typeface="+mn-cs"/>
              </a:rPr>
              <a:t>Dts.Events.FireError</a:t>
            </a:r>
            <a:r>
              <a:rPr lang="en-CA" sz="900" kern="1200" dirty="0">
                <a:solidFill>
                  <a:schemeClr val="tx1"/>
                </a:solidFill>
                <a:latin typeface="Segoe UI Light" pitchFamily="34" charset="0"/>
                <a:ea typeface="+mn-ea"/>
                <a:cs typeface="+mn-cs"/>
              </a:rPr>
              <a:t>(0, null, "Custom Error Message", null, 0);</a:t>
            </a:r>
          </a:p>
          <a:p>
            <a:r>
              <a:rPr lang="en-CA" sz="900" kern="1200" dirty="0">
                <a:solidFill>
                  <a:schemeClr val="tx1"/>
                </a:solidFill>
                <a:latin typeface="Segoe UI Light" pitchFamily="34" charset="0"/>
                <a:ea typeface="+mn-ea"/>
                <a:cs typeface="+mn-cs"/>
              </a:rPr>
              <a:t> </a:t>
            </a:r>
            <a:r>
              <a:rPr lang="en-CA" sz="900" kern="1200" dirty="0" err="1">
                <a:solidFill>
                  <a:schemeClr val="tx1"/>
                </a:solidFill>
                <a:latin typeface="Segoe UI Light" pitchFamily="34" charset="0"/>
                <a:ea typeface="+mn-ea"/>
                <a:cs typeface="+mn-cs"/>
              </a:rPr>
              <a:t>Dts.TaskResult</a:t>
            </a:r>
            <a:r>
              <a:rPr lang="en-CA" sz="900" kern="1200" dirty="0">
                <a:solidFill>
                  <a:schemeClr val="tx1"/>
                </a:solidFill>
                <a:latin typeface="Segoe UI Light" pitchFamily="34" charset="0"/>
                <a:ea typeface="+mn-ea"/>
                <a:cs typeface="+mn-cs"/>
              </a:rPr>
              <a:t> = (int)</a:t>
            </a:r>
            <a:r>
              <a:rPr lang="en-CA" sz="900" kern="1200" dirty="0" err="1">
                <a:solidFill>
                  <a:schemeClr val="tx1"/>
                </a:solidFill>
                <a:latin typeface="Segoe UI Light" pitchFamily="34" charset="0"/>
                <a:ea typeface="+mn-ea"/>
                <a:cs typeface="+mn-cs"/>
              </a:rPr>
              <a:t>ScriptResults</a:t>
            </a:r>
            <a:r>
              <a:rPr lang="en-CA" sz="900" kern="1200" dirty="0">
                <a:solidFill>
                  <a:schemeClr val="tx1"/>
                </a:solidFill>
                <a:latin typeface="Segoe UI Light" pitchFamily="34" charset="0"/>
                <a:ea typeface="+mn-ea"/>
                <a:cs typeface="+mn-cs"/>
              </a:rPr>
              <a:t>. Success;</a:t>
            </a:r>
          </a:p>
          <a:p>
            <a:endParaRPr lang="en-CA" sz="900" kern="1200" dirty="0">
              <a:solidFill>
                <a:schemeClr val="tx1"/>
              </a:solidFill>
              <a:latin typeface="Segoe UI Light" pitchFamily="34" charset="0"/>
              <a:ea typeface="+mn-ea"/>
              <a:cs typeface="+mn-cs"/>
            </a:endParaRPr>
          </a:p>
          <a:p>
            <a:r>
              <a:rPr lang="en-US" dirty="0"/>
              <a:t>Can have errors and task Fails, then this event is fired. </a:t>
            </a:r>
          </a:p>
          <a:p>
            <a:pPr marL="0" marR="0" lvl="0" indent="0" algn="l" defTabSz="932742" rtl="0" eaLnBrk="1" fontAlgn="auto" latinLnBrk="0" hangingPunct="1">
              <a:lnSpc>
                <a:spcPct val="90000"/>
              </a:lnSpc>
              <a:spcBef>
                <a:spcPts val="0"/>
              </a:spcBef>
              <a:spcAft>
                <a:spcPts val="340"/>
              </a:spcAft>
              <a:buClrTx/>
              <a:buSzTx/>
              <a:buFontTx/>
              <a:buNone/>
              <a:tabLst/>
              <a:defRPr/>
            </a:pPr>
            <a:r>
              <a:rPr lang="en-CA" sz="900" kern="1200" dirty="0" err="1">
                <a:solidFill>
                  <a:schemeClr val="tx1"/>
                </a:solidFill>
                <a:latin typeface="Segoe UI Light" pitchFamily="34" charset="0"/>
                <a:ea typeface="+mn-ea"/>
                <a:cs typeface="+mn-cs"/>
              </a:rPr>
              <a:t>Eg</a:t>
            </a:r>
            <a:r>
              <a:rPr lang="en-CA" sz="900" kern="1200" dirty="0">
                <a:solidFill>
                  <a:schemeClr val="tx1"/>
                </a:solidFill>
                <a:latin typeface="Segoe UI Light" pitchFamily="34" charset="0"/>
                <a:ea typeface="+mn-ea"/>
                <a:cs typeface="+mn-cs"/>
              </a:rPr>
              <a:t>:  </a:t>
            </a:r>
          </a:p>
          <a:p>
            <a:r>
              <a:rPr lang="en-CA" sz="900" kern="1200" dirty="0">
                <a:solidFill>
                  <a:schemeClr val="tx1"/>
                </a:solidFill>
                <a:latin typeface="Segoe UI Light" pitchFamily="34" charset="0"/>
                <a:ea typeface="+mn-ea"/>
                <a:cs typeface="+mn-cs"/>
              </a:rPr>
              <a:t> </a:t>
            </a:r>
            <a:r>
              <a:rPr lang="en-CA" sz="900" kern="1200" dirty="0" err="1">
                <a:solidFill>
                  <a:schemeClr val="tx1"/>
                </a:solidFill>
                <a:latin typeface="Segoe UI Light" pitchFamily="34" charset="0"/>
                <a:ea typeface="+mn-ea"/>
                <a:cs typeface="+mn-cs"/>
              </a:rPr>
              <a:t>Dts.Events.FireError</a:t>
            </a:r>
            <a:r>
              <a:rPr lang="en-CA" sz="900" kern="1200" dirty="0">
                <a:solidFill>
                  <a:schemeClr val="tx1"/>
                </a:solidFill>
                <a:latin typeface="Segoe UI Light" pitchFamily="34" charset="0"/>
                <a:ea typeface="+mn-ea"/>
                <a:cs typeface="+mn-cs"/>
              </a:rPr>
              <a:t>(0, null, "Custom Error Message", null, 0);</a:t>
            </a:r>
          </a:p>
          <a:p>
            <a:r>
              <a:rPr lang="en-CA" sz="900" kern="1200" dirty="0">
                <a:solidFill>
                  <a:schemeClr val="tx1"/>
                </a:solidFill>
                <a:latin typeface="Segoe UI Light" pitchFamily="34" charset="0"/>
                <a:ea typeface="+mn-ea"/>
                <a:cs typeface="+mn-cs"/>
              </a:rPr>
              <a:t> </a:t>
            </a:r>
            <a:r>
              <a:rPr lang="en-CA" sz="900" kern="1200" dirty="0" err="1">
                <a:solidFill>
                  <a:schemeClr val="tx1"/>
                </a:solidFill>
                <a:latin typeface="Segoe UI Light" pitchFamily="34" charset="0"/>
                <a:ea typeface="+mn-ea"/>
                <a:cs typeface="+mn-cs"/>
              </a:rPr>
              <a:t>Dts.TaskResult</a:t>
            </a:r>
            <a:r>
              <a:rPr lang="en-CA" sz="900" kern="1200" dirty="0">
                <a:solidFill>
                  <a:schemeClr val="tx1"/>
                </a:solidFill>
                <a:latin typeface="Segoe UI Light" pitchFamily="34" charset="0"/>
                <a:ea typeface="+mn-ea"/>
                <a:cs typeface="+mn-cs"/>
              </a:rPr>
              <a:t> = (int)</a:t>
            </a:r>
            <a:r>
              <a:rPr lang="en-CA" sz="900" kern="1200" dirty="0" err="1">
                <a:solidFill>
                  <a:schemeClr val="tx1"/>
                </a:solidFill>
                <a:latin typeface="Segoe UI Light" pitchFamily="34" charset="0"/>
                <a:ea typeface="+mn-ea"/>
                <a:cs typeface="+mn-cs"/>
              </a:rPr>
              <a:t>ScriptResults.Failure</a:t>
            </a:r>
            <a:r>
              <a:rPr lang="en-CA" sz="900" kern="1200" dirty="0">
                <a:solidFill>
                  <a:schemeClr val="tx1"/>
                </a:solidFill>
                <a:latin typeface="Segoe UI Light" pitchFamily="34" charset="0"/>
                <a:ea typeface="+mn-ea"/>
                <a:cs typeface="+mn-cs"/>
              </a:rPr>
              <a:t>;</a:t>
            </a:r>
          </a:p>
          <a:p>
            <a:endParaRPr lang="en-CA" sz="900" kern="1200" dirty="0">
              <a:solidFill>
                <a:schemeClr val="tx1"/>
              </a:solidFill>
              <a:latin typeface="Segoe UI Light" pitchFamily="34" charset="0"/>
              <a:ea typeface="+mn-ea"/>
              <a:cs typeface="+mn-cs"/>
            </a:endParaRPr>
          </a:p>
          <a:p>
            <a:r>
              <a:rPr lang="en-US" dirty="0"/>
              <a:t> </a:t>
            </a:r>
          </a:p>
          <a:p>
            <a:endParaRPr lang="en-CA" dirty="0"/>
          </a:p>
          <a:p>
            <a:endParaRPr lang="en-CA" dirty="0"/>
          </a:p>
          <a:p>
            <a:endParaRPr lang="en-CA" dirty="0"/>
          </a:p>
          <a:p>
            <a:endParaRPr lang="en-CA" dirty="0"/>
          </a:p>
          <a:p>
            <a:r>
              <a:rPr lang="en-CA" dirty="0"/>
              <a:t>INSERT INTO </a:t>
            </a:r>
            <a:r>
              <a:rPr lang="en-CA" dirty="0" err="1"/>
              <a:t>EventHandler_Demo</a:t>
            </a:r>
            <a:r>
              <a:rPr lang="en-CA" dirty="0"/>
              <a:t> (</a:t>
            </a:r>
            <a:r>
              <a:rPr lang="en-CA" dirty="0" err="1"/>
              <a:t>EventName</a:t>
            </a:r>
            <a:r>
              <a:rPr lang="en-CA" dirty="0"/>
              <a:t>) VALUES (  </a:t>
            </a:r>
          </a:p>
          <a:p>
            <a:r>
              <a:rPr lang="en-CA" dirty="0"/>
              <a:t>'</a:t>
            </a:r>
            <a:r>
              <a:rPr lang="en-CA" dirty="0" err="1"/>
              <a:t>OnPreValidate</a:t>
            </a:r>
            <a:r>
              <a:rPr lang="en-CA" dirty="0"/>
              <a:t>'</a:t>
            </a:r>
          </a:p>
          <a:p>
            <a:r>
              <a:rPr lang="en-CA" dirty="0"/>
              <a:t>)  </a:t>
            </a:r>
          </a:p>
          <a:p>
            <a:r>
              <a:rPr lang="en-CA" dirty="0" err="1"/>
              <a:t>waitfor</a:t>
            </a:r>
            <a:r>
              <a:rPr lang="en-CA" dirty="0"/>
              <a:t> delay '00:00:05’</a:t>
            </a:r>
          </a:p>
          <a:p>
            <a:endParaRPr lang="en-CA" dirty="0"/>
          </a:p>
          <a:p>
            <a:endParaRPr lang="en-CA" dirty="0"/>
          </a:p>
          <a:p>
            <a:r>
              <a:rPr lang="en-CA" dirty="0"/>
              <a:t>System::</a:t>
            </a:r>
            <a:r>
              <a:rPr lang="en-CA" dirty="0" err="1"/>
              <a:t>SourceName</a:t>
            </a:r>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577724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https://docs.microsoft.com/en-us/sql/integration-services/integration-services-ssis-event-handlers?view=sql-server-2017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150155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an event has no event handler, the event is raised to the next container up the container hierarchy in a package. If this container has an event handler, the event handler runs in response to the event. If not, the event is raised to the next container up the container hierarchy. </a:t>
            </a:r>
          </a:p>
          <a:p>
            <a:endParaRPr lang="en-US" dirty="0"/>
          </a:p>
          <a:p>
            <a:endParaRPr lang="en-CA" dirty="0"/>
          </a:p>
          <a:p>
            <a:r>
              <a:rPr lang="en-CA" dirty="0"/>
              <a:t>https://docs.microsoft.com/en-us/sql/integration-services/integration-services-ssis-event-handlers?view=sql-server-2017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56675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https://docs.microsoft.com/en-us/sql/integration-services/integration-services-transactions?view=sql-server-2017</a:t>
            </a:r>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6630712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70171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21098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980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28136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420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9810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2667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59272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630987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520416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643857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7502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94482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79423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3408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8257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11068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40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9320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364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39657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7628213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0756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13640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3986666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52023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37392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92324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3552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50022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43758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26221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944809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42381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6256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42724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7862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8648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965533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45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34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5156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122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48757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1782233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284345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5456" y="310869"/>
            <a:ext cx="11659195" cy="699453"/>
          </a:xfrm>
          <a:noFill/>
        </p:spPr>
        <p:txBody>
          <a:bodyPr>
            <a:noAutofit/>
          </a:bodyPr>
          <a:lstStyle>
            <a:lvl1pPr>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0" indent="0">
              <a:lnSpc>
                <a:spcPct val="150000"/>
              </a:lnSpc>
              <a:spcBef>
                <a:spcPts val="612"/>
              </a:spcBef>
              <a:spcAft>
                <a:spcPts val="612"/>
              </a:spcAft>
              <a:buFont typeface="+mj-lt"/>
              <a:buNone/>
              <a:defRPr sz="2448" baseline="0">
                <a:solidFill>
                  <a:schemeClr val="bg1"/>
                </a:solidFill>
                <a:latin typeface="+mn-lt"/>
              </a:defRPr>
            </a:lvl1pPr>
            <a:lvl2pPr marL="932418" indent="-466209">
              <a:buFont typeface="+mj-lt"/>
              <a:buAutoNum type="alphaLcParenR"/>
              <a:defRPr sz="2040">
                <a:latin typeface="+mn-lt"/>
              </a:defRPr>
            </a:lvl2pPr>
            <a:lvl3pPr marL="874141" indent="0">
              <a:buFont typeface="Arial" panose="020B0604020202020204" pitchFamily="34" charset="0"/>
              <a:buNone/>
              <a:defRPr sz="2040">
                <a:latin typeface="+mn-lt"/>
              </a:defRPr>
            </a:lvl3pPr>
          </a:lstStyle>
          <a:p>
            <a:pPr lvl="0"/>
            <a:r>
              <a:rPr lang="en-US"/>
              <a:t>Click to edit Master text styles</a:t>
            </a:r>
          </a:p>
        </p:txBody>
      </p:sp>
    </p:spTree>
    <p:extLst>
      <p:ext uri="{BB962C8B-B14F-4D97-AF65-F5344CB8AC3E}">
        <p14:creationId xmlns:p14="http://schemas.microsoft.com/office/powerpoint/2010/main" val="42254755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a:solidFill>
                  <a:srgbClr val="0A5BBA"/>
                </a:solidFill>
              </a:rPr>
              <a:t>© 2017 Microsoft Corporation. </a:t>
            </a:r>
            <a:r>
              <a:rPr lang="en-US" sz="1530" dirty="0">
                <a:solidFill>
                  <a:srgbClr val="0A5BBA"/>
                </a:solidFill>
              </a:rPr>
              <a:t>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091294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8647757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image" Target="../media/image1.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image" Target="../media/image1.png"/><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65892220"/>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93455405"/>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 id="2147484336" r:id="rId17"/>
    <p:sldLayoutId id="2147484337" r:id="rId18"/>
    <p:sldLayoutId id="2147484338" r:id="rId19"/>
    <p:sldLayoutId id="2147484339" r:id="rId20"/>
    <p:sldLayoutId id="2147484340" r:id="rId21"/>
    <p:sldLayoutId id="2147484341" r:id="rId22"/>
    <p:sldLayoutId id="2147484342" r:id="rId23"/>
    <p:sldLayoutId id="2147484343" r:id="rId24"/>
    <p:sldLayoutId id="2147484344" r:id="rId25"/>
    <p:sldLayoutId id="2147484345"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7.xml"/></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7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br>
              <a:rPr lang="en-US" sz="4000" dirty="0"/>
            </a:br>
            <a:r>
              <a:rPr lang="en-US" sz="4000" dirty="0"/>
              <a:t>Module 4: Error Handling</a:t>
            </a:r>
            <a:br>
              <a:rPr lang="en-US" sz="4000" dirty="0"/>
            </a:br>
            <a:br>
              <a:rPr lang="en-US" sz="4000" dirty="0"/>
            </a:b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Transactions</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7" y="1287462"/>
            <a:ext cx="11580031" cy="2708434"/>
          </a:xfrm>
        </p:spPr>
        <p:txBody>
          <a:bodyPr/>
          <a:lstStyle/>
          <a:p>
            <a:r>
              <a:rPr lang="en-US" dirty="0"/>
              <a:t>Execute tasks as an atomic units </a:t>
            </a:r>
          </a:p>
          <a:p>
            <a:r>
              <a:rPr lang="en-US" dirty="0"/>
              <a:t>Transaction can be used to rollback when error occurs</a:t>
            </a:r>
          </a:p>
          <a:p>
            <a:r>
              <a:rPr lang="en-US" dirty="0"/>
              <a:t>All container types—packages, the For Loop, Foreach Loop, and Sequence containers, and the task hosts that encapsulate each task—can be configured to use transactions. </a:t>
            </a:r>
          </a:p>
        </p:txBody>
      </p:sp>
      <p:graphicFrame>
        <p:nvGraphicFramePr>
          <p:cNvPr id="6" name="Table 5">
            <a:extLst>
              <a:ext uri="{FF2B5EF4-FFF2-40B4-BE49-F238E27FC236}">
                <a16:creationId xmlns:a16="http://schemas.microsoft.com/office/drawing/2014/main" id="{A11146C2-17C3-481B-95C5-7AE5EB433ED7}"/>
              </a:ext>
            </a:extLst>
          </p:cNvPr>
          <p:cNvGraphicFramePr>
            <a:graphicFrameLocks noGrp="1"/>
          </p:cNvGraphicFramePr>
          <p:nvPr>
            <p:extLst>
              <p:ext uri="{D42A27DB-BD31-4B8C-83A1-F6EECF244321}">
                <p14:modId xmlns:p14="http://schemas.microsoft.com/office/powerpoint/2010/main" val="3983621789"/>
              </p:ext>
            </p:extLst>
          </p:nvPr>
        </p:nvGraphicFramePr>
        <p:xfrm>
          <a:off x="731837" y="4183062"/>
          <a:ext cx="11125200" cy="2021840"/>
        </p:xfrm>
        <a:graphic>
          <a:graphicData uri="http://schemas.openxmlformats.org/drawingml/2006/table">
            <a:tbl>
              <a:tblPr firstRow="1" bandRow="1">
                <a:tableStyleId>{F5AB1C69-6EDB-4FF4-983F-18BD219EF322}</a:tableStyleId>
              </a:tblPr>
              <a:tblGrid>
                <a:gridCol w="3276600">
                  <a:extLst>
                    <a:ext uri="{9D8B030D-6E8A-4147-A177-3AD203B41FA5}">
                      <a16:colId xmlns:a16="http://schemas.microsoft.com/office/drawing/2014/main" val="1638310407"/>
                    </a:ext>
                  </a:extLst>
                </a:gridCol>
                <a:gridCol w="7848600">
                  <a:extLst>
                    <a:ext uri="{9D8B030D-6E8A-4147-A177-3AD203B41FA5}">
                      <a16:colId xmlns:a16="http://schemas.microsoft.com/office/drawing/2014/main" val="3388631955"/>
                    </a:ext>
                  </a:extLst>
                </a:gridCol>
              </a:tblGrid>
              <a:tr h="370840">
                <a:tc>
                  <a:txBody>
                    <a:bodyPr/>
                    <a:lstStyle/>
                    <a:p>
                      <a:r>
                        <a:rPr lang="en-CA" dirty="0" err="1"/>
                        <a:t>TransactionOption</a:t>
                      </a:r>
                      <a:r>
                        <a:rPr lang="en-CA" dirty="0"/>
                        <a:t> Property</a:t>
                      </a:r>
                    </a:p>
                  </a:txBody>
                  <a:tcPr/>
                </a:tc>
                <a:tc>
                  <a:txBody>
                    <a:bodyPr/>
                    <a:lstStyle/>
                    <a:p>
                      <a:r>
                        <a:rPr lang="en-CA" dirty="0"/>
                        <a:t>Description</a:t>
                      </a:r>
                    </a:p>
                  </a:txBody>
                  <a:tcPr/>
                </a:tc>
                <a:extLst>
                  <a:ext uri="{0D108BD9-81ED-4DB2-BD59-A6C34878D82A}">
                    <a16:rowId xmlns:a16="http://schemas.microsoft.com/office/drawing/2014/main" val="2044694078"/>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Required</a:t>
                      </a:r>
                    </a:p>
                  </a:txBody>
                  <a:tcPr/>
                </a:tc>
                <a:tc>
                  <a:txBody>
                    <a:bodyPr/>
                    <a:lstStyle/>
                    <a:p>
                      <a:r>
                        <a:rPr lang="en-US" dirty="0"/>
                        <a:t>Container </a:t>
                      </a:r>
                      <a:r>
                        <a:rPr lang="en-US" b="1" dirty="0"/>
                        <a:t>starts</a:t>
                      </a:r>
                      <a:r>
                        <a:rPr lang="en-US" dirty="0"/>
                        <a:t> a transaction or </a:t>
                      </a:r>
                      <a:r>
                        <a:rPr lang="en-US" b="1" dirty="0"/>
                        <a:t>joins</a:t>
                      </a:r>
                      <a:r>
                        <a:rPr lang="en-US" dirty="0"/>
                        <a:t> its parent containers existing transaction.</a:t>
                      </a:r>
                      <a:endParaRPr lang="en-CA" dirty="0"/>
                    </a:p>
                  </a:txBody>
                  <a:tcPr/>
                </a:tc>
                <a:extLst>
                  <a:ext uri="{0D108BD9-81ED-4DB2-BD59-A6C34878D82A}">
                    <a16:rowId xmlns:a16="http://schemas.microsoft.com/office/drawing/2014/main" val="2641359381"/>
                  </a:ext>
                </a:extLst>
              </a:tr>
              <a:tr h="370840">
                <a:tc>
                  <a:txBody>
                    <a:bodyPr/>
                    <a:lstStyle/>
                    <a:p>
                      <a:r>
                        <a:rPr lang="en-CA" dirty="0"/>
                        <a:t>Supported</a:t>
                      </a:r>
                    </a:p>
                  </a:txBody>
                  <a:tcPr/>
                </a:tc>
                <a:tc>
                  <a:txBody>
                    <a:bodyPr/>
                    <a:lstStyle/>
                    <a:p>
                      <a:r>
                        <a:rPr lang="en-US" dirty="0"/>
                        <a:t>Container does not start a transaction, but joins any transaction started by its parent container.</a:t>
                      </a:r>
                      <a:endParaRPr lang="en-CA" dirty="0"/>
                    </a:p>
                  </a:txBody>
                  <a:tcPr/>
                </a:tc>
                <a:extLst>
                  <a:ext uri="{0D108BD9-81ED-4DB2-BD59-A6C34878D82A}">
                    <a16:rowId xmlns:a16="http://schemas.microsoft.com/office/drawing/2014/main" val="3141260246"/>
                  </a:ext>
                </a:extLst>
              </a:tr>
              <a:tr h="370840">
                <a:tc>
                  <a:txBody>
                    <a:bodyPr/>
                    <a:lstStyle/>
                    <a:p>
                      <a:r>
                        <a:rPr lang="en-CA" dirty="0" err="1"/>
                        <a:t>NotSupported</a:t>
                      </a:r>
                      <a:endParaRPr lang="en-CA" dirty="0"/>
                    </a:p>
                  </a:txBody>
                  <a:tcPr/>
                </a:tc>
                <a:tc>
                  <a:txBody>
                    <a:bodyPr/>
                    <a:lstStyle/>
                    <a:p>
                      <a:r>
                        <a:rPr lang="en-US" dirty="0"/>
                        <a:t>Container does not start a transaction or join an existing transaction</a:t>
                      </a:r>
                      <a:endParaRPr lang="en-CA" dirty="0"/>
                    </a:p>
                  </a:txBody>
                  <a:tcPr/>
                </a:tc>
                <a:extLst>
                  <a:ext uri="{0D108BD9-81ED-4DB2-BD59-A6C34878D82A}">
                    <a16:rowId xmlns:a16="http://schemas.microsoft.com/office/drawing/2014/main" val="2614532562"/>
                  </a:ext>
                </a:extLst>
              </a:tr>
            </a:tbl>
          </a:graphicData>
        </a:graphic>
      </p:graphicFrame>
    </p:spTree>
    <p:extLst>
      <p:ext uri="{BB962C8B-B14F-4D97-AF65-F5344CB8AC3E}">
        <p14:creationId xmlns:p14="http://schemas.microsoft.com/office/powerpoint/2010/main" val="19398056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Inherited Transactions</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7006" y="1592262"/>
            <a:ext cx="11732431" cy="2622256"/>
          </a:xfrm>
        </p:spPr>
        <p:txBody>
          <a:bodyPr/>
          <a:lstStyle/>
          <a:p>
            <a:r>
              <a:rPr lang="en-US" dirty="0"/>
              <a:t>Child package can inherits the parent package transaction if following are met:</a:t>
            </a:r>
          </a:p>
          <a:p>
            <a:pPr lvl="1"/>
            <a:r>
              <a:rPr lang="en-US" dirty="0"/>
              <a:t>Parent Package </a:t>
            </a:r>
            <a:r>
              <a:rPr lang="en-US" dirty="0" err="1"/>
              <a:t>TransactionOption</a:t>
            </a:r>
            <a:r>
              <a:rPr lang="en-US" dirty="0"/>
              <a:t>=Required (or Supported and has joined transaction)</a:t>
            </a:r>
          </a:p>
          <a:p>
            <a:pPr lvl="1"/>
            <a:r>
              <a:rPr lang="en-US" dirty="0"/>
              <a:t>Child package is invoked by an Execute Package task </a:t>
            </a:r>
          </a:p>
          <a:p>
            <a:pPr lvl="1"/>
            <a:r>
              <a:rPr lang="en-US" dirty="0"/>
              <a:t>Execute Package task’s </a:t>
            </a:r>
            <a:r>
              <a:rPr lang="en-US" dirty="0" err="1"/>
              <a:t>TransactionOption</a:t>
            </a:r>
            <a:r>
              <a:rPr lang="en-US" dirty="0"/>
              <a:t>=Supported  </a:t>
            </a:r>
          </a:p>
        </p:txBody>
      </p:sp>
    </p:spTree>
    <p:extLst>
      <p:ext uri="{BB962C8B-B14F-4D97-AF65-F5344CB8AC3E}">
        <p14:creationId xmlns:p14="http://schemas.microsoft.com/office/powerpoint/2010/main" val="32364827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Restart Packages using Checkpoints</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7006" y="1592262"/>
            <a:ext cx="11732431" cy="3748719"/>
          </a:xfrm>
        </p:spPr>
        <p:txBody>
          <a:bodyPr/>
          <a:lstStyle/>
          <a:p>
            <a:r>
              <a:rPr lang="en-US" dirty="0"/>
              <a:t>Restart failed packages from the point of failure, instead of rerunning the whole package.</a:t>
            </a:r>
          </a:p>
          <a:p>
            <a:r>
              <a:rPr lang="en-US" dirty="0"/>
              <a:t>Package execution is written to a checkpoint file.</a:t>
            </a:r>
          </a:p>
          <a:p>
            <a:r>
              <a:rPr lang="en-US" dirty="0"/>
              <a:t>When the failed package is rerun, the checkpoint file is used to restart the package from the point of failure. </a:t>
            </a:r>
          </a:p>
          <a:p>
            <a:r>
              <a:rPr lang="en-US" dirty="0"/>
              <a:t>If the package runs successfully, the checkpoint file is deleted and recreated on next run. </a:t>
            </a:r>
          </a:p>
        </p:txBody>
      </p:sp>
    </p:spTree>
    <p:extLst>
      <p:ext uri="{BB962C8B-B14F-4D97-AF65-F5344CB8AC3E}">
        <p14:creationId xmlns:p14="http://schemas.microsoft.com/office/powerpoint/2010/main" val="26461491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Implementing </a:t>
            </a:r>
            <a:r>
              <a:rPr lang="en-CA" dirty="0" err="1"/>
              <a:t>CheckPoints</a:t>
            </a:r>
            <a:endParaRPr lang="en-CA" dirty="0"/>
          </a:p>
        </p:txBody>
      </p:sp>
      <p:graphicFrame>
        <p:nvGraphicFramePr>
          <p:cNvPr id="5" name="Table 4">
            <a:extLst>
              <a:ext uri="{FF2B5EF4-FFF2-40B4-BE49-F238E27FC236}">
                <a16:creationId xmlns:a16="http://schemas.microsoft.com/office/drawing/2014/main" id="{3FE3E31B-131F-4C25-A045-2049759DDE98}"/>
              </a:ext>
            </a:extLst>
          </p:cNvPr>
          <p:cNvGraphicFramePr>
            <a:graphicFrameLocks noGrp="1"/>
          </p:cNvGraphicFramePr>
          <p:nvPr>
            <p:extLst>
              <p:ext uri="{D42A27DB-BD31-4B8C-83A1-F6EECF244321}">
                <p14:modId xmlns:p14="http://schemas.microsoft.com/office/powerpoint/2010/main" val="519840007"/>
              </p:ext>
            </p:extLst>
          </p:nvPr>
        </p:nvGraphicFramePr>
        <p:xfrm>
          <a:off x="427038" y="1287462"/>
          <a:ext cx="11506200" cy="4211320"/>
        </p:xfrm>
        <a:graphic>
          <a:graphicData uri="http://schemas.openxmlformats.org/drawingml/2006/table">
            <a:tbl>
              <a:tblPr firstRow="1" bandRow="1">
                <a:tableStyleId>{F5AB1C69-6EDB-4FF4-983F-18BD219EF322}</a:tableStyleId>
              </a:tblPr>
              <a:tblGrid>
                <a:gridCol w="3124199">
                  <a:extLst>
                    <a:ext uri="{9D8B030D-6E8A-4147-A177-3AD203B41FA5}">
                      <a16:colId xmlns:a16="http://schemas.microsoft.com/office/drawing/2014/main" val="1638310407"/>
                    </a:ext>
                  </a:extLst>
                </a:gridCol>
                <a:gridCol w="8382001">
                  <a:extLst>
                    <a:ext uri="{9D8B030D-6E8A-4147-A177-3AD203B41FA5}">
                      <a16:colId xmlns:a16="http://schemas.microsoft.com/office/drawing/2014/main" val="3388631955"/>
                    </a:ext>
                  </a:extLst>
                </a:gridCol>
              </a:tblGrid>
              <a:tr h="370840">
                <a:tc>
                  <a:txBody>
                    <a:bodyPr/>
                    <a:lstStyle/>
                    <a:p>
                      <a:r>
                        <a:rPr lang="en-CA" dirty="0"/>
                        <a:t>Package Property</a:t>
                      </a:r>
                    </a:p>
                  </a:txBody>
                  <a:tcPr/>
                </a:tc>
                <a:tc>
                  <a:txBody>
                    <a:bodyPr/>
                    <a:lstStyle/>
                    <a:p>
                      <a:r>
                        <a:rPr lang="en-CA" dirty="0"/>
                        <a:t>Description</a:t>
                      </a:r>
                    </a:p>
                  </a:txBody>
                  <a:tcPr/>
                </a:tc>
                <a:extLst>
                  <a:ext uri="{0D108BD9-81ED-4DB2-BD59-A6C34878D82A}">
                    <a16:rowId xmlns:a16="http://schemas.microsoft.com/office/drawing/2014/main" val="2044694078"/>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err="1"/>
                        <a:t>CheckpointFileName</a:t>
                      </a:r>
                      <a:endParaRPr lang="en-CA" dirty="0"/>
                    </a:p>
                  </a:txBody>
                  <a:tcPr/>
                </a:tc>
                <a:tc>
                  <a:txBody>
                    <a:bodyPr/>
                    <a:lstStyle/>
                    <a:p>
                      <a:r>
                        <a:rPr lang="en-US" dirty="0"/>
                        <a:t>Contain information about the package state, including the current values of variables.  </a:t>
                      </a:r>
                    </a:p>
                    <a:p>
                      <a:pPr marL="285750" indent="-285750">
                        <a:buFont typeface="Arial" panose="020B0604020202020204" pitchFamily="34" charset="0"/>
                        <a:buChar char="•"/>
                      </a:pPr>
                      <a:r>
                        <a:rPr lang="en-US" dirty="0"/>
                        <a:t>Package Level protection does not protect checkpoint files. </a:t>
                      </a:r>
                    </a:p>
                    <a:p>
                      <a:pPr marL="285750" indent="-285750">
                        <a:buFont typeface="Arial" panose="020B0604020202020204" pitchFamily="34" charset="0"/>
                        <a:buChar char="•"/>
                      </a:pPr>
                      <a:r>
                        <a:rPr lang="en-US" dirty="0"/>
                        <a:t>Can contain sensitive values. </a:t>
                      </a:r>
                    </a:p>
                    <a:p>
                      <a:pPr marL="285750" indent="-285750">
                        <a:buFont typeface="Arial" panose="020B0604020202020204" pitchFamily="34" charset="0"/>
                        <a:buChar char="•"/>
                      </a:pPr>
                      <a:r>
                        <a:rPr lang="en-US" b="1" dirty="0"/>
                        <a:t>Use an operating system access control list (ACL) to secure the location or folder where you store the file </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Suggestion: @[$Project::CheckPointFilePath] +</a:t>
                      </a:r>
                      <a:r>
                        <a:rPr lang="de-DE" b="1" dirty="0"/>
                        <a:t>@[System::PackageName]</a:t>
                      </a:r>
                      <a:r>
                        <a:rPr lang="de-DE" dirty="0"/>
                        <a:t> + ".CHK".</a:t>
                      </a:r>
                      <a:endParaRPr lang="en-CA" dirty="0"/>
                    </a:p>
                  </a:txBody>
                  <a:tcPr/>
                </a:tc>
                <a:extLst>
                  <a:ext uri="{0D108BD9-81ED-4DB2-BD59-A6C34878D82A}">
                    <a16:rowId xmlns:a16="http://schemas.microsoft.com/office/drawing/2014/main" val="2641359381"/>
                  </a:ext>
                </a:extLst>
              </a:tr>
              <a:tr h="370840">
                <a:tc>
                  <a:txBody>
                    <a:bodyPr/>
                    <a:lstStyle/>
                    <a:p>
                      <a:r>
                        <a:rPr lang="en-US" dirty="0" err="1"/>
                        <a:t>CheckpointUsage</a:t>
                      </a:r>
                      <a:r>
                        <a:rPr lang="en-US" dirty="0"/>
                        <a:t> =</a:t>
                      </a:r>
                      <a:r>
                        <a:rPr lang="en-US" b="1" dirty="0" err="1"/>
                        <a:t>IfExists</a:t>
                      </a:r>
                      <a:endParaRPr lang="en-CA" dirty="0"/>
                    </a:p>
                  </a:txBody>
                  <a:tcPr/>
                </a:tc>
                <a:tc>
                  <a:txBody>
                    <a:bodyPr/>
                    <a:lstStyle/>
                    <a:p>
                      <a:r>
                        <a:rPr lang="en-US" b="0" dirty="0" err="1"/>
                        <a:t>IfExists</a:t>
                      </a:r>
                      <a:r>
                        <a:rPr lang="en-US" b="0" dirty="0"/>
                        <a:t> </a:t>
                      </a:r>
                      <a:r>
                        <a:rPr lang="en-US" dirty="0"/>
                        <a:t>means If the checkpoint file exists, the package restarts from the point of the previous execution failure; otherwise, it runs from the start of the package workflow.</a:t>
                      </a:r>
                      <a:endParaRPr lang="en-CA" dirty="0"/>
                    </a:p>
                  </a:txBody>
                  <a:tcPr/>
                </a:tc>
                <a:extLst>
                  <a:ext uri="{0D108BD9-81ED-4DB2-BD59-A6C34878D82A}">
                    <a16:rowId xmlns:a16="http://schemas.microsoft.com/office/drawing/2014/main" val="3141260246"/>
                  </a:ext>
                </a:extLst>
              </a:tr>
              <a:tr h="370840">
                <a:tc>
                  <a:txBody>
                    <a:bodyPr/>
                    <a:lstStyle/>
                    <a:p>
                      <a:r>
                        <a:rPr lang="en-US" dirty="0" err="1"/>
                        <a:t>SaveCheckpoints</a:t>
                      </a:r>
                      <a:r>
                        <a:rPr lang="en-US" dirty="0"/>
                        <a:t> = </a:t>
                      </a:r>
                      <a:r>
                        <a:rPr lang="en-US" b="1" dirty="0"/>
                        <a:t>True</a:t>
                      </a:r>
                      <a:endParaRPr lang="en-CA" b="1" dirty="0"/>
                    </a:p>
                  </a:txBody>
                  <a:tcPr/>
                </a:tc>
                <a:tc>
                  <a:txBody>
                    <a:bodyPr/>
                    <a:lstStyle/>
                    <a:p>
                      <a:r>
                        <a:rPr lang="en-US" dirty="0"/>
                        <a:t>Indicates whether the package saves checkpoints. This property must be set to True to restart a package from a point of failure.</a:t>
                      </a:r>
                      <a:endParaRPr lang="en-CA" dirty="0"/>
                    </a:p>
                  </a:txBody>
                  <a:tcPr/>
                </a:tc>
                <a:extLst>
                  <a:ext uri="{0D108BD9-81ED-4DB2-BD59-A6C34878D82A}">
                    <a16:rowId xmlns:a16="http://schemas.microsoft.com/office/drawing/2014/main" val="2614532562"/>
                  </a:ext>
                </a:extLst>
              </a:tr>
            </a:tbl>
          </a:graphicData>
        </a:graphic>
      </p:graphicFrame>
      <p:graphicFrame>
        <p:nvGraphicFramePr>
          <p:cNvPr id="6" name="Table 5">
            <a:extLst>
              <a:ext uri="{FF2B5EF4-FFF2-40B4-BE49-F238E27FC236}">
                <a16:creationId xmlns:a16="http://schemas.microsoft.com/office/drawing/2014/main" id="{474A8017-3C73-4B95-821C-DB4A65AB39F8}"/>
              </a:ext>
            </a:extLst>
          </p:cNvPr>
          <p:cNvGraphicFramePr>
            <a:graphicFrameLocks noGrp="1"/>
          </p:cNvGraphicFramePr>
          <p:nvPr>
            <p:extLst>
              <p:ext uri="{D42A27DB-BD31-4B8C-83A1-F6EECF244321}">
                <p14:modId xmlns:p14="http://schemas.microsoft.com/office/powerpoint/2010/main" val="3319433133"/>
              </p:ext>
            </p:extLst>
          </p:nvPr>
        </p:nvGraphicFramePr>
        <p:xfrm>
          <a:off x="427038" y="5630862"/>
          <a:ext cx="11506199" cy="1010920"/>
        </p:xfrm>
        <a:graphic>
          <a:graphicData uri="http://schemas.openxmlformats.org/drawingml/2006/table">
            <a:tbl>
              <a:tblPr firstRow="1" bandRow="1">
                <a:tableStyleId>{F5AB1C69-6EDB-4FF4-983F-18BD219EF322}</a:tableStyleId>
              </a:tblPr>
              <a:tblGrid>
                <a:gridCol w="3130938">
                  <a:extLst>
                    <a:ext uri="{9D8B030D-6E8A-4147-A177-3AD203B41FA5}">
                      <a16:colId xmlns:a16="http://schemas.microsoft.com/office/drawing/2014/main" val="1638310407"/>
                    </a:ext>
                  </a:extLst>
                </a:gridCol>
                <a:gridCol w="8375261">
                  <a:extLst>
                    <a:ext uri="{9D8B030D-6E8A-4147-A177-3AD203B41FA5}">
                      <a16:colId xmlns:a16="http://schemas.microsoft.com/office/drawing/2014/main" val="3388631955"/>
                    </a:ext>
                  </a:extLst>
                </a:gridCol>
              </a:tblGrid>
              <a:tr h="370840">
                <a:tc>
                  <a:txBody>
                    <a:bodyPr/>
                    <a:lstStyle/>
                    <a:p>
                      <a:r>
                        <a:rPr lang="en-CA" dirty="0"/>
                        <a:t>Task Property</a:t>
                      </a:r>
                    </a:p>
                  </a:txBody>
                  <a:tcPr/>
                </a:tc>
                <a:tc>
                  <a:txBody>
                    <a:bodyPr/>
                    <a:lstStyle/>
                    <a:p>
                      <a:r>
                        <a:rPr lang="en-CA" dirty="0"/>
                        <a:t>Description</a:t>
                      </a:r>
                    </a:p>
                  </a:txBody>
                  <a:tcPr/>
                </a:tc>
                <a:extLst>
                  <a:ext uri="{0D108BD9-81ED-4DB2-BD59-A6C34878D82A}">
                    <a16:rowId xmlns:a16="http://schemas.microsoft.com/office/drawing/2014/main" val="2044694078"/>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err="1"/>
                        <a:t>FailPackageOnFailure</a:t>
                      </a:r>
                      <a:r>
                        <a:rPr lang="en-US" dirty="0"/>
                        <a:t> =</a:t>
                      </a:r>
                      <a:r>
                        <a:rPr lang="en-US" b="1" dirty="0"/>
                        <a:t>True</a:t>
                      </a:r>
                      <a:endParaRPr lang="en-CA" b="1" dirty="0"/>
                    </a:p>
                  </a:txBody>
                  <a:tcPr/>
                </a:tc>
                <a:tc>
                  <a:txBody>
                    <a:bodyPr/>
                    <a:lstStyle/>
                    <a:p>
                      <a:r>
                        <a:rPr lang="en-US" dirty="0"/>
                        <a:t>Indicate package fails when executable task fails. </a:t>
                      </a:r>
                    </a:p>
                    <a:p>
                      <a:r>
                        <a:rPr lang="en-US" b="0" dirty="0"/>
                        <a:t>Also used to identify restart points if checkpoints are used.</a:t>
                      </a:r>
                    </a:p>
                  </a:txBody>
                  <a:tcPr/>
                </a:tc>
                <a:extLst>
                  <a:ext uri="{0D108BD9-81ED-4DB2-BD59-A6C34878D82A}">
                    <a16:rowId xmlns:a16="http://schemas.microsoft.com/office/drawing/2014/main" val="2641359381"/>
                  </a:ext>
                </a:extLst>
              </a:tr>
            </a:tbl>
          </a:graphicData>
        </a:graphic>
      </p:graphicFrame>
    </p:spTree>
    <p:extLst>
      <p:ext uri="{BB962C8B-B14F-4D97-AF65-F5344CB8AC3E}">
        <p14:creationId xmlns:p14="http://schemas.microsoft.com/office/powerpoint/2010/main" val="286815106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79B357-7191-493A-A629-F396845F0973}"/>
              </a:ext>
            </a:extLst>
          </p:cNvPr>
          <p:cNvSpPr>
            <a:spLocks noGrp="1"/>
          </p:cNvSpPr>
          <p:nvPr>
            <p:ph type="body" sz="quarter" idx="10"/>
          </p:nvPr>
        </p:nvSpPr>
        <p:spPr>
          <a:xfrm>
            <a:off x="274638" y="1212850"/>
            <a:ext cx="11887200" cy="2511457"/>
          </a:xfrm>
        </p:spPr>
        <p:txBody>
          <a:bodyPr/>
          <a:lstStyle/>
          <a:p>
            <a:r>
              <a:rPr lang="en-US" dirty="0"/>
              <a:t>Error Output</a:t>
            </a:r>
          </a:p>
          <a:p>
            <a:r>
              <a:rPr lang="en-US" dirty="0"/>
              <a:t>Event Handler</a:t>
            </a:r>
          </a:p>
          <a:p>
            <a:r>
              <a:rPr lang="en-US" dirty="0"/>
              <a:t>Transactions</a:t>
            </a:r>
          </a:p>
          <a:p>
            <a:r>
              <a:rPr lang="en-US" dirty="0"/>
              <a:t>Checkpoints</a:t>
            </a:r>
          </a:p>
        </p:txBody>
      </p:sp>
      <p:sp>
        <p:nvSpPr>
          <p:cNvPr id="3" name="Title 2">
            <a:extLst>
              <a:ext uri="{FF2B5EF4-FFF2-40B4-BE49-F238E27FC236}">
                <a16:creationId xmlns:a16="http://schemas.microsoft.com/office/drawing/2014/main" id="{B13558AC-3352-4FA6-832D-98FF8B660F98}"/>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96640589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823B4EC-EB77-465D-AB62-62E915D63895}"/>
              </a:ext>
            </a:extLst>
          </p:cNvPr>
          <p:cNvPicPr>
            <a:picLocks noChangeAspect="1"/>
          </p:cNvPicPr>
          <p:nvPr/>
        </p:nvPicPr>
        <p:blipFill>
          <a:blip r:embed="rId3"/>
          <a:stretch>
            <a:fillRect/>
          </a:stretch>
        </p:blipFill>
        <p:spPr>
          <a:xfrm>
            <a:off x="7734060" y="2523331"/>
            <a:ext cx="3362325" cy="1314450"/>
          </a:xfrm>
          <a:prstGeom prst="rect">
            <a:avLst/>
          </a:prstGeom>
        </p:spPr>
      </p:pic>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Types of Error within Data Flow</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6553198" cy="4481227"/>
          </a:xfrm>
        </p:spPr>
        <p:txBody>
          <a:bodyPr/>
          <a:lstStyle/>
          <a:p>
            <a:r>
              <a:rPr lang="en-US" b="1" dirty="0"/>
              <a:t>Truncation</a:t>
            </a:r>
            <a:r>
              <a:rPr lang="en-US" dirty="0"/>
              <a:t> – Data Source Column value is bigger SSIS Column data type and size defined in “Input and Output Properties” (via Show Advanced Editor)– leading to source value being truncated. </a:t>
            </a:r>
          </a:p>
          <a:p>
            <a:r>
              <a:rPr lang="en-US" b="1" dirty="0"/>
              <a:t>Error</a:t>
            </a:r>
            <a:r>
              <a:rPr lang="en-US" dirty="0"/>
              <a:t> – All other errors excluding Truncation Error</a:t>
            </a:r>
          </a:p>
          <a:p>
            <a:endParaRPr lang="en-CA" dirty="0"/>
          </a:p>
        </p:txBody>
      </p:sp>
      <p:pic>
        <p:nvPicPr>
          <p:cNvPr id="12" name="Picture 11">
            <a:extLst>
              <a:ext uri="{FF2B5EF4-FFF2-40B4-BE49-F238E27FC236}">
                <a16:creationId xmlns:a16="http://schemas.microsoft.com/office/drawing/2014/main" id="{C8EA312E-0A7F-459B-85C5-5AA4ED5A8EEA}"/>
              </a:ext>
            </a:extLst>
          </p:cNvPr>
          <p:cNvPicPr>
            <a:picLocks noChangeAspect="1"/>
          </p:cNvPicPr>
          <p:nvPr/>
        </p:nvPicPr>
        <p:blipFill>
          <a:blip r:embed="rId4"/>
          <a:stretch>
            <a:fillRect/>
          </a:stretch>
        </p:blipFill>
        <p:spPr>
          <a:xfrm>
            <a:off x="6675438" y="1545350"/>
            <a:ext cx="5765288" cy="5449176"/>
          </a:xfrm>
          <a:prstGeom prst="rect">
            <a:avLst/>
          </a:prstGeom>
        </p:spPr>
      </p:pic>
    </p:spTree>
    <p:extLst>
      <p:ext uri="{BB962C8B-B14F-4D97-AF65-F5344CB8AC3E}">
        <p14:creationId xmlns:p14="http://schemas.microsoft.com/office/powerpoint/2010/main" val="3128585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Error Outputs within Data Flow</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6553198" cy="3644075"/>
          </a:xfrm>
        </p:spPr>
        <p:txBody>
          <a:bodyPr/>
          <a:lstStyle/>
          <a:p>
            <a:r>
              <a:rPr lang="en-US" dirty="0"/>
              <a:t>Determine how to handle errors for columns in Data Flow</a:t>
            </a:r>
          </a:p>
          <a:p>
            <a:pPr lvl="1"/>
            <a:r>
              <a:rPr lang="en-US" dirty="0"/>
              <a:t>Three Options </a:t>
            </a:r>
          </a:p>
          <a:p>
            <a:pPr marL="923590" lvl="2" indent="-457200">
              <a:buFont typeface="+mj-lt"/>
              <a:buAutoNum type="arabicPeriod"/>
            </a:pPr>
            <a:r>
              <a:rPr lang="en-US" dirty="0"/>
              <a:t>Fail component (default setting) (e.g. in example, this setting will cause Data Flow Task to fail)</a:t>
            </a:r>
          </a:p>
          <a:p>
            <a:pPr marL="923590" lvl="2" indent="-457200">
              <a:buFont typeface="+mj-lt"/>
              <a:buAutoNum type="arabicPeriod"/>
            </a:pPr>
            <a:r>
              <a:rPr lang="en-US" dirty="0"/>
              <a:t>Ignore Failure </a:t>
            </a:r>
          </a:p>
          <a:p>
            <a:pPr marL="923590" lvl="2" indent="-457200">
              <a:buFont typeface="+mj-lt"/>
              <a:buAutoNum type="arabicPeriod"/>
            </a:pPr>
            <a:r>
              <a:rPr lang="en-US" dirty="0"/>
              <a:t>Redirect Row</a:t>
            </a:r>
          </a:p>
          <a:p>
            <a:endParaRPr lang="en-CA" dirty="0"/>
          </a:p>
        </p:txBody>
      </p:sp>
      <p:pic>
        <p:nvPicPr>
          <p:cNvPr id="6" name="Picture 5">
            <a:extLst>
              <a:ext uri="{FF2B5EF4-FFF2-40B4-BE49-F238E27FC236}">
                <a16:creationId xmlns:a16="http://schemas.microsoft.com/office/drawing/2014/main" id="{B9E71F22-64D8-4D49-9E8D-FE4433052C2A}"/>
              </a:ext>
            </a:extLst>
          </p:cNvPr>
          <p:cNvPicPr>
            <a:picLocks noChangeAspect="1"/>
          </p:cNvPicPr>
          <p:nvPr/>
        </p:nvPicPr>
        <p:blipFill>
          <a:blip r:embed="rId3"/>
          <a:stretch>
            <a:fillRect/>
          </a:stretch>
        </p:blipFill>
        <p:spPr>
          <a:xfrm>
            <a:off x="7742237" y="1468795"/>
            <a:ext cx="3733240" cy="1686796"/>
          </a:xfrm>
          <a:prstGeom prst="rect">
            <a:avLst/>
          </a:prstGeom>
        </p:spPr>
      </p:pic>
      <p:pic>
        <p:nvPicPr>
          <p:cNvPr id="1030" name="Picture 6" descr="C:\Users\JAAHME~1.NOR\AppData\Local\Temp\SNAGHTML7f6a60b.PNG">
            <a:extLst>
              <a:ext uri="{FF2B5EF4-FFF2-40B4-BE49-F238E27FC236}">
                <a16:creationId xmlns:a16="http://schemas.microsoft.com/office/drawing/2014/main" id="{98D8CA5B-3217-4425-80E9-DA7BC8738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0832" y="1439862"/>
            <a:ext cx="4925571" cy="5554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303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Event Handler</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11658598" cy="3674852"/>
          </a:xfrm>
        </p:spPr>
        <p:txBody>
          <a:bodyPr/>
          <a:lstStyle/>
          <a:p>
            <a:r>
              <a:rPr lang="en-US" dirty="0"/>
              <a:t>At run time, executables (packages and Foreach Loop, For Loop, Sequence, and task host containers) raise events.</a:t>
            </a:r>
          </a:p>
          <a:p>
            <a:pPr lvl="1"/>
            <a:r>
              <a:rPr lang="en-US" dirty="0"/>
              <a:t>e.g. </a:t>
            </a:r>
            <a:r>
              <a:rPr lang="en-US" dirty="0" err="1"/>
              <a:t>OnError</a:t>
            </a:r>
            <a:r>
              <a:rPr lang="en-US" dirty="0"/>
              <a:t> event is raised when an error occurs.   </a:t>
            </a:r>
          </a:p>
          <a:p>
            <a:r>
              <a:rPr lang="en-US" dirty="0"/>
              <a:t>Control flow canvas available for each event handler. </a:t>
            </a:r>
          </a:p>
          <a:p>
            <a:pPr lvl="1"/>
            <a:r>
              <a:rPr lang="en-US" dirty="0"/>
              <a:t>e.g. perform cleanup operation when error occurs or send email notifications.</a:t>
            </a:r>
          </a:p>
          <a:p>
            <a:endParaRPr lang="en-US" dirty="0"/>
          </a:p>
          <a:p>
            <a:endParaRPr lang="en-CA" dirty="0"/>
          </a:p>
        </p:txBody>
      </p:sp>
    </p:spTree>
    <p:extLst>
      <p:ext uri="{BB962C8B-B14F-4D97-AF65-F5344CB8AC3E}">
        <p14:creationId xmlns:p14="http://schemas.microsoft.com/office/powerpoint/2010/main" val="387906888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a:xfrm>
            <a:off x="274639" y="295275"/>
            <a:ext cx="11889564" cy="839788"/>
          </a:xfrm>
        </p:spPr>
        <p:txBody>
          <a:bodyPr/>
          <a:lstStyle/>
          <a:p>
            <a:r>
              <a:rPr lang="en-CA" dirty="0"/>
              <a:t>Types of Event Handler</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11658598" cy="627864"/>
          </a:xfrm>
        </p:spPr>
        <p:txBody>
          <a:bodyPr/>
          <a:lstStyle/>
          <a:p>
            <a:endParaRPr lang="en-CA" dirty="0"/>
          </a:p>
        </p:txBody>
      </p:sp>
      <p:graphicFrame>
        <p:nvGraphicFramePr>
          <p:cNvPr id="4" name="Table 3">
            <a:extLst>
              <a:ext uri="{FF2B5EF4-FFF2-40B4-BE49-F238E27FC236}">
                <a16:creationId xmlns:a16="http://schemas.microsoft.com/office/drawing/2014/main" id="{B941A6A8-7438-4B57-931D-690707B05040}"/>
              </a:ext>
            </a:extLst>
          </p:cNvPr>
          <p:cNvGraphicFramePr>
            <a:graphicFrameLocks noGrp="1"/>
          </p:cNvGraphicFramePr>
          <p:nvPr>
            <p:extLst>
              <p:ext uri="{D42A27DB-BD31-4B8C-83A1-F6EECF244321}">
                <p14:modId xmlns:p14="http://schemas.microsoft.com/office/powerpoint/2010/main" val="4287925141"/>
              </p:ext>
            </p:extLst>
          </p:nvPr>
        </p:nvGraphicFramePr>
        <p:xfrm>
          <a:off x="274639" y="1214743"/>
          <a:ext cx="11963398" cy="5237480"/>
        </p:xfrm>
        <a:graphic>
          <a:graphicData uri="http://schemas.openxmlformats.org/drawingml/2006/table">
            <a:tbl>
              <a:tblPr firstRow="1" bandRow="1">
                <a:tableStyleId>{F5AB1C69-6EDB-4FF4-983F-18BD219EF322}</a:tableStyleId>
              </a:tblPr>
              <a:tblGrid>
                <a:gridCol w="2691763">
                  <a:extLst>
                    <a:ext uri="{9D8B030D-6E8A-4147-A177-3AD203B41FA5}">
                      <a16:colId xmlns:a16="http://schemas.microsoft.com/office/drawing/2014/main" val="2291087519"/>
                    </a:ext>
                  </a:extLst>
                </a:gridCol>
                <a:gridCol w="9271635">
                  <a:extLst>
                    <a:ext uri="{9D8B030D-6E8A-4147-A177-3AD203B41FA5}">
                      <a16:colId xmlns:a16="http://schemas.microsoft.com/office/drawing/2014/main" val="1478465260"/>
                    </a:ext>
                  </a:extLst>
                </a:gridCol>
              </a:tblGrid>
              <a:tr h="370840">
                <a:tc>
                  <a:txBody>
                    <a:bodyPr/>
                    <a:lstStyle/>
                    <a:p>
                      <a:r>
                        <a:rPr lang="en-CA" dirty="0"/>
                        <a:t>Event Handler</a:t>
                      </a:r>
                    </a:p>
                  </a:txBody>
                  <a:tcPr/>
                </a:tc>
                <a:tc>
                  <a:txBody>
                    <a:bodyPr/>
                    <a:lstStyle/>
                    <a:p>
                      <a:r>
                        <a:rPr lang="en-CA" dirty="0"/>
                        <a:t>Event</a:t>
                      </a:r>
                    </a:p>
                  </a:txBody>
                  <a:tcPr/>
                </a:tc>
                <a:extLst>
                  <a:ext uri="{0D108BD9-81ED-4DB2-BD59-A6C34878D82A}">
                    <a16:rowId xmlns:a16="http://schemas.microsoft.com/office/drawing/2014/main" val="3197710658"/>
                  </a:ext>
                </a:extLst>
              </a:tr>
              <a:tr h="370840">
                <a:tc>
                  <a:txBody>
                    <a:bodyPr/>
                    <a:lstStyle/>
                    <a:p>
                      <a:r>
                        <a:rPr lang="en-US" sz="1600" dirty="0" err="1"/>
                        <a:t>OnPreExecute</a:t>
                      </a:r>
                      <a:endParaRPr lang="en-CA" sz="1600" dirty="0"/>
                    </a:p>
                  </a:txBody>
                  <a:tcPr/>
                </a:tc>
                <a:tc>
                  <a:txBody>
                    <a:bodyPr/>
                    <a:lstStyle/>
                    <a:p>
                      <a:r>
                        <a:rPr lang="en-US" sz="1600" dirty="0"/>
                        <a:t>This event is raised by an executable immediately before it runs.</a:t>
                      </a:r>
                      <a:endParaRPr lang="en-CA" sz="1600" dirty="0"/>
                    </a:p>
                  </a:txBody>
                  <a:tcPr/>
                </a:tc>
                <a:extLst>
                  <a:ext uri="{0D108BD9-81ED-4DB2-BD59-A6C34878D82A}">
                    <a16:rowId xmlns:a16="http://schemas.microsoft.com/office/drawing/2014/main" val="4248479833"/>
                  </a:ext>
                </a:extLst>
              </a:tr>
              <a:tr h="370840">
                <a:tc>
                  <a:txBody>
                    <a:bodyPr/>
                    <a:lstStyle/>
                    <a:p>
                      <a:r>
                        <a:rPr lang="en-US" sz="1600" dirty="0" err="1"/>
                        <a:t>OnPreValidate</a:t>
                      </a:r>
                      <a:endParaRPr lang="en-CA" sz="1600" dirty="0"/>
                    </a:p>
                  </a:txBody>
                  <a:tcPr/>
                </a:tc>
                <a:tc>
                  <a:txBody>
                    <a:bodyPr/>
                    <a:lstStyle/>
                    <a:p>
                      <a:r>
                        <a:rPr lang="en-US" sz="1600" dirty="0"/>
                        <a:t>This event is raised by an executable when its validation starts.</a:t>
                      </a:r>
                      <a:endParaRPr lang="en-CA" sz="1600" dirty="0"/>
                    </a:p>
                  </a:txBody>
                  <a:tcPr/>
                </a:tc>
                <a:extLst>
                  <a:ext uri="{0D108BD9-81ED-4DB2-BD59-A6C34878D82A}">
                    <a16:rowId xmlns:a16="http://schemas.microsoft.com/office/drawing/2014/main" val="3925388587"/>
                  </a:ext>
                </a:extLst>
              </a:tr>
              <a:tr h="370840">
                <a:tc>
                  <a:txBody>
                    <a:bodyPr/>
                    <a:lstStyle/>
                    <a:p>
                      <a:r>
                        <a:rPr lang="en-US" sz="1600" dirty="0" err="1"/>
                        <a:t>OnPostValidate</a:t>
                      </a:r>
                      <a:endParaRPr lang="en-CA" sz="1600" dirty="0"/>
                    </a:p>
                  </a:txBody>
                  <a:tcPr/>
                </a:tc>
                <a:tc>
                  <a:txBody>
                    <a:bodyPr/>
                    <a:lstStyle/>
                    <a:p>
                      <a:r>
                        <a:rPr lang="en-US" sz="1600" dirty="0"/>
                        <a:t>This event is raised by an executable when its validation is finished.</a:t>
                      </a:r>
                      <a:endParaRPr lang="en-CA" sz="1600" dirty="0"/>
                    </a:p>
                  </a:txBody>
                  <a:tcPr/>
                </a:tc>
                <a:extLst>
                  <a:ext uri="{0D108BD9-81ED-4DB2-BD59-A6C34878D82A}">
                    <a16:rowId xmlns:a16="http://schemas.microsoft.com/office/drawing/2014/main" val="4171932029"/>
                  </a:ext>
                </a:extLst>
              </a:tr>
              <a:tr h="370840">
                <a:tc>
                  <a:txBody>
                    <a:bodyPr/>
                    <a:lstStyle/>
                    <a:p>
                      <a:r>
                        <a:rPr lang="en-US" sz="1600" dirty="0" err="1"/>
                        <a:t>OnInformation</a:t>
                      </a:r>
                      <a:endParaRPr lang="en-CA" sz="1600" dirty="0"/>
                    </a:p>
                  </a:txBody>
                  <a:tcPr/>
                </a:tc>
                <a:tc>
                  <a:txBody>
                    <a:bodyPr/>
                    <a:lstStyle/>
                    <a:p>
                      <a:r>
                        <a:rPr lang="en-US" sz="1600" dirty="0"/>
                        <a:t>This event is raised during the validation and execution of an executable to report information. This event conveys information only, no errors or warnings.</a:t>
                      </a:r>
                      <a:endParaRPr lang="en-CA" sz="1600" dirty="0"/>
                    </a:p>
                  </a:txBody>
                  <a:tcPr/>
                </a:tc>
                <a:extLst>
                  <a:ext uri="{0D108BD9-81ED-4DB2-BD59-A6C34878D82A}">
                    <a16:rowId xmlns:a16="http://schemas.microsoft.com/office/drawing/2014/main" val="1276167704"/>
                  </a:ext>
                </a:extLst>
              </a:tr>
              <a:tr h="370840">
                <a:tc>
                  <a:txBody>
                    <a:bodyPr/>
                    <a:lstStyle/>
                    <a:p>
                      <a:r>
                        <a:rPr lang="en-US" sz="1600" dirty="0" err="1"/>
                        <a:t>OnWarning</a:t>
                      </a:r>
                      <a:endParaRPr lang="en-CA" sz="1600" dirty="0"/>
                    </a:p>
                  </a:txBody>
                  <a:tcPr/>
                </a:tc>
                <a:tc>
                  <a:txBody>
                    <a:bodyPr/>
                    <a:lstStyle/>
                    <a:p>
                      <a:r>
                        <a:rPr lang="en-US" sz="1600" dirty="0"/>
                        <a:t>This event is raised by an executable when a warning occurs.</a:t>
                      </a:r>
                      <a:endParaRPr lang="en-CA" sz="1600" dirty="0"/>
                    </a:p>
                  </a:txBody>
                  <a:tcPr/>
                </a:tc>
                <a:extLst>
                  <a:ext uri="{0D108BD9-81ED-4DB2-BD59-A6C34878D82A}">
                    <a16:rowId xmlns:a16="http://schemas.microsoft.com/office/drawing/2014/main" val="1466847034"/>
                  </a:ext>
                </a:extLst>
              </a:tr>
              <a:tr h="370840">
                <a:tc>
                  <a:txBody>
                    <a:bodyPr/>
                    <a:lstStyle/>
                    <a:p>
                      <a:r>
                        <a:rPr lang="en-US" sz="1600" dirty="0" err="1"/>
                        <a:t>OnError</a:t>
                      </a:r>
                      <a:endParaRPr lang="en-CA" sz="1600" dirty="0"/>
                    </a:p>
                  </a:txBody>
                  <a:tcPr/>
                </a:tc>
                <a:tc>
                  <a:txBody>
                    <a:bodyPr/>
                    <a:lstStyle/>
                    <a:p>
                      <a:r>
                        <a:rPr lang="en-US" sz="1600" dirty="0"/>
                        <a:t>This event is raised by an executable when an error occurs.</a:t>
                      </a:r>
                      <a:endParaRPr lang="en-CA" sz="1600" dirty="0"/>
                    </a:p>
                  </a:txBody>
                  <a:tcPr/>
                </a:tc>
                <a:extLst>
                  <a:ext uri="{0D108BD9-81ED-4DB2-BD59-A6C34878D82A}">
                    <a16:rowId xmlns:a16="http://schemas.microsoft.com/office/drawing/2014/main" val="2458010599"/>
                  </a:ext>
                </a:extLst>
              </a:tr>
              <a:tr h="370840">
                <a:tc>
                  <a:txBody>
                    <a:bodyPr/>
                    <a:lstStyle/>
                    <a:p>
                      <a:r>
                        <a:rPr lang="en-CA" sz="1600" dirty="0" err="1"/>
                        <a:t>OnQueryCancel</a:t>
                      </a:r>
                      <a:endParaRPr lang="en-CA" sz="1600" dirty="0"/>
                    </a:p>
                  </a:txBody>
                  <a:tcPr/>
                </a:tc>
                <a:tc>
                  <a:txBody>
                    <a:bodyPr/>
                    <a:lstStyle/>
                    <a:p>
                      <a:r>
                        <a:rPr lang="en-US" sz="1600" dirty="0"/>
                        <a:t>This event is raised by an executable to determine whether it should stop running.</a:t>
                      </a:r>
                      <a:endParaRPr lang="en-CA" sz="1600" dirty="0"/>
                    </a:p>
                  </a:txBody>
                  <a:tcPr/>
                </a:tc>
                <a:extLst>
                  <a:ext uri="{0D108BD9-81ED-4DB2-BD59-A6C34878D82A}">
                    <a16:rowId xmlns:a16="http://schemas.microsoft.com/office/drawing/2014/main" val="3990414433"/>
                  </a:ext>
                </a:extLst>
              </a:tr>
              <a:tr h="370840">
                <a:tc>
                  <a:txBody>
                    <a:bodyPr/>
                    <a:lstStyle/>
                    <a:p>
                      <a:r>
                        <a:rPr lang="en-CA" sz="1600" dirty="0" err="1"/>
                        <a:t>OnTaskFailed</a:t>
                      </a:r>
                      <a:endParaRPr lang="en-CA" sz="1600" dirty="0"/>
                    </a:p>
                  </a:txBody>
                  <a:tcPr/>
                </a:tc>
                <a:tc>
                  <a:txBody>
                    <a:bodyPr/>
                    <a:lstStyle/>
                    <a:p>
                      <a:r>
                        <a:rPr lang="en-US" sz="1600" dirty="0"/>
                        <a:t>This event is raised by a task when it fails. </a:t>
                      </a:r>
                      <a:r>
                        <a:rPr lang="en-CA" sz="1600" dirty="0"/>
                        <a:t> </a:t>
                      </a:r>
                    </a:p>
                  </a:txBody>
                  <a:tcPr/>
                </a:tc>
                <a:extLst>
                  <a:ext uri="{0D108BD9-81ED-4DB2-BD59-A6C34878D82A}">
                    <a16:rowId xmlns:a16="http://schemas.microsoft.com/office/drawing/2014/main" val="2461625883"/>
                  </a:ext>
                </a:extLst>
              </a:tr>
              <a:tr h="370840">
                <a:tc>
                  <a:txBody>
                    <a:bodyPr/>
                    <a:lstStyle/>
                    <a:p>
                      <a:r>
                        <a:rPr lang="en-CA" sz="1600" dirty="0" err="1"/>
                        <a:t>OnExecStatusChanged</a:t>
                      </a:r>
                      <a:endParaRPr lang="en-CA" sz="1600" dirty="0"/>
                    </a:p>
                  </a:txBody>
                  <a:tcPr/>
                </a:tc>
                <a:tc>
                  <a:txBody>
                    <a:bodyPr/>
                    <a:lstStyle/>
                    <a:p>
                      <a:r>
                        <a:rPr lang="en-US" sz="1600" dirty="0"/>
                        <a:t>This event is raised by an executable when its execution status changes.</a:t>
                      </a:r>
                      <a:endParaRPr lang="en-CA" sz="1600" dirty="0"/>
                    </a:p>
                  </a:txBody>
                  <a:tcPr/>
                </a:tc>
                <a:extLst>
                  <a:ext uri="{0D108BD9-81ED-4DB2-BD59-A6C34878D82A}">
                    <a16:rowId xmlns:a16="http://schemas.microsoft.com/office/drawing/2014/main" val="213947838"/>
                  </a:ext>
                </a:extLst>
              </a:tr>
              <a:tr h="370840">
                <a:tc>
                  <a:txBody>
                    <a:bodyPr/>
                    <a:lstStyle/>
                    <a:p>
                      <a:r>
                        <a:rPr lang="en-CA" sz="1600" dirty="0" err="1"/>
                        <a:t>OnProgress</a:t>
                      </a:r>
                      <a:endParaRPr lang="en-CA" sz="1600" dirty="0"/>
                    </a:p>
                  </a:txBody>
                  <a:tcPr/>
                </a:tc>
                <a:tc>
                  <a:txBody>
                    <a:bodyPr/>
                    <a:lstStyle/>
                    <a:p>
                      <a:r>
                        <a:rPr lang="en-US" sz="1600" dirty="0"/>
                        <a:t>This event is raised by an executable when measurable progress is made by the executable.</a:t>
                      </a:r>
                      <a:endParaRPr lang="en-CA" sz="1600" dirty="0"/>
                    </a:p>
                  </a:txBody>
                  <a:tcPr/>
                </a:tc>
                <a:extLst>
                  <a:ext uri="{0D108BD9-81ED-4DB2-BD59-A6C34878D82A}">
                    <a16:rowId xmlns:a16="http://schemas.microsoft.com/office/drawing/2014/main" val="3250854126"/>
                  </a:ext>
                </a:extLst>
              </a:tr>
              <a:tr h="370840">
                <a:tc>
                  <a:txBody>
                    <a:bodyPr/>
                    <a:lstStyle/>
                    <a:p>
                      <a:r>
                        <a:rPr lang="en-CA" sz="1600" dirty="0" err="1"/>
                        <a:t>OnVariableValueChanged</a:t>
                      </a:r>
                      <a:endParaRPr lang="en-CA" sz="1600" dirty="0"/>
                    </a:p>
                  </a:txBody>
                  <a:tcPr/>
                </a:tc>
                <a:tc>
                  <a:txBody>
                    <a:bodyPr/>
                    <a:lstStyle/>
                    <a:p>
                      <a:r>
                        <a:rPr lang="en-US" sz="1600" dirty="0"/>
                        <a:t>This event is raised by an executable when the value of a variable changes only if variable’s </a:t>
                      </a:r>
                      <a:r>
                        <a:rPr lang="en-US" sz="1600" b="1" dirty="0" err="1"/>
                        <a:t>RaiseChangedEvent</a:t>
                      </a:r>
                      <a:r>
                        <a:rPr lang="en-US" sz="1600" dirty="0"/>
                        <a:t> property=True;</a:t>
                      </a:r>
                      <a:endParaRPr lang="en-CA" sz="1600" dirty="0"/>
                    </a:p>
                  </a:txBody>
                  <a:tcPr/>
                </a:tc>
                <a:extLst>
                  <a:ext uri="{0D108BD9-81ED-4DB2-BD59-A6C34878D82A}">
                    <a16:rowId xmlns:a16="http://schemas.microsoft.com/office/drawing/2014/main" val="1654646866"/>
                  </a:ext>
                </a:extLst>
              </a:tr>
              <a:tr h="370840">
                <a:tc>
                  <a:txBody>
                    <a:bodyPr/>
                    <a:lstStyle/>
                    <a:p>
                      <a:r>
                        <a:rPr lang="en-CA" sz="1600" dirty="0" err="1"/>
                        <a:t>OnPostExecute</a:t>
                      </a:r>
                      <a:endParaRPr lang="en-CA" sz="1600" dirty="0"/>
                    </a:p>
                  </a:txBody>
                  <a:tcPr/>
                </a:tc>
                <a:tc>
                  <a:txBody>
                    <a:bodyPr/>
                    <a:lstStyle/>
                    <a:p>
                      <a:r>
                        <a:rPr lang="en-US" sz="1600" dirty="0"/>
                        <a:t>This event is raised by an executable immediately after it has finished running.</a:t>
                      </a:r>
                      <a:endParaRPr lang="en-CA" sz="1600" dirty="0"/>
                    </a:p>
                  </a:txBody>
                  <a:tcPr/>
                </a:tc>
                <a:extLst>
                  <a:ext uri="{0D108BD9-81ED-4DB2-BD59-A6C34878D82A}">
                    <a16:rowId xmlns:a16="http://schemas.microsoft.com/office/drawing/2014/main" val="504956137"/>
                  </a:ext>
                </a:extLst>
              </a:tr>
            </a:tbl>
          </a:graphicData>
        </a:graphic>
      </p:graphicFrame>
    </p:spTree>
    <p:extLst>
      <p:ext uri="{BB962C8B-B14F-4D97-AF65-F5344CB8AC3E}">
        <p14:creationId xmlns:p14="http://schemas.microsoft.com/office/powerpoint/2010/main" val="21082205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Event Handler and Container Hierarchy</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11887197" cy="3656014"/>
          </a:xfrm>
        </p:spPr>
        <p:txBody>
          <a:bodyPr/>
          <a:lstStyle/>
          <a:p>
            <a:r>
              <a:rPr lang="en-US" dirty="0"/>
              <a:t>If an event has no event handler, the event is raised to the next container up the container hierarchy in a package. </a:t>
            </a:r>
          </a:p>
          <a:p>
            <a:r>
              <a:rPr lang="en-US" dirty="0"/>
              <a:t>If this container has an event handler, the event handler runs in response to the event. </a:t>
            </a:r>
          </a:p>
          <a:p>
            <a:r>
              <a:rPr lang="en-US" dirty="0"/>
              <a:t>If not, the event is raised to the next container up the container hierarchy. </a:t>
            </a:r>
          </a:p>
          <a:p>
            <a:endParaRPr lang="en-CA" dirty="0"/>
          </a:p>
        </p:txBody>
      </p:sp>
    </p:spTree>
    <p:extLst>
      <p:ext uri="{BB962C8B-B14F-4D97-AF65-F5344CB8AC3E}">
        <p14:creationId xmlns:p14="http://schemas.microsoft.com/office/powerpoint/2010/main" val="25631055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Event Handler and Container Hierarchy (Example)</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7006" y="1592262"/>
            <a:ext cx="6398431" cy="4185761"/>
          </a:xfrm>
        </p:spPr>
        <p:txBody>
          <a:bodyPr/>
          <a:lstStyle/>
          <a:p>
            <a:r>
              <a:rPr lang="en-US" dirty="0"/>
              <a:t>In following example </a:t>
            </a:r>
          </a:p>
          <a:p>
            <a:pPr lvl="1"/>
            <a:r>
              <a:rPr lang="en-US" dirty="0"/>
              <a:t>Package has Execute SQL Task within For </a:t>
            </a:r>
            <a:r>
              <a:rPr lang="en-US" dirty="0" err="1"/>
              <a:t>For</a:t>
            </a:r>
            <a:r>
              <a:rPr lang="en-US" dirty="0"/>
              <a:t> Loop Container </a:t>
            </a:r>
          </a:p>
          <a:p>
            <a:pPr lvl="1"/>
            <a:r>
              <a:rPr lang="en-US" dirty="0"/>
              <a:t>Package has </a:t>
            </a:r>
            <a:r>
              <a:rPr lang="en-US" dirty="0" err="1"/>
              <a:t>OnError</a:t>
            </a:r>
            <a:r>
              <a:rPr lang="en-US" dirty="0"/>
              <a:t> Event handler defined </a:t>
            </a:r>
          </a:p>
          <a:p>
            <a:r>
              <a:rPr lang="en-US" dirty="0"/>
              <a:t>Notice: how Events are bubbled up until an Event Handler is found.</a:t>
            </a:r>
          </a:p>
          <a:p>
            <a:endParaRPr lang="en-CA" dirty="0"/>
          </a:p>
        </p:txBody>
      </p:sp>
      <p:pic>
        <p:nvPicPr>
          <p:cNvPr id="5" name="Picture 4">
            <a:extLst>
              <a:ext uri="{FF2B5EF4-FFF2-40B4-BE49-F238E27FC236}">
                <a16:creationId xmlns:a16="http://schemas.microsoft.com/office/drawing/2014/main" id="{2AD69B7D-BBA0-49A8-AD97-6CD10C62C9FE}"/>
              </a:ext>
            </a:extLst>
          </p:cNvPr>
          <p:cNvPicPr>
            <a:picLocks noChangeAspect="1"/>
          </p:cNvPicPr>
          <p:nvPr/>
        </p:nvPicPr>
        <p:blipFill>
          <a:blip r:embed="rId3"/>
          <a:stretch>
            <a:fillRect/>
          </a:stretch>
        </p:blipFill>
        <p:spPr>
          <a:xfrm>
            <a:off x="9837723" y="906462"/>
            <a:ext cx="2109787" cy="1806221"/>
          </a:xfrm>
          <a:prstGeom prst="rect">
            <a:avLst/>
          </a:prstGeom>
        </p:spPr>
      </p:pic>
      <p:pic>
        <p:nvPicPr>
          <p:cNvPr id="8" name="Picture 7">
            <a:extLst>
              <a:ext uri="{FF2B5EF4-FFF2-40B4-BE49-F238E27FC236}">
                <a16:creationId xmlns:a16="http://schemas.microsoft.com/office/drawing/2014/main" id="{7A8C905E-1028-4BE6-A9D9-89DA8D7947C6}"/>
              </a:ext>
            </a:extLst>
          </p:cNvPr>
          <p:cNvPicPr>
            <a:picLocks noChangeAspect="1"/>
          </p:cNvPicPr>
          <p:nvPr/>
        </p:nvPicPr>
        <p:blipFill>
          <a:blip r:embed="rId4"/>
          <a:stretch>
            <a:fillRect/>
          </a:stretch>
        </p:blipFill>
        <p:spPr>
          <a:xfrm>
            <a:off x="8351837" y="3002975"/>
            <a:ext cx="3888588" cy="3943666"/>
          </a:xfrm>
          <a:prstGeom prst="rect">
            <a:avLst/>
          </a:prstGeom>
        </p:spPr>
      </p:pic>
    </p:spTree>
    <p:extLst>
      <p:ext uri="{BB962C8B-B14F-4D97-AF65-F5344CB8AC3E}">
        <p14:creationId xmlns:p14="http://schemas.microsoft.com/office/powerpoint/2010/main" val="712768142"/>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3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230e9df3-be65-4c73-a93b-d1236ebd677e">CPS089-555620336-143</_dlc_DocId>
    <_dlc_DocIdUrl xmlns="230e9df3-be65-4c73-a93b-d1236ebd677e">
      <Url>https://microsoft.sharepoint.com/teams/CampusProjectSites089/hahzsakosd/ipdev/_layouts/15/DocIdRedir.aspx?ID=CPS089-555620336-143</Url>
      <Description>CPS089-555620336-143</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E159D276C0CB3447A69A9CE69396C846" ma:contentTypeVersion="2" ma:contentTypeDescription="Create a new document." ma:contentTypeScope="" ma:versionID="1dc5f255bb5d53da19c6b9c45c545005">
  <xsd:schema xmlns:xsd="http://www.w3.org/2001/XMLSchema" xmlns:xs="http://www.w3.org/2001/XMLSchema" xmlns:p="http://schemas.microsoft.com/office/2006/metadata/properties" xmlns:ns2="230e9df3-be65-4c73-a93b-d1236ebd677e" xmlns:ns3="4b6e114e-4d2a-4f10-9268-ba081d6f28ac" targetNamespace="http://schemas.microsoft.com/office/2006/metadata/properties" ma:root="true" ma:fieldsID="2caf596d414b9a9a356b58e82e2d1a15" ns2:_="" ns3:_="">
    <xsd:import namespace="230e9df3-be65-4c73-a93b-d1236ebd677e"/>
    <xsd:import namespace="4b6e114e-4d2a-4f10-9268-ba081d6f28ac"/>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b6e114e-4d2a-4f10-9268-ba081d6f28a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www.w3.org/XML/1998/namespace"/>
    <ds:schemaRef ds:uri="http://schemas.openxmlformats.org/package/2006/metadata/core-properties"/>
    <ds:schemaRef ds:uri="http://purl.org/dc/dcmitype/"/>
    <ds:schemaRef ds:uri="http://purl.org/dc/terms/"/>
    <ds:schemaRef ds:uri="http://purl.org/dc/elements/1.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4b6e114e-4d2a-4f10-9268-ba081d6f28ac"/>
  </ds:schemaRefs>
</ds:datastoreItem>
</file>

<file path=customXml/itemProps2.xml><?xml version="1.0" encoding="utf-8"?>
<ds:datastoreItem xmlns:ds="http://schemas.openxmlformats.org/officeDocument/2006/customXml" ds:itemID="{FEC9592E-82DD-4399-A4BB-5C49E0F6255D}">
  <ds:schemaRefs>
    <ds:schemaRef ds:uri="http://schemas.microsoft.com/sharepoint/event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2694FA73-0B83-4A62-B0E5-A5BFAD5BF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4b6e114e-4d2a-4f10-9268-ba081d6f28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Lesson Template Advanced Services Delivery</Template>
  <TotalTime>2517</TotalTime>
  <Words>1404</Words>
  <Application>Microsoft Office PowerPoint</Application>
  <PresentationFormat>Custom</PresentationFormat>
  <Paragraphs>168</Paragraphs>
  <Slides>14</Slides>
  <Notes>13</Notes>
  <HiddenSlides>1</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14</vt:i4>
      </vt:variant>
    </vt:vector>
  </HeadingPairs>
  <TitlesOfParts>
    <vt:vector size="24" baseType="lpstr">
      <vt:lpstr>Arial</vt:lpstr>
      <vt:lpstr>Calibri Light</vt:lpstr>
      <vt:lpstr>Consolas</vt:lpstr>
      <vt:lpstr>Segoe UI</vt:lpstr>
      <vt:lpstr>Segoe UI Light</vt:lpstr>
      <vt:lpstr>Wingdings</vt:lpstr>
      <vt:lpstr>WHITE TEMPLATE</vt:lpstr>
      <vt:lpstr>COLOR TEMPLATE</vt:lpstr>
      <vt:lpstr>1_WHITE TEMPLATE</vt:lpstr>
      <vt:lpstr>3_WHITE TEMPLATE</vt:lpstr>
      <vt:lpstr> Module 4: Error Handling  </vt:lpstr>
      <vt:lpstr>PowerPoint Presentation</vt:lpstr>
      <vt:lpstr>Agenda</vt:lpstr>
      <vt:lpstr>Types of Error within Data Flow</vt:lpstr>
      <vt:lpstr>Error Outputs within Data Flow</vt:lpstr>
      <vt:lpstr>Event Handler</vt:lpstr>
      <vt:lpstr>Types of Event Handler</vt:lpstr>
      <vt:lpstr>Event Handler and Container Hierarchy</vt:lpstr>
      <vt:lpstr>Event Handler and Container Hierarchy (Example)</vt:lpstr>
      <vt:lpstr>Transactions</vt:lpstr>
      <vt:lpstr>Inherited Transactions</vt:lpstr>
      <vt:lpstr>Restart Packages using Checkpoints</vt:lpstr>
      <vt:lpstr>Implementing CheckPoints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Understanding High Availability and Disaster Recovery </dc:title>
  <dc:subject>&lt;Speech title here&gt;</dc:subject>
  <dc:creator>Vivek.Sanil@microsoft.com</dc:creator>
  <cp:keywords>WorkshopPLUS - SQL Server: AlwaysOn Availability Groups and Failover Cluster Instances - Setup and Configuration</cp:keywords>
  <dc:description>Template: Maryfj_x000d_
Formatting: _x000d_
Audience Type:</dc:description>
  <cp:lastModifiedBy>Mohit Gupta (CANADA)</cp:lastModifiedBy>
  <cp:revision>124</cp:revision>
  <dcterms:created xsi:type="dcterms:W3CDTF">2016-06-21T22:22:39Z</dcterms:created>
  <dcterms:modified xsi:type="dcterms:W3CDTF">2018-05-23T13:54:48Z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0x010100E159D276C0CB3447A69A9CE69396C846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fdaf007e-5709-42bc-8698-c61947d860ad</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vsanil@microsoft.com</vt:lpwstr>
  </property>
  <property fmtid="{D5CDD505-2E9C-101B-9397-08002B2CF9AE}" pid="16" name="MSIP_Label_f42aa342-8706-4288-bd11-ebb85995028c_SetDate">
    <vt:lpwstr>2017-09-22T15:07:14.6788977-05:00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