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0" r:id="rId5"/>
  </p:sldMasterIdLst>
  <p:notesMasterIdLst>
    <p:notesMasterId r:id="rId15"/>
  </p:notesMasterIdLst>
  <p:sldIdLst>
    <p:sldId id="256" r:id="rId6"/>
    <p:sldId id="268" r:id="rId7"/>
    <p:sldId id="269" r:id="rId8"/>
    <p:sldId id="259" r:id="rId9"/>
    <p:sldId id="267" r:id="rId10"/>
    <p:sldId id="270" r:id="rId11"/>
    <p:sldId id="266" r:id="rId12"/>
    <p:sldId id="271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5F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7A352-41CF-4AED-8367-CE599BDE43FE}" type="datetimeFigureOut">
              <a:rPr lang="en-NZ" smtClean="0"/>
              <a:t>1/09/2015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F8B5D-C6B7-4ED6-AB04-F99CBAB2ED5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0299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2" y="228604"/>
            <a:ext cx="11151917" cy="747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2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/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1/09/2015</a:t>
            </a:fld>
            <a:endParaRPr lang="en-NZ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7234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7" y="1768479"/>
            <a:ext cx="11231365" cy="1218795"/>
          </a:xfrm>
        </p:spPr>
        <p:txBody>
          <a:bodyPr/>
          <a:lstStyle>
            <a:lvl1pPr marL="0" indent="0">
              <a:buNone/>
              <a:defRPr sz="8800" i="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900" y="3219165"/>
            <a:ext cx="7515593" cy="443198"/>
          </a:xfrm>
        </p:spPr>
        <p:txBody>
          <a:bodyPr/>
          <a:lstStyle>
            <a:lvl1pPr marL="0" indent="0">
              <a:buNone/>
              <a:defRPr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080" y="6211957"/>
            <a:ext cx="2787095" cy="64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17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5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1740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572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9248" y="1399883"/>
            <a:ext cx="11158586" cy="304801"/>
          </a:xfrm>
        </p:spPr>
        <p:txBody>
          <a:bodyPr lIns="0" anchor="b" anchorCtr="0">
            <a:noAutofit/>
          </a:bodyPr>
          <a:lstStyle>
            <a:lvl1pPr marL="0" indent="0" algn="l">
              <a:buFont typeface="Arial" pitchFamily="34" charset="0"/>
              <a:buNone/>
              <a:defRPr sz="16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9248" y="249238"/>
            <a:ext cx="11158586" cy="747897"/>
          </a:xfrm>
        </p:spPr>
        <p:txBody>
          <a:bodyPr lIns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519247" y="5943600"/>
            <a:ext cx="11158586" cy="304800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1400" spc="-4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8"/>
          </p:nvPr>
        </p:nvSpPr>
        <p:spPr>
          <a:xfrm>
            <a:off x="519248" y="1804988"/>
            <a:ext cx="11158586" cy="20005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Microsoft confidential - do not distribute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9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FC6D6-7E4B-4808-8D93-BAB472467609}" type="datetime1">
              <a:rPr lang="en-NZ" smtClean="0"/>
              <a:t>1/09/2015</a:t>
            </a:fld>
            <a:endParaRPr lang="en-NZ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F008-0D21-4FA0-A02D-CE81AADE0EB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18220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2" y="1447800"/>
            <a:ext cx="1115191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Microsoft confidential - do not distribute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FC6D6-7E4B-4808-8D93-BAB472467609}" type="datetime1">
              <a:rPr lang="en-NZ" smtClean="0"/>
              <a:t>1/09/2015</a:t>
            </a:fld>
            <a:endParaRPr lang="en-NZ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F008-0D21-4FA0-A02D-CE81AADE0EB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05681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2" y="228604"/>
            <a:ext cx="11151917" cy="747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2" y="1447800"/>
            <a:ext cx="11151917" cy="20005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1/09/2015</a:t>
            </a:fld>
            <a:endParaRPr lang="en-NZ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1973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2" y="1447800"/>
            <a:ext cx="1115191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1/09/2015</a:t>
            </a:fld>
            <a:endParaRPr lang="en-NZ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78604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2" y="1447800"/>
            <a:ext cx="548769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184350" y="1464273"/>
            <a:ext cx="548769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1/09/2015</a:t>
            </a:fld>
            <a:endParaRPr lang="en-NZ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9425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1/09/2015</a:t>
            </a:fld>
            <a:endParaRPr lang="en-NZ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13825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23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_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41726"/>
            <a:ext cx="495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E8E8E8"/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063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3B37-3561-45DF-9DF7-7661BD4BD9F5}" type="datetimeFigureOut">
              <a:rPr lang="en-NZ" smtClean="0"/>
              <a:t>1/09/2015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019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8" y="1768479"/>
            <a:ext cx="10604689" cy="1218795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902" y="3219165"/>
            <a:ext cx="10636227" cy="387798"/>
          </a:xfrm>
        </p:spPr>
        <p:txBody>
          <a:bodyPr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  <a:defRPr lang="en-US" sz="2800" kern="1200" spc="-1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 Name  | Title 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1" r="24565"/>
          <a:stretch/>
        </p:blipFill>
        <p:spPr bwMode="auto">
          <a:xfrm>
            <a:off x="530769" y="3778166"/>
            <a:ext cx="1455201" cy="1289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4" r="10984"/>
          <a:stretch/>
        </p:blipFill>
        <p:spPr bwMode="auto">
          <a:xfrm>
            <a:off x="2092623" y="3778167"/>
            <a:ext cx="1455201" cy="1292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0"/>
          <a:stretch/>
        </p:blipFill>
        <p:spPr bwMode="auto">
          <a:xfrm>
            <a:off x="3654472" y="3778166"/>
            <a:ext cx="1455201" cy="128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8" r="83624" b="7401"/>
          <a:stretch/>
        </p:blipFill>
        <p:spPr bwMode="auto">
          <a:xfrm>
            <a:off x="5216323" y="3770313"/>
            <a:ext cx="1457372" cy="128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080" y="6211957"/>
            <a:ext cx="2787095" cy="64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84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2" y="22860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1/09/2015</a:t>
            </a:fld>
            <a:endParaRPr lang="en-NZ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904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75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 flip="none" rotWithShape="1">
            <a:gsLst>
              <a:gs pos="0">
                <a:schemeClr val="accent1"/>
              </a:gs>
              <a:gs pos="86000">
                <a:schemeClr val="accent1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30238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238" algn="l"/>
        </a:tabLst>
        <a:defRPr sz="2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440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725" indent="-22383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400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913" indent="-2301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2" y="22860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Microsoft confidential - do not distribute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FC6D6-7E4B-4808-8D93-BAB472467609}" type="datetime1">
              <a:rPr lang="en-NZ" smtClean="0"/>
              <a:t>1/09/2015</a:t>
            </a:fld>
            <a:endParaRPr lang="en-NZ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F008-0D21-4FA0-A02D-CE81AADE0EB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77720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transition>
    <p:fade/>
  </p:transition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75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238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238" algn="l"/>
        </a:tabLst>
        <a:defRPr sz="28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40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725" indent="-22383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400" algn="l"/>
        </a:tabLst>
        <a:defRPr sz="20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913" indent="-2301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l.azure.com/" TargetMode="External"/><Relationship Id="rId2" Type="http://schemas.openxmlformats.org/officeDocument/2006/relationships/hyperlink" Target="https://www.yammer.com/azureadvisors/#/groups/6200653/file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ortal.azure.com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gh03julieandtheplantesprimary.azurewebsites.net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ammer.com/azureadvisors/#/groups/6200653/files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roductsweb/product.aspx?productnameid=3028&amp;status=3&amp;versionid=4463&amp;editionid=-1&amp;languageid=&amp;category=1&amp;platformid=2" TargetMode="External"/><Relationship Id="rId2" Type="http://schemas.openxmlformats.org/officeDocument/2006/relationships/hyperlink" Target="http://azure.microsoft.com/en-us/pricing/free-trial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icrosoft.sharepoint.com/teams/sqldsdt/Shared%20Documents/External%20Events/Azure%20SQL%20Database%20Keynote%20demo%20V1/Vendor%20docs/Azure%20SQL%20Database%20Keynote%20-%20Deployment%20Guide%20(without%20Visual%20Studio)%201.11.docx" TargetMode="External"/><Relationship Id="rId5" Type="http://schemas.openxmlformats.org/officeDocument/2006/relationships/hyperlink" Target="https://microsoft.sharepoint.com/teams/sqldsdt/Shared%20Documents/External%20Events/Azure%20SQL%20Database%20Keynote%20demo%20V1/Azure%20SQL%20Database%20Keynote%20-%20Demo%20Script.docx?d=w79d4593bcc74478abe1dec5e896ad5c3" TargetMode="External"/><Relationship Id="rId4" Type="http://schemas.openxmlformats.org/officeDocument/2006/relationships/hyperlink" Target="http://azure.microsoft.com/en-us/download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8966"/>
            <a:ext cx="9144000" cy="830997"/>
          </a:xfrm>
        </p:spPr>
        <p:txBody>
          <a:bodyPr/>
          <a:lstStyle/>
          <a:p>
            <a:r>
              <a:rPr lang="en-US" dirty="0" err="1" smtClean="0"/>
              <a:t>WingTipTickets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38664"/>
          </a:xfrm>
        </p:spPr>
        <p:txBody>
          <a:bodyPr/>
          <a:lstStyle/>
          <a:p>
            <a:r>
              <a:rPr lang="en-US" dirty="0" smtClean="0"/>
              <a:t>Azure SQL Database &amp; Azure Search HOL V2.1</a:t>
            </a:r>
          </a:p>
          <a:p>
            <a:r>
              <a:rPr lang="en-NZ" dirty="0"/>
              <a:t>https://github.com/guyhay/WingTipTickets</a:t>
            </a:r>
          </a:p>
        </p:txBody>
      </p:sp>
    </p:spTree>
    <p:extLst>
      <p:ext uri="{BB962C8B-B14F-4D97-AF65-F5344CB8AC3E}">
        <p14:creationId xmlns:p14="http://schemas.microsoft.com/office/powerpoint/2010/main" val="6307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Hands-on-lab intro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2" y="1447800"/>
            <a:ext cx="5487697" cy="4579715"/>
          </a:xfrm>
        </p:spPr>
        <p:txBody>
          <a:bodyPr/>
          <a:lstStyle/>
          <a:p>
            <a:r>
              <a:rPr lang="en-US" dirty="0" smtClean="0"/>
              <a:t>What you need</a:t>
            </a:r>
          </a:p>
          <a:p>
            <a:pPr lvl="1"/>
            <a:r>
              <a:rPr lang="en-US" dirty="0" smtClean="0"/>
              <a:t>A paid Azure account, either your own or using an Azure Pass from Guy</a:t>
            </a:r>
          </a:p>
          <a:p>
            <a:pPr lvl="1"/>
            <a:r>
              <a:rPr lang="en-US" dirty="0" smtClean="0"/>
              <a:t>One of the VMs with the client tools RDP instructions </a:t>
            </a:r>
            <a:r>
              <a:rPr lang="en-NZ" dirty="0">
                <a:hlinkClick r:id="rId2"/>
              </a:rPr>
              <a:t>https://www.yammer.com/azureadvisors/#/</a:t>
            </a:r>
            <a:r>
              <a:rPr lang="en-NZ" dirty="0" smtClean="0">
                <a:hlinkClick r:id="rId2"/>
              </a:rPr>
              <a:t>groups/6200653/files</a:t>
            </a:r>
            <a:r>
              <a:rPr lang="en-NZ" dirty="0" smtClean="0"/>
              <a:t> </a:t>
            </a:r>
          </a:p>
          <a:p>
            <a:pPr lvl="1"/>
            <a:r>
              <a:rPr lang="en-US" dirty="0" smtClean="0"/>
              <a:t>Instructions and files for the HOL </a:t>
            </a:r>
            <a:r>
              <a:rPr lang="en-US" dirty="0"/>
              <a:t>C:\</a:t>
            </a:r>
            <a:r>
              <a:rPr lang="en-US" dirty="0" smtClean="0"/>
              <a:t>WingTipTickets 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184350" y="1464273"/>
            <a:ext cx="5487697" cy="4191917"/>
          </a:xfrm>
        </p:spPr>
        <p:txBody>
          <a:bodyPr/>
          <a:lstStyle/>
          <a:p>
            <a:r>
              <a:rPr lang="en-US" dirty="0" smtClean="0"/>
              <a:t>Tasks to-do this morning</a:t>
            </a:r>
          </a:p>
          <a:p>
            <a:pPr marL="860425" lvl="1" indent="-514350">
              <a:buFont typeface="+mj-lt"/>
              <a:buAutoNum type="arabicPeriod"/>
            </a:pPr>
            <a:r>
              <a:rPr lang="en-US" dirty="0" smtClean="0"/>
              <a:t>Ensure that you can login to </a:t>
            </a:r>
            <a:r>
              <a:rPr lang="en-US" dirty="0" smtClean="0">
                <a:hlinkClick r:id="rId3"/>
              </a:rPr>
              <a:t>http://portal.azure.com</a:t>
            </a:r>
            <a:r>
              <a:rPr lang="en-US" dirty="0" smtClean="0"/>
              <a:t> </a:t>
            </a:r>
          </a:p>
          <a:p>
            <a:pPr marL="860425" lvl="1" indent="-514350">
              <a:buFont typeface="+mj-lt"/>
              <a:buAutoNum type="arabicPeriod"/>
            </a:pPr>
            <a:r>
              <a:rPr lang="en-US" dirty="0" smtClean="0"/>
              <a:t>Ensure that you can connect to the VM (wingtipseptdatacamp.cloudapp.net:63907)</a:t>
            </a:r>
          </a:p>
          <a:p>
            <a:pPr marL="860425" lvl="1" indent="-514350">
              <a:buFont typeface="+mj-lt"/>
              <a:buAutoNum type="arabicPeriod"/>
            </a:pPr>
            <a:r>
              <a:rPr lang="en-US" dirty="0" smtClean="0"/>
              <a:t>Start the provisioning process for </a:t>
            </a:r>
            <a:r>
              <a:rPr lang="en-US" dirty="0"/>
              <a:t>the HOL C:\</a:t>
            </a:r>
            <a:r>
              <a:rPr lang="en-US" dirty="0" smtClean="0"/>
              <a:t>WingTipTickets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85730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8966"/>
            <a:ext cx="9144000" cy="830997"/>
          </a:xfrm>
        </p:spPr>
        <p:txBody>
          <a:bodyPr/>
          <a:lstStyle/>
          <a:p>
            <a:r>
              <a:rPr lang="en-US" dirty="0" smtClean="0"/>
              <a:t>Azure demo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44929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http://portal.azure.com</a:t>
            </a:r>
            <a:endParaRPr lang="en-US" dirty="0" smtClean="0"/>
          </a:p>
          <a:p>
            <a:r>
              <a:rPr lang="en-US" dirty="0" smtClean="0"/>
              <a:t>Azure SQL Database create DB</a:t>
            </a:r>
          </a:p>
          <a:p>
            <a:r>
              <a:rPr lang="en-US" dirty="0" smtClean="0"/>
              <a:t>Connect from SSMS</a:t>
            </a:r>
          </a:p>
        </p:txBody>
      </p:sp>
    </p:spTree>
    <p:extLst>
      <p:ext uri="{BB962C8B-B14F-4D97-AF65-F5344CB8AC3E}">
        <p14:creationId xmlns:p14="http://schemas.microsoft.com/office/powerpoint/2010/main" val="381784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3108" y="0"/>
            <a:ext cx="1078598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NZ" sz="36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  <a:hlinkClick r:id="rId2"/>
              </a:rPr>
              <a:t>http://gh03julieandtheplantesprimary.azurewebsites.net</a:t>
            </a:r>
            <a:r>
              <a:rPr lang="en-NZ" sz="36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  <a:hlinkClick r:id="rId2"/>
              </a:rPr>
              <a:t>/</a:t>
            </a:r>
            <a:r>
              <a:rPr lang="en-NZ" sz="36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08" y="723419"/>
            <a:ext cx="10088980" cy="613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882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2305317" y="1224308"/>
            <a:ext cx="9547650" cy="149621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Region A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8525815" y="1367576"/>
            <a:ext cx="1352281" cy="11977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 Customer Database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8525815" y="4374952"/>
            <a:ext cx="1352281" cy="11977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Secondary </a:t>
            </a:r>
            <a:r>
              <a:rPr lang="en-US" dirty="0"/>
              <a:t>Customer Database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97037" y="1304723"/>
            <a:ext cx="14388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Tables: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Concerts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Customers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Tickets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Venues </a:t>
            </a:r>
            <a:r>
              <a:rPr lang="en-US" sz="1600" dirty="0" err="1" smtClean="0"/>
              <a:t>etc</a:t>
            </a:r>
            <a:endParaRPr lang="en-US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097037" y="4312099"/>
            <a:ext cx="14388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Tables:</a:t>
            </a:r>
          </a:p>
          <a:p>
            <a:pPr marL="342900" indent="-342900">
              <a:buAutoNum type="arabicPeriod"/>
            </a:pPr>
            <a:r>
              <a:rPr lang="en-US" sz="1600" dirty="0"/>
              <a:t>Concerts</a:t>
            </a:r>
          </a:p>
          <a:p>
            <a:pPr marL="342900" indent="-342900">
              <a:buAutoNum type="arabicPeriod"/>
            </a:pPr>
            <a:r>
              <a:rPr lang="en-US" sz="1600" dirty="0"/>
              <a:t>Customers</a:t>
            </a:r>
          </a:p>
          <a:p>
            <a:pPr marL="342900" indent="-342900">
              <a:buAutoNum type="arabicPeriod"/>
            </a:pPr>
            <a:r>
              <a:rPr lang="en-US" sz="1600" dirty="0"/>
              <a:t>Tickets</a:t>
            </a:r>
          </a:p>
          <a:p>
            <a:pPr marL="342900" indent="-342900">
              <a:buAutoNum type="arabicPeriod"/>
            </a:pPr>
            <a:r>
              <a:rPr lang="en-US" sz="1600" dirty="0"/>
              <a:t>Venues </a:t>
            </a:r>
            <a:r>
              <a:rPr lang="en-US" sz="1600" dirty="0" err="1"/>
              <a:t>etc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9201956" y="2565311"/>
            <a:ext cx="0" cy="1809641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01955" y="3255185"/>
            <a:ext cx="2106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Geographic Replication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653049" y="1367576"/>
            <a:ext cx="1944710" cy="1197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 </a:t>
            </a:r>
          </a:p>
          <a:p>
            <a:pPr algn="ctr"/>
            <a:r>
              <a:rPr lang="en-US" dirty="0" smtClean="0"/>
              <a:t>Azure </a:t>
            </a:r>
            <a:r>
              <a:rPr lang="en-US" dirty="0" err="1" smtClean="0"/>
              <a:t>WebApp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653049" y="4374952"/>
            <a:ext cx="1944710" cy="1197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Secondary </a:t>
            </a:r>
          </a:p>
          <a:p>
            <a:pPr algn="ctr"/>
            <a:r>
              <a:rPr lang="en-US" smtClean="0"/>
              <a:t>Azure </a:t>
            </a:r>
            <a:r>
              <a:rPr lang="en-US" dirty="0" err="1" smtClean="0"/>
              <a:t>WebApp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3"/>
            <a:endCxn id="5" idx="2"/>
          </p:cNvCxnSpPr>
          <p:nvPr/>
        </p:nvCxnSpPr>
        <p:spPr>
          <a:xfrm>
            <a:off x="4597759" y="4973820"/>
            <a:ext cx="3928056" cy="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3"/>
            <a:endCxn id="4" idx="2"/>
          </p:cNvCxnSpPr>
          <p:nvPr/>
        </p:nvCxnSpPr>
        <p:spPr>
          <a:xfrm>
            <a:off x="4597759" y="1966444"/>
            <a:ext cx="3928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70456" y="1260390"/>
            <a:ext cx="759854" cy="4405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Traffic Manager</a:t>
            </a:r>
            <a:endParaRPr lang="en-US" dirty="0"/>
          </a:p>
        </p:txBody>
      </p:sp>
      <p:cxnSp>
        <p:nvCxnSpPr>
          <p:cNvPr id="46" name="Elbow Connector 45"/>
          <p:cNvCxnSpPr/>
          <p:nvPr/>
        </p:nvCxnSpPr>
        <p:spPr>
          <a:xfrm>
            <a:off x="1030310" y="3610311"/>
            <a:ext cx="1622739" cy="1363509"/>
          </a:xfrm>
          <a:prstGeom prst="bentConnector3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15" idx="1"/>
          </p:cNvCxnSpPr>
          <p:nvPr/>
        </p:nvCxnSpPr>
        <p:spPr>
          <a:xfrm flipV="1">
            <a:off x="974394" y="1966444"/>
            <a:ext cx="1678655" cy="127021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572850" y="891058"/>
            <a:ext cx="101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 A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572850" y="5665611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 B optional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2305317" y="4225712"/>
            <a:ext cx="9547650" cy="149621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Region 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WTT Architecture in your subscription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6841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8966"/>
            <a:ext cx="9144000" cy="830997"/>
          </a:xfrm>
        </p:spPr>
        <p:txBody>
          <a:bodyPr/>
          <a:lstStyle/>
          <a:p>
            <a:r>
              <a:rPr lang="en-US" dirty="0" smtClean="0"/>
              <a:t>Azure SQL DB demo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44929"/>
          </a:xfrm>
        </p:spPr>
        <p:txBody>
          <a:bodyPr/>
          <a:lstStyle/>
          <a:p>
            <a:r>
              <a:rPr lang="en-US" dirty="0"/>
              <a:t>Delete </a:t>
            </a:r>
            <a:r>
              <a:rPr lang="en-US" dirty="0" smtClean="0"/>
              <a:t>DB</a:t>
            </a:r>
          </a:p>
          <a:p>
            <a:r>
              <a:rPr lang="en-US" dirty="0" smtClean="0"/>
              <a:t>Restore DB</a:t>
            </a:r>
            <a:endParaRPr lang="en-US" dirty="0"/>
          </a:p>
          <a:p>
            <a:r>
              <a:rPr lang="en-US" dirty="0"/>
              <a:t>Load </a:t>
            </a:r>
            <a:r>
              <a:rPr lang="en-US" dirty="0" smtClean="0"/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255358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 Setup Steps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2" y="1447800"/>
            <a:ext cx="11151917" cy="5441490"/>
          </a:xfrm>
        </p:spPr>
        <p:txBody>
          <a:bodyPr/>
          <a:lstStyle/>
          <a:p>
            <a:pPr lvl="0"/>
            <a:r>
              <a:rPr lang="en-US" sz="2800" dirty="0" smtClean="0"/>
              <a:t>Connect to your VM and </a:t>
            </a:r>
            <a:r>
              <a:rPr lang="en-US" sz="2800" dirty="0"/>
              <a:t>navigate to C:\</a:t>
            </a:r>
            <a:r>
              <a:rPr lang="en-US" sz="2800" dirty="0" smtClean="0"/>
              <a:t>WingTipTickets</a:t>
            </a:r>
          </a:p>
          <a:p>
            <a:pPr lvl="1"/>
            <a:r>
              <a:rPr lang="en-US" sz="2400" dirty="0">
                <a:hlinkClick r:id="rId2"/>
              </a:rPr>
              <a:t>https://www.yammer.com/azureadvisors/#/</a:t>
            </a:r>
            <a:r>
              <a:rPr lang="en-US" sz="2400" dirty="0" smtClean="0">
                <a:hlinkClick r:id="rId2"/>
              </a:rPr>
              <a:t>groups/6200653/files</a:t>
            </a:r>
            <a:r>
              <a:rPr lang="en-US" sz="2400" dirty="0" smtClean="0"/>
              <a:t> has the connection files</a:t>
            </a:r>
          </a:p>
          <a:p>
            <a:pPr lvl="0"/>
            <a:r>
              <a:rPr lang="en-US" sz="2800" dirty="0" smtClean="0"/>
              <a:t>Launch </a:t>
            </a:r>
            <a:r>
              <a:rPr lang="en-US" sz="2800" dirty="0"/>
              <a:t>Azure PowerShell (as an administrator)</a:t>
            </a:r>
            <a:endParaRPr lang="en-NZ" sz="2800" dirty="0"/>
          </a:p>
          <a:p>
            <a:pPr lvl="1"/>
            <a:r>
              <a:rPr lang="en-US" sz="2400" dirty="0" smtClean="0"/>
              <a:t>Add-</a:t>
            </a:r>
            <a:r>
              <a:rPr lang="en-US" sz="2400" dirty="0" err="1" smtClean="0"/>
              <a:t>AzureAccount</a:t>
            </a:r>
            <a:endParaRPr lang="en-NZ" sz="2400" dirty="0"/>
          </a:p>
          <a:p>
            <a:pPr lvl="2"/>
            <a:r>
              <a:rPr lang="en-US" sz="2000" dirty="0" smtClean="0"/>
              <a:t>Optional - Select-</a:t>
            </a:r>
            <a:r>
              <a:rPr lang="en-US" sz="2000" dirty="0" err="1" smtClean="0"/>
              <a:t>AzureSubscription</a:t>
            </a:r>
            <a:r>
              <a:rPr lang="en-US" sz="2000" dirty="0" smtClean="0"/>
              <a:t> </a:t>
            </a:r>
            <a:r>
              <a:rPr lang="en-US" sz="2000" dirty="0"/>
              <a:t>–</a:t>
            </a:r>
            <a:r>
              <a:rPr lang="en-US" sz="2000" dirty="0" err="1"/>
              <a:t>SubscriptionId</a:t>
            </a:r>
            <a:r>
              <a:rPr lang="en-US" sz="2000" dirty="0"/>
              <a:t> &lt;provide your subscription that you want to use&gt;</a:t>
            </a:r>
            <a:endParaRPr lang="en-NZ" sz="2000" dirty="0"/>
          </a:p>
          <a:p>
            <a:pPr lvl="1"/>
            <a:r>
              <a:rPr lang="en-US" sz="2400" dirty="0" smtClean="0"/>
              <a:t>Set-</a:t>
            </a:r>
            <a:r>
              <a:rPr lang="en-US" sz="2400" dirty="0" err="1" smtClean="0"/>
              <a:t>ExecutionPolicy</a:t>
            </a:r>
            <a:r>
              <a:rPr lang="en-US" sz="2400" dirty="0" smtClean="0"/>
              <a:t> </a:t>
            </a:r>
            <a:r>
              <a:rPr lang="en-US" sz="2400" dirty="0"/>
              <a:t>-Scope </a:t>
            </a:r>
            <a:r>
              <a:rPr lang="en-US" sz="2400" dirty="0" err="1"/>
              <a:t>LocalMachine</a:t>
            </a:r>
            <a:r>
              <a:rPr lang="en-US" sz="2400" dirty="0"/>
              <a:t> -</a:t>
            </a:r>
            <a:r>
              <a:rPr lang="en-US" sz="2400" dirty="0" err="1"/>
              <a:t>ExecutionPolicy</a:t>
            </a:r>
            <a:r>
              <a:rPr lang="en-US" sz="2400" dirty="0"/>
              <a:t> Unrestricted –Force</a:t>
            </a:r>
            <a:endParaRPr lang="en-NZ" sz="2400" dirty="0"/>
          </a:p>
          <a:p>
            <a:pPr lvl="1"/>
            <a:r>
              <a:rPr lang="en-US" sz="2400" dirty="0"/>
              <a:t>Switch to the directory C:\</a:t>
            </a:r>
            <a:r>
              <a:rPr lang="en-US" sz="2400" dirty="0" smtClean="0"/>
              <a:t>WingTipTickets\scripts</a:t>
            </a:r>
            <a:endParaRPr lang="en-NZ" sz="2400" dirty="0"/>
          </a:p>
          <a:p>
            <a:pPr lvl="1"/>
            <a:r>
              <a:rPr lang="en-US" sz="2400" dirty="0" smtClean="0"/>
              <a:t>Unblock-file </a:t>
            </a:r>
            <a:r>
              <a:rPr lang="en-US" sz="2400" dirty="0"/>
              <a:t>.\New-WTTEnvironment.ps1</a:t>
            </a:r>
            <a:endParaRPr lang="en-NZ" sz="2400" dirty="0"/>
          </a:p>
          <a:p>
            <a:pPr lvl="1"/>
            <a:r>
              <a:rPr lang="en-US" sz="2400" dirty="0" smtClean="0"/>
              <a:t>. .\</a:t>
            </a:r>
            <a:r>
              <a:rPr lang="en-US" sz="2400" dirty="0"/>
              <a:t>New-WTTEnvironment.ps1</a:t>
            </a:r>
            <a:endParaRPr lang="en-NZ" sz="2400" dirty="0"/>
          </a:p>
          <a:p>
            <a:pPr lvl="1"/>
            <a:r>
              <a:rPr lang="en-US" sz="2400" dirty="0" smtClean="0"/>
              <a:t>New-</a:t>
            </a:r>
            <a:r>
              <a:rPr lang="en-US" sz="2400" dirty="0" err="1" smtClean="0"/>
              <a:t>WTTEnvironment</a:t>
            </a:r>
            <a:r>
              <a:rPr lang="en-US" sz="2400" dirty="0" smtClean="0"/>
              <a:t> </a:t>
            </a:r>
            <a:r>
              <a:rPr lang="en-US" sz="2400" dirty="0"/>
              <a:t>-</a:t>
            </a:r>
            <a:r>
              <a:rPr lang="en-US" sz="2400" dirty="0" err="1"/>
              <a:t>WTTEnvironmentApplicationName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xx00</a:t>
            </a:r>
            <a:r>
              <a:rPr lang="en-US" sz="2400" dirty="0" smtClean="0"/>
              <a:t>julieandtheplantes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820061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2" y="1447800"/>
            <a:ext cx="11151917" cy="4481227"/>
          </a:xfrm>
        </p:spPr>
        <p:txBody>
          <a:bodyPr/>
          <a:lstStyle/>
          <a:p>
            <a:r>
              <a:rPr lang="en-NZ" dirty="0"/>
              <a:t>Add-</a:t>
            </a:r>
            <a:r>
              <a:rPr lang="en-NZ" dirty="0" err="1"/>
              <a:t>AzureAccount</a:t>
            </a:r>
            <a:endParaRPr lang="en-NZ" dirty="0"/>
          </a:p>
          <a:p>
            <a:r>
              <a:rPr lang="en-NZ" dirty="0"/>
              <a:t>Select-</a:t>
            </a:r>
            <a:r>
              <a:rPr lang="en-NZ" dirty="0" err="1"/>
              <a:t>AzureSubscription</a:t>
            </a:r>
            <a:r>
              <a:rPr lang="en-NZ" dirty="0"/>
              <a:t> –</a:t>
            </a:r>
            <a:r>
              <a:rPr lang="en-NZ" dirty="0" err="1"/>
              <a:t>SubscriptionId</a:t>
            </a:r>
            <a:r>
              <a:rPr lang="en-NZ" dirty="0"/>
              <a:t> </a:t>
            </a:r>
            <a:r>
              <a:rPr lang="en-NZ" dirty="0" smtClean="0"/>
              <a:t>ba047a9f-de49-4f4d-80fd-b21baf9aa67a</a:t>
            </a:r>
          </a:p>
          <a:p>
            <a:r>
              <a:rPr lang="en-NZ" dirty="0" smtClean="0"/>
              <a:t>Set-</a:t>
            </a:r>
            <a:r>
              <a:rPr lang="en-NZ" dirty="0" err="1" smtClean="0"/>
              <a:t>ExecutionPolicy</a:t>
            </a:r>
            <a:r>
              <a:rPr lang="en-NZ" dirty="0" smtClean="0"/>
              <a:t> </a:t>
            </a:r>
            <a:r>
              <a:rPr lang="en-NZ" dirty="0"/>
              <a:t>-Scope </a:t>
            </a:r>
            <a:r>
              <a:rPr lang="en-NZ" dirty="0" err="1"/>
              <a:t>LocalMachine</a:t>
            </a:r>
            <a:r>
              <a:rPr lang="en-NZ" dirty="0"/>
              <a:t> -</a:t>
            </a:r>
            <a:r>
              <a:rPr lang="en-NZ" dirty="0" err="1"/>
              <a:t>ExecutionPolicy</a:t>
            </a:r>
            <a:r>
              <a:rPr lang="en-NZ" dirty="0"/>
              <a:t> Unrestricted –Force</a:t>
            </a:r>
          </a:p>
          <a:p>
            <a:r>
              <a:rPr lang="en-NZ" dirty="0"/>
              <a:t>C</a:t>
            </a:r>
            <a:r>
              <a:rPr lang="en-NZ" dirty="0" smtClean="0"/>
              <a:t>d </a:t>
            </a:r>
            <a:r>
              <a:rPr lang="en-NZ" dirty="0"/>
              <a:t>c:\WingTipTickets\Scripts</a:t>
            </a:r>
          </a:p>
          <a:p>
            <a:r>
              <a:rPr lang="en-NZ" dirty="0"/>
              <a:t>Unblock-file .\New-WTTEnvironment.ps1</a:t>
            </a:r>
          </a:p>
          <a:p>
            <a:r>
              <a:rPr lang="en-NZ" dirty="0"/>
              <a:t>. .\New-WTTEnvironment.ps1New-WTTEnvironment -</a:t>
            </a:r>
            <a:r>
              <a:rPr lang="en-NZ" dirty="0" err="1"/>
              <a:t>WTTEnvironmentApplicationName</a:t>
            </a:r>
            <a:r>
              <a:rPr lang="en-NZ" dirty="0"/>
              <a:t> gh03julieandtheplantes</a:t>
            </a:r>
          </a:p>
        </p:txBody>
      </p:sp>
    </p:spTree>
    <p:extLst>
      <p:ext uri="{BB962C8B-B14F-4D97-AF65-F5344CB8AC3E}">
        <p14:creationId xmlns:p14="http://schemas.microsoft.com/office/powerpoint/2010/main" val="1978849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 scenarios and pre-reqs</a:t>
            </a:r>
            <a:endParaRPr lang="en-NZ" dirty="0"/>
          </a:p>
        </p:txBody>
      </p:sp>
      <p:graphicFrame>
        <p:nvGraphicFramePr>
          <p:cNvPr id="10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846067"/>
              </p:ext>
            </p:extLst>
          </p:nvPr>
        </p:nvGraphicFramePr>
        <p:xfrm>
          <a:off x="519113" y="1447800"/>
          <a:ext cx="5486400" cy="5567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7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5668">
                  <a:extLst>
                    <a:ext uri="{9D8B030D-6E8A-4147-A177-3AD203B41FA5}">
                      <a16:colId xmlns:a16="http://schemas.microsoft.com/office/drawing/2014/main" val="2145477352"/>
                    </a:ext>
                  </a:extLst>
                </a:gridCol>
              </a:tblGrid>
              <a:tr h="18929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Feature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Story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How</a:t>
                      </a:r>
                      <a:endParaRPr 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Connect via SSMS to verify DBs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472372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/>
                        <a:t>Ticket 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Show that sample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Navigate to http://gh01julieandtheplantes.trafficmanager.net/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78618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Vertical Scaling</a:t>
                      </a:r>
                      <a:endParaRPr lang="en-US" sz="7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Anticipation of a big name artist in a specific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Portal: change service-tier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or performance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Horizontal Scaling (Elastic &amp; Geo scale)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Anticipation of a big name artist country wide with sale on same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363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Portal: show shards (databases) (</a:t>
                      </a:r>
                    </a:p>
                    <a:p>
                      <a:pPr marL="171450" indent="-171450" algn="l" defTabSz="914363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VS: show multi-shard query and associated sharp map (cities) and data dependent route (city)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5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Auditing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Key</a:t>
                      </a:r>
                      <a:r>
                        <a:rPr lang="en-US" sz="700" baseline="0" dirty="0" smtClean="0"/>
                        <a:t> A</a:t>
                      </a:r>
                      <a:r>
                        <a:rPr lang="en-US" sz="700" dirty="0" smtClean="0"/>
                        <a:t>rena</a:t>
                      </a:r>
                      <a:r>
                        <a:rPr lang="en-US" sz="700" baseline="0" dirty="0" smtClean="0"/>
                        <a:t> DB mysteriously vanished</a:t>
                      </a: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363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Portal: show the operation to enable and setup Auditing for a specific DB; auditing dashboard</a:t>
                      </a:r>
                    </a:p>
                    <a:p>
                      <a:pPr marL="171450" marR="0" indent="-17145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VS: show security-enabled connection string, and change the password</a:t>
                      </a:r>
                    </a:p>
                    <a:p>
                      <a:pPr marL="171450" marR="0" indent="-17145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Portal: Delete the Venue DB</a:t>
                      </a:r>
                    </a:p>
                    <a:p>
                      <a:pPr marL="171450" marR="0" indent="-17145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 site: show missing Key Arena venue</a:t>
                      </a:r>
                    </a:p>
                    <a:p>
                      <a:pPr marL="171450" indent="-171450" algn="l" defTabSz="914363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Excel: show dashboard – show who deleted the DB</a:t>
                      </a:r>
                      <a:endParaRPr lang="en-US" sz="7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Point-in-time restore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Accidental</a:t>
                      </a:r>
                      <a:r>
                        <a:rPr lang="en-US" sz="700" baseline="0" dirty="0" smtClean="0"/>
                        <a:t> DB deletion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363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Portal: restore a point in time backup</a:t>
                      </a:r>
                    </a:p>
                    <a:p>
                      <a:pPr marL="171450" marR="0" indent="-17145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 site: show there’s still an error after restoring the Venue DB because of the incorrect password</a:t>
                      </a:r>
                    </a:p>
                    <a:p>
                      <a:pPr marL="171450" marR="0" indent="-17145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Excel: show dashboard – show the spike in login failures because of incorrect password</a:t>
                      </a:r>
                    </a:p>
                    <a:p>
                      <a:pPr marL="171450" marR="0" indent="-17145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VS: correct the password</a:t>
                      </a:r>
                    </a:p>
                    <a:p>
                      <a:pPr marL="171450" marR="0" indent="-17145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 site: show that all is working with the restored Venue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Geographic disaster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Server in a datacenter goes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363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Portal: increase the size of the DB instance from S to P1 (since active-geo is only available in P instances)</a:t>
                      </a:r>
                    </a:p>
                    <a:p>
                      <a:pPr marL="171450" indent="-171450" algn="l" defTabSz="914363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Portal: show how traffic manager is setup to redirect traffic to a hot standby of the web tier</a:t>
                      </a:r>
                    </a:p>
                    <a:p>
                      <a:pPr marL="171450" indent="-171450" algn="l" defTabSz="914363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Portal: shutdown the primary web tier VM</a:t>
                      </a:r>
                    </a:p>
                    <a:p>
                      <a:pPr marL="171450" indent="-171450" algn="l" defTabSz="914363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Portal: show how a geo replicated secondary can make available a hot standby of the data tier</a:t>
                      </a:r>
                    </a:p>
                    <a:p>
                      <a:pPr marL="171450" marR="0" indent="-17145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Portal: stop replication to the secondary, which effectively promotes to secondary to a primary</a:t>
                      </a:r>
                    </a:p>
                    <a:p>
                      <a:pPr marL="171450" marR="0" indent="-17145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 site: show how the site continues to run without interruption</a:t>
                      </a:r>
                      <a:endParaRPr lang="en-US" sz="7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2123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Predictable performance across service tiers and performance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Am I using the right service/performance tier (SKU) based</a:t>
                      </a:r>
                      <a:r>
                        <a:rPr lang="en-US" sz="700" baseline="0" dirty="0" smtClean="0"/>
                        <a:t> on my usage?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SSMS: show the dynamic management view, which uses historical consumption data to recommend the right service tier/performance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8677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Workload insights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What if I want an automated wa</a:t>
                      </a:r>
                      <a:r>
                        <a:rPr lang="en-US" sz="700" baseline="0" dirty="0" smtClean="0"/>
                        <a:t>y to assess my historical usage and recommend DB size, SKU size, expected usage etc?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Portal: From Workload Insights, show how a poor performing Index has been identified and hints appear to recommended index optimization.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09833"/>
                  </a:ext>
                </a:extLst>
              </a:tr>
            </a:tbl>
          </a:graphicData>
        </a:graphic>
      </p:graphicFrame>
      <p:sp>
        <p:nvSpPr>
          <p:cNvPr id="12" name="Content Placeholder 11"/>
          <p:cNvSpPr>
            <a:spLocks noGrp="1"/>
          </p:cNvSpPr>
          <p:nvPr>
            <p:ph idx="10"/>
          </p:nvPr>
        </p:nvSpPr>
        <p:spPr>
          <a:xfrm>
            <a:off x="6184350" y="1464273"/>
            <a:ext cx="5487697" cy="2489912"/>
          </a:xfrm>
        </p:spPr>
        <p:txBody>
          <a:bodyPr/>
          <a:lstStyle/>
          <a:p>
            <a:pPr lvl="0"/>
            <a:r>
              <a:rPr lang="en-US" sz="1400" dirty="0" smtClean="0"/>
              <a:t>An Azure account</a:t>
            </a:r>
            <a:endParaRPr lang="en-NZ" sz="1400" dirty="0" smtClean="0"/>
          </a:p>
          <a:p>
            <a:pPr lvl="1"/>
            <a:r>
              <a:rPr lang="en-US" sz="1200" dirty="0" smtClean="0"/>
              <a:t>If you don’t already have an Azure Account, browse to </a:t>
            </a:r>
            <a:r>
              <a:rPr lang="en-US" sz="1200" dirty="0" smtClean="0">
                <a:hlinkClick r:id="rId2"/>
              </a:rPr>
              <a:t>http://azure.microsoft.com/en-us/pricing/free-trial/</a:t>
            </a:r>
            <a:endParaRPr lang="en-NZ" sz="1200" dirty="0" smtClean="0"/>
          </a:p>
          <a:p>
            <a:pPr lvl="0"/>
            <a:r>
              <a:rPr lang="en-US" sz="1400" dirty="0" smtClean="0"/>
              <a:t>Installation of Visual Studio</a:t>
            </a:r>
            <a:endParaRPr lang="en-NZ" sz="1400" dirty="0" smtClean="0"/>
          </a:p>
          <a:p>
            <a:pPr lvl="1"/>
            <a:r>
              <a:rPr lang="en-US" sz="1200" dirty="0" smtClean="0"/>
              <a:t>If you don’t already have </a:t>
            </a:r>
            <a:r>
              <a:rPr lang="en-US" sz="1200" dirty="0" smtClean="0">
                <a:hlinkClick r:id="rId3"/>
              </a:rPr>
              <a:t>Visual Studio </a:t>
            </a:r>
            <a:r>
              <a:rPr lang="en-US" sz="1200" dirty="0" smtClean="0"/>
              <a:t>installed</a:t>
            </a:r>
            <a:endParaRPr lang="en-NZ" sz="1200" dirty="0" smtClean="0"/>
          </a:p>
          <a:p>
            <a:pPr lvl="0"/>
            <a:r>
              <a:rPr lang="en-US" sz="1400" dirty="0" smtClean="0"/>
              <a:t>Installation of ‘Microsoft Azure </a:t>
            </a:r>
            <a:r>
              <a:rPr lang="en-US" sz="1400" dirty="0" err="1" smtClean="0"/>
              <a:t>Powershell</a:t>
            </a:r>
            <a:r>
              <a:rPr lang="en-US" sz="1400" dirty="0" smtClean="0"/>
              <a:t>’ and Azure SDK</a:t>
            </a:r>
            <a:endParaRPr lang="en-NZ" sz="1400" dirty="0" smtClean="0"/>
          </a:p>
          <a:p>
            <a:pPr lvl="1"/>
            <a:r>
              <a:rPr lang="en-US" sz="1200" dirty="0" smtClean="0"/>
              <a:t>Browse to </a:t>
            </a:r>
            <a:r>
              <a:rPr lang="en-US" sz="1200" dirty="0" smtClean="0">
                <a:hlinkClick r:id="rId4"/>
              </a:rPr>
              <a:t>http://azure.microsoft.com/en-us/downloads/</a:t>
            </a:r>
            <a:endParaRPr lang="en-NZ" sz="1200" dirty="0" smtClean="0"/>
          </a:p>
          <a:p>
            <a:pPr lvl="1"/>
            <a:r>
              <a:rPr lang="en-US" sz="1200" dirty="0" smtClean="0"/>
              <a:t>Under Command-line Tools, Windows PowerShell, select Install</a:t>
            </a:r>
            <a:endParaRPr lang="en-NZ" sz="1200" dirty="0" smtClean="0"/>
          </a:p>
          <a:p>
            <a:pPr lvl="1"/>
            <a:r>
              <a:rPr lang="en-US" sz="1200" dirty="0" smtClean="0"/>
              <a:t>Under SDKs, .NET, select the VS specific installation based on your version of Visual Studio</a:t>
            </a:r>
            <a:endParaRPr lang="en-NZ" sz="1200" dirty="0" smtClean="0"/>
          </a:p>
          <a:p>
            <a:pPr lvl="0"/>
            <a:r>
              <a:rPr lang="en-US" sz="1400" dirty="0" smtClean="0"/>
              <a:t>Deployment Scripts &amp; load generator</a:t>
            </a:r>
            <a:endParaRPr lang="en-NZ" sz="1400" dirty="0" smtClean="0"/>
          </a:p>
          <a:p>
            <a:r>
              <a:rPr lang="en-US" sz="1400" dirty="0" smtClean="0">
                <a:hlinkClick r:id="rId5"/>
              </a:rPr>
              <a:t>Demo script </a:t>
            </a:r>
            <a:r>
              <a:rPr lang="en-US" sz="1400" dirty="0" smtClean="0"/>
              <a:t>&amp; </a:t>
            </a:r>
            <a:r>
              <a:rPr lang="en-US" sz="1400" dirty="0" smtClean="0">
                <a:hlinkClick r:id="rId6"/>
              </a:rPr>
              <a:t>deployment guide</a:t>
            </a:r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2910687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dows Azure Platform v5">
  <a:themeElements>
    <a:clrScheme name="AZURE METRO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71BC"/>
      </a:accent1>
      <a:accent2>
        <a:srgbClr val="8CC600"/>
      </a:accent2>
      <a:accent3>
        <a:srgbClr val="FF5300"/>
      </a:accent3>
      <a:accent4>
        <a:srgbClr val="FFBE00"/>
      </a:accent4>
      <a:accent5>
        <a:srgbClr val="00AEEF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ndows Azure" id="{ED563312-E828-44FA-8571-5181A3392E77}" vid="{ABE15EFD-8C83-4717-95BF-47E5BFF5D34F}"/>
    </a:ext>
  </a:extLst>
</a:theme>
</file>

<file path=ppt/theme/theme2.xml><?xml version="1.0" encoding="utf-8"?>
<a:theme xmlns:a="http://schemas.openxmlformats.org/drawingml/2006/main" name="Asure Metro Template Colored Titles Segoe UI 16x9">
  <a:themeElements>
    <a:clrScheme name="AZURE METRO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5300"/>
      </a:accent3>
      <a:accent4>
        <a:srgbClr val="FFBE00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ndows Azure" id="{ED563312-E828-44FA-8571-5181A3392E77}" vid="{B742360A-E46D-4B4B-82B9-E15D19D74D8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8588C332A19143B76F4B122D6916F0" ma:contentTypeVersion="3" ma:contentTypeDescription="Create a new document." ma:contentTypeScope="" ma:versionID="9477869582d2dcd8d7c168a0aba4e29a">
  <xsd:schema xmlns:xsd="http://www.w3.org/2001/XMLSchema" xmlns:xs="http://www.w3.org/2001/XMLSchema" xmlns:p="http://schemas.microsoft.com/office/2006/metadata/properties" xmlns:ns2="4c9d5b1a-dba0-446a-8e45-7a9ed15a6f00" targetNamespace="http://schemas.microsoft.com/office/2006/metadata/properties" ma:root="true" ma:fieldsID="99a8b0ab1b6ca91437e22a96cb29fb4e" ns2:_="">
    <xsd:import namespace="4c9d5b1a-dba0-446a-8e45-7a9ed15a6f0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9d5b1a-dba0-446a-8e45-7a9ed15a6f0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65D72E-384F-49C0-81DB-716C9DCB72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9d5b1a-dba0-446a-8e45-7a9ed15a6f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03CD0A-443A-485C-804D-6841659B33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76E3CC-B2FB-411A-A5D5-4517382E5C5D}">
  <ds:schemaRefs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4c9d5b1a-dba0-446a-8e45-7a9ed15a6f00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Windows Azure</Template>
  <TotalTime>1303</TotalTime>
  <Words>754</Words>
  <Application>Microsoft Office PowerPoint</Application>
  <PresentationFormat>Widescreen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Windows Azure Platform v5</vt:lpstr>
      <vt:lpstr>Asure Metro Template Colored Titles Segoe UI 16x9</vt:lpstr>
      <vt:lpstr>WingTipTickets</vt:lpstr>
      <vt:lpstr>Hands-on-lab intro</vt:lpstr>
      <vt:lpstr>Azure demo</vt:lpstr>
      <vt:lpstr>PowerPoint Presentation</vt:lpstr>
      <vt:lpstr>WTT Architecture in your subscription</vt:lpstr>
      <vt:lpstr>Azure SQL DB demo</vt:lpstr>
      <vt:lpstr>HOL Setup Steps</vt:lpstr>
      <vt:lpstr>PowerPoint Presentation</vt:lpstr>
      <vt:lpstr>Demo scenarios and pre-reqs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WingTipTickets</dc:title>
  <dc:creator>Guy Haycock</dc:creator>
  <cp:lastModifiedBy>Guy Haycock</cp:lastModifiedBy>
  <cp:revision>42</cp:revision>
  <dcterms:created xsi:type="dcterms:W3CDTF">2015-03-19T16:52:23Z</dcterms:created>
  <dcterms:modified xsi:type="dcterms:W3CDTF">2015-09-01T20:05:45Z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0x0101000B8588C332A19143B76F4B122D6916F0</vt:lpwstr>
  </property>
</Properties>
</file>