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0" r:id="rId5"/>
  </p:sldMasterIdLst>
  <p:notesMasterIdLst>
    <p:notesMasterId r:id="rId14"/>
  </p:notesMasterIdLst>
  <p:sldIdLst>
    <p:sldId id="256" r:id="rId6"/>
    <p:sldId id="268" r:id="rId7"/>
    <p:sldId id="269" r:id="rId8"/>
    <p:sldId id="259" r:id="rId9"/>
    <p:sldId id="267" r:id="rId10"/>
    <p:sldId id="270" r:id="rId11"/>
    <p:sldId id="266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E5FF"/>
    <a:srgbClr val="0071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5" autoAdjust="0"/>
    <p:restoredTop sz="94660"/>
  </p:normalViewPr>
  <p:slideViewPr>
    <p:cSldViewPr snapToGrid="0">
      <p:cViewPr varScale="1">
        <p:scale>
          <a:sx n="92" d="100"/>
          <a:sy n="92" d="100"/>
        </p:scale>
        <p:origin x="9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47A352-41CF-4AED-8367-CE599BDE43FE}" type="datetimeFigureOut">
              <a:rPr lang="en-NZ" smtClean="0"/>
              <a:t>30/09/2015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CF8B5D-C6B7-4ED6-AB04-F99CBAB2ED5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30299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 Non-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52" y="228604"/>
            <a:ext cx="11151917" cy="7478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52" y="1447800"/>
            <a:ext cx="11151917" cy="94641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900"/>
              </a:spcAft>
              <a:buNone/>
              <a:defRPr sz="4000" spc="-100" baseline="0">
                <a:latin typeface="Segoe UI Light" pitchFamily="34" charset="0"/>
              </a:defRPr>
            </a:lvl1pPr>
            <a:lvl2pPr marL="0" indent="0">
              <a:spcBef>
                <a:spcPts val="0"/>
              </a:spcBef>
              <a:spcAft>
                <a:spcPts val="400"/>
              </a:spcAft>
              <a:buNone/>
              <a:defRPr sz="2000" spc="-50" baseline="0"/>
            </a:lvl2pPr>
            <a:lvl3pPr marL="0" indent="0">
              <a:spcBef>
                <a:spcPts val="0"/>
              </a:spcBef>
              <a:spcAft>
                <a:spcPts val="400"/>
              </a:spcAft>
              <a:buNone/>
              <a:defRPr sz="2000"/>
            </a:lvl3pPr>
            <a:lvl4pPr marL="0" indent="0">
              <a:spcBef>
                <a:spcPts val="0"/>
              </a:spcBef>
              <a:spcAft>
                <a:spcPts val="40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400"/>
              </a:spcAft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0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519249" y="6438437"/>
            <a:ext cx="2750003" cy="1285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8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4649486" y="6438716"/>
            <a:ext cx="2750003" cy="1280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83B37-3561-45DF-9DF7-7661BD4BD9F5}" type="datetimeFigureOut">
              <a:rPr lang="en-NZ" smtClean="0"/>
              <a:t>30/09/2015</a:t>
            </a:fld>
            <a:endParaRPr lang="en-NZ"/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921162" y="6438716"/>
            <a:ext cx="2750003" cy="1280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7D934-3DF5-45E6-879C-23ABD995365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672342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Tit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12897" y="1768479"/>
            <a:ext cx="11231365" cy="1218795"/>
          </a:xfrm>
        </p:spPr>
        <p:txBody>
          <a:bodyPr/>
          <a:lstStyle>
            <a:lvl1pPr marL="0" indent="0">
              <a:buNone/>
              <a:defRPr sz="8800" i="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</a:defRPr>
            </a:lvl1pPr>
          </a:lstStyle>
          <a:p>
            <a:pPr lvl="0"/>
            <a:r>
              <a:rPr lang="en-US" dirty="0" smtClean="0"/>
              <a:t>Click to edit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12900" y="3219165"/>
            <a:ext cx="7515593" cy="443198"/>
          </a:xfrm>
        </p:spPr>
        <p:txBody>
          <a:bodyPr/>
          <a:lstStyle>
            <a:lvl1pPr marL="0" indent="0">
              <a:buNone/>
              <a:defRPr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</a:defRPr>
            </a:lvl1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8080" y="6211957"/>
            <a:ext cx="2787095" cy="646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8173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Color Layout 5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17408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k Color 1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45723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519248" y="1399883"/>
            <a:ext cx="11158586" cy="304801"/>
          </a:xfrm>
        </p:spPr>
        <p:txBody>
          <a:bodyPr lIns="0" anchor="b" anchorCtr="0">
            <a:noAutofit/>
          </a:bodyPr>
          <a:lstStyle>
            <a:lvl1pPr marL="0" indent="0" algn="l">
              <a:buFont typeface="Arial" pitchFamily="34" charset="0"/>
              <a:buNone/>
              <a:defRPr sz="1600" b="1" cap="all" spc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SUBTITLE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519248" y="249238"/>
            <a:ext cx="11158586" cy="747897"/>
          </a:xfrm>
        </p:spPr>
        <p:txBody>
          <a:bodyPr lIns="0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519247" y="5943600"/>
            <a:ext cx="11158586" cy="304800"/>
          </a:xfrm>
        </p:spPr>
        <p:txBody>
          <a:bodyPr>
            <a:no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  <a:defRPr sz="1400" spc="-4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8"/>
          </p:nvPr>
        </p:nvSpPr>
        <p:spPr>
          <a:xfrm>
            <a:off x="519248" y="1804988"/>
            <a:ext cx="11158586" cy="200054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519249" y="6438437"/>
            <a:ext cx="2750003" cy="1285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8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Microsoft confidential - do not distribute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9"/>
          </p:nvPr>
        </p:nvSpPr>
        <p:spPr>
          <a:xfrm>
            <a:off x="4649486" y="6438716"/>
            <a:ext cx="2750003" cy="1280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CFC6D6-7E4B-4808-8D93-BAB472467609}" type="datetime1">
              <a:rPr lang="en-NZ" smtClean="0"/>
              <a:t>30/09/2015</a:t>
            </a:fld>
            <a:endParaRPr lang="en-NZ" dirty="0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921162" y="6438716"/>
            <a:ext cx="2750003" cy="1280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4F008-0D21-4FA0-A02D-CE81AADE0EB7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2182201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252" y="1447800"/>
            <a:ext cx="11151917" cy="2000548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519249" y="6438437"/>
            <a:ext cx="2750003" cy="1285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8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Microsoft confidential - do not distribute</a:t>
            </a:r>
            <a:endParaRPr lang="en-US" dirty="0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4649486" y="6438716"/>
            <a:ext cx="2750003" cy="1280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CFC6D6-7E4B-4808-8D93-BAB472467609}" type="datetime1">
              <a:rPr lang="en-NZ" smtClean="0"/>
              <a:t>30/09/2015</a:t>
            </a:fld>
            <a:endParaRPr lang="en-NZ" dirty="0"/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921162" y="6438716"/>
            <a:ext cx="2750003" cy="1280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4F008-0D21-4FA0-A02D-CE81AADE0EB7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2056817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52" y="228604"/>
            <a:ext cx="11151917" cy="7478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52" y="1447800"/>
            <a:ext cx="11151917" cy="200054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519249" y="6438437"/>
            <a:ext cx="2750003" cy="1285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8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4649486" y="6438716"/>
            <a:ext cx="2750003" cy="1280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83B37-3561-45DF-9DF7-7661BD4BD9F5}" type="datetimeFigureOut">
              <a:rPr lang="en-NZ" smtClean="0"/>
              <a:t>30/09/2015</a:t>
            </a:fld>
            <a:endParaRPr lang="en-NZ"/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921162" y="6438716"/>
            <a:ext cx="2750003" cy="1280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7D934-3DF5-45E6-879C-23ABD995365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419737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252" y="1447800"/>
            <a:ext cx="11151917" cy="2000548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519249" y="6438437"/>
            <a:ext cx="2750003" cy="1285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8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4649486" y="6438716"/>
            <a:ext cx="2750003" cy="1280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83B37-3561-45DF-9DF7-7661BD4BD9F5}" type="datetimeFigureOut">
              <a:rPr lang="en-NZ" smtClean="0"/>
              <a:t>30/09/2015</a:t>
            </a:fld>
            <a:endParaRPr lang="en-NZ"/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921162" y="6438716"/>
            <a:ext cx="2750003" cy="1280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7D934-3DF5-45E6-879C-23ABD995365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786045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2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252" y="1447800"/>
            <a:ext cx="5487697" cy="2000548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6184350" y="1464273"/>
            <a:ext cx="5487697" cy="2000548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519249" y="6438437"/>
            <a:ext cx="2750003" cy="1285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8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4649486" y="6438716"/>
            <a:ext cx="2750003" cy="1280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83B37-3561-45DF-9DF7-7661BD4BD9F5}" type="datetimeFigureOut">
              <a:rPr lang="en-NZ" smtClean="0"/>
              <a:t>30/09/2015</a:t>
            </a:fld>
            <a:endParaRPr lang="en-NZ"/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921162" y="6438716"/>
            <a:ext cx="2750003" cy="1280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7D934-3DF5-45E6-879C-23ABD995365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794250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519249" y="6438437"/>
            <a:ext cx="2750003" cy="1285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8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4649486" y="6438716"/>
            <a:ext cx="2750003" cy="1280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83B37-3561-45DF-9DF7-7661BD4BD9F5}" type="datetimeFigureOut">
              <a:rPr lang="en-NZ" smtClean="0"/>
              <a:t>30/09/2015</a:t>
            </a:fld>
            <a:endParaRPr lang="en-NZ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921162" y="6438716"/>
            <a:ext cx="2750003" cy="1280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7D934-3DF5-45E6-879C-23ABD995365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138251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8234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_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82400" y="6441726"/>
            <a:ext cx="495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E8E8E8"/>
                </a:solidFill>
              </a:defRPr>
            </a:lvl1pPr>
          </a:lstStyle>
          <a:p>
            <a:fld id="{F1C7D934-3DF5-45E6-879C-23ABD995365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90639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83B37-3561-45DF-9DF7-7661BD4BD9F5}" type="datetimeFigureOut">
              <a:rPr lang="en-NZ" smtClean="0"/>
              <a:t>30/09/2015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7D934-3DF5-45E6-879C-23ABD995365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80191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Pictur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12898" y="1768479"/>
            <a:ext cx="10604689" cy="1218795"/>
          </a:xfrm>
        </p:spPr>
        <p:txBody>
          <a:bodyPr/>
          <a:lstStyle>
            <a:lvl1pPr marL="0" indent="0">
              <a:buNone/>
              <a:defRPr lang="en-US" sz="8800" i="0" kern="1200" spc="-100" baseline="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marL="0" lvl="0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 smtClean="0"/>
              <a:t>Click to edit title style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12902" y="3219165"/>
            <a:ext cx="10636227" cy="387798"/>
          </a:xfrm>
        </p:spPr>
        <p:txBody>
          <a:bodyPr/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  <a:defRPr lang="en-US" sz="2800" kern="1200" spc="-100" baseline="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 smtClean="0"/>
              <a:t>Speaker  Name  | Title </a:t>
            </a:r>
            <a:endParaRPr lang="en-US" dirty="0"/>
          </a:p>
        </p:txBody>
      </p:sp>
      <p:pic>
        <p:nvPicPr>
          <p:cNvPr id="13" name="Picture 3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1" r="24565"/>
          <a:stretch/>
        </p:blipFill>
        <p:spPr bwMode="auto">
          <a:xfrm>
            <a:off x="530769" y="3778166"/>
            <a:ext cx="1455201" cy="1289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84" r="10984"/>
          <a:stretch/>
        </p:blipFill>
        <p:spPr bwMode="auto">
          <a:xfrm>
            <a:off x="2092623" y="3778167"/>
            <a:ext cx="1455201" cy="1292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3"/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90"/>
          <a:stretch/>
        </p:blipFill>
        <p:spPr bwMode="auto">
          <a:xfrm>
            <a:off x="3654472" y="3778166"/>
            <a:ext cx="1455201" cy="1289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98" r="83624" b="7401"/>
          <a:stretch/>
        </p:blipFill>
        <p:spPr bwMode="auto">
          <a:xfrm>
            <a:off x="5216323" y="3770313"/>
            <a:ext cx="1457372" cy="1289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8080" y="6211957"/>
            <a:ext cx="2787095" cy="646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1844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252" y="228604"/>
            <a:ext cx="11151917" cy="7478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248" y="1447800"/>
            <a:ext cx="11151916" cy="20005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519249" y="6438437"/>
            <a:ext cx="2750003" cy="1285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8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4649486" y="6438716"/>
            <a:ext cx="2750003" cy="1280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83B37-3561-45DF-9DF7-7661BD4BD9F5}" type="datetimeFigureOut">
              <a:rPr lang="en-NZ" smtClean="0"/>
              <a:t>30/09/2015</a:t>
            </a:fld>
            <a:endParaRPr lang="en-NZ"/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921162" y="6438716"/>
            <a:ext cx="2750003" cy="1280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7D934-3DF5-45E6-879C-23ABD995365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49040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8" r:id="rId7"/>
    <p:sldLayoutId id="2147483669" r:id="rId8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5400" b="0" kern="1200" cap="none" spc="-100" baseline="0" dirty="0" smtClean="0">
          <a:ln w="3175">
            <a:noFill/>
          </a:ln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effectLst/>
          <a:latin typeface="Segoe UI Light" pitchFamily="34" charset="0"/>
          <a:ea typeface="+mn-ea"/>
          <a:cs typeface="Arial" charset="0"/>
        </a:defRPr>
      </a:lvl1pPr>
    </p:titleStyle>
    <p:bodyStyle>
      <a:lvl1pPr marL="346075" indent="-346075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3200" kern="1200">
          <a:gradFill flip="none" rotWithShape="1">
            <a:gsLst>
              <a:gs pos="0">
                <a:schemeClr val="accent1"/>
              </a:gs>
              <a:gs pos="86000">
                <a:schemeClr val="accent1">
                  <a:lumMod val="7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1pPr>
      <a:lvl2pPr marL="630238" indent="-284163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630238" algn="l"/>
        </a:tabLst>
        <a:defRPr sz="28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2pPr>
      <a:lvl3pPr marL="914400" indent="-284163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4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3pPr>
      <a:lvl4pPr marL="1482725" indent="-223838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914400" algn="l"/>
        </a:tabLst>
        <a:defRPr sz="20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4pPr>
      <a:lvl5pPr marL="1712913" indent="-230188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0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252" y="228604"/>
            <a:ext cx="11151917" cy="7478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248" y="1447800"/>
            <a:ext cx="11151916" cy="20005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519249" y="6438437"/>
            <a:ext cx="2750003" cy="1285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8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Microsoft confidential - do not distribute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4649486" y="6438716"/>
            <a:ext cx="2750003" cy="1280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CFC6D6-7E4B-4808-8D93-BAB472467609}" type="datetime1">
              <a:rPr lang="en-NZ" smtClean="0"/>
              <a:t>30/09/2015</a:t>
            </a:fld>
            <a:endParaRPr lang="en-NZ" dirty="0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921162" y="6438716"/>
            <a:ext cx="2750003" cy="1280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4F008-0D21-4FA0-A02D-CE81AADE0EB7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5777209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</p:sldLayoutIdLst>
  <p:transition>
    <p:fade/>
  </p:transition>
  <p:hf hdr="0" dt="0"/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5400" b="0" kern="1200" cap="none" spc="-100" baseline="0" dirty="0" smtClean="0">
          <a:ln w="3175">
            <a:noFill/>
          </a:ln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lin ang="5400000" scaled="0"/>
            <a:tileRect/>
          </a:gradFill>
          <a:effectLst/>
          <a:latin typeface="Segoe UI Light" pitchFamily="34" charset="0"/>
          <a:ea typeface="+mn-ea"/>
          <a:cs typeface="Arial" charset="0"/>
        </a:defRPr>
      </a:lvl1pPr>
    </p:titleStyle>
    <p:bodyStyle>
      <a:lvl1pPr marL="346075" indent="-346075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3200" kern="1200">
          <a:gradFill>
            <a:gsLst>
              <a:gs pos="0">
                <a:schemeClr val="tx1">
                  <a:lumMod val="75000"/>
                  <a:lumOff val="2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630238" indent="-284163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630238" algn="l"/>
        </a:tabLst>
        <a:defRPr sz="2800" kern="1200">
          <a:gradFill>
            <a:gsLst>
              <a:gs pos="0">
                <a:schemeClr val="tx1">
                  <a:lumMod val="75000"/>
                  <a:lumOff val="2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914400" indent="-284163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400" kern="1200">
          <a:gradFill>
            <a:gsLst>
              <a:gs pos="0">
                <a:schemeClr val="tx1">
                  <a:lumMod val="75000"/>
                  <a:lumOff val="2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482725" indent="-223838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914400" algn="l"/>
        </a:tabLst>
        <a:defRPr sz="2000" kern="1200">
          <a:gradFill>
            <a:gsLst>
              <a:gs pos="0">
                <a:schemeClr val="tx1">
                  <a:lumMod val="75000"/>
                  <a:lumOff val="2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712913" indent="-230188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000" kern="1200">
          <a:gradFill>
            <a:gsLst>
              <a:gs pos="0">
                <a:schemeClr val="tx1">
                  <a:lumMod val="75000"/>
                  <a:lumOff val="2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uyhay/WingTipTickets" TargetMode="External"/><Relationship Id="rId2" Type="http://schemas.openxmlformats.org/officeDocument/2006/relationships/hyperlink" Target="https://www.yammer.com/azureadvisors/#/groups/6200653/files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portal.azure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portal.azure.com/" TargetMode="Externa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678966"/>
            <a:ext cx="9144000" cy="830997"/>
          </a:xfrm>
        </p:spPr>
        <p:txBody>
          <a:bodyPr/>
          <a:lstStyle/>
          <a:p>
            <a:r>
              <a:rPr lang="en-US" dirty="0" err="1" smtClean="0"/>
              <a:t>WingTipTickets</a:t>
            </a: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332399"/>
          </a:xfrm>
        </p:spPr>
        <p:txBody>
          <a:bodyPr/>
          <a:lstStyle/>
          <a:p>
            <a:r>
              <a:rPr lang="en-US" dirty="0" smtClean="0"/>
              <a:t>Azure SQL Database &amp; Azure Search HOL V2.1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63070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Hands-on-lab intro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252" y="1447800"/>
            <a:ext cx="5487697" cy="5355312"/>
          </a:xfrm>
        </p:spPr>
        <p:txBody>
          <a:bodyPr/>
          <a:lstStyle/>
          <a:p>
            <a:r>
              <a:rPr lang="en-US" dirty="0" smtClean="0"/>
              <a:t>What you need</a:t>
            </a:r>
          </a:p>
          <a:p>
            <a:pPr lvl="1"/>
            <a:r>
              <a:rPr lang="en-US" dirty="0" smtClean="0"/>
              <a:t>A paid Azure account, either your own or using an Azure Pass from us</a:t>
            </a:r>
          </a:p>
          <a:p>
            <a:pPr lvl="1"/>
            <a:r>
              <a:rPr lang="en-US" dirty="0" smtClean="0"/>
              <a:t>One of the VMs with the client tools RDP instructions </a:t>
            </a:r>
            <a:r>
              <a:rPr lang="en-NZ" dirty="0" smtClean="0">
                <a:hlinkClick r:id="rId2"/>
              </a:rPr>
              <a:t>https://www.yammer.com/azureadvisors/#/groups/6200653/files</a:t>
            </a:r>
            <a:r>
              <a:rPr lang="en-NZ" dirty="0" smtClean="0"/>
              <a:t> </a:t>
            </a:r>
          </a:p>
          <a:p>
            <a:pPr lvl="1"/>
            <a:r>
              <a:rPr lang="en-US" dirty="0" smtClean="0"/>
              <a:t>Instructions and files for the HOL </a:t>
            </a:r>
            <a:r>
              <a:rPr lang="en-NZ" dirty="0" smtClean="0">
                <a:hlinkClick r:id="rId3"/>
              </a:rPr>
              <a:t>https://github.com/guyhay/WingTipTickets</a:t>
            </a:r>
            <a:r>
              <a:rPr lang="en-NZ" dirty="0" smtClean="0"/>
              <a:t> </a:t>
            </a:r>
            <a:endParaRPr lang="en-NZ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6184350" y="1464273"/>
            <a:ext cx="5487697" cy="3028521"/>
          </a:xfrm>
        </p:spPr>
        <p:txBody>
          <a:bodyPr/>
          <a:lstStyle/>
          <a:p>
            <a:r>
              <a:rPr lang="en-US" dirty="0" smtClean="0"/>
              <a:t>Tasks to-do this morning</a:t>
            </a:r>
          </a:p>
          <a:p>
            <a:pPr lvl="1"/>
            <a:r>
              <a:rPr lang="en-US" dirty="0" smtClean="0"/>
              <a:t>Ensure that you can login to </a:t>
            </a:r>
            <a:r>
              <a:rPr lang="en-US" dirty="0" smtClean="0">
                <a:hlinkClick r:id="rId4"/>
              </a:rPr>
              <a:t>http://portal.azure.com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Ensure that you can connect to the </a:t>
            </a:r>
            <a:r>
              <a:rPr lang="en-US" smtClean="0"/>
              <a:t>VM </a:t>
            </a:r>
            <a:endParaRPr lang="en-US" smtClean="0"/>
          </a:p>
          <a:p>
            <a:pPr lvl="1"/>
            <a:r>
              <a:rPr lang="en-US" smtClean="0"/>
              <a:t>Start </a:t>
            </a:r>
            <a:r>
              <a:rPr lang="en-US" dirty="0" smtClean="0"/>
              <a:t>the provisioning process for </a:t>
            </a:r>
            <a:r>
              <a:rPr lang="en-US" dirty="0"/>
              <a:t>the HOL C:\</a:t>
            </a:r>
            <a:r>
              <a:rPr lang="en-US" dirty="0" smtClean="0"/>
              <a:t>WingTipTickets 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38573057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678966"/>
            <a:ext cx="9144000" cy="830997"/>
          </a:xfrm>
        </p:spPr>
        <p:txBody>
          <a:bodyPr/>
          <a:lstStyle/>
          <a:p>
            <a:r>
              <a:rPr lang="en-US" dirty="0" smtClean="0"/>
              <a:t>Azure demo</a:t>
            </a: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144929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http://portal.azure.com</a:t>
            </a:r>
            <a:endParaRPr lang="en-US" dirty="0" smtClean="0"/>
          </a:p>
          <a:p>
            <a:r>
              <a:rPr lang="en-US" dirty="0" smtClean="0"/>
              <a:t>Azure SQL Database create DB</a:t>
            </a:r>
          </a:p>
          <a:p>
            <a:r>
              <a:rPr lang="en-US" dirty="0" smtClean="0"/>
              <a:t>Connect from SSMS</a:t>
            </a:r>
          </a:p>
        </p:txBody>
      </p:sp>
    </p:spTree>
    <p:extLst>
      <p:ext uri="{BB962C8B-B14F-4D97-AF65-F5344CB8AC3E}">
        <p14:creationId xmlns:p14="http://schemas.microsoft.com/office/powerpoint/2010/main" val="3817849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108" y="723419"/>
            <a:ext cx="10088980" cy="613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4882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ounded Rectangle 51"/>
          <p:cNvSpPr/>
          <p:nvPr/>
        </p:nvSpPr>
        <p:spPr>
          <a:xfrm>
            <a:off x="2305317" y="1224308"/>
            <a:ext cx="9547650" cy="1496214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Region A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8525815" y="1367576"/>
            <a:ext cx="1352281" cy="119773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Primary Customer Database</a:t>
            </a:r>
            <a:endParaRPr lang="en-US" dirty="0"/>
          </a:p>
        </p:txBody>
      </p:sp>
      <p:sp>
        <p:nvSpPr>
          <p:cNvPr id="5" name="Can 4"/>
          <p:cNvSpPr/>
          <p:nvPr/>
        </p:nvSpPr>
        <p:spPr>
          <a:xfrm>
            <a:off x="8525815" y="4374952"/>
            <a:ext cx="1352281" cy="119773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Secondary </a:t>
            </a:r>
            <a:r>
              <a:rPr lang="en-US" dirty="0"/>
              <a:t>Customer Database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097037" y="1304723"/>
            <a:ext cx="143885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Tables: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Concerts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Customers</a:t>
            </a:r>
            <a:endParaRPr lang="en-US" sz="1600" dirty="0"/>
          </a:p>
          <a:p>
            <a:pPr marL="342900" indent="-342900">
              <a:buAutoNum type="arabicPeriod"/>
            </a:pPr>
            <a:r>
              <a:rPr lang="en-US" sz="1600" dirty="0" smtClean="0"/>
              <a:t>Tickets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Venues </a:t>
            </a:r>
            <a:r>
              <a:rPr lang="en-US" sz="1600" dirty="0" err="1" smtClean="0"/>
              <a:t>etc</a:t>
            </a:r>
            <a:endParaRPr lang="en-US" sz="16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10097037" y="4312099"/>
            <a:ext cx="143885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Tables:</a:t>
            </a:r>
          </a:p>
          <a:p>
            <a:pPr marL="342900" indent="-342900">
              <a:buAutoNum type="arabicPeriod"/>
            </a:pPr>
            <a:r>
              <a:rPr lang="en-US" sz="1600" dirty="0"/>
              <a:t>Concerts</a:t>
            </a:r>
          </a:p>
          <a:p>
            <a:pPr marL="342900" indent="-342900">
              <a:buAutoNum type="arabicPeriod"/>
            </a:pPr>
            <a:r>
              <a:rPr lang="en-US" sz="1600" dirty="0"/>
              <a:t>Customers</a:t>
            </a:r>
          </a:p>
          <a:p>
            <a:pPr marL="342900" indent="-342900">
              <a:buAutoNum type="arabicPeriod"/>
            </a:pPr>
            <a:r>
              <a:rPr lang="en-US" sz="1600" dirty="0"/>
              <a:t>Tickets</a:t>
            </a:r>
          </a:p>
          <a:p>
            <a:pPr marL="342900" indent="-342900">
              <a:buAutoNum type="arabicPeriod"/>
            </a:pPr>
            <a:r>
              <a:rPr lang="en-US" sz="1600" dirty="0"/>
              <a:t>Venues </a:t>
            </a:r>
            <a:r>
              <a:rPr lang="en-US" sz="1600" dirty="0" err="1"/>
              <a:t>etc</a:t>
            </a:r>
            <a:endParaRPr lang="en-US" sz="1600" dirty="0"/>
          </a:p>
        </p:txBody>
      </p:sp>
      <p:cxnSp>
        <p:nvCxnSpPr>
          <p:cNvPr id="12" name="Straight Arrow Connector 11"/>
          <p:cNvCxnSpPr>
            <a:stCxn id="4" idx="3"/>
            <a:endCxn id="5" idx="1"/>
          </p:cNvCxnSpPr>
          <p:nvPr/>
        </p:nvCxnSpPr>
        <p:spPr>
          <a:xfrm>
            <a:off x="9201956" y="2565311"/>
            <a:ext cx="0" cy="1809641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201955" y="3255185"/>
            <a:ext cx="21064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Geographic Replication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2653049" y="1367576"/>
            <a:ext cx="1944710" cy="1197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Primary </a:t>
            </a:r>
          </a:p>
          <a:p>
            <a:pPr algn="ctr"/>
            <a:r>
              <a:rPr lang="en-US" dirty="0" smtClean="0"/>
              <a:t>Azure </a:t>
            </a:r>
            <a:r>
              <a:rPr lang="en-US" dirty="0" err="1" smtClean="0"/>
              <a:t>WebApp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2653049" y="4374952"/>
            <a:ext cx="1944710" cy="1197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Secondary </a:t>
            </a:r>
          </a:p>
          <a:p>
            <a:pPr algn="ctr"/>
            <a:r>
              <a:rPr lang="en-US" smtClean="0"/>
              <a:t>Azure </a:t>
            </a:r>
            <a:r>
              <a:rPr lang="en-US" dirty="0" err="1" smtClean="0"/>
              <a:t>WebApp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7" idx="3"/>
            <a:endCxn id="5" idx="2"/>
          </p:cNvCxnSpPr>
          <p:nvPr/>
        </p:nvCxnSpPr>
        <p:spPr>
          <a:xfrm>
            <a:off x="4597759" y="4973820"/>
            <a:ext cx="3928056" cy="0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5" idx="3"/>
            <a:endCxn id="4" idx="2"/>
          </p:cNvCxnSpPr>
          <p:nvPr/>
        </p:nvCxnSpPr>
        <p:spPr>
          <a:xfrm>
            <a:off x="4597759" y="1966444"/>
            <a:ext cx="392805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270456" y="1260390"/>
            <a:ext cx="759854" cy="4405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Traffic Manager</a:t>
            </a:r>
            <a:endParaRPr lang="en-US" dirty="0"/>
          </a:p>
        </p:txBody>
      </p:sp>
      <p:cxnSp>
        <p:nvCxnSpPr>
          <p:cNvPr id="46" name="Elbow Connector 45"/>
          <p:cNvCxnSpPr/>
          <p:nvPr/>
        </p:nvCxnSpPr>
        <p:spPr>
          <a:xfrm>
            <a:off x="1030310" y="3610311"/>
            <a:ext cx="1622739" cy="1363509"/>
          </a:xfrm>
          <a:prstGeom prst="bentConnector3">
            <a:avLst/>
          </a:prstGeom>
          <a:ln w="571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endCxn id="15" idx="1"/>
          </p:cNvCxnSpPr>
          <p:nvPr/>
        </p:nvCxnSpPr>
        <p:spPr>
          <a:xfrm flipV="1">
            <a:off x="974394" y="1966444"/>
            <a:ext cx="1678655" cy="1270218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572850" y="891058"/>
            <a:ext cx="1012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Region A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6572850" y="5665611"/>
            <a:ext cx="1994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Region B optional</a:t>
            </a:r>
            <a:endParaRPr lang="en-US" dirty="0"/>
          </a:p>
        </p:txBody>
      </p:sp>
      <p:sp>
        <p:nvSpPr>
          <p:cNvPr id="60" name="Rounded Rectangle 59"/>
          <p:cNvSpPr/>
          <p:nvPr/>
        </p:nvSpPr>
        <p:spPr>
          <a:xfrm>
            <a:off x="2305317" y="4225712"/>
            <a:ext cx="9547650" cy="1496214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Region 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WTT Architecture in your subscription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868417044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678966"/>
            <a:ext cx="9144000" cy="830997"/>
          </a:xfrm>
        </p:spPr>
        <p:txBody>
          <a:bodyPr/>
          <a:lstStyle/>
          <a:p>
            <a:r>
              <a:rPr lang="en-US" dirty="0" smtClean="0"/>
              <a:t>Azure SQL DB demo</a:t>
            </a: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144929"/>
          </a:xfrm>
        </p:spPr>
        <p:txBody>
          <a:bodyPr/>
          <a:lstStyle/>
          <a:p>
            <a:r>
              <a:rPr lang="en-US" dirty="0"/>
              <a:t>Delete </a:t>
            </a:r>
            <a:r>
              <a:rPr lang="en-US" dirty="0" smtClean="0"/>
              <a:t>DB</a:t>
            </a:r>
          </a:p>
          <a:p>
            <a:r>
              <a:rPr lang="en-US" dirty="0" smtClean="0"/>
              <a:t>Restore DB</a:t>
            </a:r>
            <a:endParaRPr lang="en-US" dirty="0"/>
          </a:p>
          <a:p>
            <a:r>
              <a:rPr lang="en-US" dirty="0"/>
              <a:t>Load </a:t>
            </a:r>
            <a:r>
              <a:rPr lang="en-US" dirty="0" smtClean="0"/>
              <a:t>Generator</a:t>
            </a:r>
          </a:p>
        </p:txBody>
      </p:sp>
    </p:spTree>
    <p:extLst>
      <p:ext uri="{BB962C8B-B14F-4D97-AF65-F5344CB8AC3E}">
        <p14:creationId xmlns:p14="http://schemas.microsoft.com/office/powerpoint/2010/main" val="2553588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HOL Setup Steps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252" y="1447800"/>
            <a:ext cx="11151917" cy="4770537"/>
          </a:xfrm>
        </p:spPr>
        <p:txBody>
          <a:bodyPr/>
          <a:lstStyle/>
          <a:p>
            <a:pPr lvl="0"/>
            <a:r>
              <a:rPr lang="en-US" sz="2800" dirty="0" smtClean="0"/>
              <a:t>Connect to your VM and </a:t>
            </a:r>
            <a:r>
              <a:rPr lang="en-US" sz="2800" dirty="0"/>
              <a:t>navigate to C:\WingTipTickets</a:t>
            </a:r>
            <a:endParaRPr lang="en-US" sz="2800" dirty="0" smtClean="0"/>
          </a:p>
          <a:p>
            <a:pPr lvl="0"/>
            <a:r>
              <a:rPr lang="en-US" sz="2800" dirty="0" smtClean="0"/>
              <a:t>Launch </a:t>
            </a:r>
            <a:r>
              <a:rPr lang="en-US" sz="2800" dirty="0"/>
              <a:t>Azure PowerShell (as an administrator)</a:t>
            </a:r>
            <a:endParaRPr lang="en-NZ" sz="2800" dirty="0"/>
          </a:p>
          <a:p>
            <a:pPr lvl="1"/>
            <a:r>
              <a:rPr lang="en-US" sz="2400" dirty="0" smtClean="0"/>
              <a:t>Add-</a:t>
            </a:r>
            <a:r>
              <a:rPr lang="en-US" sz="2400" dirty="0" err="1" smtClean="0"/>
              <a:t>AzureAccount</a:t>
            </a:r>
            <a:endParaRPr lang="en-NZ" sz="2400" dirty="0"/>
          </a:p>
          <a:p>
            <a:pPr lvl="2"/>
            <a:r>
              <a:rPr lang="en-US" sz="2000" dirty="0" smtClean="0"/>
              <a:t>Optional - Select-</a:t>
            </a:r>
            <a:r>
              <a:rPr lang="en-US" sz="2000" dirty="0" err="1" smtClean="0"/>
              <a:t>AzureSubscription</a:t>
            </a:r>
            <a:r>
              <a:rPr lang="en-US" sz="2000" dirty="0" smtClean="0"/>
              <a:t> </a:t>
            </a:r>
            <a:r>
              <a:rPr lang="en-US" sz="2000" dirty="0"/>
              <a:t>–</a:t>
            </a:r>
            <a:r>
              <a:rPr lang="en-US" sz="2000" dirty="0" err="1"/>
              <a:t>SubscriptionId</a:t>
            </a:r>
            <a:r>
              <a:rPr lang="en-US" sz="2000" dirty="0"/>
              <a:t> &lt;provide your subscription that you want to use&gt;</a:t>
            </a:r>
            <a:endParaRPr lang="en-NZ" sz="2000" dirty="0"/>
          </a:p>
          <a:p>
            <a:pPr lvl="1"/>
            <a:r>
              <a:rPr lang="en-US" sz="2400" dirty="0" smtClean="0"/>
              <a:t>Set-</a:t>
            </a:r>
            <a:r>
              <a:rPr lang="en-US" sz="2400" dirty="0" err="1" smtClean="0"/>
              <a:t>ExecutionPolicy</a:t>
            </a:r>
            <a:r>
              <a:rPr lang="en-US" sz="2400" dirty="0" smtClean="0"/>
              <a:t> </a:t>
            </a:r>
            <a:r>
              <a:rPr lang="en-US" sz="2400" dirty="0"/>
              <a:t>-Scope </a:t>
            </a:r>
            <a:r>
              <a:rPr lang="en-US" sz="2400" dirty="0" err="1"/>
              <a:t>LocalMachine</a:t>
            </a:r>
            <a:r>
              <a:rPr lang="en-US" sz="2400" dirty="0"/>
              <a:t> -</a:t>
            </a:r>
            <a:r>
              <a:rPr lang="en-US" sz="2400" dirty="0" err="1"/>
              <a:t>ExecutionPolicy</a:t>
            </a:r>
            <a:r>
              <a:rPr lang="en-US" sz="2400" dirty="0"/>
              <a:t> Unrestricted –Force</a:t>
            </a:r>
            <a:endParaRPr lang="en-NZ" sz="2400" dirty="0"/>
          </a:p>
          <a:p>
            <a:pPr lvl="0"/>
            <a:r>
              <a:rPr lang="en-US" sz="2800" dirty="0"/>
              <a:t>Switch to the directory C:\</a:t>
            </a:r>
            <a:r>
              <a:rPr lang="en-US" sz="2800" dirty="0" smtClean="0"/>
              <a:t>WingTipTickets\scripts</a:t>
            </a:r>
            <a:endParaRPr lang="en-NZ" sz="2800" dirty="0"/>
          </a:p>
          <a:p>
            <a:pPr lvl="1"/>
            <a:r>
              <a:rPr lang="en-US" sz="2400" dirty="0" smtClean="0"/>
              <a:t>Unblock-file </a:t>
            </a:r>
            <a:r>
              <a:rPr lang="en-US" sz="2400" dirty="0"/>
              <a:t>.\New-WTTEnvironment.ps1</a:t>
            </a:r>
            <a:endParaRPr lang="en-NZ" sz="2400" dirty="0"/>
          </a:p>
          <a:p>
            <a:pPr lvl="1"/>
            <a:r>
              <a:rPr lang="en-US" sz="2400" dirty="0" smtClean="0"/>
              <a:t>. .\</a:t>
            </a:r>
            <a:r>
              <a:rPr lang="en-US" sz="2400" dirty="0"/>
              <a:t>New-WTTEnvironment.ps1</a:t>
            </a:r>
            <a:endParaRPr lang="en-NZ" sz="2400" dirty="0"/>
          </a:p>
          <a:p>
            <a:pPr lvl="1"/>
            <a:r>
              <a:rPr lang="en-US" sz="2400" dirty="0" smtClean="0"/>
              <a:t>New-</a:t>
            </a:r>
            <a:r>
              <a:rPr lang="en-US" sz="2400" dirty="0" err="1" smtClean="0"/>
              <a:t>WTTEnvironment</a:t>
            </a:r>
            <a:r>
              <a:rPr lang="en-US" sz="2400" dirty="0" smtClean="0"/>
              <a:t> </a:t>
            </a:r>
            <a:r>
              <a:rPr lang="en-US" sz="2400" dirty="0"/>
              <a:t>-</a:t>
            </a:r>
            <a:r>
              <a:rPr lang="en-US" sz="2400" dirty="0" err="1"/>
              <a:t>WTTEnvironmentApplicationName</a:t>
            </a:r>
            <a:r>
              <a:rPr lang="en-US" sz="2400" dirty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xx00</a:t>
            </a:r>
            <a:r>
              <a:rPr lang="en-US" sz="2400" dirty="0" smtClean="0"/>
              <a:t>julieandtheplantes</a:t>
            </a:r>
            <a:endParaRPr lang="en-NZ" sz="2400" dirty="0"/>
          </a:p>
        </p:txBody>
      </p:sp>
    </p:spTree>
    <p:extLst>
      <p:ext uri="{BB962C8B-B14F-4D97-AF65-F5344CB8AC3E}">
        <p14:creationId xmlns:p14="http://schemas.microsoft.com/office/powerpoint/2010/main" val="82006130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252" y="1447800"/>
            <a:ext cx="11151917" cy="3939540"/>
          </a:xfrm>
        </p:spPr>
        <p:txBody>
          <a:bodyPr/>
          <a:lstStyle/>
          <a:p>
            <a:r>
              <a:rPr lang="en-NZ" dirty="0"/>
              <a:t>Add-</a:t>
            </a:r>
            <a:r>
              <a:rPr lang="en-NZ" dirty="0" err="1"/>
              <a:t>AzureAccount</a:t>
            </a:r>
            <a:endParaRPr lang="en-NZ" dirty="0"/>
          </a:p>
          <a:p>
            <a:r>
              <a:rPr lang="en-NZ" dirty="0"/>
              <a:t>Select-</a:t>
            </a:r>
            <a:r>
              <a:rPr lang="en-NZ" dirty="0" err="1"/>
              <a:t>AzureSubscription</a:t>
            </a:r>
            <a:r>
              <a:rPr lang="en-NZ" dirty="0"/>
              <a:t> –</a:t>
            </a:r>
            <a:r>
              <a:rPr lang="en-NZ" dirty="0" err="1"/>
              <a:t>SubscriptionId</a:t>
            </a:r>
            <a:r>
              <a:rPr lang="en-NZ" dirty="0"/>
              <a:t> ba047a9f-de49-4f4d-80fd-b21baf9aa67aSet-ExecutionPolicy -Scope </a:t>
            </a:r>
            <a:r>
              <a:rPr lang="en-NZ" dirty="0" err="1"/>
              <a:t>LocalMachine</a:t>
            </a:r>
            <a:r>
              <a:rPr lang="en-NZ" dirty="0"/>
              <a:t> -</a:t>
            </a:r>
            <a:r>
              <a:rPr lang="en-NZ" dirty="0" err="1"/>
              <a:t>ExecutionPolicy</a:t>
            </a:r>
            <a:r>
              <a:rPr lang="en-NZ" dirty="0"/>
              <a:t> Unrestricted –Force</a:t>
            </a:r>
          </a:p>
          <a:p>
            <a:r>
              <a:rPr lang="en-NZ" dirty="0"/>
              <a:t>cd c:\WingTipTickets\Scripts</a:t>
            </a:r>
          </a:p>
          <a:p>
            <a:r>
              <a:rPr lang="en-NZ" dirty="0"/>
              <a:t>Unblock-file .\New-WTTEnvironment.ps1</a:t>
            </a:r>
          </a:p>
          <a:p>
            <a:r>
              <a:rPr lang="en-NZ" dirty="0"/>
              <a:t>. .\New-WTTEnvironment.ps1New-WTTEnvironment -</a:t>
            </a:r>
            <a:r>
              <a:rPr lang="en-NZ" dirty="0" err="1"/>
              <a:t>WTTEnvironmentApplicationName</a:t>
            </a:r>
            <a:r>
              <a:rPr lang="en-NZ" dirty="0"/>
              <a:t> </a:t>
            </a:r>
            <a:r>
              <a:rPr lang="en-NZ" dirty="0" err="1" smtClean="0"/>
              <a:t>guyjulieandtheplantes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97884947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Windows Azure Platform v5">
  <a:themeElements>
    <a:clrScheme name="AZURE METRO">
      <a:dk1>
        <a:srgbClr val="000000"/>
      </a:dk1>
      <a:lt1>
        <a:srgbClr val="FFFFFF"/>
      </a:lt1>
      <a:dk2>
        <a:srgbClr val="3F3F3F"/>
      </a:dk2>
      <a:lt2>
        <a:srgbClr val="F2F2F2"/>
      </a:lt2>
      <a:accent1>
        <a:srgbClr val="0071BC"/>
      </a:accent1>
      <a:accent2>
        <a:srgbClr val="8CC600"/>
      </a:accent2>
      <a:accent3>
        <a:srgbClr val="FF5300"/>
      </a:accent3>
      <a:accent4>
        <a:srgbClr val="FFBE00"/>
      </a:accent4>
      <a:accent5>
        <a:srgbClr val="00AEEF"/>
      </a:accent5>
      <a:accent6>
        <a:srgbClr val="910091"/>
      </a:accent6>
      <a:hlink>
        <a:srgbClr val="0070C0"/>
      </a:hlink>
      <a:folHlink>
        <a:srgbClr val="0071BC"/>
      </a:folHlink>
    </a:clrScheme>
    <a:fontScheme name="Microsoft Corporate Fon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6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<a:prstTxWarp prst="textNoShape">
          <a:avLst/>
        </a:prstTxWarp>
        <a:noAutofit/>
      </a:bodyPr>
      <a:lstStyle>
        <a:defPPr defTabSz="914099" fontAlgn="base">
          <a:spcBef>
            <a:spcPct val="0"/>
          </a:spcBef>
          <a:spcAft>
            <a:spcPct val="0"/>
          </a:spcAft>
          <a:defRPr spc="-5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Segoe UI" pitchFamily="34" charset="0"/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4000" dirty="0" err="1" smtClean="0"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80000">
                  <a:schemeClr val="tx1">
                    <a:lumMod val="65000"/>
                    <a:lumOff val="35000"/>
                  </a:schemeClr>
                </a:gs>
              </a:gsLst>
              <a:lin ang="16200000" scaled="0"/>
            </a:gradFill>
            <a:latin typeface="Segoe UI Light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Windows Azure" id="{ED563312-E828-44FA-8571-5181A3392E77}" vid="{ABE15EFD-8C83-4717-95BF-47E5BFF5D34F}"/>
    </a:ext>
  </a:extLst>
</a:theme>
</file>

<file path=ppt/theme/theme2.xml><?xml version="1.0" encoding="utf-8"?>
<a:theme xmlns:a="http://schemas.openxmlformats.org/drawingml/2006/main" name="Asure Metro Template Colored Titles Segoe UI 16x9">
  <a:themeElements>
    <a:clrScheme name="AZURE METRO">
      <a:dk1>
        <a:srgbClr val="000000"/>
      </a:dk1>
      <a:lt1>
        <a:srgbClr val="FFFFFF"/>
      </a:lt1>
      <a:dk2>
        <a:srgbClr val="3F3F3F"/>
      </a:dk2>
      <a:lt2>
        <a:srgbClr val="F2F2F2"/>
      </a:lt2>
      <a:accent1>
        <a:srgbClr val="00AEEF"/>
      </a:accent1>
      <a:accent2>
        <a:srgbClr val="8CC600"/>
      </a:accent2>
      <a:accent3>
        <a:srgbClr val="FF5300"/>
      </a:accent3>
      <a:accent4>
        <a:srgbClr val="FFBE00"/>
      </a:accent4>
      <a:accent5>
        <a:srgbClr val="0071BC"/>
      </a:accent5>
      <a:accent6>
        <a:srgbClr val="910091"/>
      </a:accent6>
      <a:hlink>
        <a:srgbClr val="0070C0"/>
      </a:hlink>
      <a:folHlink>
        <a:srgbClr val="0071BC"/>
      </a:folHlink>
    </a:clrScheme>
    <a:fontScheme name="Microsoft Corporate Fon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6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<a:prstTxWarp prst="textNoShape">
          <a:avLst/>
        </a:prstTxWarp>
        <a:noAutofit/>
      </a:bodyPr>
      <a:lstStyle>
        <a:defPPr defTabSz="914099" fontAlgn="base">
          <a:spcBef>
            <a:spcPct val="0"/>
          </a:spcBef>
          <a:spcAft>
            <a:spcPct val="0"/>
          </a:spcAft>
          <a:defRPr spc="-5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Segoe UI" pitchFamily="34" charset="0"/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4000" dirty="0" err="1" smtClean="0">
            <a:gradFill>
              <a:gsLst>
                <a:gs pos="0">
                  <a:schemeClr val="tx1"/>
                </a:gs>
                <a:gs pos="86000">
                  <a:schemeClr val="tx1"/>
                </a:gs>
              </a:gsLst>
              <a:lin ang="5400000" scaled="0"/>
            </a:gradFill>
            <a:latin typeface="Segoe UI Light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Windows Azure" id="{ED563312-E828-44FA-8571-5181A3392E77}" vid="{B742360A-E46D-4B4B-82B9-E15D19D74D8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B8588C332A19143B76F4B122D6916F0" ma:contentTypeVersion="3" ma:contentTypeDescription="Create a new document." ma:contentTypeScope="" ma:versionID="9477869582d2dcd8d7c168a0aba4e29a">
  <xsd:schema xmlns:xsd="http://www.w3.org/2001/XMLSchema" xmlns:xs="http://www.w3.org/2001/XMLSchema" xmlns:p="http://schemas.microsoft.com/office/2006/metadata/properties" xmlns:ns2="4c9d5b1a-dba0-446a-8e45-7a9ed15a6f00" targetNamespace="http://schemas.microsoft.com/office/2006/metadata/properties" ma:root="true" ma:fieldsID="99a8b0ab1b6ca91437e22a96cb29fb4e" ns2:_="">
    <xsd:import namespace="4c9d5b1a-dba0-446a-8e45-7a9ed15a6f00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9d5b1a-dba0-446a-8e45-7a9ed15a6f0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003CD0A-443A-485C-804D-6841659B337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165D72E-384F-49C0-81DB-716C9DCB72D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c9d5b1a-dba0-446a-8e45-7a9ed15a6f0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876E3CC-B2FB-411A-A5D5-4517382E5C5D}">
  <ds:schemaRefs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www.w3.org/XML/1998/namespace"/>
    <ds:schemaRef ds:uri="http://schemas.openxmlformats.org/package/2006/metadata/core-properties"/>
    <ds:schemaRef ds:uri="4c9d5b1a-dba0-446a-8e45-7a9ed15a6f00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Windows Azure</Template>
  <TotalTime>1129</TotalTime>
  <Words>240</Words>
  <Application>Microsoft Office PowerPoint</Application>
  <PresentationFormat>Widescreen</PresentationFormat>
  <Paragraphs>57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Segoe UI</vt:lpstr>
      <vt:lpstr>Segoe UI Light</vt:lpstr>
      <vt:lpstr>Windows Azure Platform v5</vt:lpstr>
      <vt:lpstr>Asure Metro Template Colored Titles Segoe UI 16x9</vt:lpstr>
      <vt:lpstr>WingTipTickets</vt:lpstr>
      <vt:lpstr>Hands-on-lab intro</vt:lpstr>
      <vt:lpstr>Azure demo</vt:lpstr>
      <vt:lpstr>PowerPoint Presentation</vt:lpstr>
      <vt:lpstr>WTT Architecture in your subscription</vt:lpstr>
      <vt:lpstr>Azure SQL DB demo</vt:lpstr>
      <vt:lpstr>HOL Setup Steps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WingTipTickets</dc:title>
  <dc:creator>Guy Haycock</dc:creator>
  <cp:lastModifiedBy>Guy Haycock</cp:lastModifiedBy>
  <cp:revision>39</cp:revision>
  <dcterms:created xsi:type="dcterms:W3CDTF">2015-03-19T16:52:23Z</dcterms:created>
  <dcterms:modified xsi:type="dcterms:W3CDTF">2015-09-30T16:09:45Z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0x0101000B8588C332A19143B76F4B122D6916F0</vt:lpwstr>
  </property>
</Properties>
</file>