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0" r:id="rId5"/>
  </p:sldMasterIdLst>
  <p:notesMasterIdLst>
    <p:notesMasterId r:id="rId12"/>
  </p:notesMasterIdLst>
  <p:sldIdLst>
    <p:sldId id="256" r:id="rId6"/>
    <p:sldId id="259" r:id="rId7"/>
    <p:sldId id="267" r:id="rId8"/>
    <p:sldId id="257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5F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7A352-41CF-4AED-8367-CE599BDE43FE}" type="datetimeFigureOut">
              <a:rPr lang="en-NZ" smtClean="0"/>
              <a:t>21/07/2015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F8B5D-C6B7-4ED6-AB04-F99CBAB2ED5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029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2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21/07/2015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7234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9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900" y="3219165"/>
            <a:ext cx="7515593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80" y="6211957"/>
            <a:ext cx="2787095" cy="6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17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740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572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9248" y="1399883"/>
            <a:ext cx="11158586" cy="304801"/>
          </a:xfrm>
        </p:spPr>
        <p:txBody>
          <a:bodyPr lIns="0" anchor="b" anchorCtr="0">
            <a:noAutofit/>
          </a:bodyPr>
          <a:lstStyle>
            <a:lvl1pPr marL="0" indent="0" algn="l">
              <a:buFont typeface="Arial" pitchFamily="34" charset="0"/>
              <a:buNone/>
              <a:defRPr sz="16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9248" y="249238"/>
            <a:ext cx="11158586" cy="747897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247" y="5943600"/>
            <a:ext cx="11158586" cy="304800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1400" spc="-4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/>
          </p:nvPr>
        </p:nvSpPr>
        <p:spPr>
          <a:xfrm>
            <a:off x="519248" y="1804988"/>
            <a:ext cx="11158586" cy="20005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21/07/2015</a:t>
            </a:fld>
            <a:endParaRPr lang="en-NZ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1822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21/07/2015</a:t>
            </a:fld>
            <a:endParaRPr lang="en-NZ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05681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2" y="1447800"/>
            <a:ext cx="11151917" cy="20005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21/07/2015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1973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21/07/2015</a:t>
            </a:fld>
            <a:endParaRPr lang="en-NZ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8604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548769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84350" y="1464273"/>
            <a:ext cx="548769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21/07/2015</a:t>
            </a:fld>
            <a:endParaRPr lang="en-NZ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9425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21/07/2015</a:t>
            </a:fld>
            <a:endParaRPr lang="en-NZ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3825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23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_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41726"/>
            <a:ext cx="495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E8E8E8"/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063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3B37-3561-45DF-9DF7-7661BD4BD9F5}" type="datetimeFigureOut">
              <a:rPr lang="en-NZ" smtClean="0"/>
              <a:t>21/07/2015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019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8" y="1768479"/>
            <a:ext cx="10604689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902" y="3219165"/>
            <a:ext cx="10636227" cy="387798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lang="en-US" sz="280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 Name  | Title 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r="24565"/>
          <a:stretch/>
        </p:blipFill>
        <p:spPr bwMode="auto">
          <a:xfrm>
            <a:off x="530769" y="3778166"/>
            <a:ext cx="1455201" cy="128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4" r="10984"/>
          <a:stretch/>
        </p:blipFill>
        <p:spPr bwMode="auto">
          <a:xfrm>
            <a:off x="2092623" y="3778167"/>
            <a:ext cx="1455201" cy="129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"/>
          <a:stretch/>
        </p:blipFill>
        <p:spPr bwMode="auto">
          <a:xfrm>
            <a:off x="3654472" y="3778166"/>
            <a:ext cx="1455201" cy="128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8" r="83624" b="7401"/>
          <a:stretch/>
        </p:blipFill>
        <p:spPr bwMode="auto">
          <a:xfrm>
            <a:off x="5216323" y="3770313"/>
            <a:ext cx="1457372" cy="128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80" y="6211957"/>
            <a:ext cx="2787095" cy="6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84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21/07/2015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904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accent1"/>
              </a:gs>
              <a:gs pos="86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21/07/2015</a:t>
            </a:fld>
            <a:endParaRPr lang="en-NZ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77720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h02julieandtheplantes.trafficmanager.ne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go.microsoft.com/?linkid=9832446&amp;clcid=0x409" TargetMode="External"/><Relationship Id="rId3" Type="http://schemas.openxmlformats.org/officeDocument/2006/relationships/hyperlink" Target="http://azure.microsoft.com/en-us/pricing/free-trial/" TargetMode="External"/><Relationship Id="rId7" Type="http://schemas.openxmlformats.org/officeDocument/2006/relationships/hyperlink" Target="https://www.microsoft.com/en-us/download/details.aspx?id=42299" TargetMode="External"/><Relationship Id="rId2" Type="http://schemas.openxmlformats.org/officeDocument/2006/relationships/hyperlink" Target="http://account.liv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icrosoft.com/en-us/download/details.aspx?id=39379" TargetMode="External"/><Relationship Id="rId5" Type="http://schemas.openxmlformats.org/officeDocument/2006/relationships/hyperlink" Target="https://github.com/guyhay/WingTipTickets" TargetMode="External"/><Relationship Id="rId4" Type="http://schemas.openxmlformats.org/officeDocument/2006/relationships/hyperlink" Target="http://azure.microsoft.com/en-us/download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8966"/>
            <a:ext cx="9144000" cy="830997"/>
          </a:xfrm>
        </p:spPr>
        <p:txBody>
          <a:bodyPr/>
          <a:lstStyle/>
          <a:p>
            <a:r>
              <a:rPr lang="en-US" dirty="0" err="1" smtClean="0"/>
              <a:t>WingTipTickets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32399"/>
          </a:xfrm>
        </p:spPr>
        <p:txBody>
          <a:bodyPr/>
          <a:lstStyle/>
          <a:p>
            <a:r>
              <a:rPr lang="en-US" dirty="0" smtClean="0"/>
              <a:t>Azure SQL Database &amp; Azure Search HOL V2.1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307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3" y="868044"/>
            <a:ext cx="7335848" cy="59899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363" y="152990"/>
            <a:ext cx="1078598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NZ" sz="4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  <a:hlinkClick r:id="rId3"/>
              </a:rPr>
              <a:t>http</a:t>
            </a:r>
            <a:r>
              <a:rPr lang="en-NZ" sz="40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  <a:hlinkClick r:id="rId3"/>
              </a:rPr>
              <a:t>://</a:t>
            </a:r>
            <a:r>
              <a:rPr lang="en-NZ" sz="40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  <a:hlinkClick r:id="rId3"/>
              </a:rPr>
              <a:t>gh02julieandtheplantes.trafficmanager.net</a:t>
            </a:r>
            <a:r>
              <a:rPr lang="en-NZ" sz="4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  <a:hlinkClick r:id="rId3"/>
              </a:rPr>
              <a:t>/</a:t>
            </a:r>
            <a:r>
              <a:rPr lang="en-NZ" sz="4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0488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2305317" y="1224308"/>
            <a:ext cx="9547650" cy="149621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Region A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8525815" y="1367576"/>
            <a:ext cx="1352281" cy="11977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Customer Database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8525815" y="4374952"/>
            <a:ext cx="1352281" cy="11977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 </a:t>
            </a:r>
            <a:r>
              <a:rPr lang="en-US" dirty="0"/>
              <a:t>Customer Database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97037" y="1304723"/>
            <a:ext cx="1438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Tables: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Concerts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Customers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Tickets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Venues </a:t>
            </a:r>
            <a:r>
              <a:rPr lang="en-US" sz="1600" dirty="0" err="1" smtClean="0"/>
              <a:t>etc</a:t>
            </a:r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097037" y="4312099"/>
            <a:ext cx="1438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Tables:</a:t>
            </a:r>
          </a:p>
          <a:p>
            <a:pPr marL="342900" indent="-342900">
              <a:buAutoNum type="arabicPeriod"/>
            </a:pPr>
            <a:r>
              <a:rPr lang="en-US" sz="1600" dirty="0"/>
              <a:t>Concerts</a:t>
            </a:r>
          </a:p>
          <a:p>
            <a:pPr marL="342900" indent="-342900">
              <a:buAutoNum type="arabicPeriod"/>
            </a:pPr>
            <a:r>
              <a:rPr lang="en-US" sz="1600" dirty="0"/>
              <a:t>Customers</a:t>
            </a:r>
          </a:p>
          <a:p>
            <a:pPr marL="342900" indent="-342900">
              <a:buAutoNum type="arabicPeriod"/>
            </a:pPr>
            <a:r>
              <a:rPr lang="en-US" sz="1600" dirty="0"/>
              <a:t>Tickets</a:t>
            </a:r>
          </a:p>
          <a:p>
            <a:pPr marL="342900" indent="-342900">
              <a:buAutoNum type="arabicPeriod"/>
            </a:pPr>
            <a:r>
              <a:rPr lang="en-US" sz="1600" dirty="0"/>
              <a:t>Venues </a:t>
            </a:r>
            <a:r>
              <a:rPr lang="en-US" sz="1600" dirty="0" err="1"/>
              <a:t>etc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9201956" y="2565311"/>
            <a:ext cx="0" cy="180964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01955" y="3255185"/>
            <a:ext cx="2106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Geographic Replication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53049" y="1367576"/>
            <a:ext cx="1944710" cy="1197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</a:t>
            </a:r>
          </a:p>
          <a:p>
            <a:pPr algn="ctr"/>
            <a:r>
              <a:rPr lang="en-US" dirty="0" smtClean="0"/>
              <a:t>Azure </a:t>
            </a:r>
            <a:r>
              <a:rPr lang="en-US" dirty="0" err="1" smtClean="0"/>
              <a:t>WebApp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653049" y="4374952"/>
            <a:ext cx="1944710" cy="1197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Secondary </a:t>
            </a:r>
          </a:p>
          <a:p>
            <a:pPr algn="ctr"/>
            <a:r>
              <a:rPr lang="en-US" smtClean="0"/>
              <a:t>Azure </a:t>
            </a:r>
            <a:r>
              <a:rPr lang="en-US" dirty="0" err="1" smtClean="0"/>
              <a:t>WebApp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5" idx="2"/>
          </p:cNvCxnSpPr>
          <p:nvPr/>
        </p:nvCxnSpPr>
        <p:spPr>
          <a:xfrm>
            <a:off x="4597759" y="4973820"/>
            <a:ext cx="3928056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4" idx="2"/>
          </p:cNvCxnSpPr>
          <p:nvPr/>
        </p:nvCxnSpPr>
        <p:spPr>
          <a:xfrm>
            <a:off x="4597759" y="1966444"/>
            <a:ext cx="3928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70456" y="1260390"/>
            <a:ext cx="759854" cy="440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Traffic Manager</a:t>
            </a:r>
            <a:endParaRPr lang="en-US" dirty="0"/>
          </a:p>
        </p:txBody>
      </p:sp>
      <p:cxnSp>
        <p:nvCxnSpPr>
          <p:cNvPr id="46" name="Elbow Connector 45"/>
          <p:cNvCxnSpPr/>
          <p:nvPr/>
        </p:nvCxnSpPr>
        <p:spPr>
          <a:xfrm>
            <a:off x="1030310" y="3610311"/>
            <a:ext cx="1622739" cy="1363509"/>
          </a:xfrm>
          <a:prstGeom prst="bentConnector3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5" idx="1"/>
          </p:cNvCxnSpPr>
          <p:nvPr/>
        </p:nvCxnSpPr>
        <p:spPr>
          <a:xfrm flipV="1">
            <a:off x="974394" y="1966444"/>
            <a:ext cx="1678655" cy="127021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72850" y="891058"/>
            <a:ext cx="10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572850" y="5665611"/>
            <a:ext cx="10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B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2305317" y="4225712"/>
            <a:ext cx="9547650" cy="149621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Region 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WTT Architecture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684170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scenarios and install steps</a:t>
            </a:r>
            <a:endParaRPr lang="en-NZ" dirty="0"/>
          </a:p>
        </p:txBody>
      </p:sp>
      <p:graphicFrame>
        <p:nvGraphicFramePr>
          <p:cNvPr id="10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46858"/>
              </p:ext>
            </p:extLst>
          </p:nvPr>
        </p:nvGraphicFramePr>
        <p:xfrm>
          <a:off x="519113" y="1104897"/>
          <a:ext cx="5487521" cy="556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2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</a:t>
                      </a:r>
                      <a:endParaRPr lang="en-US" sz="1400" dirty="0"/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Story</a:t>
                      </a:r>
                      <a:endParaRPr lang="en-US" sz="1400" dirty="0"/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Connectivity</a:t>
                      </a:r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Connect via SSMS to verify DBs</a:t>
                      </a:r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273947237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Ticket purchase</a:t>
                      </a:r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WTT is a </a:t>
                      </a:r>
                      <a:r>
                        <a:rPr lang="en-US" sz="1400" dirty="0" smtClean="0"/>
                        <a:t>replica of a online</a:t>
                      </a:r>
                      <a:r>
                        <a:rPr lang="en-US" sz="1400" baseline="0" dirty="0" smtClean="0"/>
                        <a:t> ticket purchasing app</a:t>
                      </a:r>
                      <a:endParaRPr lang="en-US" sz="1400" dirty="0" smtClean="0"/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75387861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Pay</a:t>
                      </a:r>
                      <a:r>
                        <a:rPr lang="en-US" sz="1400" b="0" baseline="0" dirty="0" smtClean="0"/>
                        <a:t> as you go</a:t>
                      </a:r>
                      <a:endParaRPr lang="en-US" sz="1400" b="0" dirty="0" smtClean="0"/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Create a DB in seconds</a:t>
                      </a:r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499834776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Vertical Scaling</a:t>
                      </a:r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Scale-up</a:t>
                      </a:r>
                      <a:r>
                        <a:rPr lang="en-US" sz="1400" baseline="0" dirty="0" smtClean="0"/>
                        <a:t> based on increased DB throughput online</a:t>
                      </a:r>
                      <a:endParaRPr lang="en-US" sz="1400" dirty="0" smtClean="0"/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Elastic Database</a:t>
                      </a:r>
                      <a:r>
                        <a:rPr lang="en-US" sz="1400" b="1" baseline="0" dirty="0" smtClean="0"/>
                        <a:t> Pools</a:t>
                      </a:r>
                      <a:endParaRPr lang="en-US" sz="1400" b="1" dirty="0" smtClean="0"/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Anticipation of a big name artist country wide with sale on same day</a:t>
                      </a:r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Auditing</a:t>
                      </a:r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Key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rena</a:t>
                      </a:r>
                      <a:r>
                        <a:rPr lang="en-US" sz="1400" baseline="0" dirty="0" smtClean="0"/>
                        <a:t> DB mysteriously vanished</a:t>
                      </a:r>
                      <a:endParaRPr lang="en-US" sz="1400" dirty="0" smtClean="0"/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Point-in-time restore</a:t>
                      </a:r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Accidental</a:t>
                      </a:r>
                      <a:r>
                        <a:rPr lang="en-US" sz="1400" baseline="0" dirty="0" smtClean="0"/>
                        <a:t> DB deletion</a:t>
                      </a:r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Geographic disaster recovery</a:t>
                      </a:r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Server in a datacenter goes down</a:t>
                      </a:r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22482123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Transparent Data Encryption</a:t>
                      </a:r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Encrypt sensitive data when stored in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 database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37368677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Azure Search</a:t>
                      </a:r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What if I want an automated wa</a:t>
                      </a:r>
                      <a:r>
                        <a:rPr lang="en-US" sz="1400" baseline="0" dirty="0" smtClean="0"/>
                        <a:t>y to assess my historical usage and recommend DB size, SKU size, expected usage etc?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2381509833"/>
                  </a:ext>
                </a:extLst>
              </a:tr>
            </a:tbl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idx="10"/>
          </p:nvPr>
        </p:nvSpPr>
        <p:spPr>
          <a:xfrm>
            <a:off x="6184350" y="1121370"/>
            <a:ext cx="5487697" cy="4742837"/>
          </a:xfrm>
        </p:spPr>
        <p:txBody>
          <a:bodyPr/>
          <a:lstStyle/>
          <a:p>
            <a:pPr lvl="0"/>
            <a:r>
              <a:rPr lang="en-US" sz="2000" dirty="0" smtClean="0"/>
              <a:t>Launch Azure PowerShell (as an administrator)</a:t>
            </a:r>
            <a:endParaRPr lang="en-NZ" sz="2000" dirty="0" smtClean="0"/>
          </a:p>
          <a:p>
            <a:pPr marL="688975" lvl="1" indent="-342900">
              <a:buFont typeface="+mj-lt"/>
              <a:buAutoNum type="arabicPeriod"/>
            </a:pPr>
            <a:r>
              <a:rPr lang="en-US" sz="1800" dirty="0" smtClean="0"/>
              <a:t>Add-</a:t>
            </a:r>
            <a:r>
              <a:rPr lang="en-US" sz="1800" dirty="0" err="1" smtClean="0"/>
              <a:t>AzureAccount</a:t>
            </a:r>
            <a:endParaRPr lang="en-NZ" sz="1800" dirty="0" smtClean="0"/>
          </a:p>
          <a:p>
            <a:pPr marL="688975" lvl="1" indent="-342900">
              <a:buFont typeface="+mj-lt"/>
              <a:buAutoNum type="arabicPeriod"/>
            </a:pPr>
            <a:r>
              <a:rPr lang="en-US" sz="1800" dirty="0" smtClean="0"/>
              <a:t>Select-</a:t>
            </a:r>
            <a:r>
              <a:rPr lang="en-US" sz="1800" dirty="0" err="1" smtClean="0"/>
              <a:t>AzureSubscription</a:t>
            </a:r>
            <a:r>
              <a:rPr lang="en-US" sz="1800" dirty="0" smtClean="0"/>
              <a:t> –</a:t>
            </a:r>
            <a:r>
              <a:rPr lang="en-US" sz="1800" dirty="0" err="1" smtClean="0"/>
              <a:t>SubscriptionId</a:t>
            </a:r>
            <a:r>
              <a:rPr lang="en-US" sz="1800" dirty="0" smtClean="0"/>
              <a:t> &lt;provide your subscription that you want to use&gt;</a:t>
            </a:r>
            <a:endParaRPr lang="en-NZ" sz="1800" dirty="0" smtClean="0"/>
          </a:p>
          <a:p>
            <a:pPr marL="688975" lvl="1" indent="-342900">
              <a:buFont typeface="+mj-lt"/>
              <a:buAutoNum type="arabicPeriod"/>
            </a:pPr>
            <a:r>
              <a:rPr lang="en-US" sz="1800" dirty="0" smtClean="0"/>
              <a:t>Set-</a:t>
            </a:r>
            <a:r>
              <a:rPr lang="en-US" sz="1800" dirty="0" err="1" smtClean="0"/>
              <a:t>ExecutionPolicy</a:t>
            </a:r>
            <a:r>
              <a:rPr lang="en-US" sz="1800" dirty="0" smtClean="0"/>
              <a:t> -Scope </a:t>
            </a:r>
            <a:r>
              <a:rPr lang="en-US" sz="1800" dirty="0" err="1" smtClean="0"/>
              <a:t>LocalMachine</a:t>
            </a:r>
            <a:r>
              <a:rPr lang="en-US" sz="1800" dirty="0" smtClean="0"/>
              <a:t> -</a:t>
            </a:r>
            <a:r>
              <a:rPr lang="en-US" sz="1800" dirty="0" err="1" smtClean="0"/>
              <a:t>ExecutionPolicy</a:t>
            </a:r>
            <a:r>
              <a:rPr lang="en-US" sz="1800" dirty="0" smtClean="0"/>
              <a:t> Unrestricted –Force</a:t>
            </a:r>
            <a:endParaRPr lang="en-NZ" sz="1800" dirty="0" smtClean="0"/>
          </a:p>
          <a:p>
            <a:pPr lvl="0"/>
            <a:r>
              <a:rPr lang="en-US" sz="2000" dirty="0" smtClean="0"/>
              <a:t>Switch to the directory where you unzipped scripts.zip e.g. c:\scripts</a:t>
            </a:r>
            <a:endParaRPr lang="en-NZ" sz="2000" dirty="0" smtClean="0"/>
          </a:p>
          <a:p>
            <a:pPr marL="688975" lvl="1" indent="-342900">
              <a:buFont typeface="+mj-lt"/>
              <a:buAutoNum type="arabicPeriod"/>
            </a:pPr>
            <a:r>
              <a:rPr lang="en-US" sz="1800" dirty="0" smtClean="0"/>
              <a:t>Unblock-file .\New-WTTEnvironment.ps1</a:t>
            </a:r>
            <a:endParaRPr lang="en-NZ" sz="1800" dirty="0" smtClean="0"/>
          </a:p>
          <a:p>
            <a:pPr marL="688975" lvl="1" indent="-342900">
              <a:buFont typeface="+mj-lt"/>
              <a:buAutoNum type="arabicPeriod"/>
            </a:pPr>
            <a:r>
              <a:rPr lang="en-US" sz="1800" b="1" dirty="0" smtClean="0"/>
              <a:t>. .\</a:t>
            </a:r>
            <a:r>
              <a:rPr lang="en-US" sz="1800" dirty="0" smtClean="0"/>
              <a:t>New-WTTEnvironment.ps1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NZ" sz="1800" dirty="0"/>
              <a:t>New-</a:t>
            </a:r>
            <a:r>
              <a:rPr lang="en-NZ" sz="1800" dirty="0" err="1"/>
              <a:t>WTTEnvironment</a:t>
            </a:r>
            <a:r>
              <a:rPr lang="en-NZ" sz="1800" dirty="0"/>
              <a:t> –</a:t>
            </a:r>
            <a:r>
              <a:rPr lang="en-NZ" sz="1800" dirty="0" err="1"/>
              <a:t>WTTEnvironmentApplicationName</a:t>
            </a:r>
            <a:r>
              <a:rPr lang="en-NZ" sz="1800" dirty="0"/>
              <a:t> </a:t>
            </a:r>
            <a:r>
              <a:rPr lang="en-NZ" sz="1800" dirty="0" smtClean="0">
                <a:solidFill>
                  <a:srgbClr val="FF0000"/>
                </a:solidFill>
              </a:rPr>
              <a:t>xx00</a:t>
            </a:r>
            <a:r>
              <a:rPr lang="en-NZ" sz="1800" dirty="0" smtClean="0"/>
              <a:t>julieandtheplantes </a:t>
            </a:r>
            <a:r>
              <a:rPr lang="en-NZ" sz="1800" dirty="0"/>
              <a:t>–</a:t>
            </a:r>
            <a:r>
              <a:rPr lang="en-NZ" sz="1800" dirty="0" err="1">
                <a:solidFill>
                  <a:srgbClr val="FF0000"/>
                </a:solidFill>
              </a:rPr>
              <a:t>AzureActiveDirectoryTenantName</a:t>
            </a:r>
            <a:r>
              <a:rPr lang="en-NZ" sz="1800" dirty="0">
                <a:solidFill>
                  <a:srgbClr val="FF0000"/>
                </a:solidFill>
              </a:rPr>
              <a:t> JoinedTechnology.com </a:t>
            </a:r>
          </a:p>
        </p:txBody>
      </p:sp>
      <p:sp>
        <p:nvSpPr>
          <p:cNvPr id="17" name="Oval Callout 16"/>
          <p:cNvSpPr/>
          <p:nvPr/>
        </p:nvSpPr>
        <p:spPr bwMode="auto">
          <a:xfrm>
            <a:off x="10089287" y="4278849"/>
            <a:ext cx="2223083" cy="645952"/>
          </a:xfrm>
          <a:prstGeom prst="wedgeEllipseCallout">
            <a:avLst>
              <a:gd name="adj1" fmla="val -38673"/>
              <a:gd name="adj2" fmla="val 5494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5486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100" spc="-50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Replace with your initials and some numbers (must be globally unique</a:t>
            </a:r>
            <a:endParaRPr lang="en-NZ" sz="1100" spc="-50" dirty="0" err="1" smtClean="0">
              <a:solidFill>
                <a:schemeClr val="accent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Callout 5"/>
          <p:cNvSpPr/>
          <p:nvPr/>
        </p:nvSpPr>
        <p:spPr bwMode="auto">
          <a:xfrm>
            <a:off x="9907957" y="5499667"/>
            <a:ext cx="2223083" cy="645952"/>
          </a:xfrm>
          <a:prstGeom prst="wedgeEllipseCallout">
            <a:avLst>
              <a:gd name="adj1" fmla="val -62511"/>
              <a:gd name="adj2" fmla="val -3513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5486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100" spc="-5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Optional for those using AAD</a:t>
            </a:r>
            <a:endParaRPr lang="en-NZ" sz="1100" spc="-50" dirty="0" err="1" smtClean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687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 pre-requisites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762865"/>
              </p:ext>
            </p:extLst>
          </p:nvPr>
        </p:nvGraphicFramePr>
        <p:xfrm>
          <a:off x="519112" y="1447800"/>
          <a:ext cx="11155680" cy="5270449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3023075">
                  <a:extLst>
                    <a:ext uri="{9D8B030D-6E8A-4147-A177-3AD203B41FA5}">
                      <a16:colId xmlns:a16="http://schemas.microsoft.com/office/drawing/2014/main" val="1227587360"/>
                    </a:ext>
                  </a:extLst>
                </a:gridCol>
                <a:gridCol w="8132605">
                  <a:extLst>
                    <a:ext uri="{9D8B030D-6E8A-4147-A177-3AD203B41FA5}">
                      <a16:colId xmlns:a16="http://schemas.microsoft.com/office/drawing/2014/main" val="1496579957"/>
                    </a:ext>
                  </a:extLst>
                </a:gridCol>
              </a:tblGrid>
              <a:tr h="87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Prerequisite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Setup instructions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1023954198"/>
                  </a:ext>
                </a:extLst>
              </a:tr>
              <a:tr h="462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account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If you don’t already have a Microsoft account, browse to </a:t>
                      </a:r>
                      <a:r>
                        <a:rPr lang="en-US" sz="1200" u="sng" dirty="0">
                          <a:effectLst/>
                          <a:hlinkClick r:id="rId2"/>
                        </a:rPr>
                        <a:t>http://</a:t>
                      </a:r>
                      <a:r>
                        <a:rPr lang="en-US" sz="1200" u="sng" dirty="0" smtClean="0">
                          <a:effectLst/>
                          <a:hlinkClick r:id="rId2"/>
                        </a:rPr>
                        <a:t>account.live.com</a:t>
                      </a:r>
                      <a:r>
                        <a:rPr lang="en-US" sz="1200" u="none" dirty="0" smtClean="0">
                          <a:effectLst/>
                        </a:rPr>
                        <a:t>, c</a:t>
                      </a:r>
                      <a:r>
                        <a:rPr lang="en-US" sz="1200" dirty="0" smtClean="0">
                          <a:effectLst/>
                        </a:rPr>
                        <a:t>lick </a:t>
                      </a:r>
                      <a:r>
                        <a:rPr lang="en-US" sz="1200" dirty="0">
                          <a:effectLst/>
                        </a:rPr>
                        <a:t>Sign up </a:t>
                      </a:r>
                      <a:r>
                        <a:rPr lang="en-US" sz="1200" dirty="0" smtClean="0">
                          <a:effectLst/>
                        </a:rPr>
                        <a:t>now.</a:t>
                      </a:r>
                      <a:endParaRPr lang="en-NZ" sz="1200" dirty="0">
                        <a:effectLst/>
                        <a:latin typeface="Segoe UI" panose="020B0502040204020203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1996837438"/>
                  </a:ext>
                </a:extLst>
              </a:tr>
              <a:tr h="5501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Azure account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If you don’t already have an Azure account, browse to </a:t>
                      </a:r>
                      <a:r>
                        <a:rPr lang="en-US" sz="1200" u="sng" dirty="0">
                          <a:effectLst/>
                          <a:hlinkClick r:id="rId3"/>
                        </a:rPr>
                        <a:t>http://azure.microsoft.com/en-us/pricing/free-trial</a:t>
                      </a:r>
                      <a:r>
                        <a:rPr lang="en-US" sz="1200" u="sng" dirty="0" smtClean="0">
                          <a:effectLst/>
                          <a:hlinkClick r:id="rId3"/>
                        </a:rPr>
                        <a:t>/</a:t>
                      </a:r>
                      <a:r>
                        <a:rPr lang="en-US" sz="1200" u="sng" dirty="0" smtClean="0">
                          <a:effectLst/>
                        </a:rPr>
                        <a:t> </a:t>
                      </a:r>
                      <a:r>
                        <a:rPr lang="en-NZ" sz="1200" u="none" baseline="0" dirty="0" smtClean="0">
                          <a:effectLst/>
                        </a:rPr>
                        <a:t> o</a:t>
                      </a:r>
                      <a:r>
                        <a:rPr lang="en-US" sz="1200" dirty="0" smtClean="0">
                          <a:effectLst/>
                        </a:rPr>
                        <a:t>r</a:t>
                      </a:r>
                      <a:r>
                        <a:rPr lang="en-US" sz="1200" baseline="0" dirty="0" smtClean="0">
                          <a:effectLst/>
                        </a:rPr>
                        <a:t> use an Azure pass, c</a:t>
                      </a:r>
                      <a:r>
                        <a:rPr lang="en-US" sz="1200" dirty="0" smtClean="0">
                          <a:effectLst/>
                        </a:rPr>
                        <a:t>lick </a:t>
                      </a:r>
                      <a:r>
                        <a:rPr lang="en-US" sz="1200" dirty="0">
                          <a:effectLst/>
                        </a:rPr>
                        <a:t>Try it </a:t>
                      </a:r>
                      <a:r>
                        <a:rPr lang="en-US" sz="1200" dirty="0" smtClean="0">
                          <a:effectLst/>
                        </a:rPr>
                        <a:t>now.</a:t>
                      </a:r>
                      <a:endParaRPr lang="en-NZ" sz="1200" dirty="0">
                        <a:effectLst/>
                        <a:latin typeface="Segoe UI" panose="020B0502040204020203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142793383"/>
                  </a:ext>
                </a:extLst>
              </a:tr>
              <a:tr h="836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Azure PowerShell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Browse to </a:t>
                      </a:r>
                      <a:r>
                        <a:rPr lang="en-US" sz="1200" u="sng" dirty="0">
                          <a:effectLst/>
                          <a:hlinkClick r:id="rId4"/>
                        </a:rPr>
                        <a:t>http://azure.microsoft.com/en-us/downloads/</a:t>
                      </a:r>
                      <a:endParaRPr lang="en-NZ" sz="12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Under Command-line tools, Windows PowerShell, click Install.</a:t>
                      </a:r>
                      <a:endParaRPr lang="en-NZ" sz="12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Verify that the version being installed is at least 0.9.3 (released June 5, 2015</a:t>
                      </a:r>
                      <a:r>
                        <a:rPr lang="en-US" sz="1200" dirty="0" smtClean="0">
                          <a:effectLst/>
                        </a:rPr>
                        <a:t>).</a:t>
                      </a: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1837360881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Deployment scripts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Navigate to </a:t>
                      </a:r>
                      <a:r>
                        <a:rPr lang="en-US" sz="1200" dirty="0" smtClean="0">
                          <a:effectLst/>
                          <a:hlinkClick r:id="rId5"/>
                        </a:rPr>
                        <a:t>https://github.com/guyhay/WingTipTickets</a:t>
                      </a:r>
                      <a:r>
                        <a:rPr lang="en-US" sz="1200" dirty="0" smtClean="0">
                          <a:effectLst/>
                        </a:rPr>
                        <a:t> download ZIP</a:t>
                      </a:r>
                      <a:r>
                        <a:rPr lang="en-US" sz="1200" baseline="0" dirty="0" smtClean="0">
                          <a:effectLst/>
                        </a:rPr>
                        <a:t> package and unzip</a:t>
                      </a:r>
                      <a:r>
                        <a:rPr lang="en-US" sz="1200" dirty="0" smtClean="0">
                          <a:effectLst/>
                        </a:rPr>
                        <a:t> to </a:t>
                      </a:r>
                      <a:r>
                        <a:rPr lang="en-US" sz="1200" dirty="0">
                          <a:effectLst/>
                        </a:rPr>
                        <a:t>a local folder (for example, c:\scripts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NZ" sz="1200" dirty="0">
                        <a:effectLst/>
                        <a:latin typeface="Segoe UI" panose="020B0502040204020203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3055361004"/>
                  </a:ext>
                </a:extLst>
              </a:tr>
              <a:tr h="6161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Microsoft Power Query for Excel (optional)</a:t>
                      </a:r>
                      <a:endParaRPr lang="en-NZ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If Power Query for Excel is not installed, and you’d like to complete the Auditing section in the hands-on lab (HOL) manual, download and install Power Query from </a:t>
                      </a:r>
                      <a:r>
                        <a:rPr lang="en-US" sz="1200" u="sng" dirty="0">
                          <a:effectLst/>
                          <a:hlinkClick r:id="rId6"/>
                        </a:rPr>
                        <a:t>https://www.microsoft.com/en-us/download/details.aspx?id=39379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NZ" sz="1200" dirty="0">
                        <a:effectLst/>
                        <a:latin typeface="Segoe UI" panose="020B0502040204020203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2273651826"/>
                  </a:ext>
                </a:extLst>
              </a:tr>
              <a:tr h="7921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SQL Server Management Studio (optional)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If SQL Server Management Studio is not installed, and you’d like to run queries against the databases, download and install SQL Server Management Studio from </a:t>
                      </a:r>
                      <a:r>
                        <a:rPr lang="en-US" sz="1200" u="sng" dirty="0">
                          <a:effectLst/>
                          <a:hlinkClick r:id="rId7"/>
                        </a:rPr>
                        <a:t>https://www.microsoft.com/en-us/download/details.aspx?id=42299</a:t>
                      </a:r>
                      <a:r>
                        <a:rPr lang="en-US" sz="1200" dirty="0">
                          <a:effectLst/>
                        </a:rPr>
                        <a:t>. The package is listed as </a:t>
                      </a:r>
                      <a:r>
                        <a:rPr lang="en-NZ" sz="1200" dirty="0" err="1">
                          <a:effectLst/>
                        </a:rPr>
                        <a:t>SQLManagementStudio</a:t>
                      </a:r>
                      <a:r>
                        <a:rPr lang="en-NZ" sz="1200" dirty="0">
                          <a:effectLst/>
                        </a:rPr>
                        <a:t>_&lt;X86/X64&gt;_ENU.exe</a:t>
                      </a:r>
                      <a:endParaRPr lang="en-NZ" sz="1200" dirty="0">
                        <a:effectLst/>
                        <a:latin typeface="Segoe UI" panose="020B0502040204020203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2266203689"/>
                  </a:ext>
                </a:extLst>
              </a:tr>
              <a:tr h="8141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Visual Studio (optional)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If Visual Studio is not installed, and you’d like to explore any of the source code, download and install Visual Studio from </a:t>
                      </a:r>
                      <a:r>
                        <a:rPr lang="en-US" sz="1200" u="sng" dirty="0">
                          <a:effectLst/>
                          <a:hlinkClick r:id="rId8"/>
                        </a:rPr>
                        <a:t>http://go.microsoft.com/?</a:t>
                      </a:r>
                      <a:r>
                        <a:rPr lang="en-US" sz="1200" u="sng" dirty="0" smtClean="0">
                          <a:effectLst/>
                          <a:hlinkClick r:id="rId8"/>
                        </a:rPr>
                        <a:t>linkid=9832446&amp;clcid=0x409</a:t>
                      </a:r>
                      <a:endParaRPr lang="en-NZ" sz="1200" dirty="0">
                        <a:effectLst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4097636776"/>
                  </a:ext>
                </a:extLst>
              </a:tr>
              <a:tr h="6381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Azure .NET SDK (if installing Visual Studio)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Browse to </a:t>
                      </a:r>
                      <a:r>
                        <a:rPr lang="en-US" sz="1200" u="sng" dirty="0">
                          <a:effectLst/>
                          <a:hlinkClick r:id="rId4"/>
                        </a:rPr>
                        <a:t>http://azure.microsoft.com/en-us/downloads/</a:t>
                      </a:r>
                      <a:endParaRPr lang="en-NZ" sz="12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Under SDKs, .NET, select the installer for your version Visual Studio e.g. VS 2013 Install.</a:t>
                      </a:r>
                      <a:endParaRPr lang="en-NZ" sz="1200" dirty="0">
                        <a:effectLst/>
                        <a:latin typeface="Segoe UI" panose="020B0502040204020203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412922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303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HOL Key </a:t>
            </a:r>
            <a:r>
              <a:rPr lang="en-US" dirty="0" smtClean="0"/>
              <a:t>Steps summary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5244513"/>
          </a:xfrm>
        </p:spPr>
        <p:txBody>
          <a:bodyPr/>
          <a:lstStyle/>
          <a:p>
            <a:pPr lvl="0"/>
            <a:r>
              <a:rPr lang="en-US" sz="2800" dirty="0"/>
              <a:t>Download and unzip </a:t>
            </a:r>
            <a:r>
              <a:rPr lang="en-US" sz="2800" dirty="0" smtClean="0"/>
              <a:t>WTTHOL2.1.zip </a:t>
            </a:r>
            <a:r>
              <a:rPr lang="en-US" sz="2800" dirty="0"/>
              <a:t>to a local folder e.g. c</a:t>
            </a:r>
            <a:r>
              <a:rPr lang="en-US" sz="2800" dirty="0" smtClean="0"/>
              <a:t>:\</a:t>
            </a:r>
          </a:p>
          <a:p>
            <a:pPr lvl="1"/>
            <a:r>
              <a:rPr lang="en-NZ" sz="2400" dirty="0"/>
              <a:t>https://github.com/guyhay/WTT-Demo-Hol</a:t>
            </a:r>
          </a:p>
          <a:p>
            <a:pPr lvl="0"/>
            <a:r>
              <a:rPr lang="en-US" sz="2800" dirty="0"/>
              <a:t>Launch Azure PowerShell (as an administrator)</a:t>
            </a:r>
            <a:endParaRPr lang="en-NZ" sz="2800" dirty="0"/>
          </a:p>
          <a:p>
            <a:pPr lvl="1"/>
            <a:r>
              <a:rPr lang="en-US" sz="2400" dirty="0" smtClean="0"/>
              <a:t>Add-</a:t>
            </a:r>
            <a:r>
              <a:rPr lang="en-US" sz="2400" dirty="0" err="1" smtClean="0"/>
              <a:t>AzureAccount</a:t>
            </a:r>
            <a:endParaRPr lang="en-NZ" sz="2400" dirty="0"/>
          </a:p>
          <a:p>
            <a:pPr lvl="1"/>
            <a:r>
              <a:rPr lang="en-US" sz="2400" dirty="0" smtClean="0"/>
              <a:t>Select-</a:t>
            </a:r>
            <a:r>
              <a:rPr lang="en-US" sz="2400" dirty="0" err="1" smtClean="0"/>
              <a:t>AzureSubscription</a:t>
            </a:r>
            <a:r>
              <a:rPr lang="en-US" sz="2400" dirty="0" smtClean="0"/>
              <a:t> </a:t>
            </a:r>
            <a:r>
              <a:rPr lang="en-US" sz="2400" dirty="0"/>
              <a:t>–</a:t>
            </a:r>
            <a:r>
              <a:rPr lang="en-US" sz="2400" dirty="0" err="1"/>
              <a:t>SubscriptionId</a:t>
            </a:r>
            <a:r>
              <a:rPr lang="en-US" sz="2400" dirty="0"/>
              <a:t> &lt;provide your subscription that you want to use&gt;</a:t>
            </a:r>
            <a:endParaRPr lang="en-NZ" sz="2400" dirty="0"/>
          </a:p>
          <a:p>
            <a:pPr lvl="1"/>
            <a:r>
              <a:rPr lang="en-US" sz="2400" dirty="0" smtClean="0"/>
              <a:t>Set-</a:t>
            </a:r>
            <a:r>
              <a:rPr lang="en-US" sz="2400" dirty="0" err="1" smtClean="0"/>
              <a:t>ExecutionPolicy</a:t>
            </a:r>
            <a:r>
              <a:rPr lang="en-US" sz="2400" dirty="0" smtClean="0"/>
              <a:t> </a:t>
            </a:r>
            <a:r>
              <a:rPr lang="en-US" sz="2400" dirty="0"/>
              <a:t>-Scope </a:t>
            </a:r>
            <a:r>
              <a:rPr lang="en-US" sz="2400" dirty="0" err="1"/>
              <a:t>LocalMachine</a:t>
            </a:r>
            <a:r>
              <a:rPr lang="en-US" sz="2400" dirty="0"/>
              <a:t> -</a:t>
            </a:r>
            <a:r>
              <a:rPr lang="en-US" sz="2400" dirty="0" err="1"/>
              <a:t>ExecutionPolicy</a:t>
            </a:r>
            <a:r>
              <a:rPr lang="en-US" sz="2400" dirty="0"/>
              <a:t> Unrestricted –Force</a:t>
            </a:r>
            <a:endParaRPr lang="en-NZ" sz="2400" dirty="0"/>
          </a:p>
          <a:p>
            <a:pPr lvl="0"/>
            <a:r>
              <a:rPr lang="en-US" sz="2800" dirty="0"/>
              <a:t>Switch to the directory where you unzipped scripts.zip e.g. c:\scripts</a:t>
            </a:r>
            <a:endParaRPr lang="en-NZ" sz="2800" dirty="0"/>
          </a:p>
          <a:p>
            <a:pPr lvl="1"/>
            <a:r>
              <a:rPr lang="en-US" sz="2400" dirty="0" smtClean="0"/>
              <a:t>Unblock-file </a:t>
            </a:r>
            <a:r>
              <a:rPr lang="en-US" sz="2400" dirty="0"/>
              <a:t>.\New-WTTEnvironment.ps1</a:t>
            </a:r>
            <a:endParaRPr lang="en-NZ" sz="2400" dirty="0"/>
          </a:p>
          <a:p>
            <a:pPr lvl="1"/>
            <a:r>
              <a:rPr lang="en-US" sz="2400" dirty="0" smtClean="0"/>
              <a:t>. .\</a:t>
            </a:r>
            <a:r>
              <a:rPr lang="en-US" sz="2400" dirty="0"/>
              <a:t>New-WTTEnvironment.ps1</a:t>
            </a:r>
            <a:endParaRPr lang="en-NZ" sz="2400" dirty="0"/>
          </a:p>
          <a:p>
            <a:pPr lvl="1"/>
            <a:r>
              <a:rPr lang="en-US" sz="2400" dirty="0" smtClean="0"/>
              <a:t>New-</a:t>
            </a:r>
            <a:r>
              <a:rPr lang="en-US" sz="2400" dirty="0" err="1" smtClean="0"/>
              <a:t>WTTEnvironment</a:t>
            </a:r>
            <a:r>
              <a:rPr lang="en-US" sz="2400" dirty="0" smtClean="0"/>
              <a:t> </a:t>
            </a:r>
            <a:r>
              <a:rPr lang="en-US" sz="2400" dirty="0"/>
              <a:t>-</a:t>
            </a:r>
            <a:r>
              <a:rPr lang="en-US" sz="2400" dirty="0" err="1"/>
              <a:t>WTTEnvironmentApplicationName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xx00</a:t>
            </a:r>
            <a:r>
              <a:rPr lang="en-US" sz="2400" dirty="0" smtClean="0"/>
              <a:t>julieandtheplantes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820061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dows Azure Platform v5">
  <a:themeElements>
    <a:clrScheme name="AZURE METRO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71BC"/>
      </a:accent1>
      <a:accent2>
        <a:srgbClr val="8CC600"/>
      </a:accent2>
      <a:accent3>
        <a:srgbClr val="FF5300"/>
      </a:accent3>
      <a:accent4>
        <a:srgbClr val="FFBE00"/>
      </a:accent4>
      <a:accent5>
        <a:srgbClr val="00AEEF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dows Azure" id="{ED563312-E828-44FA-8571-5181A3392E77}" vid="{ABE15EFD-8C83-4717-95BF-47E5BFF5D34F}"/>
    </a:ext>
  </a:extLst>
</a:theme>
</file>

<file path=ppt/theme/theme2.xml><?xml version="1.0" encoding="utf-8"?>
<a:theme xmlns:a="http://schemas.openxmlformats.org/drawingml/2006/main" name="Asure Metro Template Colored Titles Segoe UI 16x9">
  <a:themeElements>
    <a:clrScheme name="AZURE METRO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5300"/>
      </a:accent3>
      <a:accent4>
        <a:srgbClr val="FFBE00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dows Azure" id="{ED563312-E828-44FA-8571-5181A3392E77}" vid="{B742360A-E46D-4B4B-82B9-E15D19D74D8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8588C332A19143B76F4B122D6916F0" ma:contentTypeVersion="3" ma:contentTypeDescription="Create a new document." ma:contentTypeScope="" ma:versionID="9477869582d2dcd8d7c168a0aba4e29a">
  <xsd:schema xmlns:xsd="http://www.w3.org/2001/XMLSchema" xmlns:xs="http://www.w3.org/2001/XMLSchema" xmlns:p="http://schemas.microsoft.com/office/2006/metadata/properties" xmlns:ns2="4c9d5b1a-dba0-446a-8e45-7a9ed15a6f00" targetNamespace="http://schemas.microsoft.com/office/2006/metadata/properties" ma:root="true" ma:fieldsID="99a8b0ab1b6ca91437e22a96cb29fb4e" ns2:_="">
    <xsd:import namespace="4c9d5b1a-dba0-446a-8e45-7a9ed15a6f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9d5b1a-dba0-446a-8e45-7a9ed15a6f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76E3CC-B2FB-411A-A5D5-4517382E5C5D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4c9d5b1a-dba0-446a-8e45-7a9ed15a6f00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003CD0A-443A-485C-804D-6841659B33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65D72E-384F-49C0-81DB-716C9DCB72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9d5b1a-dba0-446a-8e45-7a9ed15a6f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Windows Azure</Template>
  <TotalTime>1333</TotalTime>
  <Words>599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MS Mincho</vt:lpstr>
      <vt:lpstr>Segoe UI</vt:lpstr>
      <vt:lpstr>Segoe UI Light</vt:lpstr>
      <vt:lpstr>Times New Roman</vt:lpstr>
      <vt:lpstr>Windows Azure Platform v5</vt:lpstr>
      <vt:lpstr>Asure Metro Template Colored Titles Segoe UI 16x9</vt:lpstr>
      <vt:lpstr>WingTipTickets</vt:lpstr>
      <vt:lpstr>PowerPoint Presentation</vt:lpstr>
      <vt:lpstr>WTT Architecture</vt:lpstr>
      <vt:lpstr>Demo scenarios and install steps</vt:lpstr>
      <vt:lpstr>HOL pre-requisites</vt:lpstr>
      <vt:lpstr>HOL Key Steps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WingTipTickets</dc:title>
  <dc:creator>Guy Haycock</dc:creator>
  <cp:lastModifiedBy>Guy Haycock</cp:lastModifiedBy>
  <cp:revision>41</cp:revision>
  <dcterms:created xsi:type="dcterms:W3CDTF">2015-03-19T16:52:23Z</dcterms:created>
  <dcterms:modified xsi:type="dcterms:W3CDTF">2015-07-21T22:25:11Z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0x0101000B8588C332A19143B76F4B122D6916F0</vt:lpwstr>
  </property>
</Properties>
</file>