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310" r:id="rId5"/>
  </p:sldMasterIdLst>
  <p:notesMasterIdLst>
    <p:notesMasterId r:id="rId21"/>
  </p:notesMasterIdLst>
  <p:handoutMasterIdLst>
    <p:handoutMasterId r:id="rId22"/>
  </p:handoutMasterIdLst>
  <p:sldIdLst>
    <p:sldId id="1367" r:id="rId6"/>
    <p:sldId id="1451" r:id="rId7"/>
    <p:sldId id="1458" r:id="rId8"/>
    <p:sldId id="1457" r:id="rId9"/>
    <p:sldId id="1464" r:id="rId10"/>
    <p:sldId id="1465" r:id="rId11"/>
    <p:sldId id="1461" r:id="rId12"/>
    <p:sldId id="1467" r:id="rId13"/>
    <p:sldId id="1455" r:id="rId14"/>
    <p:sldId id="1452" r:id="rId15"/>
    <p:sldId id="1466" r:id="rId16"/>
    <p:sldId id="1476" r:id="rId17"/>
    <p:sldId id="1471" r:id="rId18"/>
    <p:sldId id="1473" r:id="rId19"/>
    <p:sldId id="1326" r:id="rId2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ght Build 2016 Template" id="{D3E95C9D-3DD4-45B7-BFD9-4AE9F68B7B97}">
          <p14:sldIdLst>
            <p14:sldId id="1367"/>
            <p14:sldId id="1451"/>
            <p14:sldId id="1458"/>
            <p14:sldId id="1457"/>
            <p14:sldId id="1464"/>
            <p14:sldId id="1465"/>
            <p14:sldId id="1461"/>
            <p14:sldId id="1467"/>
            <p14:sldId id="1455"/>
            <p14:sldId id="1452"/>
            <p14:sldId id="1466"/>
            <p14:sldId id="1476"/>
            <p14:sldId id="1471"/>
            <p14:sldId id="1473"/>
            <p14:sldId id="132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3B01"/>
    <a:srgbClr val="0F79CC"/>
    <a:srgbClr val="5C2D91"/>
    <a:srgbClr val="FFFFFF"/>
    <a:srgbClr val="505050"/>
    <a:srgbClr val="107C10"/>
    <a:srgbClr val="000000"/>
    <a:srgbClr val="323232"/>
    <a:srgbClr val="32145A"/>
    <a:srgbClr val="00B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3001" autoAdjust="0"/>
  </p:normalViewPr>
  <p:slideViewPr>
    <p:cSldViewPr>
      <p:cViewPr varScale="1">
        <p:scale>
          <a:sx n="57" d="100"/>
          <a:sy n="57" d="100"/>
        </p:scale>
        <p:origin x="21" y="36"/>
      </p:cViewPr>
      <p:guideLst/>
    </p:cSldViewPr>
  </p:slideViewPr>
  <p:outlineViewPr>
    <p:cViewPr>
      <p:scale>
        <a:sx n="33" d="100"/>
        <a:sy n="33" d="100"/>
      </p:scale>
      <p:origin x="0" y="-144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2292"/>
    </p:cViewPr>
  </p:sorterViewPr>
  <p:notesViewPr>
    <p:cSldViewPr showGuides="1">
      <p:cViewPr>
        <p:scale>
          <a:sx n="100" d="100"/>
          <a:sy n="100" d="100"/>
        </p:scale>
        <p:origin x="2616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D83B0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A36-40F8-B9A1-88E8578B6B9C}"/>
              </c:ext>
            </c:extLst>
          </c:dPt>
          <c:cat>
            <c:strRef>
              <c:f>Sheet1!$A$2:$A$13</c:f>
              <c:strCache>
                <c:ptCount val="12"/>
                <c:pt idx="0">
                  <c:v>JavaScript</c:v>
                </c:pt>
                <c:pt idx="1">
                  <c:v>SQL</c:v>
                </c:pt>
                <c:pt idx="2">
                  <c:v>Java</c:v>
                </c:pt>
                <c:pt idx="3">
                  <c:v>C#</c:v>
                </c:pt>
                <c:pt idx="4">
                  <c:v>PHP</c:v>
                </c:pt>
                <c:pt idx="5">
                  <c:v>Python</c:v>
                </c:pt>
                <c:pt idx="6">
                  <c:v>C++</c:v>
                </c:pt>
                <c:pt idx="7">
                  <c:v>C</c:v>
                </c:pt>
                <c:pt idx="8">
                  <c:v>Node JS</c:v>
                </c:pt>
                <c:pt idx="9">
                  <c:v>Angular JS</c:v>
                </c:pt>
                <c:pt idx="10">
                  <c:v>Ruby</c:v>
                </c:pt>
                <c:pt idx="11">
                  <c:v>Objective-C</c:v>
                </c:pt>
              </c:strCache>
            </c:strRef>
          </c:cat>
          <c:val>
            <c:numRef>
              <c:f>Sheet1!$B$2:$B$13</c:f>
              <c:numCache>
                <c:formatCode>0.00%</c:formatCode>
                <c:ptCount val="12"/>
                <c:pt idx="0">
                  <c:v>0.55400000000000005</c:v>
                </c:pt>
                <c:pt idx="1">
                  <c:v>0.49099999999999999</c:v>
                </c:pt>
                <c:pt idx="2">
                  <c:v>0.36299999999999999</c:v>
                </c:pt>
                <c:pt idx="3">
                  <c:v>0.309</c:v>
                </c:pt>
                <c:pt idx="4">
                  <c:v>0.25900000000000001</c:v>
                </c:pt>
                <c:pt idx="5">
                  <c:v>0.249</c:v>
                </c:pt>
                <c:pt idx="6">
                  <c:v>0.19400000000000001</c:v>
                </c:pt>
                <c:pt idx="7">
                  <c:v>0.155</c:v>
                </c:pt>
                <c:pt idx="8">
                  <c:v>0.17199999999999999</c:v>
                </c:pt>
                <c:pt idx="9">
                  <c:v>0.17899999999999999</c:v>
                </c:pt>
                <c:pt idx="10">
                  <c:v>8.8999999999999996E-2</c:v>
                </c:pt>
                <c:pt idx="11">
                  <c:v>6.5000000000000002E-2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36-40F8-B9A1-88E8578B6B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668869695"/>
        <c:axId val="1668864287"/>
      </c:barChart>
      <c:catAx>
        <c:axId val="166886969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864287"/>
        <c:crosses val="autoZero"/>
        <c:auto val="1"/>
        <c:lblAlgn val="ctr"/>
        <c:lblOffset val="100"/>
        <c:noMultiLvlLbl val="0"/>
      </c:catAx>
      <c:valAx>
        <c:axId val="1668864287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869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Using this tool</c:v>
                </c:pt>
              </c:strCache>
            </c:strRef>
          </c:tx>
          <c:spPr>
            <a:solidFill>
              <a:srgbClr val="D83B0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PhoneGap/Cordova</c:v>
                </c:pt>
                <c:pt idx="1">
                  <c:v>Xamarin</c:v>
                </c:pt>
                <c:pt idx="2">
                  <c:v>Unity</c:v>
                </c:pt>
                <c:pt idx="3">
                  <c:v>Qt</c:v>
                </c:pt>
                <c:pt idx="4">
                  <c:v>Adobe Air</c:v>
                </c:pt>
                <c:pt idx="5">
                  <c:v>Appcelerator</c:v>
                </c:pt>
                <c:pt idx="6">
                  <c:v>Corona</c:v>
                </c:pt>
                <c:pt idx="7">
                  <c:v>Marmelade</c:v>
                </c:pt>
                <c:pt idx="8">
                  <c:v>Codename One</c:v>
                </c:pt>
                <c:pt idx="9">
                  <c:v>Live Code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0.61</c:v>
                </c:pt>
                <c:pt idx="1">
                  <c:v>0.35</c:v>
                </c:pt>
                <c:pt idx="2">
                  <c:v>0.31</c:v>
                </c:pt>
                <c:pt idx="3">
                  <c:v>0.18</c:v>
                </c:pt>
                <c:pt idx="4">
                  <c:v>0.15</c:v>
                </c:pt>
                <c:pt idx="5">
                  <c:v>0.13</c:v>
                </c:pt>
                <c:pt idx="6">
                  <c:v>0.12</c:v>
                </c:pt>
                <c:pt idx="7">
                  <c:v>0.09</c:v>
                </c:pt>
                <c:pt idx="8">
                  <c:v>0.04</c:v>
                </c:pt>
                <c:pt idx="9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02-4B02-BECF-2A9D3C0A4A5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Prioritize this tool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PhoneGap/Cordova</c:v>
                </c:pt>
                <c:pt idx="1">
                  <c:v>Xamarin</c:v>
                </c:pt>
                <c:pt idx="2">
                  <c:v>Unity</c:v>
                </c:pt>
                <c:pt idx="3">
                  <c:v>Qt</c:v>
                </c:pt>
                <c:pt idx="4">
                  <c:v>Adobe Air</c:v>
                </c:pt>
                <c:pt idx="5">
                  <c:v>Appcelerator</c:v>
                </c:pt>
                <c:pt idx="6">
                  <c:v>Corona</c:v>
                </c:pt>
                <c:pt idx="7">
                  <c:v>Marmelade</c:v>
                </c:pt>
                <c:pt idx="8">
                  <c:v>Codename One</c:v>
                </c:pt>
                <c:pt idx="9">
                  <c:v>Live Code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0.39</c:v>
                </c:pt>
                <c:pt idx="1">
                  <c:v>0.2</c:v>
                </c:pt>
                <c:pt idx="2">
                  <c:v>0.11</c:v>
                </c:pt>
                <c:pt idx="3">
                  <c:v>7.0000000000000007E-2</c:v>
                </c:pt>
                <c:pt idx="4">
                  <c:v>0.04</c:v>
                </c:pt>
                <c:pt idx="5">
                  <c:v>0.04</c:v>
                </c:pt>
                <c:pt idx="6">
                  <c:v>0.03</c:v>
                </c:pt>
                <c:pt idx="7">
                  <c:v>0.02</c:v>
                </c:pt>
                <c:pt idx="8">
                  <c:v>0.01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02-4B02-BECF-2A9D3C0A4A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39"/>
        <c:axId val="516216280"/>
        <c:axId val="516211688"/>
      </c:barChart>
      <c:catAx>
        <c:axId val="51621628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211688"/>
        <c:crosses val="autoZero"/>
        <c:auto val="1"/>
        <c:lblAlgn val="ctr"/>
        <c:lblOffset val="100"/>
        <c:noMultiLvlLbl val="0"/>
      </c:catAx>
      <c:valAx>
        <c:axId val="516211688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216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3E717A-1911-486C-86B0-A516B889620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CFAE25-846B-421B-B649-BB866CC72F09}" type="pres">
      <dgm:prSet presAssocID="{4A3E717A-1911-486C-86B0-A516B889620C}" presName="Name0" presStyleCnt="0">
        <dgm:presLayoutVars>
          <dgm:dir/>
          <dgm:resizeHandles val="exact"/>
        </dgm:presLayoutVars>
      </dgm:prSet>
      <dgm:spPr/>
    </dgm:pt>
  </dgm:ptLst>
  <dgm:cxnLst>
    <dgm:cxn modelId="{78881348-7136-4164-98F6-E8E17237020D}" type="presOf" srcId="{4A3E717A-1911-486C-86B0-A516B889620C}" destId="{D8CFAE25-846B-421B-B649-BB866CC72F0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3E717A-1911-486C-86B0-A516B889620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24D50-6A7B-423A-9A3C-4114541FFA5C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en-US" sz="2400" dirty="0">
              <a:solidFill>
                <a:schemeClr val="bg1"/>
              </a:solidFill>
              <a:latin typeface="+mj-lt"/>
            </a:rPr>
            <a:t>Create</a:t>
          </a:r>
          <a:endParaRPr lang="en-US" sz="2400" dirty="0">
            <a:solidFill>
              <a:schemeClr val="bg1"/>
            </a:solidFill>
          </a:endParaRPr>
        </a:p>
      </dgm:t>
    </dgm:pt>
    <dgm:pt modelId="{F0EB08ED-72D8-4F2E-80BC-C6729F6318CD}" type="parTrans" cxnId="{D8A218AF-59D9-40A7-B16E-93F1F5B478EC}">
      <dgm:prSet/>
      <dgm:spPr/>
      <dgm:t>
        <a:bodyPr/>
        <a:lstStyle/>
        <a:p>
          <a:endParaRPr lang="en-US"/>
        </a:p>
      </dgm:t>
    </dgm:pt>
    <dgm:pt modelId="{977EC73F-748D-4782-872B-28A435166D6B}" type="sibTrans" cxnId="{D8A218AF-59D9-40A7-B16E-93F1F5B478EC}">
      <dgm:prSet/>
      <dgm:spPr/>
      <dgm:t>
        <a:bodyPr/>
        <a:lstStyle/>
        <a:p>
          <a:endParaRPr lang="en-US"/>
        </a:p>
      </dgm:t>
    </dgm:pt>
    <dgm:pt modelId="{D8CFAE25-846B-421B-B649-BB866CC72F09}" type="pres">
      <dgm:prSet presAssocID="{4A3E717A-1911-486C-86B0-A516B889620C}" presName="Name0" presStyleCnt="0">
        <dgm:presLayoutVars>
          <dgm:dir/>
          <dgm:resizeHandles val="exact"/>
        </dgm:presLayoutVars>
      </dgm:prSet>
      <dgm:spPr/>
    </dgm:pt>
    <dgm:pt modelId="{276D6DB7-6811-420A-8B91-494B8D2BADBC}" type="pres">
      <dgm:prSet presAssocID="{49424D50-6A7B-423A-9A3C-4114541FFA5C}" presName="parTxOnly" presStyleLbl="node1" presStyleIdx="0" presStyleCnt="1" custLinFactX="63531" custLinFactY="-25941" custLinFactNeighborX="100000" custLinFactNeighborY="-100000">
        <dgm:presLayoutVars>
          <dgm:bulletEnabled val="1"/>
        </dgm:presLayoutVars>
      </dgm:prSet>
      <dgm:spPr/>
    </dgm:pt>
  </dgm:ptLst>
  <dgm:cxnLst>
    <dgm:cxn modelId="{30E7A6F8-E78E-409F-8F33-8861E28F72A2}" type="presOf" srcId="{49424D50-6A7B-423A-9A3C-4114541FFA5C}" destId="{276D6DB7-6811-420A-8B91-494B8D2BADBC}" srcOrd="0" destOrd="0" presId="urn:microsoft.com/office/officeart/2005/8/layout/hChevron3"/>
    <dgm:cxn modelId="{D63D66F1-298A-47E3-A0DF-696CC09A5D6B}" type="presOf" srcId="{4A3E717A-1911-486C-86B0-A516B889620C}" destId="{D8CFAE25-846B-421B-B649-BB866CC72F09}" srcOrd="0" destOrd="0" presId="urn:microsoft.com/office/officeart/2005/8/layout/hChevron3"/>
    <dgm:cxn modelId="{D8A218AF-59D9-40A7-B16E-93F1F5B478EC}" srcId="{4A3E717A-1911-486C-86B0-A516B889620C}" destId="{49424D50-6A7B-423A-9A3C-4114541FFA5C}" srcOrd="0" destOrd="0" parTransId="{F0EB08ED-72D8-4F2E-80BC-C6729F6318CD}" sibTransId="{977EC73F-748D-4782-872B-28A435166D6B}"/>
    <dgm:cxn modelId="{3DB78563-43E9-403A-B1BD-666E8A5A35D5}" type="presParOf" srcId="{D8CFAE25-846B-421B-B649-BB866CC72F09}" destId="{276D6DB7-6811-420A-8B91-494B8D2BADBC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D6DB7-6811-420A-8B91-494B8D2BADBC}">
      <dsp:nvSpPr>
        <dsp:cNvPr id="0" name=""/>
        <dsp:cNvSpPr/>
      </dsp:nvSpPr>
      <dsp:spPr>
        <a:xfrm>
          <a:off x="1950" y="0"/>
          <a:ext cx="1995165" cy="740665"/>
        </a:xfrm>
        <a:prstGeom prst="homePlate">
          <a:avLst/>
        </a:prstGeom>
        <a:solidFill>
          <a:schemeClr val="accent3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  <a:latin typeface="+mj-lt"/>
            </a:rPr>
            <a:t>Create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1950" y="0"/>
        <a:ext cx="1809999" cy="740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Build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7/5/2016 2:27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Build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7/5/2016 2:27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Build 2015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7/5/2016 2:27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042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17D118-1690-458F-B4D2-F9DA5D6F5033}" type="datetime8">
              <a:rPr lang="en-US" smtClean="0">
                <a:solidFill>
                  <a:prstClr val="black"/>
                </a:solidFill>
              </a:rPr>
              <a:t>7/5/2016 2:27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86149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3139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628960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Dark Title Only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32597">
              <a:defRPr/>
            </a:pPr>
            <a:fld id="{45E76F17-20A3-4B95-966A-E748333CFEA8}" type="datetimeFigureOut">
              <a:rPr lang="en-US" sz="1224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32597">
                <a:defRPr/>
              </a:pPr>
              <a:t>7/5/2016</a:t>
            </a:fld>
            <a:endParaRPr lang="en-US" sz="1224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32597">
              <a:defRPr/>
            </a:pPr>
            <a:endParaRPr lang="en-US" sz="1224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932597">
              <a:defRPr/>
            </a:pPr>
            <a:fld id="{40C26AB4-160D-4E7F-BD9C-FE848D00C746}" type="slidenum">
              <a:rPr lang="en-US" sz="1224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r" defTabSz="932597">
                <a:defRPr/>
              </a:pPr>
              <a:t>‹#›</a:t>
            </a:fld>
            <a:endParaRPr lang="en-US" sz="1224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9488871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977451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067622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254255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17480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52936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66392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163728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15059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37205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24214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868753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305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080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52569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83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03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318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337" r:id="rId12"/>
    <p:sldLayoutId id="2147484249" r:id="rId13"/>
    <p:sldLayoutId id="2147484301" r:id="rId14"/>
    <p:sldLayoutId id="2147484252" r:id="rId15"/>
    <p:sldLayoutId id="2147484251" r:id="rId16"/>
    <p:sldLayoutId id="2147484258" r:id="rId17"/>
    <p:sldLayoutId id="2147484260" r:id="rId18"/>
    <p:sldLayoutId id="2147484299" r:id="rId19"/>
    <p:sldLayoutId id="2147484263" r:id="rId20"/>
    <p:sldLayoutId id="2147484342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0120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11" r:id="rId1"/>
    <p:sldLayoutId id="2147484312" r:id="rId2"/>
    <p:sldLayoutId id="2147484313" r:id="rId3"/>
    <p:sldLayoutId id="2147484314" r:id="rId4"/>
    <p:sldLayoutId id="2147484315" r:id="rId5"/>
    <p:sldLayoutId id="2147484316" r:id="rId6"/>
    <p:sldLayoutId id="2147484327" r:id="rId7"/>
    <p:sldLayoutId id="2147484328" r:id="rId8"/>
    <p:sldLayoutId id="2147484329" r:id="rId9"/>
    <p:sldLayoutId id="2147484330" r:id="rId10"/>
    <p:sldLayoutId id="2147484317" r:id="rId11"/>
    <p:sldLayoutId id="2147484332" r:id="rId12"/>
    <p:sldLayoutId id="2147484333" r:id="rId13"/>
    <p:sldLayoutId id="2147484334" r:id="rId14"/>
    <p:sldLayoutId id="2147484335" r:id="rId15"/>
    <p:sldLayoutId id="2147484336" r:id="rId16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cordova-code" TargetMode="External"/><Relationship Id="rId2" Type="http://schemas.openxmlformats.org/officeDocument/2006/relationships/hyperlink" Target="http://aka.ms/cordova-vs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aka.ms/code-push" TargetMode="External"/><Relationship Id="rId4" Type="http://schemas.openxmlformats.org/officeDocument/2006/relationships/hyperlink" Target="http://aka.ms/cordova-vsts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7.e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6.emf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Cross-Platform Mobile with Cordova and Ionic Framework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0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74637" y="1668482"/>
            <a:ext cx="11898984" cy="4918047"/>
            <a:chOff x="914161" y="1414120"/>
            <a:chExt cx="10491769" cy="3271088"/>
          </a:xfrm>
          <a:effectLst/>
        </p:grpSpPr>
        <p:sp>
          <p:nvSpPr>
            <p:cNvPr id="4" name="Rectangle 3"/>
            <p:cNvSpPr/>
            <p:nvPr/>
          </p:nvSpPr>
          <p:spPr>
            <a:xfrm>
              <a:off x="914164" y="3542745"/>
              <a:ext cx="10462073" cy="1142463"/>
            </a:xfrm>
            <a:prstGeom prst="rect">
              <a:avLst/>
            </a:prstGeom>
            <a:noFill/>
            <a:ln w="25400" cap="flat" cmpd="sng" algn="ctr">
              <a:solidFill>
                <a:schemeClr val="accent1"/>
              </a:solidFill>
              <a:prstDash val="lgDash"/>
            </a:ln>
            <a:effectLst/>
          </p:spPr>
          <p:txBody>
            <a:bodyPr lIns="121725" tIns="60862" rIns="121725" bIns="60862" rtlCol="0" anchor="b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rPr>
                <a:t>Native Plugins and Features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924550" y="2950345"/>
              <a:ext cx="10481380" cy="476070"/>
            </a:xfrm>
            <a:prstGeom prst="rect">
              <a:avLst/>
            </a:prstGeom>
            <a:solidFill>
              <a:srgbClr val="5C2D91"/>
            </a:solidFill>
            <a:ln w="9525" cap="flat" cmpd="sng" algn="ctr">
              <a:noFill/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12389">
                        <a:srgbClr val="FFFFFF"/>
                      </a:gs>
                      <a:gs pos="27434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rPr>
                <a:t>Apache Cordova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14161" y="1414120"/>
              <a:ext cx="10481380" cy="432790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rPr>
                <a:t>Ionic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3339" y="3603562"/>
              <a:ext cx="1523603" cy="459837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</a:rPr>
                <a:t>Camera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28514" y="3603562"/>
              <a:ext cx="1320456" cy="459837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</a:rPr>
                <a:t>Bluetooth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935968" y="3603562"/>
              <a:ext cx="1131886" cy="459837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</a:rPr>
                <a:t>Video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88310" y="3603562"/>
              <a:ext cx="1219358" cy="459837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</a:rPr>
                <a:t>Health Kit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54850" y="3603562"/>
              <a:ext cx="1131886" cy="459837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</a:rPr>
                <a:t>Touch</a:t>
              </a:r>
              <a:r>
                <a:rPr kumimoji="0" lang="en-US" sz="1400" b="0" i="0" u="none" strike="noStrike" kern="0" cap="none" spc="0" normalizeH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</a:rPr>
                <a:t> ID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687726" y="3603562"/>
              <a:ext cx="1490772" cy="459837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</a:rPr>
                <a:t>Streaming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28514" y="4104730"/>
              <a:ext cx="1320456" cy="464148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</a:rPr>
                <a:t>Security &amp;</a:t>
              </a:r>
              <a:b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</a:rPr>
              </a:b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</a:rPr>
                <a:t>Encryption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35968" y="4104730"/>
              <a:ext cx="1131886" cy="464148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</a:rPr>
                <a:t>Push Notifications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88310" y="4104730"/>
              <a:ext cx="1219358" cy="464148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</a:rPr>
                <a:t>Audio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154850" y="4104730"/>
              <a:ext cx="1131886" cy="464148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</a:rPr>
                <a:t>Code Push/ update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14161" y="2439129"/>
              <a:ext cx="10481380" cy="453051"/>
            </a:xfrm>
            <a:prstGeom prst="rect">
              <a:avLst/>
            </a:prstGeom>
            <a:solidFill>
              <a:srgbClr val="107C10"/>
            </a:solidFill>
            <a:ln w="3175" cap="flat" cmpd="sng" algn="ctr">
              <a:noFill/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>
                  <a:gradFill>
                    <a:gsLst>
                      <a:gs pos="12389">
                        <a:srgbClr val="FFFFFF"/>
                      </a:gs>
                      <a:gs pos="27434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Embedded Web Browser (Edge, Chrome, </a:t>
              </a:r>
              <a:r>
                <a:rPr lang="en-US" sz="2400" kern="0" dirty="0" err="1">
                  <a:gradFill>
                    <a:gsLst>
                      <a:gs pos="12389">
                        <a:srgbClr val="FFFFFF"/>
                      </a:gs>
                      <a:gs pos="27434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Webkit</a:t>
              </a:r>
              <a:r>
                <a:rPr lang="en-US" sz="2400" kern="0" dirty="0">
                  <a:gradFill>
                    <a:gsLst>
                      <a:gs pos="12389">
                        <a:srgbClr val="FFFFFF"/>
                      </a:gs>
                      <a:gs pos="27434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)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2389">
                      <a:srgbClr val="FFFFFF"/>
                    </a:gs>
                    <a:gs pos="27434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86419" y="2423796"/>
            <a:ext cx="11887202" cy="681157"/>
          </a:xfrm>
          <a:prstGeom prst="rect">
            <a:avLst/>
          </a:prstGeom>
          <a:solidFill>
            <a:srgbClr val="D83B01"/>
          </a:solidFill>
          <a:ln w="3175" cap="flat" cmpd="sng" algn="ctr">
            <a:noFill/>
            <a:prstDash val="solid"/>
          </a:ln>
          <a:effectLst/>
        </p:spPr>
        <p:txBody>
          <a:bodyPr lIns="121725" tIns="60862" rIns="121725" bIns="6086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gradFill>
                  <a:gsLst>
                    <a:gs pos="12389">
                      <a:srgbClr val="FFFFFF"/>
                    </a:gs>
                    <a:gs pos="27434">
                      <a:srgbClr val="FFFFFF"/>
                    </a:gs>
                  </a:gsLst>
                  <a:lin ang="5400000" scaled="0"/>
                </a:gradFill>
                <a:latin typeface="Segoe UI"/>
              </a:rPr>
              <a:t>Angular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12389">
                    <a:srgbClr val="FFFFFF"/>
                  </a:gs>
                  <a:gs pos="27434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Runtime Architecture</a:t>
            </a:r>
          </a:p>
        </p:txBody>
      </p:sp>
    </p:spTree>
    <p:extLst>
      <p:ext uri="{BB962C8B-B14F-4D97-AF65-F5344CB8AC3E}">
        <p14:creationId xmlns:p14="http://schemas.microsoft.com/office/powerpoint/2010/main" val="124506604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what does that give us?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801314"/>
          </a:xfrm>
        </p:spPr>
        <p:txBody>
          <a:bodyPr/>
          <a:lstStyle/>
          <a:p>
            <a:r>
              <a:rPr lang="en-US" dirty="0"/>
              <a:t>Zero Code Redundancy</a:t>
            </a:r>
          </a:p>
          <a:p>
            <a:pPr lvl="1"/>
            <a:r>
              <a:rPr lang="en-US" dirty="0"/>
              <a:t>Shared business logic across all deployment targets.</a:t>
            </a:r>
          </a:p>
          <a:p>
            <a:pPr lvl="1"/>
            <a:r>
              <a:rPr lang="en-US" dirty="0"/>
              <a:t>By abstracting through web components, Ionic adapts UI look-and-feel to your target platforms. </a:t>
            </a:r>
          </a:p>
          <a:p>
            <a:pPr lvl="1"/>
            <a:endParaRPr lang="en-US" dirty="0"/>
          </a:p>
          <a:p>
            <a:r>
              <a:rPr lang="en-US" dirty="0"/>
              <a:t>Native APIs</a:t>
            </a:r>
          </a:p>
          <a:p>
            <a:pPr lvl="1"/>
            <a:r>
              <a:rPr lang="en-US" dirty="0"/>
              <a:t>Cordova plugins deliver a common JS API to native code (e.g. Camera, Accelerometer, Address Book)</a:t>
            </a:r>
          </a:p>
          <a:p>
            <a:pPr lvl="1"/>
            <a:r>
              <a:rPr lang="en-US" dirty="0"/>
              <a:t>1,125 plugins in the public directory and lots more on NPM and GitHub.</a:t>
            </a:r>
          </a:p>
          <a:p>
            <a:pPr lvl="1"/>
            <a:endParaRPr lang="en-US" dirty="0"/>
          </a:p>
          <a:p>
            <a:r>
              <a:rPr lang="en-US" dirty="0"/>
              <a:t>Offline Support</a:t>
            </a:r>
          </a:p>
          <a:p>
            <a:pPr lvl="1"/>
            <a:r>
              <a:rPr lang="en-US" dirty="0"/>
              <a:t>All assets packaged with your app.</a:t>
            </a:r>
          </a:p>
          <a:p>
            <a:pPr lvl="1"/>
            <a:r>
              <a:rPr lang="en-US" dirty="0"/>
              <a:t>Plugins like </a:t>
            </a:r>
            <a:r>
              <a:rPr lang="en-US" dirty="0" err="1"/>
              <a:t>SQLCipher</a:t>
            </a:r>
            <a:r>
              <a:rPr lang="en-US" dirty="0"/>
              <a:t> provide enterprise-class, encrypted local storage for user data. </a:t>
            </a:r>
          </a:p>
        </p:txBody>
      </p:sp>
    </p:spTree>
    <p:extLst>
      <p:ext uri="{BB962C8B-B14F-4D97-AF65-F5344CB8AC3E}">
        <p14:creationId xmlns:p14="http://schemas.microsoft.com/office/powerpoint/2010/main" val="87015470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http://github.com/Microsoft/build2016-vsmobile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3237" y="1113023"/>
            <a:ext cx="9325746" cy="1375761"/>
            <a:chOff x="1341437" y="5097462"/>
            <a:chExt cx="9325746" cy="1375761"/>
          </a:xfrm>
        </p:grpSpPr>
        <p:sp>
          <p:nvSpPr>
            <p:cNvPr id="7" name="Freeform 6"/>
            <p:cNvSpPr>
              <a:spLocks noEditPoints="1"/>
            </p:cNvSpPr>
            <p:nvPr/>
          </p:nvSpPr>
          <p:spPr bwMode="black">
            <a:xfrm>
              <a:off x="1341437" y="5355092"/>
              <a:ext cx="2937669" cy="737131"/>
            </a:xfrm>
            <a:custGeom>
              <a:avLst/>
              <a:gdLst>
                <a:gd name="T0" fmla="*/ 336 w 2176"/>
                <a:gd name="T1" fmla="*/ 2 h 546"/>
                <a:gd name="T2" fmla="*/ 269 w 2176"/>
                <a:gd name="T3" fmla="*/ 2 h 546"/>
                <a:gd name="T4" fmla="*/ 48 w 2176"/>
                <a:gd name="T5" fmla="*/ 538 h 546"/>
                <a:gd name="T6" fmla="*/ 2128 w 2176"/>
                <a:gd name="T7" fmla="*/ 2 h 546"/>
                <a:gd name="T8" fmla="*/ 2176 w 2176"/>
                <a:gd name="T9" fmla="*/ 2 h 546"/>
                <a:gd name="T10" fmla="*/ 1049 w 2176"/>
                <a:gd name="T11" fmla="*/ 175 h 546"/>
                <a:gd name="T12" fmla="*/ 1025 w 2176"/>
                <a:gd name="T13" fmla="*/ 454 h 546"/>
                <a:gd name="T14" fmla="*/ 937 w 2176"/>
                <a:gd name="T15" fmla="*/ 473 h 546"/>
                <a:gd name="T16" fmla="*/ 892 w 2176"/>
                <a:gd name="T17" fmla="*/ 384 h 546"/>
                <a:gd name="T18" fmla="*/ 809 w 2176"/>
                <a:gd name="T19" fmla="*/ 394 h 546"/>
                <a:gd name="T20" fmla="*/ 975 w 2176"/>
                <a:gd name="T21" fmla="*/ 540 h 546"/>
                <a:gd name="T22" fmla="*/ 1048 w 2176"/>
                <a:gd name="T23" fmla="*/ 482 h 546"/>
                <a:gd name="T24" fmla="*/ 1131 w 2176"/>
                <a:gd name="T25" fmla="*/ 536 h 546"/>
                <a:gd name="T26" fmla="*/ 1293 w 2176"/>
                <a:gd name="T27" fmla="*/ 14 h 546"/>
                <a:gd name="T28" fmla="*/ 1238 w 2176"/>
                <a:gd name="T29" fmla="*/ 3 h 546"/>
                <a:gd name="T30" fmla="*/ 1207 w 2176"/>
                <a:gd name="T31" fmla="*/ 48 h 546"/>
                <a:gd name="T32" fmla="*/ 1237 w 2176"/>
                <a:gd name="T33" fmla="*/ 91 h 546"/>
                <a:gd name="T34" fmla="*/ 1293 w 2176"/>
                <a:gd name="T35" fmla="*/ 81 h 546"/>
                <a:gd name="T36" fmla="*/ 1216 w 2176"/>
                <a:gd name="T37" fmla="*/ 536 h 546"/>
                <a:gd name="T38" fmla="*/ 1216 w 2176"/>
                <a:gd name="T39" fmla="*/ 175 h 546"/>
                <a:gd name="T40" fmla="*/ 1457 w 2176"/>
                <a:gd name="T41" fmla="*/ 536 h 546"/>
                <a:gd name="T42" fmla="*/ 1376 w 2176"/>
                <a:gd name="T43" fmla="*/ 536 h 546"/>
                <a:gd name="T44" fmla="*/ 729 w 2176"/>
                <a:gd name="T45" fmla="*/ 213 h 546"/>
                <a:gd name="T46" fmla="*/ 573 w 2176"/>
                <a:gd name="T47" fmla="*/ 163 h 546"/>
                <a:gd name="T48" fmla="*/ 491 w 2176"/>
                <a:gd name="T49" fmla="*/ 226 h 546"/>
                <a:gd name="T50" fmla="*/ 460 w 2176"/>
                <a:gd name="T51" fmla="*/ 2 h 546"/>
                <a:gd name="T52" fmla="*/ 489 w 2176"/>
                <a:gd name="T53" fmla="*/ 537 h 546"/>
                <a:gd name="T54" fmla="*/ 509 w 2176"/>
                <a:gd name="T55" fmla="*/ 512 h 546"/>
                <a:gd name="T56" fmla="*/ 596 w 2176"/>
                <a:gd name="T57" fmla="*/ 546 h 546"/>
                <a:gd name="T58" fmla="*/ 754 w 2176"/>
                <a:gd name="T59" fmla="*/ 423 h 546"/>
                <a:gd name="T60" fmla="*/ 671 w 2176"/>
                <a:gd name="T61" fmla="*/ 400 h 546"/>
                <a:gd name="T62" fmla="*/ 578 w 2176"/>
                <a:gd name="T63" fmla="*/ 478 h 546"/>
                <a:gd name="T64" fmla="*/ 495 w 2176"/>
                <a:gd name="T65" fmla="*/ 421 h 546"/>
                <a:gd name="T66" fmla="*/ 496 w 2176"/>
                <a:gd name="T67" fmla="*/ 291 h 546"/>
                <a:gd name="T68" fmla="*/ 586 w 2176"/>
                <a:gd name="T69" fmla="*/ 226 h 546"/>
                <a:gd name="T70" fmla="*/ 672 w 2176"/>
                <a:gd name="T71" fmla="*/ 293 h 546"/>
                <a:gd name="T72" fmla="*/ 1866 w 2176"/>
                <a:gd name="T73" fmla="*/ 2 h 546"/>
                <a:gd name="T74" fmla="*/ 1783 w 2176"/>
                <a:gd name="T75" fmla="*/ 220 h 546"/>
                <a:gd name="T76" fmla="*/ 1716 w 2176"/>
                <a:gd name="T77" fmla="*/ 171 h 546"/>
                <a:gd name="T78" fmla="*/ 1561 w 2176"/>
                <a:gd name="T79" fmla="*/ 220 h 546"/>
                <a:gd name="T80" fmla="*/ 1526 w 2176"/>
                <a:gd name="T81" fmla="*/ 443 h 546"/>
                <a:gd name="T82" fmla="*/ 1665 w 2176"/>
                <a:gd name="T83" fmla="*/ 546 h 546"/>
                <a:gd name="T84" fmla="*/ 1763 w 2176"/>
                <a:gd name="T85" fmla="*/ 507 h 546"/>
                <a:gd name="T86" fmla="*/ 1785 w 2176"/>
                <a:gd name="T87" fmla="*/ 537 h 546"/>
                <a:gd name="T88" fmla="*/ 1778 w 2176"/>
                <a:gd name="T89" fmla="*/ 413 h 546"/>
                <a:gd name="T90" fmla="*/ 1692 w 2176"/>
                <a:gd name="T91" fmla="*/ 479 h 546"/>
                <a:gd name="T92" fmla="*/ 1607 w 2176"/>
                <a:gd name="T93" fmla="*/ 414 h 546"/>
                <a:gd name="T94" fmla="*/ 1624 w 2176"/>
                <a:gd name="T95" fmla="*/ 269 h 546"/>
                <a:gd name="T96" fmla="*/ 1732 w 2176"/>
                <a:gd name="T97" fmla="*/ 241 h 546"/>
                <a:gd name="T98" fmla="*/ 1786 w 2176"/>
                <a:gd name="T99" fmla="*/ 32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76" h="546">
                  <a:moveTo>
                    <a:pt x="163" y="538"/>
                  </a:moveTo>
                  <a:cubicBezTo>
                    <a:pt x="116" y="538"/>
                    <a:pt x="116" y="538"/>
                    <a:pt x="116" y="538"/>
                  </a:cubicBezTo>
                  <a:cubicBezTo>
                    <a:pt x="336" y="2"/>
                    <a:pt x="336" y="2"/>
                    <a:pt x="336" y="2"/>
                  </a:cubicBezTo>
                  <a:cubicBezTo>
                    <a:pt x="384" y="2"/>
                    <a:pt x="384" y="2"/>
                    <a:pt x="384" y="2"/>
                  </a:cubicBezTo>
                  <a:lnTo>
                    <a:pt x="163" y="538"/>
                  </a:lnTo>
                  <a:close/>
                  <a:moveTo>
                    <a:pt x="269" y="2"/>
                  </a:moveTo>
                  <a:cubicBezTo>
                    <a:pt x="221" y="2"/>
                    <a:pt x="221" y="2"/>
                    <a:pt x="221" y="2"/>
                  </a:cubicBezTo>
                  <a:cubicBezTo>
                    <a:pt x="0" y="538"/>
                    <a:pt x="0" y="538"/>
                    <a:pt x="0" y="538"/>
                  </a:cubicBezTo>
                  <a:cubicBezTo>
                    <a:pt x="48" y="538"/>
                    <a:pt x="48" y="538"/>
                    <a:pt x="48" y="538"/>
                  </a:cubicBezTo>
                  <a:lnTo>
                    <a:pt x="269" y="2"/>
                  </a:lnTo>
                  <a:close/>
                  <a:moveTo>
                    <a:pt x="2176" y="2"/>
                  </a:moveTo>
                  <a:cubicBezTo>
                    <a:pt x="2128" y="2"/>
                    <a:pt x="2128" y="2"/>
                    <a:pt x="2128" y="2"/>
                  </a:cubicBezTo>
                  <a:cubicBezTo>
                    <a:pt x="1908" y="538"/>
                    <a:pt x="1908" y="538"/>
                    <a:pt x="1908" y="538"/>
                  </a:cubicBezTo>
                  <a:cubicBezTo>
                    <a:pt x="1955" y="538"/>
                    <a:pt x="1955" y="538"/>
                    <a:pt x="1955" y="538"/>
                  </a:cubicBezTo>
                  <a:lnTo>
                    <a:pt x="2176" y="2"/>
                  </a:lnTo>
                  <a:close/>
                  <a:moveTo>
                    <a:pt x="1131" y="536"/>
                  </a:moveTo>
                  <a:cubicBezTo>
                    <a:pt x="1131" y="175"/>
                    <a:pt x="1131" y="175"/>
                    <a:pt x="1131" y="175"/>
                  </a:cubicBezTo>
                  <a:cubicBezTo>
                    <a:pt x="1049" y="175"/>
                    <a:pt x="1049" y="175"/>
                    <a:pt x="1049" y="175"/>
                  </a:cubicBezTo>
                  <a:cubicBezTo>
                    <a:pt x="1049" y="384"/>
                    <a:pt x="1049" y="384"/>
                    <a:pt x="1049" y="384"/>
                  </a:cubicBezTo>
                  <a:cubicBezTo>
                    <a:pt x="1049" y="399"/>
                    <a:pt x="1047" y="412"/>
                    <a:pt x="1042" y="424"/>
                  </a:cubicBezTo>
                  <a:cubicBezTo>
                    <a:pt x="1038" y="436"/>
                    <a:pt x="1032" y="446"/>
                    <a:pt x="1025" y="454"/>
                  </a:cubicBezTo>
                  <a:cubicBezTo>
                    <a:pt x="1017" y="462"/>
                    <a:pt x="1009" y="468"/>
                    <a:pt x="999" y="472"/>
                  </a:cubicBezTo>
                  <a:cubicBezTo>
                    <a:pt x="989" y="476"/>
                    <a:pt x="978" y="478"/>
                    <a:pt x="967" y="478"/>
                  </a:cubicBezTo>
                  <a:cubicBezTo>
                    <a:pt x="956" y="478"/>
                    <a:pt x="946" y="476"/>
                    <a:pt x="937" y="473"/>
                  </a:cubicBezTo>
                  <a:cubicBezTo>
                    <a:pt x="927" y="470"/>
                    <a:pt x="920" y="464"/>
                    <a:pt x="913" y="457"/>
                  </a:cubicBezTo>
                  <a:cubicBezTo>
                    <a:pt x="906" y="449"/>
                    <a:pt x="901" y="440"/>
                    <a:pt x="897" y="428"/>
                  </a:cubicBezTo>
                  <a:cubicBezTo>
                    <a:pt x="894" y="416"/>
                    <a:pt x="892" y="401"/>
                    <a:pt x="892" y="384"/>
                  </a:cubicBezTo>
                  <a:cubicBezTo>
                    <a:pt x="892" y="175"/>
                    <a:pt x="892" y="175"/>
                    <a:pt x="892" y="175"/>
                  </a:cubicBezTo>
                  <a:cubicBezTo>
                    <a:pt x="809" y="175"/>
                    <a:pt x="809" y="175"/>
                    <a:pt x="809" y="175"/>
                  </a:cubicBezTo>
                  <a:cubicBezTo>
                    <a:pt x="809" y="394"/>
                    <a:pt x="809" y="394"/>
                    <a:pt x="809" y="394"/>
                  </a:cubicBezTo>
                  <a:cubicBezTo>
                    <a:pt x="809" y="444"/>
                    <a:pt x="821" y="482"/>
                    <a:pt x="843" y="507"/>
                  </a:cubicBezTo>
                  <a:cubicBezTo>
                    <a:pt x="865" y="532"/>
                    <a:pt x="897" y="545"/>
                    <a:pt x="939" y="545"/>
                  </a:cubicBezTo>
                  <a:cubicBezTo>
                    <a:pt x="951" y="545"/>
                    <a:pt x="963" y="543"/>
                    <a:pt x="975" y="540"/>
                  </a:cubicBezTo>
                  <a:cubicBezTo>
                    <a:pt x="986" y="537"/>
                    <a:pt x="996" y="532"/>
                    <a:pt x="1005" y="526"/>
                  </a:cubicBezTo>
                  <a:cubicBezTo>
                    <a:pt x="1014" y="521"/>
                    <a:pt x="1022" y="514"/>
                    <a:pt x="1029" y="506"/>
                  </a:cubicBezTo>
                  <a:cubicBezTo>
                    <a:pt x="1037" y="499"/>
                    <a:pt x="1043" y="490"/>
                    <a:pt x="1048" y="482"/>
                  </a:cubicBezTo>
                  <a:cubicBezTo>
                    <a:pt x="1049" y="482"/>
                    <a:pt x="1049" y="482"/>
                    <a:pt x="1049" y="482"/>
                  </a:cubicBezTo>
                  <a:cubicBezTo>
                    <a:pt x="1049" y="536"/>
                    <a:pt x="1049" y="536"/>
                    <a:pt x="1049" y="536"/>
                  </a:cubicBezTo>
                  <a:lnTo>
                    <a:pt x="1131" y="536"/>
                  </a:lnTo>
                  <a:close/>
                  <a:moveTo>
                    <a:pt x="1307" y="48"/>
                  </a:moveTo>
                  <a:cubicBezTo>
                    <a:pt x="1307" y="41"/>
                    <a:pt x="1306" y="35"/>
                    <a:pt x="1303" y="29"/>
                  </a:cubicBezTo>
                  <a:cubicBezTo>
                    <a:pt x="1301" y="23"/>
                    <a:pt x="1297" y="18"/>
                    <a:pt x="1293" y="14"/>
                  </a:cubicBezTo>
                  <a:cubicBezTo>
                    <a:pt x="1288" y="9"/>
                    <a:pt x="1283" y="6"/>
                    <a:pt x="1277" y="3"/>
                  </a:cubicBezTo>
                  <a:cubicBezTo>
                    <a:pt x="1271" y="1"/>
                    <a:pt x="1264" y="0"/>
                    <a:pt x="1257" y="0"/>
                  </a:cubicBezTo>
                  <a:cubicBezTo>
                    <a:pt x="1250" y="0"/>
                    <a:pt x="1244" y="1"/>
                    <a:pt x="1238" y="3"/>
                  </a:cubicBezTo>
                  <a:cubicBezTo>
                    <a:pt x="1232" y="6"/>
                    <a:pt x="1226" y="9"/>
                    <a:pt x="1222" y="13"/>
                  </a:cubicBezTo>
                  <a:cubicBezTo>
                    <a:pt x="1217" y="18"/>
                    <a:pt x="1214" y="23"/>
                    <a:pt x="1211" y="29"/>
                  </a:cubicBezTo>
                  <a:cubicBezTo>
                    <a:pt x="1209" y="34"/>
                    <a:pt x="1207" y="41"/>
                    <a:pt x="1207" y="48"/>
                  </a:cubicBezTo>
                  <a:cubicBezTo>
                    <a:pt x="1207" y="54"/>
                    <a:pt x="1209" y="60"/>
                    <a:pt x="1211" y="66"/>
                  </a:cubicBezTo>
                  <a:cubicBezTo>
                    <a:pt x="1214" y="72"/>
                    <a:pt x="1217" y="77"/>
                    <a:pt x="1221" y="81"/>
                  </a:cubicBezTo>
                  <a:cubicBezTo>
                    <a:pt x="1226" y="85"/>
                    <a:pt x="1231" y="88"/>
                    <a:pt x="1237" y="91"/>
                  </a:cubicBezTo>
                  <a:cubicBezTo>
                    <a:pt x="1243" y="93"/>
                    <a:pt x="1250" y="95"/>
                    <a:pt x="1257" y="95"/>
                  </a:cubicBezTo>
                  <a:cubicBezTo>
                    <a:pt x="1264" y="95"/>
                    <a:pt x="1271" y="93"/>
                    <a:pt x="1277" y="91"/>
                  </a:cubicBezTo>
                  <a:cubicBezTo>
                    <a:pt x="1283" y="88"/>
                    <a:pt x="1289" y="85"/>
                    <a:pt x="1293" y="81"/>
                  </a:cubicBezTo>
                  <a:cubicBezTo>
                    <a:pt x="1297" y="77"/>
                    <a:pt x="1301" y="72"/>
                    <a:pt x="1303" y="66"/>
                  </a:cubicBezTo>
                  <a:cubicBezTo>
                    <a:pt x="1306" y="60"/>
                    <a:pt x="1307" y="54"/>
                    <a:pt x="1307" y="48"/>
                  </a:cubicBezTo>
                  <a:moveTo>
                    <a:pt x="1216" y="536"/>
                  </a:moveTo>
                  <a:cubicBezTo>
                    <a:pt x="1297" y="536"/>
                    <a:pt x="1297" y="536"/>
                    <a:pt x="1297" y="536"/>
                  </a:cubicBezTo>
                  <a:cubicBezTo>
                    <a:pt x="1297" y="175"/>
                    <a:pt x="1297" y="175"/>
                    <a:pt x="1297" y="175"/>
                  </a:cubicBezTo>
                  <a:cubicBezTo>
                    <a:pt x="1216" y="175"/>
                    <a:pt x="1216" y="175"/>
                    <a:pt x="1216" y="175"/>
                  </a:cubicBezTo>
                  <a:lnTo>
                    <a:pt x="1216" y="536"/>
                  </a:lnTo>
                  <a:close/>
                  <a:moveTo>
                    <a:pt x="1376" y="536"/>
                  </a:moveTo>
                  <a:cubicBezTo>
                    <a:pt x="1457" y="536"/>
                    <a:pt x="1457" y="536"/>
                    <a:pt x="1457" y="536"/>
                  </a:cubicBezTo>
                  <a:cubicBezTo>
                    <a:pt x="1457" y="2"/>
                    <a:pt x="1457" y="2"/>
                    <a:pt x="1457" y="2"/>
                  </a:cubicBezTo>
                  <a:cubicBezTo>
                    <a:pt x="1376" y="2"/>
                    <a:pt x="1376" y="2"/>
                    <a:pt x="1376" y="2"/>
                  </a:cubicBezTo>
                  <a:lnTo>
                    <a:pt x="1376" y="536"/>
                  </a:lnTo>
                  <a:close/>
                  <a:moveTo>
                    <a:pt x="765" y="342"/>
                  </a:moveTo>
                  <a:cubicBezTo>
                    <a:pt x="765" y="317"/>
                    <a:pt x="762" y="294"/>
                    <a:pt x="756" y="272"/>
                  </a:cubicBezTo>
                  <a:cubicBezTo>
                    <a:pt x="750" y="249"/>
                    <a:pt x="741" y="230"/>
                    <a:pt x="729" y="213"/>
                  </a:cubicBezTo>
                  <a:cubicBezTo>
                    <a:pt x="717" y="196"/>
                    <a:pt x="701" y="183"/>
                    <a:pt x="682" y="173"/>
                  </a:cubicBezTo>
                  <a:cubicBezTo>
                    <a:pt x="663" y="163"/>
                    <a:pt x="640" y="158"/>
                    <a:pt x="613" y="158"/>
                  </a:cubicBezTo>
                  <a:cubicBezTo>
                    <a:pt x="599" y="158"/>
                    <a:pt x="585" y="160"/>
                    <a:pt x="573" y="163"/>
                  </a:cubicBezTo>
                  <a:cubicBezTo>
                    <a:pt x="561" y="166"/>
                    <a:pt x="549" y="171"/>
                    <a:pt x="539" y="177"/>
                  </a:cubicBezTo>
                  <a:cubicBezTo>
                    <a:pt x="529" y="183"/>
                    <a:pt x="520" y="190"/>
                    <a:pt x="512" y="199"/>
                  </a:cubicBezTo>
                  <a:cubicBezTo>
                    <a:pt x="504" y="207"/>
                    <a:pt x="497" y="216"/>
                    <a:pt x="491" y="226"/>
                  </a:cubicBezTo>
                  <a:cubicBezTo>
                    <a:pt x="489" y="226"/>
                    <a:pt x="489" y="226"/>
                    <a:pt x="489" y="226"/>
                  </a:cubicBezTo>
                  <a:cubicBezTo>
                    <a:pt x="489" y="2"/>
                    <a:pt x="489" y="2"/>
                    <a:pt x="489" y="2"/>
                  </a:cubicBezTo>
                  <a:cubicBezTo>
                    <a:pt x="460" y="2"/>
                    <a:pt x="460" y="2"/>
                    <a:pt x="460" y="2"/>
                  </a:cubicBezTo>
                  <a:cubicBezTo>
                    <a:pt x="406" y="133"/>
                    <a:pt x="406" y="133"/>
                    <a:pt x="406" y="133"/>
                  </a:cubicBezTo>
                  <a:cubicBezTo>
                    <a:pt x="406" y="537"/>
                    <a:pt x="406" y="537"/>
                    <a:pt x="406" y="537"/>
                  </a:cubicBezTo>
                  <a:cubicBezTo>
                    <a:pt x="489" y="537"/>
                    <a:pt x="489" y="537"/>
                    <a:pt x="489" y="537"/>
                  </a:cubicBezTo>
                  <a:cubicBezTo>
                    <a:pt x="489" y="490"/>
                    <a:pt x="489" y="490"/>
                    <a:pt x="489" y="490"/>
                  </a:cubicBezTo>
                  <a:cubicBezTo>
                    <a:pt x="491" y="490"/>
                    <a:pt x="491" y="490"/>
                    <a:pt x="491" y="490"/>
                  </a:cubicBezTo>
                  <a:cubicBezTo>
                    <a:pt x="496" y="498"/>
                    <a:pt x="502" y="505"/>
                    <a:pt x="509" y="512"/>
                  </a:cubicBezTo>
                  <a:cubicBezTo>
                    <a:pt x="515" y="519"/>
                    <a:pt x="523" y="525"/>
                    <a:pt x="532" y="530"/>
                  </a:cubicBezTo>
                  <a:cubicBezTo>
                    <a:pt x="540" y="535"/>
                    <a:pt x="550" y="539"/>
                    <a:pt x="561" y="542"/>
                  </a:cubicBezTo>
                  <a:cubicBezTo>
                    <a:pt x="571" y="544"/>
                    <a:pt x="583" y="546"/>
                    <a:pt x="596" y="546"/>
                  </a:cubicBezTo>
                  <a:cubicBezTo>
                    <a:pt x="623" y="546"/>
                    <a:pt x="647" y="541"/>
                    <a:pt x="668" y="530"/>
                  </a:cubicBezTo>
                  <a:cubicBezTo>
                    <a:pt x="689" y="520"/>
                    <a:pt x="707" y="506"/>
                    <a:pt x="721" y="488"/>
                  </a:cubicBezTo>
                  <a:cubicBezTo>
                    <a:pt x="736" y="470"/>
                    <a:pt x="747" y="448"/>
                    <a:pt x="754" y="423"/>
                  </a:cubicBezTo>
                  <a:cubicBezTo>
                    <a:pt x="761" y="398"/>
                    <a:pt x="765" y="371"/>
                    <a:pt x="765" y="342"/>
                  </a:cubicBezTo>
                  <a:moveTo>
                    <a:pt x="678" y="341"/>
                  </a:moveTo>
                  <a:cubicBezTo>
                    <a:pt x="678" y="363"/>
                    <a:pt x="676" y="383"/>
                    <a:pt x="671" y="400"/>
                  </a:cubicBezTo>
                  <a:cubicBezTo>
                    <a:pt x="667" y="418"/>
                    <a:pt x="660" y="432"/>
                    <a:pt x="651" y="443"/>
                  </a:cubicBezTo>
                  <a:cubicBezTo>
                    <a:pt x="643" y="455"/>
                    <a:pt x="632" y="463"/>
                    <a:pt x="620" y="469"/>
                  </a:cubicBezTo>
                  <a:cubicBezTo>
                    <a:pt x="607" y="475"/>
                    <a:pt x="593" y="478"/>
                    <a:pt x="578" y="478"/>
                  </a:cubicBezTo>
                  <a:cubicBezTo>
                    <a:pt x="565" y="478"/>
                    <a:pt x="553" y="475"/>
                    <a:pt x="542" y="470"/>
                  </a:cubicBezTo>
                  <a:cubicBezTo>
                    <a:pt x="531" y="466"/>
                    <a:pt x="522" y="459"/>
                    <a:pt x="514" y="450"/>
                  </a:cubicBezTo>
                  <a:cubicBezTo>
                    <a:pt x="506" y="442"/>
                    <a:pt x="500" y="432"/>
                    <a:pt x="495" y="421"/>
                  </a:cubicBezTo>
                  <a:cubicBezTo>
                    <a:pt x="491" y="410"/>
                    <a:pt x="488" y="397"/>
                    <a:pt x="488" y="384"/>
                  </a:cubicBezTo>
                  <a:cubicBezTo>
                    <a:pt x="488" y="336"/>
                    <a:pt x="488" y="336"/>
                    <a:pt x="488" y="336"/>
                  </a:cubicBezTo>
                  <a:cubicBezTo>
                    <a:pt x="488" y="319"/>
                    <a:pt x="491" y="304"/>
                    <a:pt x="496" y="291"/>
                  </a:cubicBezTo>
                  <a:cubicBezTo>
                    <a:pt x="500" y="278"/>
                    <a:pt x="507" y="266"/>
                    <a:pt x="516" y="257"/>
                  </a:cubicBezTo>
                  <a:cubicBezTo>
                    <a:pt x="524" y="247"/>
                    <a:pt x="534" y="240"/>
                    <a:pt x="546" y="234"/>
                  </a:cubicBezTo>
                  <a:cubicBezTo>
                    <a:pt x="558" y="229"/>
                    <a:pt x="571" y="226"/>
                    <a:pt x="586" y="226"/>
                  </a:cubicBezTo>
                  <a:cubicBezTo>
                    <a:pt x="601" y="226"/>
                    <a:pt x="614" y="229"/>
                    <a:pt x="625" y="234"/>
                  </a:cubicBezTo>
                  <a:cubicBezTo>
                    <a:pt x="636" y="240"/>
                    <a:pt x="646" y="247"/>
                    <a:pt x="654" y="257"/>
                  </a:cubicBezTo>
                  <a:cubicBezTo>
                    <a:pt x="662" y="267"/>
                    <a:pt x="668" y="279"/>
                    <a:pt x="672" y="293"/>
                  </a:cubicBezTo>
                  <a:cubicBezTo>
                    <a:pt x="676" y="307"/>
                    <a:pt x="678" y="323"/>
                    <a:pt x="678" y="341"/>
                  </a:cubicBezTo>
                  <a:moveTo>
                    <a:pt x="1866" y="537"/>
                  </a:moveTo>
                  <a:cubicBezTo>
                    <a:pt x="1866" y="2"/>
                    <a:pt x="1866" y="2"/>
                    <a:pt x="1866" y="2"/>
                  </a:cubicBezTo>
                  <a:cubicBezTo>
                    <a:pt x="1785" y="2"/>
                    <a:pt x="1785" y="2"/>
                    <a:pt x="1785" y="2"/>
                  </a:cubicBezTo>
                  <a:cubicBezTo>
                    <a:pt x="1785" y="220"/>
                    <a:pt x="1785" y="220"/>
                    <a:pt x="1785" y="220"/>
                  </a:cubicBezTo>
                  <a:cubicBezTo>
                    <a:pt x="1783" y="220"/>
                    <a:pt x="1783" y="220"/>
                    <a:pt x="1783" y="220"/>
                  </a:cubicBezTo>
                  <a:cubicBezTo>
                    <a:pt x="1779" y="213"/>
                    <a:pt x="1773" y="206"/>
                    <a:pt x="1767" y="199"/>
                  </a:cubicBezTo>
                  <a:cubicBezTo>
                    <a:pt x="1760" y="192"/>
                    <a:pt x="1753" y="187"/>
                    <a:pt x="1744" y="182"/>
                  </a:cubicBezTo>
                  <a:cubicBezTo>
                    <a:pt x="1736" y="177"/>
                    <a:pt x="1726" y="173"/>
                    <a:pt x="1716" y="171"/>
                  </a:cubicBezTo>
                  <a:cubicBezTo>
                    <a:pt x="1705" y="168"/>
                    <a:pt x="1693" y="167"/>
                    <a:pt x="1681" y="167"/>
                  </a:cubicBezTo>
                  <a:cubicBezTo>
                    <a:pt x="1656" y="167"/>
                    <a:pt x="1633" y="171"/>
                    <a:pt x="1613" y="181"/>
                  </a:cubicBezTo>
                  <a:cubicBezTo>
                    <a:pt x="1592" y="190"/>
                    <a:pt x="1575" y="203"/>
                    <a:pt x="1561" y="220"/>
                  </a:cubicBezTo>
                  <a:cubicBezTo>
                    <a:pt x="1546" y="238"/>
                    <a:pt x="1535" y="259"/>
                    <a:pt x="1527" y="283"/>
                  </a:cubicBezTo>
                  <a:cubicBezTo>
                    <a:pt x="1519" y="308"/>
                    <a:pt x="1515" y="335"/>
                    <a:pt x="1515" y="365"/>
                  </a:cubicBezTo>
                  <a:cubicBezTo>
                    <a:pt x="1515" y="394"/>
                    <a:pt x="1519" y="420"/>
                    <a:pt x="1526" y="443"/>
                  </a:cubicBezTo>
                  <a:cubicBezTo>
                    <a:pt x="1534" y="465"/>
                    <a:pt x="1544" y="484"/>
                    <a:pt x="1558" y="500"/>
                  </a:cubicBezTo>
                  <a:cubicBezTo>
                    <a:pt x="1571" y="515"/>
                    <a:pt x="1587" y="526"/>
                    <a:pt x="1605" y="534"/>
                  </a:cubicBezTo>
                  <a:cubicBezTo>
                    <a:pt x="1624" y="542"/>
                    <a:pt x="1643" y="546"/>
                    <a:pt x="1665" y="546"/>
                  </a:cubicBezTo>
                  <a:cubicBezTo>
                    <a:pt x="1679" y="546"/>
                    <a:pt x="1693" y="544"/>
                    <a:pt x="1705" y="541"/>
                  </a:cubicBezTo>
                  <a:cubicBezTo>
                    <a:pt x="1717" y="538"/>
                    <a:pt x="1728" y="533"/>
                    <a:pt x="1737" y="528"/>
                  </a:cubicBezTo>
                  <a:cubicBezTo>
                    <a:pt x="1747" y="522"/>
                    <a:pt x="1756" y="515"/>
                    <a:pt x="1763" y="507"/>
                  </a:cubicBezTo>
                  <a:cubicBezTo>
                    <a:pt x="1771" y="499"/>
                    <a:pt x="1778" y="490"/>
                    <a:pt x="1783" y="480"/>
                  </a:cubicBezTo>
                  <a:cubicBezTo>
                    <a:pt x="1785" y="480"/>
                    <a:pt x="1785" y="480"/>
                    <a:pt x="1785" y="480"/>
                  </a:cubicBezTo>
                  <a:cubicBezTo>
                    <a:pt x="1785" y="537"/>
                    <a:pt x="1785" y="537"/>
                    <a:pt x="1785" y="537"/>
                  </a:cubicBezTo>
                  <a:lnTo>
                    <a:pt x="1866" y="537"/>
                  </a:lnTo>
                  <a:close/>
                  <a:moveTo>
                    <a:pt x="1786" y="366"/>
                  </a:moveTo>
                  <a:cubicBezTo>
                    <a:pt x="1786" y="384"/>
                    <a:pt x="1783" y="399"/>
                    <a:pt x="1778" y="413"/>
                  </a:cubicBezTo>
                  <a:cubicBezTo>
                    <a:pt x="1773" y="427"/>
                    <a:pt x="1767" y="439"/>
                    <a:pt x="1758" y="449"/>
                  </a:cubicBezTo>
                  <a:cubicBezTo>
                    <a:pt x="1750" y="458"/>
                    <a:pt x="1740" y="466"/>
                    <a:pt x="1728" y="471"/>
                  </a:cubicBezTo>
                  <a:cubicBezTo>
                    <a:pt x="1717" y="476"/>
                    <a:pt x="1705" y="479"/>
                    <a:pt x="1692" y="479"/>
                  </a:cubicBezTo>
                  <a:cubicBezTo>
                    <a:pt x="1679" y="479"/>
                    <a:pt x="1667" y="477"/>
                    <a:pt x="1656" y="472"/>
                  </a:cubicBezTo>
                  <a:cubicBezTo>
                    <a:pt x="1644" y="467"/>
                    <a:pt x="1635" y="460"/>
                    <a:pt x="1626" y="450"/>
                  </a:cubicBezTo>
                  <a:cubicBezTo>
                    <a:pt x="1618" y="440"/>
                    <a:pt x="1612" y="428"/>
                    <a:pt x="1607" y="414"/>
                  </a:cubicBezTo>
                  <a:cubicBezTo>
                    <a:pt x="1602" y="399"/>
                    <a:pt x="1600" y="382"/>
                    <a:pt x="1600" y="363"/>
                  </a:cubicBezTo>
                  <a:cubicBezTo>
                    <a:pt x="1600" y="343"/>
                    <a:pt x="1602" y="325"/>
                    <a:pt x="1606" y="309"/>
                  </a:cubicBezTo>
                  <a:cubicBezTo>
                    <a:pt x="1610" y="294"/>
                    <a:pt x="1616" y="280"/>
                    <a:pt x="1624" y="269"/>
                  </a:cubicBezTo>
                  <a:cubicBezTo>
                    <a:pt x="1632" y="257"/>
                    <a:pt x="1642" y="249"/>
                    <a:pt x="1654" y="242"/>
                  </a:cubicBezTo>
                  <a:cubicBezTo>
                    <a:pt x="1667" y="236"/>
                    <a:pt x="1681" y="233"/>
                    <a:pt x="1697" y="233"/>
                  </a:cubicBezTo>
                  <a:cubicBezTo>
                    <a:pt x="1709" y="233"/>
                    <a:pt x="1721" y="236"/>
                    <a:pt x="1732" y="241"/>
                  </a:cubicBezTo>
                  <a:cubicBezTo>
                    <a:pt x="1743" y="245"/>
                    <a:pt x="1752" y="252"/>
                    <a:pt x="1760" y="260"/>
                  </a:cubicBezTo>
                  <a:cubicBezTo>
                    <a:pt x="1768" y="269"/>
                    <a:pt x="1774" y="279"/>
                    <a:pt x="1779" y="290"/>
                  </a:cubicBezTo>
                  <a:cubicBezTo>
                    <a:pt x="1783" y="301"/>
                    <a:pt x="1786" y="313"/>
                    <a:pt x="1786" y="326"/>
                  </a:cubicBezTo>
                  <a:lnTo>
                    <a:pt x="1786" y="3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08437" y="5097462"/>
              <a:ext cx="6658746" cy="1375761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800" b="1" spc="-200" dirty="0">
                  <a:solidFill>
                    <a:schemeClr val="accent6">
                      <a:lumMod val="50000"/>
                    </a:schemeClr>
                  </a:solidFill>
                  <a:latin typeface="+mj-lt"/>
                </a:rPr>
                <a:t>conference_app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867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Reinventing the Web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037" y="-780670"/>
            <a:ext cx="6994525" cy="69945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638" y="3192462"/>
            <a:ext cx="7696200" cy="198823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solidFill>
                  <a:schemeClr val="accent2">
                    <a:lumMod val="90000"/>
                    <a:lumOff val="10000"/>
                  </a:schemeClr>
                </a:solidFill>
              </a:rPr>
              <a:t>Rockstar</a:t>
            </a:r>
            <a:r>
              <a:rPr lang="en-US" sz="2000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 UX by default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Faster time-to-market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Productive toolchains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Consistent workflow for all platform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Deploying when others can’t</a:t>
            </a:r>
          </a:p>
        </p:txBody>
      </p:sp>
    </p:spTree>
    <p:extLst>
      <p:ext uri="{BB962C8B-B14F-4D97-AF65-F5344CB8AC3E}">
        <p14:creationId xmlns:p14="http://schemas.microsoft.com/office/powerpoint/2010/main" val="339756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 get today?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4949047"/>
          </a:xfrm>
        </p:spPr>
        <p:txBody>
          <a:bodyPr/>
          <a:lstStyle/>
          <a:p>
            <a:r>
              <a:rPr lang="en-US" dirty="0"/>
              <a:t>Visual Studio 2015</a:t>
            </a:r>
          </a:p>
          <a:p>
            <a:pPr lvl="1"/>
            <a:r>
              <a:rPr lang="en-US" dirty="0"/>
              <a:t>Ionic 1.x templates</a:t>
            </a:r>
          </a:p>
          <a:p>
            <a:pPr lvl="1"/>
            <a:r>
              <a:rPr lang="en-US" dirty="0"/>
              <a:t>Debug Android, Windows and iOS</a:t>
            </a:r>
          </a:p>
          <a:p>
            <a:pPr lvl="1"/>
            <a:r>
              <a:rPr lang="en-US" dirty="0"/>
              <a:t>Maintained plugins for native APIs</a:t>
            </a:r>
          </a:p>
          <a:p>
            <a:pPr lvl="1"/>
            <a:r>
              <a:rPr lang="en-US" dirty="0">
                <a:hlinkClick r:id="rId2"/>
              </a:rPr>
              <a:t>http://aka.ms/cordova-vs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Visual Studio Code</a:t>
            </a:r>
          </a:p>
          <a:p>
            <a:pPr lvl="1"/>
            <a:r>
              <a:rPr lang="en-US" dirty="0"/>
              <a:t>Intellisense</a:t>
            </a:r>
          </a:p>
          <a:p>
            <a:pPr lvl="1"/>
            <a:r>
              <a:rPr lang="en-US" dirty="0"/>
              <a:t>Ionic 1.x code snippets</a:t>
            </a:r>
          </a:p>
          <a:p>
            <a:pPr lvl="1"/>
            <a:r>
              <a:rPr lang="en-US" dirty="0"/>
              <a:t>Debug Android, Windows and iOS</a:t>
            </a:r>
          </a:p>
          <a:p>
            <a:pPr lvl="1"/>
            <a:r>
              <a:rPr lang="en-US" dirty="0"/>
              <a:t>Execute CLI commands from the editor </a:t>
            </a:r>
          </a:p>
          <a:p>
            <a:pPr lvl="1"/>
            <a:r>
              <a:rPr lang="en-US" dirty="0">
                <a:hlinkClick r:id="rId3"/>
              </a:rPr>
              <a:t>http://aka.ms/cordova-code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4610493"/>
          </a:xfrm>
        </p:spPr>
        <p:txBody>
          <a:bodyPr/>
          <a:lstStyle/>
          <a:p>
            <a:r>
              <a:rPr lang="en-US" dirty="0"/>
              <a:t>Visual Studio Team Services</a:t>
            </a:r>
          </a:p>
          <a:p>
            <a:pPr lvl="1"/>
            <a:r>
              <a:rPr lang="en-US" dirty="0"/>
              <a:t>Continuous Integration &amp; Deployment</a:t>
            </a:r>
          </a:p>
          <a:p>
            <a:pPr lvl="1"/>
            <a:r>
              <a:rPr lang="en-US" dirty="0"/>
              <a:t>Pre-made build definitions for Cordova</a:t>
            </a:r>
          </a:p>
          <a:p>
            <a:pPr lvl="1"/>
            <a:r>
              <a:rPr lang="en-US" dirty="0"/>
              <a:t>Cloud build for Android, Windows and iOS*</a:t>
            </a:r>
          </a:p>
          <a:p>
            <a:pPr lvl="1"/>
            <a:r>
              <a:rPr lang="en-US" dirty="0">
                <a:hlinkClick r:id="rId4"/>
              </a:rPr>
              <a:t>http://aka.ms/cordova-vsts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Code Push (beta)</a:t>
            </a:r>
          </a:p>
          <a:p>
            <a:pPr lvl="1"/>
            <a:r>
              <a:rPr lang="en-US" dirty="0"/>
              <a:t>Instantly deploy app updates</a:t>
            </a:r>
            <a:endParaRPr lang="en-US" sz="2400" dirty="0"/>
          </a:p>
          <a:p>
            <a:pPr lvl="1"/>
            <a:r>
              <a:rPr lang="en-US" dirty="0"/>
              <a:t>Partial rollout and A/B testing</a:t>
            </a:r>
            <a:endParaRPr lang="en-US" sz="2400" dirty="0"/>
          </a:p>
          <a:p>
            <a:pPr lvl="1"/>
            <a:r>
              <a:rPr lang="en-US" dirty="0"/>
              <a:t>Azure-hosted cloud service. Setup in minutes</a:t>
            </a:r>
          </a:p>
          <a:p>
            <a:pPr lvl="1"/>
            <a:r>
              <a:rPr lang="en-US" dirty="0">
                <a:hlinkClick r:id="rId5"/>
              </a:rPr>
              <a:t>http://aka.ms/code-push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5113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07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862"/>
          </a:xfrm>
        </p:spPr>
        <p:txBody>
          <a:bodyPr/>
          <a:lstStyle/>
          <a:p>
            <a:r>
              <a:rPr lang="en-US" dirty="0"/>
              <a:t>Reinventing the Web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46137" y="5159974"/>
            <a:ext cx="3162300" cy="0"/>
          </a:xfrm>
          <a:prstGeom prst="line">
            <a:avLst/>
          </a:prstGeom>
          <a:ln w="571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4541" y="3963193"/>
            <a:ext cx="990600" cy="8494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ymbol" panose="020B0502040204020203" pitchFamily="34" charset="0"/>
                <a:ea typeface="Segoe UI Symbol" panose="020B0502040204020203" pitchFamily="34" charset="0"/>
              </a:rPr>
              <a:t></a:t>
            </a:r>
            <a:endParaRPr lang="en-US" sz="4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008437" y="5159974"/>
            <a:ext cx="3352800" cy="0"/>
          </a:xfrm>
          <a:prstGeom prst="line">
            <a:avLst/>
          </a:prstGeom>
          <a:ln w="571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65937" y="3963193"/>
            <a:ext cx="990600" cy="8494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ymbol" panose="020B0502040204020203" pitchFamily="34" charset="0"/>
                <a:ea typeface="Segoe UI Symbol" panose="020B0502040204020203" pitchFamily="34" charset="0"/>
              </a:rPr>
              <a:t></a:t>
            </a:r>
            <a:endParaRPr lang="en-US" sz="4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7361237" y="5161180"/>
            <a:ext cx="838200" cy="0"/>
          </a:xfrm>
          <a:prstGeom prst="line">
            <a:avLst/>
          </a:prstGeom>
          <a:ln w="571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8960" y="5321368"/>
            <a:ext cx="103618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1991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86022" y="5321368"/>
            <a:ext cx="103618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2000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69641" y="5327526"/>
            <a:ext cx="103618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2007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" r="61429"/>
          <a:stretch/>
        </p:blipFill>
        <p:spPr>
          <a:xfrm>
            <a:off x="7894637" y="3963193"/>
            <a:ext cx="609600" cy="762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681346" y="5328732"/>
            <a:ext cx="103618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2009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846137" y="5159974"/>
            <a:ext cx="0" cy="0"/>
          </a:xfrm>
          <a:prstGeom prst="line">
            <a:avLst/>
          </a:prstGeom>
          <a:ln w="5715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199437" y="5159974"/>
            <a:ext cx="3048000" cy="0"/>
          </a:xfrm>
          <a:prstGeom prst="line">
            <a:avLst/>
          </a:prstGeom>
          <a:ln w="571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729346" y="5328732"/>
            <a:ext cx="103618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2016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23690" y="3756300"/>
            <a:ext cx="990600" cy="12649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ymbol" panose="020B0502040204020203" pitchFamily="34" charset="0"/>
                <a:ea typeface="Segoe UI Symbol" panose="020B0502040204020203" pitchFamily="34" charset="0"/>
              </a:rPr>
              <a:t></a:t>
            </a:r>
            <a:endParaRPr lang="en-US" sz="7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0653396" y="4200258"/>
            <a:ext cx="1188080" cy="375332"/>
            <a:chOff x="10910377" y="4098014"/>
            <a:chExt cx="1188080" cy="375332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3">
              <a:biLevel thresh="50000"/>
            </a:blip>
            <a:stretch>
              <a:fillRect/>
            </a:stretch>
          </p:blipFill>
          <p:spPr>
            <a:xfrm>
              <a:off x="10910377" y="4098014"/>
              <a:ext cx="304800" cy="375332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>
              <a:biLevel thresh="50000"/>
            </a:blip>
            <a:stretch>
              <a:fillRect/>
            </a:stretch>
          </p:blipFill>
          <p:spPr>
            <a:xfrm>
              <a:off x="11332338" y="4098014"/>
              <a:ext cx="312285" cy="375332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11761784" y="4136673"/>
              <a:ext cx="336673" cy="3366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43477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23" grpId="0"/>
      <p:bldP spid="27" grpId="0"/>
      <p:bldP spid="41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people use JavaScript than any other programming language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707195571"/>
              </p:ext>
            </p:extLst>
          </p:nvPr>
        </p:nvGraphicFramePr>
        <p:xfrm>
          <a:off x="1341437" y="2049461"/>
          <a:ext cx="9753601" cy="4648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24081" y="6575932"/>
            <a:ext cx="7690156" cy="350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32" dirty="0">
                <a:solidFill>
                  <a:schemeClr val="bg1">
                    <a:lumMod val="65000"/>
                  </a:schemeClr>
                </a:solidFill>
              </a:rPr>
              <a:t>Stack Overflow Developer Survey, March 2016</a:t>
            </a:r>
          </a:p>
        </p:txBody>
      </p:sp>
    </p:spTree>
    <p:extLst>
      <p:ext uri="{BB962C8B-B14F-4D97-AF65-F5344CB8AC3E}">
        <p14:creationId xmlns:p14="http://schemas.microsoft.com/office/powerpoint/2010/main" val="291429786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widely used technology for cross-platform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8909023"/>
              </p:ext>
            </p:extLst>
          </p:nvPr>
        </p:nvGraphicFramePr>
        <p:xfrm>
          <a:off x="856952" y="1526510"/>
          <a:ext cx="10724938" cy="5018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18037" y="6545262"/>
            <a:ext cx="7690156" cy="350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32" dirty="0">
                <a:solidFill>
                  <a:schemeClr val="bg1">
                    <a:lumMod val="65000"/>
                  </a:schemeClr>
                </a:solidFill>
              </a:rPr>
              <a:t>Vision Mobile Analysis of Cross-Platform Development, July 2015 </a:t>
            </a:r>
          </a:p>
        </p:txBody>
      </p:sp>
    </p:spTree>
    <p:extLst>
      <p:ext uri="{BB962C8B-B14F-4D97-AF65-F5344CB8AC3E}">
        <p14:creationId xmlns:p14="http://schemas.microsoft.com/office/powerpoint/2010/main" val="368855234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 people together.</a:t>
            </a:r>
          </a:p>
        </p:txBody>
      </p:sp>
    </p:spTree>
    <p:extLst>
      <p:ext uri="{BB962C8B-B14F-4D97-AF65-F5344CB8AC3E}">
        <p14:creationId xmlns:p14="http://schemas.microsoft.com/office/powerpoint/2010/main" val="31689851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237" y="3192462"/>
            <a:ext cx="1505798" cy="5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6941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Ionic Framework?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1398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Performance-Obsessed</a:t>
            </a:r>
          </a:p>
          <a:p>
            <a:pPr lvl="1"/>
            <a:r>
              <a:rPr lang="en-US" dirty="0"/>
              <a:t>Adapts to iOS, Android and Windows design patterns</a:t>
            </a:r>
          </a:p>
          <a:p>
            <a:pPr lvl="1"/>
            <a:r>
              <a:rPr lang="en-US" dirty="0"/>
              <a:t>Built specifically for mobile devices where memory is constrained</a:t>
            </a:r>
          </a:p>
          <a:p>
            <a:pPr lvl="1"/>
            <a:endParaRPr lang="en-US" dirty="0"/>
          </a:p>
          <a:p>
            <a:r>
              <a:rPr lang="en-US" dirty="0"/>
              <a:t>Apache Cordova Downstream</a:t>
            </a:r>
          </a:p>
          <a:p>
            <a:pPr lvl="1"/>
            <a:r>
              <a:rPr lang="en-US" dirty="0"/>
              <a:t>Leverages a mature ecosystem of open source contributions from Microsoft, Adobe, IBM, et al.</a:t>
            </a:r>
          </a:p>
          <a:p>
            <a:pPr lvl="1"/>
            <a:r>
              <a:rPr lang="en-US" dirty="0"/>
              <a:t>Enterprise-ready platforms, plugins and quality control</a:t>
            </a:r>
          </a:p>
          <a:p>
            <a:pPr lvl="1"/>
            <a:endParaRPr lang="en-US" dirty="0"/>
          </a:p>
          <a:p>
            <a:r>
              <a:rPr lang="en-US" dirty="0"/>
              <a:t>Better with Visual Studio and Code</a:t>
            </a:r>
          </a:p>
          <a:p>
            <a:pPr lvl="1"/>
            <a:r>
              <a:rPr lang="en-US" dirty="0"/>
              <a:t>Built with </a:t>
            </a:r>
            <a:r>
              <a:rPr lang="en-US" dirty="0" err="1"/>
              <a:t>TypeScript</a:t>
            </a:r>
            <a:r>
              <a:rPr lang="en-US" dirty="0"/>
              <a:t>, so you get the future of JavaScript, today.</a:t>
            </a:r>
          </a:p>
          <a:p>
            <a:pPr lvl="1"/>
            <a:r>
              <a:rPr lang="en-US" dirty="0"/>
              <a:t>Templates, code snippets, cross-platform debugging and Intellisense for all-the-things.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081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3954463"/>
            <a:ext cx="10210799" cy="738664"/>
          </a:xfrm>
        </p:spPr>
        <p:txBody>
          <a:bodyPr/>
          <a:lstStyle/>
          <a:p>
            <a:r>
              <a:rPr lang="en-US" dirty="0"/>
              <a:t>http://github.com/Microsoft/build2016-vsmobile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3237" y="1113023"/>
            <a:ext cx="9325746" cy="1375761"/>
            <a:chOff x="1341437" y="5097462"/>
            <a:chExt cx="9325746" cy="1375761"/>
          </a:xfrm>
        </p:grpSpPr>
        <p:sp>
          <p:nvSpPr>
            <p:cNvPr id="7" name="Freeform 6"/>
            <p:cNvSpPr>
              <a:spLocks noEditPoints="1"/>
            </p:cNvSpPr>
            <p:nvPr/>
          </p:nvSpPr>
          <p:spPr bwMode="black">
            <a:xfrm>
              <a:off x="1341437" y="5355092"/>
              <a:ext cx="2937669" cy="737131"/>
            </a:xfrm>
            <a:custGeom>
              <a:avLst/>
              <a:gdLst>
                <a:gd name="T0" fmla="*/ 336 w 2176"/>
                <a:gd name="T1" fmla="*/ 2 h 546"/>
                <a:gd name="T2" fmla="*/ 269 w 2176"/>
                <a:gd name="T3" fmla="*/ 2 h 546"/>
                <a:gd name="T4" fmla="*/ 48 w 2176"/>
                <a:gd name="T5" fmla="*/ 538 h 546"/>
                <a:gd name="T6" fmla="*/ 2128 w 2176"/>
                <a:gd name="T7" fmla="*/ 2 h 546"/>
                <a:gd name="T8" fmla="*/ 2176 w 2176"/>
                <a:gd name="T9" fmla="*/ 2 h 546"/>
                <a:gd name="T10" fmla="*/ 1049 w 2176"/>
                <a:gd name="T11" fmla="*/ 175 h 546"/>
                <a:gd name="T12" fmla="*/ 1025 w 2176"/>
                <a:gd name="T13" fmla="*/ 454 h 546"/>
                <a:gd name="T14" fmla="*/ 937 w 2176"/>
                <a:gd name="T15" fmla="*/ 473 h 546"/>
                <a:gd name="T16" fmla="*/ 892 w 2176"/>
                <a:gd name="T17" fmla="*/ 384 h 546"/>
                <a:gd name="T18" fmla="*/ 809 w 2176"/>
                <a:gd name="T19" fmla="*/ 394 h 546"/>
                <a:gd name="T20" fmla="*/ 975 w 2176"/>
                <a:gd name="T21" fmla="*/ 540 h 546"/>
                <a:gd name="T22" fmla="*/ 1048 w 2176"/>
                <a:gd name="T23" fmla="*/ 482 h 546"/>
                <a:gd name="T24" fmla="*/ 1131 w 2176"/>
                <a:gd name="T25" fmla="*/ 536 h 546"/>
                <a:gd name="T26" fmla="*/ 1293 w 2176"/>
                <a:gd name="T27" fmla="*/ 14 h 546"/>
                <a:gd name="T28" fmla="*/ 1238 w 2176"/>
                <a:gd name="T29" fmla="*/ 3 h 546"/>
                <a:gd name="T30" fmla="*/ 1207 w 2176"/>
                <a:gd name="T31" fmla="*/ 48 h 546"/>
                <a:gd name="T32" fmla="*/ 1237 w 2176"/>
                <a:gd name="T33" fmla="*/ 91 h 546"/>
                <a:gd name="T34" fmla="*/ 1293 w 2176"/>
                <a:gd name="T35" fmla="*/ 81 h 546"/>
                <a:gd name="T36" fmla="*/ 1216 w 2176"/>
                <a:gd name="T37" fmla="*/ 536 h 546"/>
                <a:gd name="T38" fmla="*/ 1216 w 2176"/>
                <a:gd name="T39" fmla="*/ 175 h 546"/>
                <a:gd name="T40" fmla="*/ 1457 w 2176"/>
                <a:gd name="T41" fmla="*/ 536 h 546"/>
                <a:gd name="T42" fmla="*/ 1376 w 2176"/>
                <a:gd name="T43" fmla="*/ 536 h 546"/>
                <a:gd name="T44" fmla="*/ 729 w 2176"/>
                <a:gd name="T45" fmla="*/ 213 h 546"/>
                <a:gd name="T46" fmla="*/ 573 w 2176"/>
                <a:gd name="T47" fmla="*/ 163 h 546"/>
                <a:gd name="T48" fmla="*/ 491 w 2176"/>
                <a:gd name="T49" fmla="*/ 226 h 546"/>
                <a:gd name="T50" fmla="*/ 460 w 2176"/>
                <a:gd name="T51" fmla="*/ 2 h 546"/>
                <a:gd name="T52" fmla="*/ 489 w 2176"/>
                <a:gd name="T53" fmla="*/ 537 h 546"/>
                <a:gd name="T54" fmla="*/ 509 w 2176"/>
                <a:gd name="T55" fmla="*/ 512 h 546"/>
                <a:gd name="T56" fmla="*/ 596 w 2176"/>
                <a:gd name="T57" fmla="*/ 546 h 546"/>
                <a:gd name="T58" fmla="*/ 754 w 2176"/>
                <a:gd name="T59" fmla="*/ 423 h 546"/>
                <a:gd name="T60" fmla="*/ 671 w 2176"/>
                <a:gd name="T61" fmla="*/ 400 h 546"/>
                <a:gd name="T62" fmla="*/ 578 w 2176"/>
                <a:gd name="T63" fmla="*/ 478 h 546"/>
                <a:gd name="T64" fmla="*/ 495 w 2176"/>
                <a:gd name="T65" fmla="*/ 421 h 546"/>
                <a:gd name="T66" fmla="*/ 496 w 2176"/>
                <a:gd name="T67" fmla="*/ 291 h 546"/>
                <a:gd name="T68" fmla="*/ 586 w 2176"/>
                <a:gd name="T69" fmla="*/ 226 h 546"/>
                <a:gd name="T70" fmla="*/ 672 w 2176"/>
                <a:gd name="T71" fmla="*/ 293 h 546"/>
                <a:gd name="T72" fmla="*/ 1866 w 2176"/>
                <a:gd name="T73" fmla="*/ 2 h 546"/>
                <a:gd name="T74" fmla="*/ 1783 w 2176"/>
                <a:gd name="T75" fmla="*/ 220 h 546"/>
                <a:gd name="T76" fmla="*/ 1716 w 2176"/>
                <a:gd name="T77" fmla="*/ 171 h 546"/>
                <a:gd name="T78" fmla="*/ 1561 w 2176"/>
                <a:gd name="T79" fmla="*/ 220 h 546"/>
                <a:gd name="T80" fmla="*/ 1526 w 2176"/>
                <a:gd name="T81" fmla="*/ 443 h 546"/>
                <a:gd name="T82" fmla="*/ 1665 w 2176"/>
                <a:gd name="T83" fmla="*/ 546 h 546"/>
                <a:gd name="T84" fmla="*/ 1763 w 2176"/>
                <a:gd name="T85" fmla="*/ 507 h 546"/>
                <a:gd name="T86" fmla="*/ 1785 w 2176"/>
                <a:gd name="T87" fmla="*/ 537 h 546"/>
                <a:gd name="T88" fmla="*/ 1778 w 2176"/>
                <a:gd name="T89" fmla="*/ 413 h 546"/>
                <a:gd name="T90" fmla="*/ 1692 w 2176"/>
                <a:gd name="T91" fmla="*/ 479 h 546"/>
                <a:gd name="T92" fmla="*/ 1607 w 2176"/>
                <a:gd name="T93" fmla="*/ 414 h 546"/>
                <a:gd name="T94" fmla="*/ 1624 w 2176"/>
                <a:gd name="T95" fmla="*/ 269 h 546"/>
                <a:gd name="T96" fmla="*/ 1732 w 2176"/>
                <a:gd name="T97" fmla="*/ 241 h 546"/>
                <a:gd name="T98" fmla="*/ 1786 w 2176"/>
                <a:gd name="T99" fmla="*/ 32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76" h="546">
                  <a:moveTo>
                    <a:pt x="163" y="538"/>
                  </a:moveTo>
                  <a:cubicBezTo>
                    <a:pt x="116" y="538"/>
                    <a:pt x="116" y="538"/>
                    <a:pt x="116" y="538"/>
                  </a:cubicBezTo>
                  <a:cubicBezTo>
                    <a:pt x="336" y="2"/>
                    <a:pt x="336" y="2"/>
                    <a:pt x="336" y="2"/>
                  </a:cubicBezTo>
                  <a:cubicBezTo>
                    <a:pt x="384" y="2"/>
                    <a:pt x="384" y="2"/>
                    <a:pt x="384" y="2"/>
                  </a:cubicBezTo>
                  <a:lnTo>
                    <a:pt x="163" y="538"/>
                  </a:lnTo>
                  <a:close/>
                  <a:moveTo>
                    <a:pt x="269" y="2"/>
                  </a:moveTo>
                  <a:cubicBezTo>
                    <a:pt x="221" y="2"/>
                    <a:pt x="221" y="2"/>
                    <a:pt x="221" y="2"/>
                  </a:cubicBezTo>
                  <a:cubicBezTo>
                    <a:pt x="0" y="538"/>
                    <a:pt x="0" y="538"/>
                    <a:pt x="0" y="538"/>
                  </a:cubicBezTo>
                  <a:cubicBezTo>
                    <a:pt x="48" y="538"/>
                    <a:pt x="48" y="538"/>
                    <a:pt x="48" y="538"/>
                  </a:cubicBezTo>
                  <a:lnTo>
                    <a:pt x="269" y="2"/>
                  </a:lnTo>
                  <a:close/>
                  <a:moveTo>
                    <a:pt x="2176" y="2"/>
                  </a:moveTo>
                  <a:cubicBezTo>
                    <a:pt x="2128" y="2"/>
                    <a:pt x="2128" y="2"/>
                    <a:pt x="2128" y="2"/>
                  </a:cubicBezTo>
                  <a:cubicBezTo>
                    <a:pt x="1908" y="538"/>
                    <a:pt x="1908" y="538"/>
                    <a:pt x="1908" y="538"/>
                  </a:cubicBezTo>
                  <a:cubicBezTo>
                    <a:pt x="1955" y="538"/>
                    <a:pt x="1955" y="538"/>
                    <a:pt x="1955" y="538"/>
                  </a:cubicBezTo>
                  <a:lnTo>
                    <a:pt x="2176" y="2"/>
                  </a:lnTo>
                  <a:close/>
                  <a:moveTo>
                    <a:pt x="1131" y="536"/>
                  </a:moveTo>
                  <a:cubicBezTo>
                    <a:pt x="1131" y="175"/>
                    <a:pt x="1131" y="175"/>
                    <a:pt x="1131" y="175"/>
                  </a:cubicBezTo>
                  <a:cubicBezTo>
                    <a:pt x="1049" y="175"/>
                    <a:pt x="1049" y="175"/>
                    <a:pt x="1049" y="175"/>
                  </a:cubicBezTo>
                  <a:cubicBezTo>
                    <a:pt x="1049" y="384"/>
                    <a:pt x="1049" y="384"/>
                    <a:pt x="1049" y="384"/>
                  </a:cubicBezTo>
                  <a:cubicBezTo>
                    <a:pt x="1049" y="399"/>
                    <a:pt x="1047" y="412"/>
                    <a:pt x="1042" y="424"/>
                  </a:cubicBezTo>
                  <a:cubicBezTo>
                    <a:pt x="1038" y="436"/>
                    <a:pt x="1032" y="446"/>
                    <a:pt x="1025" y="454"/>
                  </a:cubicBezTo>
                  <a:cubicBezTo>
                    <a:pt x="1017" y="462"/>
                    <a:pt x="1009" y="468"/>
                    <a:pt x="999" y="472"/>
                  </a:cubicBezTo>
                  <a:cubicBezTo>
                    <a:pt x="989" y="476"/>
                    <a:pt x="978" y="478"/>
                    <a:pt x="967" y="478"/>
                  </a:cubicBezTo>
                  <a:cubicBezTo>
                    <a:pt x="956" y="478"/>
                    <a:pt x="946" y="476"/>
                    <a:pt x="937" y="473"/>
                  </a:cubicBezTo>
                  <a:cubicBezTo>
                    <a:pt x="927" y="470"/>
                    <a:pt x="920" y="464"/>
                    <a:pt x="913" y="457"/>
                  </a:cubicBezTo>
                  <a:cubicBezTo>
                    <a:pt x="906" y="449"/>
                    <a:pt x="901" y="440"/>
                    <a:pt x="897" y="428"/>
                  </a:cubicBezTo>
                  <a:cubicBezTo>
                    <a:pt x="894" y="416"/>
                    <a:pt x="892" y="401"/>
                    <a:pt x="892" y="384"/>
                  </a:cubicBezTo>
                  <a:cubicBezTo>
                    <a:pt x="892" y="175"/>
                    <a:pt x="892" y="175"/>
                    <a:pt x="892" y="175"/>
                  </a:cubicBezTo>
                  <a:cubicBezTo>
                    <a:pt x="809" y="175"/>
                    <a:pt x="809" y="175"/>
                    <a:pt x="809" y="175"/>
                  </a:cubicBezTo>
                  <a:cubicBezTo>
                    <a:pt x="809" y="394"/>
                    <a:pt x="809" y="394"/>
                    <a:pt x="809" y="394"/>
                  </a:cubicBezTo>
                  <a:cubicBezTo>
                    <a:pt x="809" y="444"/>
                    <a:pt x="821" y="482"/>
                    <a:pt x="843" y="507"/>
                  </a:cubicBezTo>
                  <a:cubicBezTo>
                    <a:pt x="865" y="532"/>
                    <a:pt x="897" y="545"/>
                    <a:pt x="939" y="545"/>
                  </a:cubicBezTo>
                  <a:cubicBezTo>
                    <a:pt x="951" y="545"/>
                    <a:pt x="963" y="543"/>
                    <a:pt x="975" y="540"/>
                  </a:cubicBezTo>
                  <a:cubicBezTo>
                    <a:pt x="986" y="537"/>
                    <a:pt x="996" y="532"/>
                    <a:pt x="1005" y="526"/>
                  </a:cubicBezTo>
                  <a:cubicBezTo>
                    <a:pt x="1014" y="521"/>
                    <a:pt x="1022" y="514"/>
                    <a:pt x="1029" y="506"/>
                  </a:cubicBezTo>
                  <a:cubicBezTo>
                    <a:pt x="1037" y="499"/>
                    <a:pt x="1043" y="490"/>
                    <a:pt x="1048" y="482"/>
                  </a:cubicBezTo>
                  <a:cubicBezTo>
                    <a:pt x="1049" y="482"/>
                    <a:pt x="1049" y="482"/>
                    <a:pt x="1049" y="482"/>
                  </a:cubicBezTo>
                  <a:cubicBezTo>
                    <a:pt x="1049" y="536"/>
                    <a:pt x="1049" y="536"/>
                    <a:pt x="1049" y="536"/>
                  </a:cubicBezTo>
                  <a:lnTo>
                    <a:pt x="1131" y="536"/>
                  </a:lnTo>
                  <a:close/>
                  <a:moveTo>
                    <a:pt x="1307" y="48"/>
                  </a:moveTo>
                  <a:cubicBezTo>
                    <a:pt x="1307" y="41"/>
                    <a:pt x="1306" y="35"/>
                    <a:pt x="1303" y="29"/>
                  </a:cubicBezTo>
                  <a:cubicBezTo>
                    <a:pt x="1301" y="23"/>
                    <a:pt x="1297" y="18"/>
                    <a:pt x="1293" y="14"/>
                  </a:cubicBezTo>
                  <a:cubicBezTo>
                    <a:pt x="1288" y="9"/>
                    <a:pt x="1283" y="6"/>
                    <a:pt x="1277" y="3"/>
                  </a:cubicBezTo>
                  <a:cubicBezTo>
                    <a:pt x="1271" y="1"/>
                    <a:pt x="1264" y="0"/>
                    <a:pt x="1257" y="0"/>
                  </a:cubicBezTo>
                  <a:cubicBezTo>
                    <a:pt x="1250" y="0"/>
                    <a:pt x="1244" y="1"/>
                    <a:pt x="1238" y="3"/>
                  </a:cubicBezTo>
                  <a:cubicBezTo>
                    <a:pt x="1232" y="6"/>
                    <a:pt x="1226" y="9"/>
                    <a:pt x="1222" y="13"/>
                  </a:cubicBezTo>
                  <a:cubicBezTo>
                    <a:pt x="1217" y="18"/>
                    <a:pt x="1214" y="23"/>
                    <a:pt x="1211" y="29"/>
                  </a:cubicBezTo>
                  <a:cubicBezTo>
                    <a:pt x="1209" y="34"/>
                    <a:pt x="1207" y="41"/>
                    <a:pt x="1207" y="48"/>
                  </a:cubicBezTo>
                  <a:cubicBezTo>
                    <a:pt x="1207" y="54"/>
                    <a:pt x="1209" y="60"/>
                    <a:pt x="1211" y="66"/>
                  </a:cubicBezTo>
                  <a:cubicBezTo>
                    <a:pt x="1214" y="72"/>
                    <a:pt x="1217" y="77"/>
                    <a:pt x="1221" y="81"/>
                  </a:cubicBezTo>
                  <a:cubicBezTo>
                    <a:pt x="1226" y="85"/>
                    <a:pt x="1231" y="88"/>
                    <a:pt x="1237" y="91"/>
                  </a:cubicBezTo>
                  <a:cubicBezTo>
                    <a:pt x="1243" y="93"/>
                    <a:pt x="1250" y="95"/>
                    <a:pt x="1257" y="95"/>
                  </a:cubicBezTo>
                  <a:cubicBezTo>
                    <a:pt x="1264" y="95"/>
                    <a:pt x="1271" y="93"/>
                    <a:pt x="1277" y="91"/>
                  </a:cubicBezTo>
                  <a:cubicBezTo>
                    <a:pt x="1283" y="88"/>
                    <a:pt x="1289" y="85"/>
                    <a:pt x="1293" y="81"/>
                  </a:cubicBezTo>
                  <a:cubicBezTo>
                    <a:pt x="1297" y="77"/>
                    <a:pt x="1301" y="72"/>
                    <a:pt x="1303" y="66"/>
                  </a:cubicBezTo>
                  <a:cubicBezTo>
                    <a:pt x="1306" y="60"/>
                    <a:pt x="1307" y="54"/>
                    <a:pt x="1307" y="48"/>
                  </a:cubicBezTo>
                  <a:moveTo>
                    <a:pt x="1216" y="536"/>
                  </a:moveTo>
                  <a:cubicBezTo>
                    <a:pt x="1297" y="536"/>
                    <a:pt x="1297" y="536"/>
                    <a:pt x="1297" y="536"/>
                  </a:cubicBezTo>
                  <a:cubicBezTo>
                    <a:pt x="1297" y="175"/>
                    <a:pt x="1297" y="175"/>
                    <a:pt x="1297" y="175"/>
                  </a:cubicBezTo>
                  <a:cubicBezTo>
                    <a:pt x="1216" y="175"/>
                    <a:pt x="1216" y="175"/>
                    <a:pt x="1216" y="175"/>
                  </a:cubicBezTo>
                  <a:lnTo>
                    <a:pt x="1216" y="536"/>
                  </a:lnTo>
                  <a:close/>
                  <a:moveTo>
                    <a:pt x="1376" y="536"/>
                  </a:moveTo>
                  <a:cubicBezTo>
                    <a:pt x="1457" y="536"/>
                    <a:pt x="1457" y="536"/>
                    <a:pt x="1457" y="536"/>
                  </a:cubicBezTo>
                  <a:cubicBezTo>
                    <a:pt x="1457" y="2"/>
                    <a:pt x="1457" y="2"/>
                    <a:pt x="1457" y="2"/>
                  </a:cubicBezTo>
                  <a:cubicBezTo>
                    <a:pt x="1376" y="2"/>
                    <a:pt x="1376" y="2"/>
                    <a:pt x="1376" y="2"/>
                  </a:cubicBezTo>
                  <a:lnTo>
                    <a:pt x="1376" y="536"/>
                  </a:lnTo>
                  <a:close/>
                  <a:moveTo>
                    <a:pt x="765" y="342"/>
                  </a:moveTo>
                  <a:cubicBezTo>
                    <a:pt x="765" y="317"/>
                    <a:pt x="762" y="294"/>
                    <a:pt x="756" y="272"/>
                  </a:cubicBezTo>
                  <a:cubicBezTo>
                    <a:pt x="750" y="249"/>
                    <a:pt x="741" y="230"/>
                    <a:pt x="729" y="213"/>
                  </a:cubicBezTo>
                  <a:cubicBezTo>
                    <a:pt x="717" y="196"/>
                    <a:pt x="701" y="183"/>
                    <a:pt x="682" y="173"/>
                  </a:cubicBezTo>
                  <a:cubicBezTo>
                    <a:pt x="663" y="163"/>
                    <a:pt x="640" y="158"/>
                    <a:pt x="613" y="158"/>
                  </a:cubicBezTo>
                  <a:cubicBezTo>
                    <a:pt x="599" y="158"/>
                    <a:pt x="585" y="160"/>
                    <a:pt x="573" y="163"/>
                  </a:cubicBezTo>
                  <a:cubicBezTo>
                    <a:pt x="561" y="166"/>
                    <a:pt x="549" y="171"/>
                    <a:pt x="539" y="177"/>
                  </a:cubicBezTo>
                  <a:cubicBezTo>
                    <a:pt x="529" y="183"/>
                    <a:pt x="520" y="190"/>
                    <a:pt x="512" y="199"/>
                  </a:cubicBezTo>
                  <a:cubicBezTo>
                    <a:pt x="504" y="207"/>
                    <a:pt x="497" y="216"/>
                    <a:pt x="491" y="226"/>
                  </a:cubicBezTo>
                  <a:cubicBezTo>
                    <a:pt x="489" y="226"/>
                    <a:pt x="489" y="226"/>
                    <a:pt x="489" y="226"/>
                  </a:cubicBezTo>
                  <a:cubicBezTo>
                    <a:pt x="489" y="2"/>
                    <a:pt x="489" y="2"/>
                    <a:pt x="489" y="2"/>
                  </a:cubicBezTo>
                  <a:cubicBezTo>
                    <a:pt x="460" y="2"/>
                    <a:pt x="460" y="2"/>
                    <a:pt x="460" y="2"/>
                  </a:cubicBezTo>
                  <a:cubicBezTo>
                    <a:pt x="406" y="133"/>
                    <a:pt x="406" y="133"/>
                    <a:pt x="406" y="133"/>
                  </a:cubicBezTo>
                  <a:cubicBezTo>
                    <a:pt x="406" y="537"/>
                    <a:pt x="406" y="537"/>
                    <a:pt x="406" y="537"/>
                  </a:cubicBezTo>
                  <a:cubicBezTo>
                    <a:pt x="489" y="537"/>
                    <a:pt x="489" y="537"/>
                    <a:pt x="489" y="537"/>
                  </a:cubicBezTo>
                  <a:cubicBezTo>
                    <a:pt x="489" y="490"/>
                    <a:pt x="489" y="490"/>
                    <a:pt x="489" y="490"/>
                  </a:cubicBezTo>
                  <a:cubicBezTo>
                    <a:pt x="491" y="490"/>
                    <a:pt x="491" y="490"/>
                    <a:pt x="491" y="490"/>
                  </a:cubicBezTo>
                  <a:cubicBezTo>
                    <a:pt x="496" y="498"/>
                    <a:pt x="502" y="505"/>
                    <a:pt x="509" y="512"/>
                  </a:cubicBezTo>
                  <a:cubicBezTo>
                    <a:pt x="515" y="519"/>
                    <a:pt x="523" y="525"/>
                    <a:pt x="532" y="530"/>
                  </a:cubicBezTo>
                  <a:cubicBezTo>
                    <a:pt x="540" y="535"/>
                    <a:pt x="550" y="539"/>
                    <a:pt x="561" y="542"/>
                  </a:cubicBezTo>
                  <a:cubicBezTo>
                    <a:pt x="571" y="544"/>
                    <a:pt x="583" y="546"/>
                    <a:pt x="596" y="546"/>
                  </a:cubicBezTo>
                  <a:cubicBezTo>
                    <a:pt x="623" y="546"/>
                    <a:pt x="647" y="541"/>
                    <a:pt x="668" y="530"/>
                  </a:cubicBezTo>
                  <a:cubicBezTo>
                    <a:pt x="689" y="520"/>
                    <a:pt x="707" y="506"/>
                    <a:pt x="721" y="488"/>
                  </a:cubicBezTo>
                  <a:cubicBezTo>
                    <a:pt x="736" y="470"/>
                    <a:pt x="747" y="448"/>
                    <a:pt x="754" y="423"/>
                  </a:cubicBezTo>
                  <a:cubicBezTo>
                    <a:pt x="761" y="398"/>
                    <a:pt x="765" y="371"/>
                    <a:pt x="765" y="342"/>
                  </a:cubicBezTo>
                  <a:moveTo>
                    <a:pt x="678" y="341"/>
                  </a:moveTo>
                  <a:cubicBezTo>
                    <a:pt x="678" y="363"/>
                    <a:pt x="676" y="383"/>
                    <a:pt x="671" y="400"/>
                  </a:cubicBezTo>
                  <a:cubicBezTo>
                    <a:pt x="667" y="418"/>
                    <a:pt x="660" y="432"/>
                    <a:pt x="651" y="443"/>
                  </a:cubicBezTo>
                  <a:cubicBezTo>
                    <a:pt x="643" y="455"/>
                    <a:pt x="632" y="463"/>
                    <a:pt x="620" y="469"/>
                  </a:cubicBezTo>
                  <a:cubicBezTo>
                    <a:pt x="607" y="475"/>
                    <a:pt x="593" y="478"/>
                    <a:pt x="578" y="478"/>
                  </a:cubicBezTo>
                  <a:cubicBezTo>
                    <a:pt x="565" y="478"/>
                    <a:pt x="553" y="475"/>
                    <a:pt x="542" y="470"/>
                  </a:cubicBezTo>
                  <a:cubicBezTo>
                    <a:pt x="531" y="466"/>
                    <a:pt x="522" y="459"/>
                    <a:pt x="514" y="450"/>
                  </a:cubicBezTo>
                  <a:cubicBezTo>
                    <a:pt x="506" y="442"/>
                    <a:pt x="500" y="432"/>
                    <a:pt x="495" y="421"/>
                  </a:cubicBezTo>
                  <a:cubicBezTo>
                    <a:pt x="491" y="410"/>
                    <a:pt x="488" y="397"/>
                    <a:pt x="488" y="384"/>
                  </a:cubicBezTo>
                  <a:cubicBezTo>
                    <a:pt x="488" y="336"/>
                    <a:pt x="488" y="336"/>
                    <a:pt x="488" y="336"/>
                  </a:cubicBezTo>
                  <a:cubicBezTo>
                    <a:pt x="488" y="319"/>
                    <a:pt x="491" y="304"/>
                    <a:pt x="496" y="291"/>
                  </a:cubicBezTo>
                  <a:cubicBezTo>
                    <a:pt x="500" y="278"/>
                    <a:pt x="507" y="266"/>
                    <a:pt x="516" y="257"/>
                  </a:cubicBezTo>
                  <a:cubicBezTo>
                    <a:pt x="524" y="247"/>
                    <a:pt x="534" y="240"/>
                    <a:pt x="546" y="234"/>
                  </a:cubicBezTo>
                  <a:cubicBezTo>
                    <a:pt x="558" y="229"/>
                    <a:pt x="571" y="226"/>
                    <a:pt x="586" y="226"/>
                  </a:cubicBezTo>
                  <a:cubicBezTo>
                    <a:pt x="601" y="226"/>
                    <a:pt x="614" y="229"/>
                    <a:pt x="625" y="234"/>
                  </a:cubicBezTo>
                  <a:cubicBezTo>
                    <a:pt x="636" y="240"/>
                    <a:pt x="646" y="247"/>
                    <a:pt x="654" y="257"/>
                  </a:cubicBezTo>
                  <a:cubicBezTo>
                    <a:pt x="662" y="267"/>
                    <a:pt x="668" y="279"/>
                    <a:pt x="672" y="293"/>
                  </a:cubicBezTo>
                  <a:cubicBezTo>
                    <a:pt x="676" y="307"/>
                    <a:pt x="678" y="323"/>
                    <a:pt x="678" y="341"/>
                  </a:cubicBezTo>
                  <a:moveTo>
                    <a:pt x="1866" y="537"/>
                  </a:moveTo>
                  <a:cubicBezTo>
                    <a:pt x="1866" y="2"/>
                    <a:pt x="1866" y="2"/>
                    <a:pt x="1866" y="2"/>
                  </a:cubicBezTo>
                  <a:cubicBezTo>
                    <a:pt x="1785" y="2"/>
                    <a:pt x="1785" y="2"/>
                    <a:pt x="1785" y="2"/>
                  </a:cubicBezTo>
                  <a:cubicBezTo>
                    <a:pt x="1785" y="220"/>
                    <a:pt x="1785" y="220"/>
                    <a:pt x="1785" y="220"/>
                  </a:cubicBezTo>
                  <a:cubicBezTo>
                    <a:pt x="1783" y="220"/>
                    <a:pt x="1783" y="220"/>
                    <a:pt x="1783" y="220"/>
                  </a:cubicBezTo>
                  <a:cubicBezTo>
                    <a:pt x="1779" y="213"/>
                    <a:pt x="1773" y="206"/>
                    <a:pt x="1767" y="199"/>
                  </a:cubicBezTo>
                  <a:cubicBezTo>
                    <a:pt x="1760" y="192"/>
                    <a:pt x="1753" y="187"/>
                    <a:pt x="1744" y="182"/>
                  </a:cubicBezTo>
                  <a:cubicBezTo>
                    <a:pt x="1736" y="177"/>
                    <a:pt x="1726" y="173"/>
                    <a:pt x="1716" y="171"/>
                  </a:cubicBezTo>
                  <a:cubicBezTo>
                    <a:pt x="1705" y="168"/>
                    <a:pt x="1693" y="167"/>
                    <a:pt x="1681" y="167"/>
                  </a:cubicBezTo>
                  <a:cubicBezTo>
                    <a:pt x="1656" y="167"/>
                    <a:pt x="1633" y="171"/>
                    <a:pt x="1613" y="181"/>
                  </a:cubicBezTo>
                  <a:cubicBezTo>
                    <a:pt x="1592" y="190"/>
                    <a:pt x="1575" y="203"/>
                    <a:pt x="1561" y="220"/>
                  </a:cubicBezTo>
                  <a:cubicBezTo>
                    <a:pt x="1546" y="238"/>
                    <a:pt x="1535" y="259"/>
                    <a:pt x="1527" y="283"/>
                  </a:cubicBezTo>
                  <a:cubicBezTo>
                    <a:pt x="1519" y="308"/>
                    <a:pt x="1515" y="335"/>
                    <a:pt x="1515" y="365"/>
                  </a:cubicBezTo>
                  <a:cubicBezTo>
                    <a:pt x="1515" y="394"/>
                    <a:pt x="1519" y="420"/>
                    <a:pt x="1526" y="443"/>
                  </a:cubicBezTo>
                  <a:cubicBezTo>
                    <a:pt x="1534" y="465"/>
                    <a:pt x="1544" y="484"/>
                    <a:pt x="1558" y="500"/>
                  </a:cubicBezTo>
                  <a:cubicBezTo>
                    <a:pt x="1571" y="515"/>
                    <a:pt x="1587" y="526"/>
                    <a:pt x="1605" y="534"/>
                  </a:cubicBezTo>
                  <a:cubicBezTo>
                    <a:pt x="1624" y="542"/>
                    <a:pt x="1643" y="546"/>
                    <a:pt x="1665" y="546"/>
                  </a:cubicBezTo>
                  <a:cubicBezTo>
                    <a:pt x="1679" y="546"/>
                    <a:pt x="1693" y="544"/>
                    <a:pt x="1705" y="541"/>
                  </a:cubicBezTo>
                  <a:cubicBezTo>
                    <a:pt x="1717" y="538"/>
                    <a:pt x="1728" y="533"/>
                    <a:pt x="1737" y="528"/>
                  </a:cubicBezTo>
                  <a:cubicBezTo>
                    <a:pt x="1747" y="522"/>
                    <a:pt x="1756" y="515"/>
                    <a:pt x="1763" y="507"/>
                  </a:cubicBezTo>
                  <a:cubicBezTo>
                    <a:pt x="1771" y="499"/>
                    <a:pt x="1778" y="490"/>
                    <a:pt x="1783" y="480"/>
                  </a:cubicBezTo>
                  <a:cubicBezTo>
                    <a:pt x="1785" y="480"/>
                    <a:pt x="1785" y="480"/>
                    <a:pt x="1785" y="480"/>
                  </a:cubicBezTo>
                  <a:cubicBezTo>
                    <a:pt x="1785" y="537"/>
                    <a:pt x="1785" y="537"/>
                    <a:pt x="1785" y="537"/>
                  </a:cubicBezTo>
                  <a:lnTo>
                    <a:pt x="1866" y="537"/>
                  </a:lnTo>
                  <a:close/>
                  <a:moveTo>
                    <a:pt x="1786" y="366"/>
                  </a:moveTo>
                  <a:cubicBezTo>
                    <a:pt x="1786" y="384"/>
                    <a:pt x="1783" y="399"/>
                    <a:pt x="1778" y="413"/>
                  </a:cubicBezTo>
                  <a:cubicBezTo>
                    <a:pt x="1773" y="427"/>
                    <a:pt x="1767" y="439"/>
                    <a:pt x="1758" y="449"/>
                  </a:cubicBezTo>
                  <a:cubicBezTo>
                    <a:pt x="1750" y="458"/>
                    <a:pt x="1740" y="466"/>
                    <a:pt x="1728" y="471"/>
                  </a:cubicBezTo>
                  <a:cubicBezTo>
                    <a:pt x="1717" y="476"/>
                    <a:pt x="1705" y="479"/>
                    <a:pt x="1692" y="479"/>
                  </a:cubicBezTo>
                  <a:cubicBezTo>
                    <a:pt x="1679" y="479"/>
                    <a:pt x="1667" y="477"/>
                    <a:pt x="1656" y="472"/>
                  </a:cubicBezTo>
                  <a:cubicBezTo>
                    <a:pt x="1644" y="467"/>
                    <a:pt x="1635" y="460"/>
                    <a:pt x="1626" y="450"/>
                  </a:cubicBezTo>
                  <a:cubicBezTo>
                    <a:pt x="1618" y="440"/>
                    <a:pt x="1612" y="428"/>
                    <a:pt x="1607" y="414"/>
                  </a:cubicBezTo>
                  <a:cubicBezTo>
                    <a:pt x="1602" y="399"/>
                    <a:pt x="1600" y="382"/>
                    <a:pt x="1600" y="363"/>
                  </a:cubicBezTo>
                  <a:cubicBezTo>
                    <a:pt x="1600" y="343"/>
                    <a:pt x="1602" y="325"/>
                    <a:pt x="1606" y="309"/>
                  </a:cubicBezTo>
                  <a:cubicBezTo>
                    <a:pt x="1610" y="294"/>
                    <a:pt x="1616" y="280"/>
                    <a:pt x="1624" y="269"/>
                  </a:cubicBezTo>
                  <a:cubicBezTo>
                    <a:pt x="1632" y="257"/>
                    <a:pt x="1642" y="249"/>
                    <a:pt x="1654" y="242"/>
                  </a:cubicBezTo>
                  <a:cubicBezTo>
                    <a:pt x="1667" y="236"/>
                    <a:pt x="1681" y="233"/>
                    <a:pt x="1697" y="233"/>
                  </a:cubicBezTo>
                  <a:cubicBezTo>
                    <a:pt x="1709" y="233"/>
                    <a:pt x="1721" y="236"/>
                    <a:pt x="1732" y="241"/>
                  </a:cubicBezTo>
                  <a:cubicBezTo>
                    <a:pt x="1743" y="245"/>
                    <a:pt x="1752" y="252"/>
                    <a:pt x="1760" y="260"/>
                  </a:cubicBezTo>
                  <a:cubicBezTo>
                    <a:pt x="1768" y="269"/>
                    <a:pt x="1774" y="279"/>
                    <a:pt x="1779" y="290"/>
                  </a:cubicBezTo>
                  <a:cubicBezTo>
                    <a:pt x="1783" y="301"/>
                    <a:pt x="1786" y="313"/>
                    <a:pt x="1786" y="326"/>
                  </a:cubicBezTo>
                  <a:lnTo>
                    <a:pt x="1786" y="3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08437" y="5097462"/>
              <a:ext cx="6658746" cy="1375761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800" b="1" spc="-200" dirty="0">
                  <a:solidFill>
                    <a:schemeClr val="accent6">
                      <a:lumMod val="50000"/>
                    </a:schemeClr>
                  </a:solidFill>
                  <a:latin typeface="+mj-lt"/>
                </a:rPr>
                <a:t>conference_app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920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476339" y="2197739"/>
            <a:ext cx="788144" cy="3841899"/>
            <a:chOff x="8800914" y="2154842"/>
            <a:chExt cx="772760" cy="3766910"/>
          </a:xfrm>
        </p:grpSpPr>
        <p:grpSp>
          <p:nvGrpSpPr>
            <p:cNvPr id="45" name="Group 44"/>
            <p:cNvGrpSpPr/>
            <p:nvPr/>
          </p:nvGrpSpPr>
          <p:grpSpPr>
            <a:xfrm>
              <a:off x="8800914" y="2154842"/>
              <a:ext cx="772760" cy="305690"/>
              <a:chOff x="0" y="0"/>
              <a:chExt cx="772760" cy="305690"/>
            </a:xfrm>
          </p:grpSpPr>
          <p:sp>
            <p:nvSpPr>
              <p:cNvPr id="46" name="Pentagon 45"/>
              <p:cNvSpPr/>
              <p:nvPr/>
            </p:nvSpPr>
            <p:spPr>
              <a:xfrm>
                <a:off x="0" y="0"/>
                <a:ext cx="772760" cy="30569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7" name="Pentagon 4"/>
              <p:cNvSpPr/>
              <p:nvPr/>
            </p:nvSpPr>
            <p:spPr>
              <a:xfrm>
                <a:off x="0" y="0"/>
                <a:ext cx="696338" cy="305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30564" tIns="65282" rIns="32641" bIns="65282" numCol="1" spcCol="1270" anchor="ctr" anchorCtr="0">
                <a:noAutofit/>
              </a:bodyPr>
              <a:lstStyle/>
              <a:p>
                <a:pPr algn="ctr" defTabSz="108802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448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8800914" y="3817141"/>
              <a:ext cx="772760" cy="305690"/>
              <a:chOff x="0" y="0"/>
              <a:chExt cx="772760" cy="305690"/>
            </a:xfrm>
          </p:grpSpPr>
          <p:sp>
            <p:nvSpPr>
              <p:cNvPr id="49" name="Pentagon 48"/>
              <p:cNvSpPr/>
              <p:nvPr/>
            </p:nvSpPr>
            <p:spPr>
              <a:xfrm>
                <a:off x="0" y="0"/>
                <a:ext cx="772760" cy="30569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0" name="Pentagon 4"/>
              <p:cNvSpPr/>
              <p:nvPr/>
            </p:nvSpPr>
            <p:spPr>
              <a:xfrm>
                <a:off x="0" y="0"/>
                <a:ext cx="696338" cy="305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30564" tIns="65282" rIns="32641" bIns="65282" numCol="1" spcCol="1270" anchor="ctr" anchorCtr="0">
                <a:noAutofit/>
              </a:bodyPr>
              <a:lstStyle/>
              <a:p>
                <a:pPr algn="ctr" defTabSz="108802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448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800914" y="5616062"/>
              <a:ext cx="772760" cy="305690"/>
              <a:chOff x="0" y="0"/>
              <a:chExt cx="772760" cy="305690"/>
            </a:xfrm>
          </p:grpSpPr>
          <p:sp>
            <p:nvSpPr>
              <p:cNvPr id="52" name="Pentagon 51"/>
              <p:cNvSpPr/>
              <p:nvPr/>
            </p:nvSpPr>
            <p:spPr>
              <a:xfrm>
                <a:off x="0" y="0"/>
                <a:ext cx="772760" cy="30569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3" name="Pentagon 4"/>
              <p:cNvSpPr/>
              <p:nvPr/>
            </p:nvSpPr>
            <p:spPr>
              <a:xfrm>
                <a:off x="0" y="0"/>
                <a:ext cx="696338" cy="305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30564" tIns="65282" rIns="32641" bIns="65282" numCol="1" spcCol="1270" anchor="ctr" anchorCtr="0">
                <a:noAutofit/>
              </a:bodyPr>
              <a:lstStyle/>
              <a:p>
                <a:pPr algn="ctr" defTabSz="108802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448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6474685" y="1548742"/>
            <a:ext cx="3227022" cy="5188843"/>
            <a:chOff x="5972056" y="1518512"/>
            <a:chExt cx="3164034" cy="5087563"/>
          </a:xfrm>
        </p:grpSpPr>
        <p:grpSp>
          <p:nvGrpSpPr>
            <p:cNvPr id="4" name="Group 3"/>
            <p:cNvGrpSpPr/>
            <p:nvPr/>
          </p:nvGrpSpPr>
          <p:grpSpPr>
            <a:xfrm>
              <a:off x="5972056" y="1518512"/>
              <a:ext cx="3164034" cy="1601763"/>
              <a:chOff x="6368261" y="1271596"/>
              <a:chExt cx="3164034" cy="1776403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6368261" y="1271596"/>
                <a:ext cx="3024902" cy="1776403"/>
              </a:xfrm>
              <a:prstGeom prst="rect">
                <a:avLst/>
              </a:prstGeom>
              <a:solidFill>
                <a:schemeClr val="accent6"/>
              </a:solidFill>
              <a:ln w="19050" cap="flat" cmpd="sng" algn="ctr">
                <a:noFill/>
                <a:prstDash val="solid"/>
              </a:ln>
              <a:effectLst/>
            </p:spPr>
            <p:txBody>
              <a:bodyPr lIns="93260" tIns="186521" bIns="93260" rtlCol="0" anchor="t" anchorCtr="0"/>
              <a:lstStyle/>
              <a:p>
                <a:pPr algn="ctr" defTabSz="932563">
                  <a:defRPr/>
                </a:pPr>
                <a:r>
                  <a:rPr lang="en-US" sz="2040" kern="0" dirty="0">
                    <a:solidFill>
                      <a:schemeClr val="bg1"/>
                    </a:solidFill>
                    <a:latin typeface="Segoe UI Light"/>
                    <a:cs typeface="Segoe UI" panose="020B0502040204020203" pitchFamily="34" charset="0"/>
                  </a:rPr>
                  <a:t>Visual Studio Project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501218" y="1842789"/>
                <a:ext cx="3031077" cy="1007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91436" indent="-291436" defTabSz="932563">
                  <a:buFont typeface="Arial" panose="020B0604020202020204" pitchFamily="34" charset="0"/>
                  <a:buChar char="•"/>
                  <a:defRPr/>
                </a:pPr>
                <a:r>
                  <a:rPr lang="en-US" sz="1326" kern="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cs typeface="Segoe UI" panose="020B0502040204020203" pitchFamily="34" charset="0"/>
                  </a:rPr>
                  <a:t>HTML, CSS, JS, assets</a:t>
                </a:r>
              </a:p>
              <a:p>
                <a:pPr marL="291436" indent="-291436" defTabSz="932563">
                  <a:buFont typeface="Arial" panose="020B0604020202020204" pitchFamily="34" charset="0"/>
                  <a:buChar char="•"/>
                  <a:defRPr/>
                </a:pPr>
                <a:r>
                  <a:rPr lang="en-US" sz="1326" kern="0" dirty="0">
                    <a:solidFill>
                      <a:schemeClr val="bg1"/>
                    </a:solidFill>
                    <a:cs typeface="Segoe UI" panose="020B0502040204020203" pitchFamily="34" charset="0"/>
                  </a:rPr>
                  <a:t>Windows-specific runtime</a:t>
                </a:r>
              </a:p>
              <a:p>
                <a:pPr marL="291436" indent="-291436" defTabSz="932563">
                  <a:buFont typeface="Arial" panose="020B0604020202020204" pitchFamily="34" charset="0"/>
                  <a:buChar char="•"/>
                  <a:defRPr/>
                </a:pPr>
                <a:r>
                  <a:rPr lang="en-US" sz="1326" kern="0" dirty="0">
                    <a:solidFill>
                      <a:schemeClr val="bg1"/>
                    </a:solidFill>
                    <a:cs typeface="Segoe UI" panose="020B0502040204020203" pitchFamily="34" charset="0"/>
                  </a:rPr>
                  <a:t>Windows-specific plugin code</a:t>
                </a:r>
              </a:p>
              <a:p>
                <a:pPr marL="291436" indent="-291436" defTabSz="932563">
                  <a:buFont typeface="Arial" panose="020B0604020202020204" pitchFamily="34" charset="0"/>
                  <a:buChar char="•"/>
                  <a:defRPr/>
                </a:pPr>
                <a:r>
                  <a:rPr lang="en-US" sz="1326" kern="0" dirty="0">
                    <a:solidFill>
                      <a:schemeClr val="bg1"/>
                    </a:solidFill>
                    <a:cs typeface="Segoe UI" panose="020B0502040204020203" pitchFamily="34" charset="0"/>
                  </a:rPr>
                  <a:t>Windows-specific configuration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972056" y="3261412"/>
              <a:ext cx="3024902" cy="1601763"/>
              <a:chOff x="6368261" y="1271597"/>
              <a:chExt cx="3024902" cy="1776403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368261" y="1271597"/>
                <a:ext cx="3024902" cy="1776403"/>
              </a:xfrm>
              <a:prstGeom prst="rect">
                <a:avLst/>
              </a:prstGeom>
              <a:solidFill>
                <a:schemeClr val="accent6"/>
              </a:solidFill>
              <a:ln w="19050" cap="flat" cmpd="sng" algn="ctr">
                <a:noFill/>
                <a:prstDash val="solid"/>
              </a:ln>
              <a:effectLst/>
            </p:spPr>
            <p:txBody>
              <a:bodyPr lIns="93260" tIns="186521" bIns="93260" rtlCol="0" anchor="t" anchorCtr="0"/>
              <a:lstStyle/>
              <a:p>
                <a:pPr algn="ctr" defTabSz="932563">
                  <a:defRPr/>
                </a:pPr>
                <a:r>
                  <a:rPr lang="en-US" sz="2040" kern="0" dirty="0" err="1">
                    <a:solidFill>
                      <a:schemeClr val="bg1"/>
                    </a:solidFill>
                    <a:latin typeface="Segoe UI Light"/>
                    <a:cs typeface="Segoe UI" panose="020B0502040204020203" pitchFamily="34" charset="0"/>
                  </a:rPr>
                  <a:t>XCode</a:t>
                </a:r>
                <a:r>
                  <a:rPr lang="en-US" sz="2040" kern="0" dirty="0">
                    <a:solidFill>
                      <a:schemeClr val="bg1"/>
                    </a:solidFill>
                    <a:latin typeface="Segoe UI Light"/>
                    <a:cs typeface="Segoe UI" panose="020B0502040204020203" pitchFamily="34" charset="0"/>
                  </a:rPr>
                  <a:t> Project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501218" y="1842790"/>
                <a:ext cx="2752245" cy="1007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91436" indent="-291436" defTabSz="932563">
                  <a:buFont typeface="Arial" panose="020B0604020202020204" pitchFamily="34" charset="0"/>
                  <a:buChar char="•"/>
                  <a:defRPr/>
                </a:pPr>
                <a:r>
                  <a:rPr lang="en-US" sz="1326" kern="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cs typeface="Segoe UI" panose="020B0502040204020203" pitchFamily="34" charset="0"/>
                  </a:rPr>
                  <a:t>HTML, CSS, JS, assets</a:t>
                </a:r>
              </a:p>
              <a:p>
                <a:pPr marL="291436" indent="-291436" defTabSz="932563">
                  <a:buFont typeface="Arial" panose="020B0604020202020204" pitchFamily="34" charset="0"/>
                  <a:buChar char="•"/>
                  <a:defRPr/>
                </a:pPr>
                <a:r>
                  <a:rPr lang="en-US" sz="1326" kern="0" dirty="0">
                    <a:solidFill>
                      <a:schemeClr val="bg1"/>
                    </a:solidFill>
                    <a:cs typeface="Segoe UI" panose="020B0502040204020203" pitchFamily="34" charset="0"/>
                  </a:rPr>
                  <a:t>iOS-specific runtime</a:t>
                </a:r>
              </a:p>
              <a:p>
                <a:pPr marL="291436" indent="-291436" defTabSz="932563">
                  <a:buFont typeface="Arial" panose="020B0604020202020204" pitchFamily="34" charset="0"/>
                  <a:buChar char="•"/>
                  <a:defRPr/>
                </a:pPr>
                <a:r>
                  <a:rPr lang="en-US" sz="1326" kern="0" dirty="0">
                    <a:solidFill>
                      <a:schemeClr val="bg1"/>
                    </a:solidFill>
                    <a:cs typeface="Segoe UI" panose="020B0502040204020203" pitchFamily="34" charset="0"/>
                  </a:rPr>
                  <a:t>iOS-specific plugin code</a:t>
                </a:r>
              </a:p>
              <a:p>
                <a:pPr marL="291436" indent="-291436" defTabSz="932563">
                  <a:buFont typeface="Arial" panose="020B0604020202020204" pitchFamily="34" charset="0"/>
                  <a:buChar char="•"/>
                  <a:defRPr/>
                </a:pPr>
                <a:r>
                  <a:rPr lang="en-US" sz="1326" kern="0" dirty="0">
                    <a:solidFill>
                      <a:schemeClr val="bg1"/>
                    </a:solidFill>
                    <a:cs typeface="Segoe UI" panose="020B0502040204020203" pitchFamily="34" charset="0"/>
                  </a:rPr>
                  <a:t>iOS-specific configuration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972056" y="5004312"/>
              <a:ext cx="3024902" cy="1601763"/>
              <a:chOff x="6368261" y="1271596"/>
              <a:chExt cx="3024902" cy="1776403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6368261" y="1271596"/>
                <a:ext cx="3024902" cy="1776403"/>
              </a:xfrm>
              <a:prstGeom prst="rect">
                <a:avLst/>
              </a:prstGeom>
              <a:solidFill>
                <a:schemeClr val="accent6"/>
              </a:solidFill>
              <a:ln w="19050" cap="flat" cmpd="sng" algn="ctr">
                <a:noFill/>
                <a:prstDash val="solid"/>
              </a:ln>
              <a:effectLst/>
            </p:spPr>
            <p:txBody>
              <a:bodyPr lIns="93260" tIns="186521" bIns="93260" rtlCol="0" anchor="t" anchorCtr="0"/>
              <a:lstStyle/>
              <a:p>
                <a:pPr algn="ctr" defTabSz="932563">
                  <a:defRPr/>
                </a:pPr>
                <a:r>
                  <a:rPr lang="en-US" sz="2040" kern="0" dirty="0">
                    <a:solidFill>
                      <a:schemeClr val="bg1"/>
                    </a:solidFill>
                    <a:latin typeface="Segoe UI Light"/>
                    <a:cs typeface="Segoe UI" panose="020B0502040204020203" pitchFamily="34" charset="0"/>
                  </a:rPr>
                  <a:t>Android Project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501218" y="1842789"/>
                <a:ext cx="2752245" cy="1007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91436" indent="-291436" defTabSz="932563">
                  <a:buFont typeface="Arial" panose="020B0604020202020204" pitchFamily="34" charset="0"/>
                  <a:buChar char="•"/>
                  <a:defRPr/>
                </a:pPr>
                <a:r>
                  <a:rPr lang="en-US" sz="1326" kern="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cs typeface="Segoe UI" panose="020B0502040204020203" pitchFamily="34" charset="0"/>
                  </a:rPr>
                  <a:t>HTML, CSS, JS, assets</a:t>
                </a:r>
              </a:p>
              <a:p>
                <a:pPr marL="291436" indent="-291436" defTabSz="932563">
                  <a:buFont typeface="Arial" panose="020B0604020202020204" pitchFamily="34" charset="0"/>
                  <a:buChar char="•"/>
                  <a:defRPr/>
                </a:pPr>
                <a:r>
                  <a:rPr lang="en-US" sz="1326" kern="0" dirty="0">
                    <a:solidFill>
                      <a:schemeClr val="bg1"/>
                    </a:solidFill>
                    <a:cs typeface="Segoe UI" panose="020B0502040204020203" pitchFamily="34" charset="0"/>
                  </a:rPr>
                  <a:t>Android-specific runtime</a:t>
                </a:r>
              </a:p>
              <a:p>
                <a:pPr marL="291436" indent="-291436" defTabSz="932563">
                  <a:buFont typeface="Arial" panose="020B0604020202020204" pitchFamily="34" charset="0"/>
                  <a:buChar char="•"/>
                  <a:defRPr/>
                </a:pPr>
                <a:r>
                  <a:rPr lang="en-US" sz="1326" kern="0" dirty="0">
                    <a:solidFill>
                      <a:schemeClr val="bg1"/>
                    </a:solidFill>
                    <a:cs typeface="Segoe UI" panose="020B0502040204020203" pitchFamily="34" charset="0"/>
                  </a:rPr>
                  <a:t>Android-specific plugin code</a:t>
                </a:r>
              </a:p>
              <a:p>
                <a:pPr marL="291436" indent="-291436" defTabSz="932563">
                  <a:buFont typeface="Arial" panose="020B0604020202020204" pitchFamily="34" charset="0"/>
                  <a:buChar char="•"/>
                  <a:defRPr/>
                </a:pPr>
                <a:r>
                  <a:rPr lang="en-US" sz="1326" kern="0" dirty="0">
                    <a:solidFill>
                      <a:schemeClr val="bg1"/>
                    </a:solidFill>
                    <a:cs typeface="Segoe UI" panose="020B0502040204020203" pitchFamily="34" charset="0"/>
                  </a:rPr>
                  <a:t>Android-specific configuration</a:t>
                </a: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2523159" y="3654392"/>
            <a:ext cx="1995165" cy="740665"/>
            <a:chOff x="1912" y="0"/>
            <a:chExt cx="1956222" cy="726208"/>
          </a:xfrm>
        </p:grpSpPr>
        <p:sp>
          <p:nvSpPr>
            <p:cNvPr id="41" name="Pentagon 40"/>
            <p:cNvSpPr/>
            <p:nvPr/>
          </p:nvSpPr>
          <p:spPr>
            <a:xfrm>
              <a:off x="1912" y="0"/>
              <a:ext cx="1956222" cy="726208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Pentagon 4"/>
            <p:cNvSpPr txBox="1"/>
            <p:nvPr/>
          </p:nvSpPr>
          <p:spPr>
            <a:xfrm>
              <a:off x="1912" y="0"/>
              <a:ext cx="1774670" cy="7262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0564" tIns="65282" rIns="32641" bIns="65282" numCol="1" spcCol="1270" anchor="ctr" anchorCtr="0">
              <a:noAutofit/>
            </a:bodyPr>
            <a:lstStyle/>
            <a:p>
              <a:pPr algn="ctr" defTabSz="108802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48" dirty="0">
                  <a:solidFill>
                    <a:schemeClr val="bg1"/>
                  </a:solidFill>
                  <a:latin typeface="+mj-lt"/>
                </a:rPr>
                <a:t>Build</a:t>
              </a:r>
              <a:endParaRPr lang="en-US" sz="2448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does Cordova work?</a:t>
            </a:r>
          </a:p>
        </p:txBody>
      </p:sp>
      <p:graphicFrame>
        <p:nvGraphicFramePr>
          <p:cNvPr id="33" name="Diagram 32"/>
          <p:cNvGraphicFramePr/>
          <p:nvPr>
            <p:extLst/>
          </p:nvPr>
        </p:nvGraphicFramePr>
        <p:xfrm>
          <a:off x="9695917" y="-1071754"/>
          <a:ext cx="788915" cy="311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824148" y="1548742"/>
            <a:ext cx="2790871" cy="5188843"/>
            <a:chOff x="421139" y="2319394"/>
            <a:chExt cx="2736396" cy="5087563"/>
          </a:xfrm>
        </p:grpSpPr>
        <p:sp>
          <p:nvSpPr>
            <p:cNvPr id="24" name="Rectangle 23"/>
            <p:cNvSpPr/>
            <p:nvPr/>
          </p:nvSpPr>
          <p:spPr>
            <a:xfrm>
              <a:off x="421139" y="2319394"/>
              <a:ext cx="2736396" cy="5087563"/>
            </a:xfrm>
            <a:prstGeom prst="rect">
              <a:avLst/>
            </a:prstGeom>
            <a:solidFill>
              <a:schemeClr val="accent6"/>
            </a:solidFill>
            <a:ln w="19050" cap="flat" cmpd="sng" algn="ctr">
              <a:noFill/>
              <a:prstDash val="solid"/>
            </a:ln>
            <a:effectLst/>
          </p:spPr>
          <p:txBody>
            <a:bodyPr lIns="93260" tIns="279781" bIns="93260" rtlCol="0" anchor="t" anchorCtr="0"/>
            <a:lstStyle/>
            <a:p>
              <a:pPr algn="ctr" defTabSz="932563">
                <a:defRPr/>
              </a:pPr>
              <a:r>
                <a:rPr lang="en-US" sz="2448" kern="0" dirty="0">
                  <a:solidFill>
                    <a:schemeClr val="bg1"/>
                  </a:solidFill>
                  <a:latin typeface="Segoe UI Light"/>
                  <a:cs typeface="Segoe UI" panose="020B0502040204020203" pitchFamily="34" charset="0"/>
                </a:rPr>
                <a:t>Cordova Project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4096" y="2859045"/>
              <a:ext cx="2603439" cy="1568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91436" indent="-291436" defTabSz="932563">
                <a:buFont typeface="Arial" panose="020B0604020202020204" pitchFamily="34" charset="0"/>
                <a:buChar char="•"/>
                <a:defRPr/>
              </a:pPr>
              <a:endParaRPr lang="fr-FR" sz="1632" kern="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marL="291436" indent="-291436" defTabSz="932563">
                <a:buFont typeface="Arial" panose="020B0604020202020204" pitchFamily="34" charset="0"/>
                <a:buChar char="•"/>
                <a:defRPr/>
              </a:pPr>
              <a:r>
                <a:rPr lang="fr-FR" sz="1632" kern="0" dirty="0">
                  <a:solidFill>
                    <a:schemeClr val="accent3">
                      <a:lumMod val="60000"/>
                      <a:lumOff val="40000"/>
                    </a:schemeClr>
                  </a:solidFill>
                  <a:cs typeface="Segoe UI" panose="020B0502040204020203" pitchFamily="34" charset="0"/>
                </a:rPr>
                <a:t>HTML, CSS, TS, </a:t>
              </a:r>
              <a:r>
                <a:rPr lang="fr-FR" sz="1632" kern="0" dirty="0" err="1">
                  <a:solidFill>
                    <a:schemeClr val="accent3">
                      <a:lumMod val="60000"/>
                      <a:lumOff val="40000"/>
                    </a:schemeClr>
                  </a:solidFill>
                  <a:cs typeface="Segoe UI" panose="020B0502040204020203" pitchFamily="34" charset="0"/>
                </a:rPr>
                <a:t>assets</a:t>
              </a:r>
              <a:endParaRPr lang="fr-FR" sz="1632" kern="0" dirty="0">
                <a:solidFill>
                  <a:schemeClr val="accent3">
                    <a:lumMod val="60000"/>
                    <a:lumOff val="40000"/>
                  </a:schemeClr>
                </a:solidFill>
                <a:cs typeface="Segoe UI" panose="020B0502040204020203" pitchFamily="34" charset="0"/>
              </a:endParaRPr>
            </a:p>
            <a:p>
              <a:pPr marL="291436" indent="-291436" defTabSz="932563">
                <a:buFont typeface="Arial" panose="020B0604020202020204" pitchFamily="34" charset="0"/>
                <a:buChar char="•"/>
                <a:defRPr/>
              </a:pPr>
              <a:r>
                <a:rPr lang="fr-FR" sz="1632" kern="0" dirty="0">
                  <a:solidFill>
                    <a:schemeClr val="accent3">
                      <a:lumMod val="60000"/>
                      <a:lumOff val="40000"/>
                    </a:schemeClr>
                  </a:solidFill>
                  <a:cs typeface="Segoe UI" panose="020B0502040204020203" pitchFamily="34" charset="0"/>
                </a:rPr>
                <a:t>Configuration</a:t>
              </a:r>
            </a:p>
            <a:p>
              <a:pPr marL="291436" indent="-291436" defTabSz="932563">
                <a:buFont typeface="Arial" panose="020B0604020202020204" pitchFamily="34" charset="0"/>
                <a:buChar char="•"/>
                <a:defRPr/>
              </a:pPr>
              <a:r>
                <a:rPr lang="fr-FR" sz="1632" kern="0" dirty="0">
                  <a:solidFill>
                    <a:schemeClr val="bg1"/>
                  </a:solidFill>
                  <a:cs typeface="Segoe UI" panose="020B0502040204020203" pitchFamily="34" charset="0"/>
                </a:rPr>
                <a:t>FX (</a:t>
              </a:r>
              <a:r>
                <a:rPr lang="fr-FR" sz="1632" kern="0" dirty="0" err="1">
                  <a:solidFill>
                    <a:schemeClr val="bg1"/>
                  </a:solidFill>
                  <a:cs typeface="Segoe UI" panose="020B0502040204020203" pitchFamily="34" charset="0"/>
                </a:rPr>
                <a:t>Ionic</a:t>
              </a:r>
              <a:r>
                <a:rPr lang="fr-FR" sz="1632" kern="0" dirty="0">
                  <a:solidFill>
                    <a:schemeClr val="bg1"/>
                  </a:solidFill>
                  <a:cs typeface="Segoe UI" panose="020B0502040204020203" pitchFamily="34" charset="0"/>
                </a:rPr>
                <a:t>, </a:t>
              </a:r>
              <a:r>
                <a:rPr lang="fr-FR" sz="1632" kern="0" dirty="0" err="1">
                  <a:solidFill>
                    <a:schemeClr val="bg1"/>
                  </a:solidFill>
                  <a:cs typeface="Segoe UI" panose="020B0502040204020203" pitchFamily="34" charset="0"/>
                </a:rPr>
                <a:t>Angular</a:t>
              </a:r>
              <a:r>
                <a:rPr lang="fr-FR" sz="1632" kern="0" dirty="0">
                  <a:solidFill>
                    <a:schemeClr val="bg1"/>
                  </a:solidFill>
                  <a:cs typeface="Segoe UI" panose="020B0502040204020203" pitchFamily="34" charset="0"/>
                </a:rPr>
                <a:t>)</a:t>
              </a:r>
            </a:p>
            <a:p>
              <a:pPr marL="291436" indent="-291436" defTabSz="932563">
                <a:buFont typeface="Arial" panose="020B0604020202020204" pitchFamily="34" charset="0"/>
                <a:buChar char="•"/>
                <a:defRPr/>
              </a:pPr>
              <a:r>
                <a:rPr lang="fr-FR" sz="1632" kern="0" dirty="0">
                  <a:solidFill>
                    <a:schemeClr val="bg1"/>
                  </a:solidFill>
                  <a:cs typeface="Segoe UI" panose="020B0502040204020203" pitchFamily="34" charset="0"/>
                </a:rPr>
                <a:t>Platform code</a:t>
              </a:r>
            </a:p>
            <a:p>
              <a:pPr marL="291436" indent="-291436" defTabSz="932563">
                <a:buFont typeface="Arial" panose="020B0604020202020204" pitchFamily="34" charset="0"/>
                <a:buChar char="•"/>
                <a:defRPr/>
              </a:pPr>
              <a:r>
                <a:rPr lang="fr-FR" sz="1632" kern="0" dirty="0">
                  <a:solidFill>
                    <a:schemeClr val="bg1"/>
                  </a:solidFill>
                  <a:cs typeface="Segoe UI" panose="020B0502040204020203" pitchFamily="34" charset="0"/>
                </a:rPr>
                <a:t>Plugin code</a:t>
              </a:r>
            </a:p>
          </p:txBody>
        </p:sp>
      </p:grpSp>
      <p:graphicFrame>
        <p:nvGraphicFramePr>
          <p:cNvPr id="30" name="Diagram 29"/>
          <p:cNvGraphicFramePr/>
          <p:nvPr>
            <p:extLst>
              <p:ext uri="{D42A27DB-BD31-4B8C-83A1-F6EECF244321}">
                <p14:modId xmlns:p14="http://schemas.microsoft.com/office/powerpoint/2010/main" val="2303032715"/>
              </p:ext>
            </p:extLst>
          </p:nvPr>
        </p:nvGraphicFramePr>
        <p:xfrm>
          <a:off x="882" y="3654392"/>
          <a:ext cx="1997116" cy="740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10221873" y="2031853"/>
            <a:ext cx="1339323" cy="4702861"/>
            <a:chOff x="10021489" y="1992193"/>
            <a:chExt cx="1313181" cy="4611067"/>
          </a:xfrm>
        </p:grpSpPr>
        <p:grpSp>
          <p:nvGrpSpPr>
            <p:cNvPr id="14" name="Group 13"/>
            <p:cNvGrpSpPr/>
            <p:nvPr/>
          </p:nvGrpSpPr>
          <p:grpSpPr>
            <a:xfrm>
              <a:off x="10021489" y="1992193"/>
              <a:ext cx="1313181" cy="1148081"/>
              <a:chOff x="9865044" y="2004261"/>
              <a:chExt cx="1313181" cy="1148081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9865044" y="2620530"/>
                <a:ext cx="1313181" cy="5318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32563">
                  <a:defRPr/>
                </a:pPr>
                <a:r>
                  <a:rPr lang="en-US" sz="1428" kern="0" dirty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Universal</a:t>
                </a:r>
              </a:p>
              <a:p>
                <a:pPr algn="ctr" defTabSz="932563">
                  <a:defRPr/>
                </a:pPr>
                <a:r>
                  <a:rPr lang="en-US" sz="1428" kern="0" dirty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Windows App</a:t>
                </a:r>
              </a:p>
            </p:txBody>
          </p:sp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13">
                <a:biLevel thresh="25000"/>
              </a:blip>
              <a:stretch>
                <a:fillRect/>
              </a:stretch>
            </p:blipFill>
            <p:spPr>
              <a:xfrm>
                <a:off x="10268888" y="2004261"/>
                <a:ext cx="505492" cy="505492"/>
              </a:xfrm>
              <a:prstGeom prst="rect">
                <a:avLst/>
              </a:prstGeom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10253926" y="3652834"/>
              <a:ext cx="848310" cy="1218933"/>
              <a:chOff x="10097480" y="3686307"/>
              <a:chExt cx="848310" cy="1218933"/>
            </a:xfrm>
          </p:grpSpPr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14">
                <a:biLevel thresh="50000"/>
              </a:blip>
              <a:stretch>
                <a:fillRect/>
              </a:stretch>
            </p:blipFill>
            <p:spPr>
              <a:xfrm>
                <a:off x="10291264" y="3686307"/>
                <a:ext cx="460740" cy="567357"/>
              </a:xfrm>
              <a:prstGeom prst="rect">
                <a:avLst/>
              </a:prstGeom>
            </p:spPr>
          </p:pic>
          <p:sp>
            <p:nvSpPr>
              <p:cNvPr id="71" name="Rectangle 70"/>
              <p:cNvSpPr/>
              <p:nvPr/>
            </p:nvSpPr>
            <p:spPr>
              <a:xfrm>
                <a:off x="10097480" y="4373428"/>
                <a:ext cx="848310" cy="5318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32563">
                  <a:defRPr/>
                </a:pPr>
                <a:r>
                  <a:rPr lang="en-US" sz="1428" kern="0" dirty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Native </a:t>
                </a:r>
                <a:br>
                  <a:rPr lang="en-US" sz="1428" kern="0" dirty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1428" kern="0" dirty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iOS App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067177" y="5435189"/>
              <a:ext cx="1221809" cy="1168071"/>
              <a:chOff x="9910730" y="5519350"/>
              <a:chExt cx="1221809" cy="1168071"/>
            </a:xfrm>
          </p:grpSpPr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15">
                <a:biLevel thresh="50000"/>
              </a:blip>
              <a:stretch>
                <a:fillRect/>
              </a:stretch>
            </p:blipFill>
            <p:spPr>
              <a:xfrm>
                <a:off x="10269373" y="5519350"/>
                <a:ext cx="504522" cy="606380"/>
              </a:xfrm>
              <a:prstGeom prst="rect">
                <a:avLst/>
              </a:prstGeom>
            </p:spPr>
          </p:pic>
          <p:sp>
            <p:nvSpPr>
              <p:cNvPr id="72" name="Rectangle 71"/>
              <p:cNvSpPr/>
              <p:nvPr/>
            </p:nvSpPr>
            <p:spPr>
              <a:xfrm>
                <a:off x="9910730" y="6155609"/>
                <a:ext cx="1221809" cy="5318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32563">
                  <a:defRPr/>
                </a:pPr>
                <a:r>
                  <a:rPr lang="en-US" sz="1428" kern="0" dirty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Native</a:t>
                </a:r>
                <a:br>
                  <a:rPr lang="en-US" sz="1428" kern="0" dirty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1428" kern="0" dirty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Android App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3235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96296E-6 L 0.16836 -0.0037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11" y="-185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0.08177 -0.0007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-4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0" grpId="0">
        <p:bldAsOne/>
      </p:bldGraphic>
    </p:bldLst>
  </p:timing>
</p:sld>
</file>

<file path=ppt/theme/theme1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" id="{3B79C339-192E-4756-A3D6-F5FCF455D1CB}" vid="{102FA9B0-974D-486D-A404-951A2211B531}"/>
    </a:ext>
  </a:extLst>
</a:theme>
</file>

<file path=ppt/theme/theme2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" id="{3B79C339-192E-4756-A3D6-F5FCF455D1CB}" vid="{3BA7DBC1-F350-4BBB-9574-7206E4E61B3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522177E0E6E045A7757E83AD918C1D" ma:contentTypeVersion="2" ma:contentTypeDescription="Create a new document." ma:contentTypeScope="" ma:versionID="4e3c2f1ceb1baafb27eee8a732297f23">
  <xsd:schema xmlns:xsd="http://www.w3.org/2001/XMLSchema" xmlns:xs="http://www.w3.org/2001/XMLSchema" xmlns:p="http://schemas.microsoft.com/office/2006/metadata/properties" xmlns:ns2="cc8e679d-051b-448c-bf69-9b3dce3c96dc" targetNamespace="http://schemas.microsoft.com/office/2006/metadata/properties" ma:root="true" ma:fieldsID="6e2ee693eaadca506b6ee4297a910971" ns2:_="">
    <xsd:import namespace="cc8e679d-051b-448c-bf69-9b3dce3c96d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8e679d-051b-448c-bf69-9b3dce3c96d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cc8e679d-051b-448c-bf69-9b3dce3c96dc"/>
  </ds:schemaRefs>
</ds:datastoreItem>
</file>

<file path=customXml/itemProps3.xml><?xml version="1.0" encoding="utf-8"?>
<ds:datastoreItem xmlns:ds="http://schemas.openxmlformats.org/officeDocument/2006/customXml" ds:itemID="{4F177823-6492-427C-95B5-2B5FD34AF6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8e679d-051b-448c-bf69-9b3dce3c96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Microsoft_Build_2016_16x9_Template</Template>
  <TotalTime>2679</TotalTime>
  <Words>534</Words>
  <Application>Microsoft Office PowerPoint</Application>
  <PresentationFormat>Custom</PresentationFormat>
  <Paragraphs>127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Segoe UI Light</vt:lpstr>
      <vt:lpstr>Segoe UI Symbol</vt:lpstr>
      <vt:lpstr>Wingdings</vt:lpstr>
      <vt:lpstr>5-30721_Build_2016_Template_Light</vt:lpstr>
      <vt:lpstr>5-30721_Build_2016_Template_Dark</vt:lpstr>
      <vt:lpstr>Cross-Platform Mobile with Cordova and Ionic Framework</vt:lpstr>
      <vt:lpstr>Reinventing the Web</vt:lpstr>
      <vt:lpstr>More people use JavaScript than any other programming language</vt:lpstr>
      <vt:lpstr>Most widely used technology for cross-platform</vt:lpstr>
      <vt:lpstr>Bring people together.</vt:lpstr>
      <vt:lpstr>PowerPoint Presentation</vt:lpstr>
      <vt:lpstr>Why Ionic Framework?</vt:lpstr>
      <vt:lpstr>PowerPoint Presentation</vt:lpstr>
      <vt:lpstr>How does Cordova work?</vt:lpstr>
      <vt:lpstr>Runtime Architecture</vt:lpstr>
      <vt:lpstr>So… what does that give us?</vt:lpstr>
      <vt:lpstr>PowerPoint Presentation</vt:lpstr>
      <vt:lpstr>Reinventing the Web</vt:lpstr>
      <vt:lpstr>What can I get today?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Ryan J. Salva</dc:creator>
  <cp:keywords>Microsoft Build 2016</cp:keywords>
  <dc:description>Template: Mitchell Derrey, Silver Fox Productions
Formatting: 
Audience Type:</dc:description>
  <cp:lastModifiedBy>Jordan Matthiesen</cp:lastModifiedBy>
  <cp:revision>59</cp:revision>
  <dcterms:created xsi:type="dcterms:W3CDTF">2016-03-28T20:45:53Z</dcterms:created>
  <dcterms:modified xsi:type="dcterms:W3CDTF">2016-07-05T21:28:23Z</dcterms:modified>
  <cp:category>Microsoft Build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0x010100F4522177E0E6E045A7757E83AD918C1D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49;#Moscone Center|d4f36a2e-dd0d-4424-990f-7c93b4e9f063</vt:lpwstr>
  </property>
  <property fmtid="{D5CDD505-2E9C-101B-9397-08002B2CF9AE}" pid="7" name="Track">
    <vt:lpwstr/>
  </property>
  <property fmtid="{D5CDD505-2E9C-101B-9397-08002B2CF9AE}" pid="8" name="Event Location">
    <vt:lpwstr>48;#San Francisco|84dfcb53-432b-499d-8965-93d483d36b4a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46;#Microsoft Build 2016|da8a10b5-9bc3-4217-80aa-6b60d6ec1cee</vt:lpwstr>
  </property>
  <property fmtid="{D5CDD505-2E9C-101B-9397-08002B2CF9AE}" pid="12" name="Audience1">
    <vt:lpwstr/>
  </property>
  <property fmtid="{D5CDD505-2E9C-101B-9397-08002B2CF9AE}" pid="13" name="Event Name">
    <vt:lpwstr>47;#Build|58542b36-5bf5-46a6-a53f-a41fb7a73785</vt:lpwstr>
  </property>
</Properties>
</file>