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707" r:id="rId3"/>
    <p:sldMasterId id="2147483725" r:id="rId4"/>
  </p:sldMasterIdLst>
  <p:notesMasterIdLst>
    <p:notesMasterId r:id="rId23"/>
  </p:notesMasterIdLst>
  <p:sldIdLst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96" d="100"/>
          <a:sy n="96" d="100"/>
        </p:scale>
        <p:origin x="36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F5DA1-5751-4C73-83A5-AEBC19EB2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E7A93-4988-47A4-8A33-A6E426D5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3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honeregistration.microsoft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icrosoft.sharepoint.com/sites/itweb/securelogon/Pages/FAQ.aspx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IMPORTANT NOTE: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 Ready will utilize Windows 10 and the new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PowerPoint 2016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as well as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PowerPoint 2013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event machines. Please build your slides utilizing the appropriate Template and utilize the version of PowerPoint that works best.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Windows 10 devices now connect remotely through VPN using the PIN with Passport for Work. Speakers needing to use VPN in a demo, will need to have registered for Phone Authentication at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https://phoneregistration.microsoft.com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Additional details are also available here: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4"/>
              </a:rPr>
              <a:t>https://microsoft.sharepoint.com/sites/itweb/securelogon/Pages/FAQ.aspx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3C66B-7AF5-40BA-8933-D16874FF94C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46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183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18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064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216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264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52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974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609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17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69098-AF98-44ED-B19A-289934A194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5072C1-B6DF-4141-9168-FAAF687637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36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5072C1-B6DF-4141-9168-FAAF687637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7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36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70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36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37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6/4/2018 22:17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22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Edi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6857008" y="5999452"/>
            <a:ext cx="5113948" cy="615609"/>
            <a:chOff x="274638" y="4554931"/>
            <a:chExt cx="5216493" cy="627864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74638" y="4554931"/>
              <a:ext cx="5216493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Las Vegas, Nevada	July 17–21, 2017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 userDrawn="1"/>
          </p:nvCxnSpPr>
          <p:spPr>
            <a:xfrm>
              <a:off x="3059781" y="4673270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1834504"/>
            <a:ext cx="5692890" cy="102287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D16D0-030B-4E01-8C7E-8FA7B612B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8510" y="1834504"/>
            <a:ext cx="6274974" cy="1022069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994D1-B42D-4DF0-86D5-48A780335374}"/>
              </a:ext>
            </a:extLst>
          </p:cNvPr>
          <p:cNvSpPr txBox="1"/>
          <p:nvPr userDrawn="1"/>
        </p:nvSpPr>
        <p:spPr>
          <a:xfrm>
            <a:off x="202095" y="2599697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EA71668-2A88-4115-853E-BEC05FB59E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8510" y="2599697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202095" y="3378027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AE5335-01B3-4932-AE7C-C7409C947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510" y="3378027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4927287" y="4143220"/>
            <a:ext cx="6339711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keep transforming</a:t>
            </a:r>
          </a:p>
        </p:txBody>
      </p:sp>
    </p:spTree>
    <p:extLst>
      <p:ext uri="{BB962C8B-B14F-4D97-AF65-F5344CB8AC3E}">
        <p14:creationId xmlns:p14="http://schemas.microsoft.com/office/powerpoint/2010/main" val="1454096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27143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9963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34979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8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12448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20772" y="2291365"/>
            <a:ext cx="10249783" cy="1009695"/>
            <a:chOff x="1041241" y="2198265"/>
            <a:chExt cx="10455312" cy="1029795"/>
          </a:xfrm>
        </p:grpSpPr>
        <p:sp>
          <p:nvSpPr>
            <p:cNvPr id="3" name="laptop"/>
            <p:cNvSpPr>
              <a:spLocks noChangeAspect="1" noEditPoints="1"/>
            </p:cNvSpPr>
            <p:nvPr userDrawn="1"/>
          </p:nvSpPr>
          <p:spPr bwMode="auto">
            <a:xfrm>
              <a:off x="9891754" y="2198265"/>
              <a:ext cx="1417556" cy="843914"/>
            </a:xfrm>
            <a:custGeom>
              <a:avLst/>
              <a:gdLst>
                <a:gd name="T0" fmla="*/ 212 w 257"/>
                <a:gd name="T1" fmla="*/ 107 h 153"/>
                <a:gd name="T2" fmla="*/ 43 w 257"/>
                <a:gd name="T3" fmla="*/ 107 h 153"/>
                <a:gd name="T4" fmla="*/ 43 w 257"/>
                <a:gd name="T5" fmla="*/ 0 h 153"/>
                <a:gd name="T6" fmla="*/ 212 w 257"/>
                <a:gd name="T7" fmla="*/ 0 h 153"/>
                <a:gd name="T8" fmla="*/ 212 w 257"/>
                <a:gd name="T9" fmla="*/ 107 h 153"/>
                <a:gd name="T10" fmla="*/ 43 w 257"/>
                <a:gd name="T11" fmla="*/ 107 h 153"/>
                <a:gd name="T12" fmla="*/ 0 w 257"/>
                <a:gd name="T13" fmla="*/ 153 h 153"/>
                <a:gd name="T14" fmla="*/ 257 w 257"/>
                <a:gd name="T15" fmla="*/ 153 h 153"/>
                <a:gd name="T16" fmla="*/ 212 w 257"/>
                <a:gd name="T1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153">
                  <a:moveTo>
                    <a:pt x="212" y="107"/>
                  </a:moveTo>
                  <a:lnTo>
                    <a:pt x="43" y="107"/>
                  </a:lnTo>
                  <a:lnTo>
                    <a:pt x="43" y="0"/>
                  </a:lnTo>
                  <a:lnTo>
                    <a:pt x="212" y="0"/>
                  </a:lnTo>
                  <a:lnTo>
                    <a:pt x="212" y="107"/>
                  </a:lnTo>
                  <a:moveTo>
                    <a:pt x="43" y="107"/>
                  </a:moveTo>
                  <a:lnTo>
                    <a:pt x="0" y="153"/>
                  </a:lnTo>
                  <a:lnTo>
                    <a:pt x="257" y="153"/>
                  </a:lnTo>
                  <a:lnTo>
                    <a:pt x="212" y="10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" name="phone"/>
            <p:cNvSpPr>
              <a:spLocks noChangeAspect="1" noEditPoints="1"/>
            </p:cNvSpPr>
            <p:nvPr userDrawn="1"/>
          </p:nvSpPr>
          <p:spPr bwMode="auto">
            <a:xfrm>
              <a:off x="4177456" y="2253648"/>
              <a:ext cx="473065" cy="757539"/>
            </a:xfrm>
            <a:custGeom>
              <a:avLst/>
              <a:gdLst>
                <a:gd name="T0" fmla="*/ 148 w 148"/>
                <a:gd name="T1" fmla="*/ 112 h 237"/>
                <a:gd name="T2" fmla="*/ 148 w 148"/>
                <a:gd name="T3" fmla="*/ 237 h 237"/>
                <a:gd name="T4" fmla="*/ 0 w 148"/>
                <a:gd name="T5" fmla="*/ 237 h 237"/>
                <a:gd name="T6" fmla="*/ 0 w 148"/>
                <a:gd name="T7" fmla="*/ 0 h 237"/>
                <a:gd name="T8" fmla="*/ 148 w 148"/>
                <a:gd name="T9" fmla="*/ 0 h 237"/>
                <a:gd name="T10" fmla="*/ 148 w 148"/>
                <a:gd name="T11" fmla="*/ 112 h 237"/>
                <a:gd name="T12" fmla="*/ 0 w 148"/>
                <a:gd name="T13" fmla="*/ 29 h 237"/>
                <a:gd name="T14" fmla="*/ 148 w 148"/>
                <a:gd name="T15" fmla="*/ 29 h 237"/>
                <a:gd name="T16" fmla="*/ 0 w 148"/>
                <a:gd name="T17" fmla="*/ 172 h 237"/>
                <a:gd name="T18" fmla="*/ 148 w 148"/>
                <a:gd name="T19" fmla="*/ 172 h 237"/>
                <a:gd name="T20" fmla="*/ 66 w 148"/>
                <a:gd name="T21" fmla="*/ 204 h 237"/>
                <a:gd name="T22" fmla="*/ 82 w 148"/>
                <a:gd name="T23" fmla="*/ 20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37">
                  <a:moveTo>
                    <a:pt x="148" y="112"/>
                  </a:moveTo>
                  <a:lnTo>
                    <a:pt x="148" y="237"/>
                  </a:lnTo>
                  <a:lnTo>
                    <a:pt x="0" y="237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112"/>
                  </a:lnTo>
                  <a:moveTo>
                    <a:pt x="0" y="29"/>
                  </a:moveTo>
                  <a:lnTo>
                    <a:pt x="148" y="29"/>
                  </a:lnTo>
                  <a:moveTo>
                    <a:pt x="0" y="172"/>
                  </a:moveTo>
                  <a:lnTo>
                    <a:pt x="148" y="172"/>
                  </a:lnTo>
                  <a:moveTo>
                    <a:pt x="66" y="204"/>
                  </a:moveTo>
                  <a:lnTo>
                    <a:pt x="82" y="204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tablet_2"/>
            <p:cNvSpPr>
              <a:spLocks noChangeAspect="1" noEditPoints="1"/>
            </p:cNvSpPr>
            <p:nvPr userDrawn="1"/>
          </p:nvSpPr>
          <p:spPr bwMode="auto">
            <a:xfrm>
              <a:off x="6815622" y="2222769"/>
              <a:ext cx="1118473" cy="819293"/>
            </a:xfrm>
            <a:custGeom>
              <a:avLst/>
              <a:gdLst>
                <a:gd name="T0" fmla="*/ 243 w 243"/>
                <a:gd name="T1" fmla="*/ 83 h 178"/>
                <a:gd name="T2" fmla="*/ 243 w 243"/>
                <a:gd name="T3" fmla="*/ 178 h 178"/>
                <a:gd name="T4" fmla="*/ 0 w 243"/>
                <a:gd name="T5" fmla="*/ 178 h 178"/>
                <a:gd name="T6" fmla="*/ 0 w 243"/>
                <a:gd name="T7" fmla="*/ 0 h 178"/>
                <a:gd name="T8" fmla="*/ 243 w 243"/>
                <a:gd name="T9" fmla="*/ 0 h 178"/>
                <a:gd name="T10" fmla="*/ 243 w 243"/>
                <a:gd name="T11" fmla="*/ 83 h 178"/>
                <a:gd name="T12" fmla="*/ 113 w 243"/>
                <a:gd name="T13" fmla="*/ 147 h 178"/>
                <a:gd name="T14" fmla="*/ 129 w 243"/>
                <a:gd name="T15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243" y="83"/>
                  </a:moveTo>
                  <a:lnTo>
                    <a:pt x="24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83"/>
                  </a:lnTo>
                  <a:moveTo>
                    <a:pt x="113" y="147"/>
                  </a:moveTo>
                  <a:lnTo>
                    <a:pt x="129" y="14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camera"/>
            <p:cNvSpPr>
              <a:spLocks noChangeAspect="1" noEditPoints="1"/>
            </p:cNvSpPr>
            <p:nvPr userDrawn="1"/>
          </p:nvSpPr>
          <p:spPr bwMode="auto">
            <a:xfrm>
              <a:off x="1041241" y="2295852"/>
              <a:ext cx="842296" cy="673131"/>
            </a:xfrm>
            <a:custGeom>
              <a:avLst/>
              <a:gdLst>
                <a:gd name="T0" fmla="*/ 0 w 330"/>
                <a:gd name="T1" fmla="*/ 24 h 264"/>
                <a:gd name="T2" fmla="*/ 87 w 330"/>
                <a:gd name="T3" fmla="*/ 24 h 264"/>
                <a:gd name="T4" fmla="*/ 111 w 330"/>
                <a:gd name="T5" fmla="*/ 0 h 264"/>
                <a:gd name="T6" fmla="*/ 217 w 330"/>
                <a:gd name="T7" fmla="*/ 0 h 264"/>
                <a:gd name="T8" fmla="*/ 242 w 330"/>
                <a:gd name="T9" fmla="*/ 24 h 264"/>
                <a:gd name="T10" fmla="*/ 330 w 330"/>
                <a:gd name="T11" fmla="*/ 24 h 264"/>
                <a:gd name="T12" fmla="*/ 330 w 330"/>
                <a:gd name="T13" fmla="*/ 264 h 264"/>
                <a:gd name="T14" fmla="*/ 0 w 330"/>
                <a:gd name="T15" fmla="*/ 264 h 264"/>
                <a:gd name="T16" fmla="*/ 0 w 330"/>
                <a:gd name="T17" fmla="*/ 24 h 264"/>
                <a:gd name="T18" fmla="*/ 165 w 330"/>
                <a:gd name="T19" fmla="*/ 221 h 264"/>
                <a:gd name="T20" fmla="*/ 242 w 330"/>
                <a:gd name="T21" fmla="*/ 144 h 264"/>
                <a:gd name="T22" fmla="*/ 165 w 330"/>
                <a:gd name="T23" fmla="*/ 67 h 264"/>
                <a:gd name="T24" fmla="*/ 88 w 330"/>
                <a:gd name="T25" fmla="*/ 144 h 264"/>
                <a:gd name="T26" fmla="*/ 165 w 330"/>
                <a:gd name="T27" fmla="*/ 221 h 264"/>
                <a:gd name="T28" fmla="*/ 42 w 330"/>
                <a:gd name="T29" fmla="*/ 73 h 264"/>
                <a:gd name="T30" fmla="*/ 48 w 330"/>
                <a:gd name="T31" fmla="*/ 67 h 264"/>
                <a:gd name="T32" fmla="*/ 42 w 330"/>
                <a:gd name="T33" fmla="*/ 61 h 264"/>
                <a:gd name="T34" fmla="*/ 36 w 330"/>
                <a:gd name="T35" fmla="*/ 67 h 264"/>
                <a:gd name="T36" fmla="*/ 42 w 330"/>
                <a:gd name="T37" fmla="*/ 7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264">
                  <a:moveTo>
                    <a:pt x="0" y="24"/>
                  </a:moveTo>
                  <a:cubicBezTo>
                    <a:pt x="87" y="24"/>
                    <a:pt x="87" y="24"/>
                    <a:pt x="8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330" y="24"/>
                    <a:pt x="330" y="24"/>
                    <a:pt x="330" y="24"/>
                  </a:cubicBezTo>
                  <a:cubicBezTo>
                    <a:pt x="330" y="264"/>
                    <a:pt x="330" y="264"/>
                    <a:pt x="330" y="264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4"/>
                  </a:lnTo>
                  <a:close/>
                  <a:moveTo>
                    <a:pt x="165" y="221"/>
                  </a:moveTo>
                  <a:cubicBezTo>
                    <a:pt x="208" y="221"/>
                    <a:pt x="242" y="187"/>
                    <a:pt x="242" y="144"/>
                  </a:cubicBezTo>
                  <a:cubicBezTo>
                    <a:pt x="242" y="101"/>
                    <a:pt x="208" y="67"/>
                    <a:pt x="165" y="67"/>
                  </a:cubicBezTo>
                  <a:cubicBezTo>
                    <a:pt x="123" y="67"/>
                    <a:pt x="88" y="101"/>
                    <a:pt x="88" y="144"/>
                  </a:cubicBezTo>
                  <a:cubicBezTo>
                    <a:pt x="88" y="187"/>
                    <a:pt x="123" y="221"/>
                    <a:pt x="165" y="221"/>
                  </a:cubicBezTo>
                  <a:close/>
                  <a:moveTo>
                    <a:pt x="42" y="73"/>
                  </a:moveTo>
                  <a:cubicBezTo>
                    <a:pt x="45" y="73"/>
                    <a:pt x="48" y="70"/>
                    <a:pt x="48" y="67"/>
                  </a:cubicBezTo>
                  <a:cubicBezTo>
                    <a:pt x="48" y="64"/>
                    <a:pt x="45" y="61"/>
                    <a:pt x="42" y="61"/>
                  </a:cubicBezTo>
                  <a:cubicBezTo>
                    <a:pt x="38" y="61"/>
                    <a:pt x="36" y="64"/>
                    <a:pt x="36" y="67"/>
                  </a:cubicBezTo>
                  <a:cubicBezTo>
                    <a:pt x="36" y="70"/>
                    <a:pt x="38" y="73"/>
                    <a:pt x="42" y="7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Multiplication Sign 8"/>
            <p:cNvSpPr/>
            <p:nvPr userDrawn="1"/>
          </p:nvSpPr>
          <p:spPr bwMode="auto">
            <a:xfrm>
              <a:off x="1654939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Multiplication Sign 9"/>
            <p:cNvSpPr/>
            <p:nvPr userDrawn="1"/>
          </p:nvSpPr>
          <p:spPr bwMode="auto">
            <a:xfrm>
              <a:off x="4406053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Multiplication Sign 10"/>
            <p:cNvSpPr/>
            <p:nvPr userDrawn="1"/>
          </p:nvSpPr>
          <p:spPr bwMode="auto">
            <a:xfrm>
              <a:off x="770332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Multiplication Sign 12"/>
            <p:cNvSpPr/>
            <p:nvPr userDrawn="1"/>
          </p:nvSpPr>
          <p:spPr bwMode="auto">
            <a:xfrm>
              <a:off x="1103935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1630608" y="4928198"/>
            <a:ext cx="8930784" cy="1638607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 this video with non-FTE personnel</a:t>
            </a:r>
            <a:endParaRPr lang="en-US" sz="2157" kern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</p:txBody>
      </p:sp>
    </p:spTree>
    <p:extLst>
      <p:ext uri="{BB962C8B-B14F-4D97-AF65-F5344CB8AC3E}">
        <p14:creationId xmlns:p14="http://schemas.microsoft.com/office/powerpoint/2010/main" val="2146896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5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39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Gener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6857008" y="5999452"/>
            <a:ext cx="5113948" cy="615609"/>
            <a:chOff x="274638" y="4554931"/>
            <a:chExt cx="5216493" cy="627864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74638" y="4554931"/>
              <a:ext cx="5216493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Las Vegas, Nevada	July 17–21, 2017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 userDrawn="1"/>
          </p:nvCxnSpPr>
          <p:spPr>
            <a:xfrm>
              <a:off x="3059781" y="4673270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1834504"/>
            <a:ext cx="7869651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 believe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994D1-B42D-4DF0-86D5-48A780335374}"/>
              </a:ext>
            </a:extLst>
          </p:cNvPr>
          <p:cNvSpPr txBox="1"/>
          <p:nvPr userDrawn="1"/>
        </p:nvSpPr>
        <p:spPr>
          <a:xfrm>
            <a:off x="4927287" y="2599697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explore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4927287" y="3378027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win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4927287" y="4143220"/>
            <a:ext cx="6339711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keep transforming</a:t>
            </a:r>
          </a:p>
        </p:txBody>
      </p:sp>
    </p:spTree>
    <p:extLst>
      <p:ext uri="{BB962C8B-B14F-4D97-AF65-F5344CB8AC3E}">
        <p14:creationId xmlns:p14="http://schemas.microsoft.com/office/powerpoint/2010/main" val="2315180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0" y="0"/>
            <a:ext cx="9531927" cy="6858000"/>
          </a:xfrm>
          <a:prstGeom prst="rect">
            <a:avLst/>
          </a:prstGeom>
          <a:gradFill>
            <a:gsLst>
              <a:gs pos="64000">
                <a:schemeClr val="bg1">
                  <a:alpha val="79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spcAft>
                <a:spcPts val="1200"/>
              </a:spcAft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8585" y="6121376"/>
            <a:ext cx="1254995" cy="269134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67682" y="291069"/>
            <a:ext cx="3587256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8455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4819" y="6116754"/>
            <a:ext cx="1248592" cy="268966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67682" y="291069"/>
            <a:ext cx="3587256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888373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13B48C3B-2CDD-41BD-82BC-F143BCAFB7BC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5399314" cy="6858000"/>
          </a:xfrm>
          <a:prstGeom prst="rect">
            <a:avLst/>
          </a:prstGeom>
          <a:solidFill>
            <a:srgbClr val="0078D7"/>
          </a:solidFill>
        </p:spPr>
        <p:txBody>
          <a:bodyPr vert="horz" wrap="square" lIns="91427" tIns="45713" rIns="91427" bIns="45713" rtlCol="0" anchor="ctr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70000"/>
              </a:lnSpc>
            </a:pPr>
            <a:endParaRPr lang="en-US" sz="3529" b="1" spc="0">
              <a:solidFill>
                <a:srgbClr val="00BCF2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99A4E-A611-49AC-AC72-6257819D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782669"/>
            <a:ext cx="5130074" cy="1292662"/>
          </a:xfrm>
        </p:spPr>
        <p:txBody>
          <a:bodyPr vert="horz" wrap="square" lIns="146304" tIns="91440" rIns="146304" bIns="91440" rtlCol="0" anchor="ctr" anchorCtr="0">
            <a:spAutoFit/>
          </a:bodyPr>
          <a:lstStyle>
            <a:lvl1pPr>
              <a:defRPr lang="en-US" sz="3600" b="1" spc="0">
                <a:solidFill>
                  <a:schemeClr val="bg2">
                    <a:lumMod val="10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01B679-1DA6-45FD-9570-713EF3F490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0000" y="1436124"/>
            <a:ext cx="4700858" cy="4507388"/>
          </a:xfrm>
        </p:spPr>
        <p:txBody>
          <a:bodyPr/>
          <a:lstStyle>
            <a:lvl1pPr>
              <a:defRPr sz="2400"/>
            </a:lvl1pPr>
            <a:lvl2pPr>
              <a:defRPr sz="1800">
                <a:latin typeface="+mj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34022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F308F6-277D-4907-8B84-469082083A5E}"/>
              </a:ext>
            </a:extLst>
          </p:cNvPr>
          <p:cNvSpPr/>
          <p:nvPr userDrawn="1"/>
        </p:nvSpPr>
        <p:spPr>
          <a:xfrm>
            <a:off x="0" y="0"/>
            <a:ext cx="52904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723EC-4AC1-42C1-8097-95B60B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4720857" cy="104644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3200" b="0" kern="1200" cap="none" spc="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defTabSz="91440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2886AA-A156-4EC6-A1EA-17C1BB0CF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314245"/>
            <a:ext cx="4547689" cy="404845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defRPr lang="en-US" sz="1400" spc="100" smtClean="0">
                <a:solidFill>
                  <a:schemeClr val="bg1"/>
                </a:solidFill>
                <a:latin typeface="Segoe UI Semilight" charset="0"/>
                <a:cs typeface="Segoe UI Semilight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 defTabSz="914400">
              <a:spcBef>
                <a:spcPts val="1000"/>
              </a:spcBef>
              <a:buNone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65988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24072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2800" b="0" kern="1200" cap="all" spc="300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66992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760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17957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90394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0159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167075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16" dur="9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/>
      <p:bldP spid="7" grpId="2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/>
      <p:bldP spid="8" grpId="2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0726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5307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15385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397639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2173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66228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025809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49772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7148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621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4662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3625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8536186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5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47F4D791-9F50-40E5-9CA8-87A272B297C7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F9AA7-BD29-4A18-82C0-68A9D38AF5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0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493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1" y="3145041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8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59" tIns="143409" rIns="179259" bIns="14340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45612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1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2982008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53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63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6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620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1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99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79454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785327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1009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55395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96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3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82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302" y="289511"/>
            <a:ext cx="6904778" cy="899665"/>
          </a:xfrm>
        </p:spPr>
        <p:txBody>
          <a:bodyPr/>
          <a:lstStyle>
            <a:lvl1pPr>
              <a:defRPr sz="392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20303" y="4773828"/>
            <a:ext cx="6904016" cy="1793104"/>
          </a:xfrm>
        </p:spPr>
        <p:txBody>
          <a:bodyPr wrap="square">
            <a:noAutofit/>
          </a:bodyPr>
          <a:lstStyle>
            <a:lvl1pPr marL="0" indent="0">
              <a:spcBef>
                <a:spcPts val="1765"/>
              </a:spcBef>
              <a:buNone/>
              <a:defRPr sz="1961"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828867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0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2847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98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87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27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8216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4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203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86417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58222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10312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0945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380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771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3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876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6"/>
            </a:lvl1pPr>
            <a:lvl2pPr>
              <a:defRPr sz="3526"/>
            </a:lvl2pPr>
            <a:lvl3pPr>
              <a:defRPr sz="3526"/>
            </a:lvl3pPr>
            <a:lvl4pPr>
              <a:defRPr sz="3526"/>
            </a:lvl4pPr>
            <a:lvl5pPr>
              <a:defRPr sz="352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2602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21019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7428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6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em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6.png"/><Relationship Id="rId5" Type="http://schemas.openxmlformats.org/officeDocument/2006/relationships/image" Target="../media/image19.jp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campaigns/database-migr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015" y="1767670"/>
            <a:ext cx="10944567" cy="2516571"/>
          </a:xfrm>
        </p:spPr>
        <p:txBody>
          <a:bodyPr/>
          <a:lstStyle/>
          <a:p>
            <a:r>
              <a:rPr lang="en-US" dirty="0"/>
              <a:t>Assessment and migration of</a:t>
            </a:r>
            <a:br>
              <a:rPr lang="en-US" dirty="0"/>
            </a:br>
            <a:r>
              <a:rPr lang="en-US" dirty="0"/>
              <a:t>SQL Server to Azure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502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909">
        <p:fade/>
      </p:transition>
    </mc:Choice>
    <mc:Fallback xmlns="">
      <p:transition spd="med" advTm="1690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Migration Assistant (SSMA)</a:t>
            </a:r>
            <a:br>
              <a:rPr lang="en-US" dirty="0"/>
            </a:br>
            <a:r>
              <a:rPr lang="en-US" sz="3921" dirty="0"/>
              <a:t>&lt;other&gt; to SQL Migrations</a:t>
            </a:r>
            <a:r>
              <a:rPr lang="en-US" dirty="0"/>
              <a:t>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006" y="2369343"/>
            <a:ext cx="1352537" cy="4021057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14" name="Arrow: Right 13"/>
          <p:cNvSpPr/>
          <p:nvPr/>
        </p:nvSpPr>
        <p:spPr>
          <a:xfrm>
            <a:off x="3626547" y="2860661"/>
            <a:ext cx="1651868" cy="7197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13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5" name="Arrow: Right 14"/>
          <p:cNvSpPr/>
          <p:nvPr/>
        </p:nvSpPr>
        <p:spPr>
          <a:xfrm>
            <a:off x="3626547" y="3645884"/>
            <a:ext cx="1651868" cy="7197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13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6" name="Arrow: Right 15"/>
          <p:cNvSpPr/>
          <p:nvPr/>
        </p:nvSpPr>
        <p:spPr>
          <a:xfrm>
            <a:off x="3628558" y="4427261"/>
            <a:ext cx="1651868" cy="7197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13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3630629" y="5182434"/>
            <a:ext cx="1651868" cy="7197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13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3626547" y="5985477"/>
            <a:ext cx="1651868" cy="7197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13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9" name="Arrow: Right 18"/>
          <p:cNvSpPr/>
          <p:nvPr/>
        </p:nvSpPr>
        <p:spPr>
          <a:xfrm>
            <a:off x="6890786" y="4264447"/>
            <a:ext cx="1439548" cy="283072"/>
          </a:xfrm>
          <a:prstGeom prst="rightArrow">
            <a:avLst/>
          </a:prstGeom>
          <a:solidFill>
            <a:srgbClr val="00BEF2"/>
          </a:solidFill>
          <a:ln>
            <a:solidFill>
              <a:srgbClr val="00BE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135">
              <a:defRPr/>
            </a:pPr>
            <a:endParaRPr lang="en-US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5235" y="5877783"/>
            <a:ext cx="3432947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135">
              <a:defRPr/>
            </a:pPr>
            <a:r>
              <a:rPr lang="en-US" sz="1372" b="1" kern="0">
                <a:solidFill>
                  <a:srgbClr val="353535"/>
                </a:solidFill>
                <a:latin typeface="Segoe UI"/>
              </a:rPr>
              <a:t>SQL Server | SQL VM | Azure SQL Database | Azure SQL Data Warehouse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051" y="4220633"/>
            <a:ext cx="1418855" cy="16374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D430BA-2124-4D88-ABA4-68AE49772F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00" t="39036" r="204" b="38168"/>
          <a:stretch/>
        </p:blipFill>
        <p:spPr>
          <a:xfrm>
            <a:off x="1299195" y="2581714"/>
            <a:ext cx="2302024" cy="5803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E6F63D-704F-4427-9378-EE1D641A2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109" y="4080851"/>
            <a:ext cx="2322155" cy="6933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DDC2D7-1D90-4B30-A69B-10C5102A9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108" y="3265581"/>
            <a:ext cx="2313109" cy="7117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AF7709-CA62-4BE6-A8E7-092252D8FC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9352" y="4861777"/>
            <a:ext cx="2317889" cy="668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AA40FE-D81A-4EAF-B865-F559CB5B40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8108" y="5617875"/>
            <a:ext cx="2313109" cy="933604"/>
          </a:xfrm>
          <a:prstGeom prst="rect">
            <a:avLst/>
          </a:prstGeom>
        </p:spPr>
      </p:pic>
      <p:pic>
        <p:nvPicPr>
          <p:cNvPr id="22" name="Picture 16">
            <a:extLst>
              <a:ext uri="{FF2B5EF4-FFF2-40B4-BE49-F238E27FC236}">
                <a16:creationId xmlns:a16="http://schemas.microsoft.com/office/drawing/2014/main" id="{FD93E78E-0CE6-4329-9DF1-B6DCCD01C7C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1765" y="2687460"/>
            <a:ext cx="2171029" cy="217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1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81" y="2084378"/>
            <a:ext cx="9859116" cy="2136222"/>
          </a:xfrm>
        </p:spPr>
        <p:txBody>
          <a:bodyPr/>
          <a:lstStyle/>
          <a:p>
            <a:r>
              <a:rPr lang="en-US" dirty="0"/>
              <a:t>Azure Data Migration Process Overview </a:t>
            </a:r>
          </a:p>
        </p:txBody>
      </p:sp>
    </p:spTree>
    <p:extLst>
      <p:ext uri="{BB962C8B-B14F-4D97-AF65-F5344CB8AC3E}">
        <p14:creationId xmlns:p14="http://schemas.microsoft.com/office/powerpoint/2010/main" val="5836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3AD-97B0-4FFB-BAF4-601868E5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6" y="-35680"/>
            <a:ext cx="11655840" cy="899537"/>
          </a:xfrm>
        </p:spPr>
        <p:txBody>
          <a:bodyPr/>
          <a:lstStyle/>
          <a:p>
            <a:r>
              <a:rPr lang="en-US" dirty="0"/>
              <a:t>Database Assessment 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1605"/>
            <a:ext cx="12192000" cy="54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5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3AD-97B0-4FFB-BAF4-601868E5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6" y="-35680"/>
            <a:ext cx="11655840" cy="899537"/>
          </a:xfrm>
        </p:spPr>
        <p:txBody>
          <a:bodyPr/>
          <a:lstStyle/>
          <a:p>
            <a:r>
              <a:rPr lang="en-US" dirty="0"/>
              <a:t>Database Migration Assistant (DMA)-Defining Scope </a:t>
            </a:r>
            <a:br>
              <a:rPr lang="en-US" dirty="0"/>
            </a:b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4358"/>
            <a:ext cx="12192000" cy="55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3AD-97B0-4FFB-BAF4-601868E5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6" y="-35680"/>
            <a:ext cx="11655840" cy="899537"/>
          </a:xfrm>
        </p:spPr>
        <p:txBody>
          <a:bodyPr/>
          <a:lstStyle/>
          <a:p>
            <a:r>
              <a:rPr lang="en-US" dirty="0"/>
              <a:t>Database Migration Assistant (DMA)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3857"/>
            <a:ext cx="12145114" cy="59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3AD-97B0-4FFB-BAF4-601868E5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6" y="-35680"/>
            <a:ext cx="11655840" cy="899537"/>
          </a:xfrm>
        </p:spPr>
        <p:txBody>
          <a:bodyPr/>
          <a:lstStyle/>
          <a:p>
            <a:r>
              <a:rPr lang="en-US" dirty="0"/>
              <a:t>Database Migration Assistant (DMA)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609"/>
            <a:ext cx="121920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3AD-97B0-4FFB-BAF4-601868E5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6" y="-35680"/>
            <a:ext cx="11655840" cy="899537"/>
          </a:xfrm>
        </p:spPr>
        <p:txBody>
          <a:bodyPr/>
          <a:lstStyle/>
          <a:p>
            <a:r>
              <a:rPr lang="en-US" dirty="0"/>
              <a:t>Database Migration Assistant (DMA)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3856"/>
            <a:ext cx="12192000" cy="59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3AD-97B0-4FFB-BAF4-601868E5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6" y="-35680"/>
            <a:ext cx="11655840" cy="899537"/>
          </a:xfrm>
        </p:spPr>
        <p:txBody>
          <a:bodyPr/>
          <a:lstStyle/>
          <a:p>
            <a:r>
              <a:rPr lang="en-US" dirty="0"/>
              <a:t>Database Migration Assistant (DMA)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377"/>
            <a:ext cx="12192000" cy="60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3AD-97B0-4FFB-BAF4-601868E5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6" y="-35680"/>
            <a:ext cx="11655840" cy="899537"/>
          </a:xfrm>
        </p:spPr>
        <p:txBody>
          <a:bodyPr/>
          <a:lstStyle/>
          <a:p>
            <a:r>
              <a:rPr lang="en-US" dirty="0"/>
              <a:t>Database Migration Assistant (DMA)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377"/>
            <a:ext cx="12192000" cy="60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F52E6-511B-4119-9E59-CE544F79C18E}"/>
              </a:ext>
            </a:extLst>
          </p:cNvPr>
          <p:cNvSpPr/>
          <p:nvPr/>
        </p:nvSpPr>
        <p:spPr>
          <a:xfrm>
            <a:off x="4816859" y="2291367"/>
            <a:ext cx="254807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Migrate </a:t>
            </a:r>
            <a:br>
              <a:rPr kumimoji="0" 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</a:br>
            <a:r>
              <a:rPr kumimoji="0" 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at scale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408DC-D536-4BE3-9D6D-1E9FDC215FD8}"/>
              </a:ext>
            </a:extLst>
          </p:cNvPr>
          <p:cNvSpPr/>
          <p:nvPr/>
        </p:nvSpPr>
        <p:spPr>
          <a:xfrm>
            <a:off x="1952217" y="2291365"/>
            <a:ext cx="254807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Near-zero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downtime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C2F0F-2349-4C29-B4BD-5DFB150873A9}"/>
              </a:ext>
            </a:extLst>
          </p:cNvPr>
          <p:cNvSpPr/>
          <p:nvPr/>
        </p:nvSpPr>
        <p:spPr>
          <a:xfrm>
            <a:off x="7762011" y="2291365"/>
            <a:ext cx="254807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Optimize IT infrastructure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41D40-1C0C-43D2-B46C-3B5E353AAC91}"/>
              </a:ext>
            </a:extLst>
          </p:cNvPr>
          <p:cNvSpPr txBox="1"/>
          <p:nvPr/>
        </p:nvSpPr>
        <p:spPr>
          <a:xfrm>
            <a:off x="5006018" y="5110842"/>
            <a:ext cx="216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Scale from multiple sources to your target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A3643-42B3-47C6-8BD4-51FE6392ECDA}"/>
              </a:ext>
            </a:extLst>
          </p:cNvPr>
          <p:cNvSpPr txBox="1"/>
          <p:nvPr/>
        </p:nvSpPr>
        <p:spPr>
          <a:xfrm>
            <a:off x="7642039" y="5110842"/>
            <a:ext cx="278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Free up time and resources that can go toward transforming your business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A2B32-279E-4FFB-9B61-E20B9B444D8D}"/>
              </a:ext>
            </a:extLst>
          </p:cNvPr>
          <p:cNvSpPr txBox="1"/>
          <p:nvPr/>
        </p:nvSpPr>
        <p:spPr>
          <a:xfrm>
            <a:off x="2207187" y="5112315"/>
            <a:ext cx="203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Near-zero downtime for your business critical apps*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952ED4-AE26-493B-82A2-D0E256415475}"/>
              </a:ext>
            </a:extLst>
          </p:cNvPr>
          <p:cNvGrpSpPr/>
          <p:nvPr/>
        </p:nvGrpSpPr>
        <p:grpSpPr>
          <a:xfrm>
            <a:off x="2674732" y="3323265"/>
            <a:ext cx="1103046" cy="1110464"/>
            <a:chOff x="7527828" y="1603651"/>
            <a:chExt cx="943158" cy="949502"/>
          </a:xfrm>
        </p:grpSpPr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0ECE6D43-3C30-4D34-A9A9-3E76B1496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4247" y="1860287"/>
              <a:ext cx="166410" cy="318003"/>
            </a:xfrm>
            <a:custGeom>
              <a:avLst/>
              <a:gdLst>
                <a:gd name="T0" fmla="*/ 0 w 146"/>
                <a:gd name="T1" fmla="*/ 0 h 279"/>
                <a:gd name="T2" fmla="*/ 0 w 146"/>
                <a:gd name="T3" fmla="*/ 196 h 279"/>
                <a:gd name="T4" fmla="*/ 146 w 146"/>
                <a:gd name="T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279">
                  <a:moveTo>
                    <a:pt x="0" y="0"/>
                  </a:moveTo>
                  <a:lnTo>
                    <a:pt x="0" y="196"/>
                  </a:lnTo>
                  <a:lnTo>
                    <a:pt x="146" y="279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B658497-06AC-48D8-82BD-AD18A51BCDBC}"/>
                </a:ext>
              </a:extLst>
            </p:cNvPr>
            <p:cNvSpPr/>
            <p:nvPr/>
          </p:nvSpPr>
          <p:spPr bwMode="auto">
            <a:xfrm>
              <a:off x="7579902" y="1667336"/>
              <a:ext cx="833061" cy="833060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6" name="Rectangle 45">
              <a:extLst>
                <a:ext uri="{FF2B5EF4-FFF2-40B4-BE49-F238E27FC236}">
                  <a16:creationId xmlns:a16="http://schemas.microsoft.com/office/drawing/2014/main" id="{422EDFE6-BB81-48B4-ABAA-5B4FF8706150}"/>
                </a:ext>
              </a:extLst>
            </p:cNvPr>
            <p:cNvSpPr/>
            <p:nvPr/>
          </p:nvSpPr>
          <p:spPr bwMode="auto">
            <a:xfrm rot="20637905">
              <a:off x="8350247" y="1930610"/>
              <a:ext cx="115754" cy="99639"/>
            </a:xfrm>
            <a:prstGeom prst="rect">
              <a:avLst/>
            </a:prstGeom>
            <a:ln w="15875">
              <a:noFill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C55B2967-7091-411B-AE1F-F787DDD2A19E}"/>
                </a:ext>
              </a:extLst>
            </p:cNvPr>
            <p:cNvSpPr>
              <a:spLocks/>
            </p:cNvSpPr>
            <p:nvPr/>
          </p:nvSpPr>
          <p:spPr bwMode="auto">
            <a:xfrm rot="12755080">
              <a:off x="8369481" y="2041285"/>
              <a:ext cx="101505" cy="103183"/>
            </a:xfrm>
            <a:custGeom>
              <a:avLst/>
              <a:gdLst>
                <a:gd name="T0" fmla="*/ 121 w 121"/>
                <a:gd name="T1" fmla="*/ 0 h 123"/>
                <a:gd name="T2" fmla="*/ 119 w 121"/>
                <a:gd name="T3" fmla="*/ 123 h 123"/>
                <a:gd name="T4" fmla="*/ 0 w 121"/>
                <a:gd name="T5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123">
                  <a:moveTo>
                    <a:pt x="121" y="0"/>
                  </a:moveTo>
                  <a:lnTo>
                    <a:pt x="119" y="123"/>
                  </a:lnTo>
                  <a:lnTo>
                    <a:pt x="0" y="121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8" name="Oval 19">
              <a:extLst>
                <a:ext uri="{FF2B5EF4-FFF2-40B4-BE49-F238E27FC236}">
                  <a16:creationId xmlns:a16="http://schemas.microsoft.com/office/drawing/2014/main" id="{A579E33D-1AA9-4EFB-8DF8-02FB8D52E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9779" y="1603651"/>
              <a:ext cx="113307" cy="113307"/>
            </a:xfrm>
            <a:prstGeom prst="ellipse">
              <a:avLst/>
            </a:prstGeom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9" name="Oval 20">
              <a:extLst>
                <a:ext uri="{FF2B5EF4-FFF2-40B4-BE49-F238E27FC236}">
                  <a16:creationId xmlns:a16="http://schemas.microsoft.com/office/drawing/2014/main" id="{DE7FC30A-0636-4736-A491-AC943DD9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7828" y="2015601"/>
              <a:ext cx="113307" cy="113307"/>
            </a:xfrm>
            <a:prstGeom prst="ellipse">
              <a:avLst/>
            </a:prstGeom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50" name="Oval 21">
              <a:extLst>
                <a:ext uri="{FF2B5EF4-FFF2-40B4-BE49-F238E27FC236}">
                  <a16:creationId xmlns:a16="http://schemas.microsoft.com/office/drawing/2014/main" id="{A7E15823-326B-4637-B59E-4DC28A50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9778" y="2439845"/>
              <a:ext cx="113308" cy="113308"/>
            </a:xfrm>
            <a:prstGeom prst="ellipse">
              <a:avLst/>
            </a:prstGeom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178D5C-E22C-44DE-9B22-15F5B128E604}"/>
              </a:ext>
            </a:extLst>
          </p:cNvPr>
          <p:cNvCxnSpPr/>
          <p:nvPr/>
        </p:nvCxnSpPr>
        <p:spPr>
          <a:xfrm>
            <a:off x="7449565" y="2291365"/>
            <a:ext cx="0" cy="3317698"/>
          </a:xfrm>
          <a:prstGeom prst="line">
            <a:avLst/>
          </a:prstGeom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F6DF13-F59F-4570-8997-DBE6233D68A8}"/>
              </a:ext>
            </a:extLst>
          </p:cNvPr>
          <p:cNvCxnSpPr/>
          <p:nvPr/>
        </p:nvCxnSpPr>
        <p:spPr>
          <a:xfrm>
            <a:off x="4719217" y="2291365"/>
            <a:ext cx="0" cy="3317698"/>
          </a:xfrm>
          <a:prstGeom prst="line">
            <a:avLst/>
          </a:prstGeom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2502B812-3BE3-4A5F-AC01-6C1B771E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58949"/>
            <a:ext cx="11655840" cy="89966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cap="all" spc="300" dirty="0">
                <a:solidFill>
                  <a:srgbClr val="FFFFFF"/>
                </a:solidFill>
                <a:latin typeface="Segoe UI Semilight" charset="0"/>
                <a:ea typeface="Segoe UI Semilight" charset="0"/>
                <a:cs typeface="Segoe UI Semilight" charset="0"/>
              </a:rPr>
              <a:t>Azure Database Migration Service</a:t>
            </a:r>
            <a:br>
              <a:rPr lang="en-US" sz="2800" cap="all" spc="300" dirty="0">
                <a:solidFill>
                  <a:srgbClr val="FFFFFF"/>
                </a:solidFill>
                <a:latin typeface="Segoe UI Semilight" charset="0"/>
                <a:ea typeface="Segoe UI Semilight" charset="0"/>
                <a:cs typeface="Segoe UI Semilight" charset="0"/>
              </a:rPr>
            </a:br>
            <a:r>
              <a:rPr lang="en-US" sz="1600" b="1" spc="10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Accelerate your journey to the cloud</a:t>
            </a:r>
            <a:br>
              <a:rPr lang="en-US" sz="1600" b="1" spc="10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</a:br>
            <a:endParaRPr lang="en-US" sz="1600" b="1" spc="10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6677721" y="2220835"/>
            <a:ext cx="5921296" cy="3730131"/>
            <a:chOff x="3135352" y="2220835"/>
            <a:chExt cx="5921296" cy="3730131"/>
          </a:xfrm>
        </p:grpSpPr>
        <p:grpSp>
          <p:nvGrpSpPr>
            <p:cNvPr id="38" name="Group 37"/>
            <p:cNvGrpSpPr/>
            <p:nvPr/>
          </p:nvGrpSpPr>
          <p:grpSpPr>
            <a:xfrm>
              <a:off x="4772806" y="2220835"/>
              <a:ext cx="2608410" cy="2559292"/>
              <a:chOff x="6567891" y="1644652"/>
              <a:chExt cx="1191570" cy="1169132"/>
            </a:xfrm>
            <a:noFill/>
          </p:grpSpPr>
          <p:sp>
            <p:nvSpPr>
              <p:cNvPr id="40" name="Freeform 39"/>
              <p:cNvSpPr/>
              <p:nvPr/>
            </p:nvSpPr>
            <p:spPr bwMode="auto">
              <a:xfrm>
                <a:off x="6567891" y="1644652"/>
                <a:ext cx="1191570" cy="705630"/>
              </a:xfrm>
              <a:custGeom>
                <a:avLst/>
                <a:gdLst>
                  <a:gd name="connsiteX0" fmla="*/ 670372 w 1194890"/>
                  <a:gd name="connsiteY0" fmla="*/ 0 h 701228"/>
                  <a:gd name="connsiteX1" fmla="*/ 1020986 w 1194890"/>
                  <a:gd name="connsiteY1" fmla="*/ 350614 h 701228"/>
                  <a:gd name="connsiteX2" fmla="*/ 1013863 w 1194890"/>
                  <a:gd name="connsiteY2" fmla="*/ 421275 h 701228"/>
                  <a:gd name="connsiteX3" fmla="*/ 1000099 w 1194890"/>
                  <a:gd name="connsiteY3" fmla="*/ 465615 h 701228"/>
                  <a:gd name="connsiteX4" fmla="*/ 1077084 w 1194890"/>
                  <a:gd name="connsiteY4" fmla="*/ 465615 h 701228"/>
                  <a:gd name="connsiteX5" fmla="*/ 1194890 w 1194890"/>
                  <a:gd name="connsiteY5" fmla="*/ 583421 h 701228"/>
                  <a:gd name="connsiteX6" fmla="*/ 1077084 w 1194890"/>
                  <a:gd name="connsiteY6" fmla="*/ 701227 h 701228"/>
                  <a:gd name="connsiteX7" fmla="*/ 670382 w 1194890"/>
                  <a:gd name="connsiteY7" fmla="*/ 701227 h 701228"/>
                  <a:gd name="connsiteX8" fmla="*/ 670372 w 1194890"/>
                  <a:gd name="connsiteY8" fmla="*/ 701228 h 701228"/>
                  <a:gd name="connsiteX9" fmla="*/ 670362 w 1194890"/>
                  <a:gd name="connsiteY9" fmla="*/ 701227 h 701228"/>
                  <a:gd name="connsiteX10" fmla="*/ 370247 w 1194890"/>
                  <a:gd name="connsiteY10" fmla="*/ 701227 h 701228"/>
                  <a:gd name="connsiteX11" fmla="*/ 324392 w 1194890"/>
                  <a:gd name="connsiteY11" fmla="*/ 691969 h 701228"/>
                  <a:gd name="connsiteX12" fmla="*/ 315914 w 1194890"/>
                  <a:gd name="connsiteY12" fmla="*/ 686253 h 701228"/>
                  <a:gd name="connsiteX13" fmla="*/ 283096 w 1194890"/>
                  <a:gd name="connsiteY13" fmla="*/ 696440 h 701228"/>
                  <a:gd name="connsiteX14" fmla="*/ 235612 w 1194890"/>
                  <a:gd name="connsiteY14" fmla="*/ 701227 h 701228"/>
                  <a:gd name="connsiteX15" fmla="*/ 0 w 1194890"/>
                  <a:gd name="connsiteY15" fmla="*/ 465615 h 701228"/>
                  <a:gd name="connsiteX16" fmla="*/ 235612 w 1194890"/>
                  <a:gd name="connsiteY16" fmla="*/ 230003 h 701228"/>
                  <a:gd name="connsiteX17" fmla="*/ 327323 w 1194890"/>
                  <a:gd name="connsiteY17" fmla="*/ 248518 h 701228"/>
                  <a:gd name="connsiteX18" fmla="*/ 335296 w 1194890"/>
                  <a:gd name="connsiteY18" fmla="*/ 252846 h 701228"/>
                  <a:gd name="connsiteX19" fmla="*/ 347311 w 1194890"/>
                  <a:gd name="connsiteY19" fmla="*/ 214139 h 701228"/>
                  <a:gd name="connsiteX20" fmla="*/ 670372 w 1194890"/>
                  <a:gd name="connsiteY20" fmla="*/ 0 h 701228"/>
                  <a:gd name="connsiteX0" fmla="*/ 670372 w 1194890"/>
                  <a:gd name="connsiteY0" fmla="*/ 0 h 701228"/>
                  <a:gd name="connsiteX1" fmla="*/ 1020986 w 1194890"/>
                  <a:gd name="connsiteY1" fmla="*/ 350614 h 701228"/>
                  <a:gd name="connsiteX2" fmla="*/ 1013863 w 1194890"/>
                  <a:gd name="connsiteY2" fmla="*/ 421275 h 701228"/>
                  <a:gd name="connsiteX3" fmla="*/ 1000099 w 1194890"/>
                  <a:gd name="connsiteY3" fmla="*/ 465615 h 701228"/>
                  <a:gd name="connsiteX4" fmla="*/ 1077084 w 1194890"/>
                  <a:gd name="connsiteY4" fmla="*/ 465615 h 701228"/>
                  <a:gd name="connsiteX5" fmla="*/ 1194890 w 1194890"/>
                  <a:gd name="connsiteY5" fmla="*/ 583421 h 701228"/>
                  <a:gd name="connsiteX6" fmla="*/ 1077084 w 1194890"/>
                  <a:gd name="connsiteY6" fmla="*/ 701227 h 701228"/>
                  <a:gd name="connsiteX7" fmla="*/ 670382 w 1194890"/>
                  <a:gd name="connsiteY7" fmla="*/ 701227 h 701228"/>
                  <a:gd name="connsiteX8" fmla="*/ 670372 w 1194890"/>
                  <a:gd name="connsiteY8" fmla="*/ 701228 h 701228"/>
                  <a:gd name="connsiteX9" fmla="*/ 670362 w 1194890"/>
                  <a:gd name="connsiteY9" fmla="*/ 701227 h 701228"/>
                  <a:gd name="connsiteX10" fmla="*/ 370247 w 1194890"/>
                  <a:gd name="connsiteY10" fmla="*/ 701227 h 701228"/>
                  <a:gd name="connsiteX11" fmla="*/ 324392 w 1194890"/>
                  <a:gd name="connsiteY11" fmla="*/ 691969 h 701228"/>
                  <a:gd name="connsiteX12" fmla="*/ 283096 w 1194890"/>
                  <a:gd name="connsiteY12" fmla="*/ 696440 h 701228"/>
                  <a:gd name="connsiteX13" fmla="*/ 235612 w 1194890"/>
                  <a:gd name="connsiteY13" fmla="*/ 701227 h 701228"/>
                  <a:gd name="connsiteX14" fmla="*/ 0 w 1194890"/>
                  <a:gd name="connsiteY14" fmla="*/ 465615 h 701228"/>
                  <a:gd name="connsiteX15" fmla="*/ 235612 w 1194890"/>
                  <a:gd name="connsiteY15" fmla="*/ 230003 h 701228"/>
                  <a:gd name="connsiteX16" fmla="*/ 327323 w 1194890"/>
                  <a:gd name="connsiteY16" fmla="*/ 248518 h 701228"/>
                  <a:gd name="connsiteX17" fmla="*/ 335296 w 1194890"/>
                  <a:gd name="connsiteY17" fmla="*/ 252846 h 701228"/>
                  <a:gd name="connsiteX18" fmla="*/ 347311 w 1194890"/>
                  <a:gd name="connsiteY18" fmla="*/ 214139 h 701228"/>
                  <a:gd name="connsiteX19" fmla="*/ 670372 w 1194890"/>
                  <a:gd name="connsiteY19" fmla="*/ 0 h 701228"/>
                  <a:gd name="connsiteX0" fmla="*/ 670372 w 1194890"/>
                  <a:gd name="connsiteY0" fmla="*/ 0 h 701228"/>
                  <a:gd name="connsiteX1" fmla="*/ 1020986 w 1194890"/>
                  <a:gd name="connsiteY1" fmla="*/ 350614 h 701228"/>
                  <a:gd name="connsiteX2" fmla="*/ 1013863 w 1194890"/>
                  <a:gd name="connsiteY2" fmla="*/ 421275 h 701228"/>
                  <a:gd name="connsiteX3" fmla="*/ 1000099 w 1194890"/>
                  <a:gd name="connsiteY3" fmla="*/ 465615 h 701228"/>
                  <a:gd name="connsiteX4" fmla="*/ 1077084 w 1194890"/>
                  <a:gd name="connsiteY4" fmla="*/ 465615 h 701228"/>
                  <a:gd name="connsiteX5" fmla="*/ 1194890 w 1194890"/>
                  <a:gd name="connsiteY5" fmla="*/ 583421 h 701228"/>
                  <a:gd name="connsiteX6" fmla="*/ 1077084 w 1194890"/>
                  <a:gd name="connsiteY6" fmla="*/ 701227 h 701228"/>
                  <a:gd name="connsiteX7" fmla="*/ 670382 w 1194890"/>
                  <a:gd name="connsiteY7" fmla="*/ 701227 h 701228"/>
                  <a:gd name="connsiteX8" fmla="*/ 670372 w 1194890"/>
                  <a:gd name="connsiteY8" fmla="*/ 701228 h 701228"/>
                  <a:gd name="connsiteX9" fmla="*/ 670362 w 1194890"/>
                  <a:gd name="connsiteY9" fmla="*/ 701227 h 701228"/>
                  <a:gd name="connsiteX10" fmla="*/ 370247 w 1194890"/>
                  <a:gd name="connsiteY10" fmla="*/ 701227 h 701228"/>
                  <a:gd name="connsiteX11" fmla="*/ 283096 w 1194890"/>
                  <a:gd name="connsiteY11" fmla="*/ 696440 h 701228"/>
                  <a:gd name="connsiteX12" fmla="*/ 235612 w 1194890"/>
                  <a:gd name="connsiteY12" fmla="*/ 701227 h 701228"/>
                  <a:gd name="connsiteX13" fmla="*/ 0 w 1194890"/>
                  <a:gd name="connsiteY13" fmla="*/ 465615 h 701228"/>
                  <a:gd name="connsiteX14" fmla="*/ 235612 w 1194890"/>
                  <a:gd name="connsiteY14" fmla="*/ 230003 h 701228"/>
                  <a:gd name="connsiteX15" fmla="*/ 327323 w 1194890"/>
                  <a:gd name="connsiteY15" fmla="*/ 248518 h 701228"/>
                  <a:gd name="connsiteX16" fmla="*/ 335296 w 1194890"/>
                  <a:gd name="connsiteY16" fmla="*/ 252846 h 701228"/>
                  <a:gd name="connsiteX17" fmla="*/ 347311 w 1194890"/>
                  <a:gd name="connsiteY17" fmla="*/ 214139 h 701228"/>
                  <a:gd name="connsiteX18" fmla="*/ 670372 w 1194890"/>
                  <a:gd name="connsiteY18" fmla="*/ 0 h 701228"/>
                  <a:gd name="connsiteX0" fmla="*/ 670372 w 1194890"/>
                  <a:gd name="connsiteY0" fmla="*/ 0 h 701228"/>
                  <a:gd name="connsiteX1" fmla="*/ 1020986 w 1194890"/>
                  <a:gd name="connsiteY1" fmla="*/ 350614 h 701228"/>
                  <a:gd name="connsiteX2" fmla="*/ 1013863 w 1194890"/>
                  <a:gd name="connsiteY2" fmla="*/ 421275 h 701228"/>
                  <a:gd name="connsiteX3" fmla="*/ 1000099 w 1194890"/>
                  <a:gd name="connsiteY3" fmla="*/ 465615 h 701228"/>
                  <a:gd name="connsiteX4" fmla="*/ 1077084 w 1194890"/>
                  <a:gd name="connsiteY4" fmla="*/ 465615 h 701228"/>
                  <a:gd name="connsiteX5" fmla="*/ 1194890 w 1194890"/>
                  <a:gd name="connsiteY5" fmla="*/ 583421 h 701228"/>
                  <a:gd name="connsiteX6" fmla="*/ 1077084 w 1194890"/>
                  <a:gd name="connsiteY6" fmla="*/ 701227 h 701228"/>
                  <a:gd name="connsiteX7" fmla="*/ 670382 w 1194890"/>
                  <a:gd name="connsiteY7" fmla="*/ 701227 h 701228"/>
                  <a:gd name="connsiteX8" fmla="*/ 670372 w 1194890"/>
                  <a:gd name="connsiteY8" fmla="*/ 701228 h 701228"/>
                  <a:gd name="connsiteX9" fmla="*/ 670362 w 1194890"/>
                  <a:gd name="connsiteY9" fmla="*/ 701227 h 701228"/>
                  <a:gd name="connsiteX10" fmla="*/ 283096 w 1194890"/>
                  <a:gd name="connsiteY10" fmla="*/ 696440 h 701228"/>
                  <a:gd name="connsiteX11" fmla="*/ 235612 w 1194890"/>
                  <a:gd name="connsiteY11" fmla="*/ 701227 h 701228"/>
                  <a:gd name="connsiteX12" fmla="*/ 0 w 1194890"/>
                  <a:gd name="connsiteY12" fmla="*/ 465615 h 701228"/>
                  <a:gd name="connsiteX13" fmla="*/ 235612 w 1194890"/>
                  <a:gd name="connsiteY13" fmla="*/ 230003 h 701228"/>
                  <a:gd name="connsiteX14" fmla="*/ 327323 w 1194890"/>
                  <a:gd name="connsiteY14" fmla="*/ 248518 h 701228"/>
                  <a:gd name="connsiteX15" fmla="*/ 335296 w 1194890"/>
                  <a:gd name="connsiteY15" fmla="*/ 252846 h 701228"/>
                  <a:gd name="connsiteX16" fmla="*/ 347311 w 1194890"/>
                  <a:gd name="connsiteY16" fmla="*/ 214139 h 701228"/>
                  <a:gd name="connsiteX17" fmla="*/ 670372 w 1194890"/>
                  <a:gd name="connsiteY17" fmla="*/ 0 h 701228"/>
                  <a:gd name="connsiteX0" fmla="*/ 670372 w 1194890"/>
                  <a:gd name="connsiteY0" fmla="*/ 0 h 793558"/>
                  <a:gd name="connsiteX1" fmla="*/ 1020986 w 1194890"/>
                  <a:gd name="connsiteY1" fmla="*/ 350614 h 793558"/>
                  <a:gd name="connsiteX2" fmla="*/ 1013863 w 1194890"/>
                  <a:gd name="connsiteY2" fmla="*/ 421275 h 793558"/>
                  <a:gd name="connsiteX3" fmla="*/ 1000099 w 1194890"/>
                  <a:gd name="connsiteY3" fmla="*/ 465615 h 793558"/>
                  <a:gd name="connsiteX4" fmla="*/ 1077084 w 1194890"/>
                  <a:gd name="connsiteY4" fmla="*/ 465615 h 793558"/>
                  <a:gd name="connsiteX5" fmla="*/ 1194890 w 1194890"/>
                  <a:gd name="connsiteY5" fmla="*/ 583421 h 793558"/>
                  <a:gd name="connsiteX6" fmla="*/ 1077084 w 1194890"/>
                  <a:gd name="connsiteY6" fmla="*/ 701227 h 793558"/>
                  <a:gd name="connsiteX7" fmla="*/ 670382 w 1194890"/>
                  <a:gd name="connsiteY7" fmla="*/ 701227 h 793558"/>
                  <a:gd name="connsiteX8" fmla="*/ 670372 w 1194890"/>
                  <a:gd name="connsiteY8" fmla="*/ 701228 h 793558"/>
                  <a:gd name="connsiteX9" fmla="*/ 851841 w 1194890"/>
                  <a:gd name="connsiteY9" fmla="*/ 793558 h 793558"/>
                  <a:gd name="connsiteX10" fmla="*/ 283096 w 1194890"/>
                  <a:gd name="connsiteY10" fmla="*/ 696440 h 793558"/>
                  <a:gd name="connsiteX11" fmla="*/ 235612 w 1194890"/>
                  <a:gd name="connsiteY11" fmla="*/ 701227 h 793558"/>
                  <a:gd name="connsiteX12" fmla="*/ 0 w 1194890"/>
                  <a:gd name="connsiteY12" fmla="*/ 465615 h 793558"/>
                  <a:gd name="connsiteX13" fmla="*/ 235612 w 1194890"/>
                  <a:gd name="connsiteY13" fmla="*/ 230003 h 793558"/>
                  <a:gd name="connsiteX14" fmla="*/ 327323 w 1194890"/>
                  <a:gd name="connsiteY14" fmla="*/ 248518 h 793558"/>
                  <a:gd name="connsiteX15" fmla="*/ 335296 w 1194890"/>
                  <a:gd name="connsiteY15" fmla="*/ 252846 h 793558"/>
                  <a:gd name="connsiteX16" fmla="*/ 347311 w 1194890"/>
                  <a:gd name="connsiteY16" fmla="*/ 214139 h 793558"/>
                  <a:gd name="connsiteX17" fmla="*/ 670372 w 1194890"/>
                  <a:gd name="connsiteY17" fmla="*/ 0 h 793558"/>
                  <a:gd name="connsiteX0" fmla="*/ 670372 w 1194890"/>
                  <a:gd name="connsiteY0" fmla="*/ 0 h 793558"/>
                  <a:gd name="connsiteX1" fmla="*/ 1020986 w 1194890"/>
                  <a:gd name="connsiteY1" fmla="*/ 350614 h 793558"/>
                  <a:gd name="connsiteX2" fmla="*/ 1013863 w 1194890"/>
                  <a:gd name="connsiteY2" fmla="*/ 421275 h 793558"/>
                  <a:gd name="connsiteX3" fmla="*/ 1000099 w 1194890"/>
                  <a:gd name="connsiteY3" fmla="*/ 465615 h 793558"/>
                  <a:gd name="connsiteX4" fmla="*/ 1077084 w 1194890"/>
                  <a:gd name="connsiteY4" fmla="*/ 465615 h 793558"/>
                  <a:gd name="connsiteX5" fmla="*/ 1194890 w 1194890"/>
                  <a:gd name="connsiteY5" fmla="*/ 583421 h 793558"/>
                  <a:gd name="connsiteX6" fmla="*/ 1077084 w 1194890"/>
                  <a:gd name="connsiteY6" fmla="*/ 701227 h 793558"/>
                  <a:gd name="connsiteX7" fmla="*/ 670382 w 1194890"/>
                  <a:gd name="connsiteY7" fmla="*/ 701227 h 793558"/>
                  <a:gd name="connsiteX8" fmla="*/ 928263 w 1194890"/>
                  <a:gd name="connsiteY8" fmla="*/ 758537 h 793558"/>
                  <a:gd name="connsiteX9" fmla="*/ 851841 w 1194890"/>
                  <a:gd name="connsiteY9" fmla="*/ 793558 h 793558"/>
                  <a:gd name="connsiteX10" fmla="*/ 283096 w 1194890"/>
                  <a:gd name="connsiteY10" fmla="*/ 696440 h 793558"/>
                  <a:gd name="connsiteX11" fmla="*/ 235612 w 1194890"/>
                  <a:gd name="connsiteY11" fmla="*/ 701227 h 793558"/>
                  <a:gd name="connsiteX12" fmla="*/ 0 w 1194890"/>
                  <a:gd name="connsiteY12" fmla="*/ 465615 h 793558"/>
                  <a:gd name="connsiteX13" fmla="*/ 235612 w 1194890"/>
                  <a:gd name="connsiteY13" fmla="*/ 230003 h 793558"/>
                  <a:gd name="connsiteX14" fmla="*/ 327323 w 1194890"/>
                  <a:gd name="connsiteY14" fmla="*/ 248518 h 793558"/>
                  <a:gd name="connsiteX15" fmla="*/ 335296 w 1194890"/>
                  <a:gd name="connsiteY15" fmla="*/ 252846 h 793558"/>
                  <a:gd name="connsiteX16" fmla="*/ 347311 w 1194890"/>
                  <a:gd name="connsiteY16" fmla="*/ 214139 h 793558"/>
                  <a:gd name="connsiteX17" fmla="*/ 670372 w 1194890"/>
                  <a:gd name="connsiteY17" fmla="*/ 0 h 793558"/>
                  <a:gd name="connsiteX0" fmla="*/ 670372 w 1194890"/>
                  <a:gd name="connsiteY0" fmla="*/ 0 h 793558"/>
                  <a:gd name="connsiteX1" fmla="*/ 1020986 w 1194890"/>
                  <a:gd name="connsiteY1" fmla="*/ 350614 h 793558"/>
                  <a:gd name="connsiteX2" fmla="*/ 1013863 w 1194890"/>
                  <a:gd name="connsiteY2" fmla="*/ 421275 h 793558"/>
                  <a:gd name="connsiteX3" fmla="*/ 1000099 w 1194890"/>
                  <a:gd name="connsiteY3" fmla="*/ 465615 h 793558"/>
                  <a:gd name="connsiteX4" fmla="*/ 1077084 w 1194890"/>
                  <a:gd name="connsiteY4" fmla="*/ 465615 h 793558"/>
                  <a:gd name="connsiteX5" fmla="*/ 1194890 w 1194890"/>
                  <a:gd name="connsiteY5" fmla="*/ 583421 h 793558"/>
                  <a:gd name="connsiteX6" fmla="*/ 1077084 w 1194890"/>
                  <a:gd name="connsiteY6" fmla="*/ 701227 h 793558"/>
                  <a:gd name="connsiteX7" fmla="*/ 921906 w 1194890"/>
                  <a:gd name="connsiteY7" fmla="*/ 704410 h 793558"/>
                  <a:gd name="connsiteX8" fmla="*/ 928263 w 1194890"/>
                  <a:gd name="connsiteY8" fmla="*/ 758537 h 793558"/>
                  <a:gd name="connsiteX9" fmla="*/ 851841 w 1194890"/>
                  <a:gd name="connsiteY9" fmla="*/ 793558 h 793558"/>
                  <a:gd name="connsiteX10" fmla="*/ 283096 w 1194890"/>
                  <a:gd name="connsiteY10" fmla="*/ 696440 h 793558"/>
                  <a:gd name="connsiteX11" fmla="*/ 235612 w 1194890"/>
                  <a:gd name="connsiteY11" fmla="*/ 701227 h 793558"/>
                  <a:gd name="connsiteX12" fmla="*/ 0 w 1194890"/>
                  <a:gd name="connsiteY12" fmla="*/ 465615 h 793558"/>
                  <a:gd name="connsiteX13" fmla="*/ 235612 w 1194890"/>
                  <a:gd name="connsiteY13" fmla="*/ 230003 h 793558"/>
                  <a:gd name="connsiteX14" fmla="*/ 327323 w 1194890"/>
                  <a:gd name="connsiteY14" fmla="*/ 248518 h 793558"/>
                  <a:gd name="connsiteX15" fmla="*/ 335296 w 1194890"/>
                  <a:gd name="connsiteY15" fmla="*/ 252846 h 793558"/>
                  <a:gd name="connsiteX16" fmla="*/ 347311 w 1194890"/>
                  <a:gd name="connsiteY16" fmla="*/ 214139 h 793558"/>
                  <a:gd name="connsiteX17" fmla="*/ 670372 w 1194890"/>
                  <a:gd name="connsiteY17" fmla="*/ 0 h 793558"/>
                  <a:gd name="connsiteX0" fmla="*/ 670372 w 1194890"/>
                  <a:gd name="connsiteY0" fmla="*/ 0 h 793575"/>
                  <a:gd name="connsiteX1" fmla="*/ 1020986 w 1194890"/>
                  <a:gd name="connsiteY1" fmla="*/ 350614 h 793575"/>
                  <a:gd name="connsiteX2" fmla="*/ 1013863 w 1194890"/>
                  <a:gd name="connsiteY2" fmla="*/ 421275 h 793575"/>
                  <a:gd name="connsiteX3" fmla="*/ 1000099 w 1194890"/>
                  <a:gd name="connsiteY3" fmla="*/ 465615 h 793575"/>
                  <a:gd name="connsiteX4" fmla="*/ 1077084 w 1194890"/>
                  <a:gd name="connsiteY4" fmla="*/ 465615 h 793575"/>
                  <a:gd name="connsiteX5" fmla="*/ 1194890 w 1194890"/>
                  <a:gd name="connsiteY5" fmla="*/ 583421 h 793575"/>
                  <a:gd name="connsiteX6" fmla="*/ 1077084 w 1194890"/>
                  <a:gd name="connsiteY6" fmla="*/ 701227 h 793575"/>
                  <a:gd name="connsiteX7" fmla="*/ 921906 w 1194890"/>
                  <a:gd name="connsiteY7" fmla="*/ 704410 h 793575"/>
                  <a:gd name="connsiteX8" fmla="*/ 851841 w 1194890"/>
                  <a:gd name="connsiteY8" fmla="*/ 793558 h 793575"/>
                  <a:gd name="connsiteX9" fmla="*/ 283096 w 1194890"/>
                  <a:gd name="connsiteY9" fmla="*/ 696440 h 793575"/>
                  <a:gd name="connsiteX10" fmla="*/ 235612 w 1194890"/>
                  <a:gd name="connsiteY10" fmla="*/ 701227 h 793575"/>
                  <a:gd name="connsiteX11" fmla="*/ 0 w 1194890"/>
                  <a:gd name="connsiteY11" fmla="*/ 465615 h 793575"/>
                  <a:gd name="connsiteX12" fmla="*/ 235612 w 1194890"/>
                  <a:gd name="connsiteY12" fmla="*/ 230003 h 793575"/>
                  <a:gd name="connsiteX13" fmla="*/ 327323 w 1194890"/>
                  <a:gd name="connsiteY13" fmla="*/ 248518 h 793575"/>
                  <a:gd name="connsiteX14" fmla="*/ 335296 w 1194890"/>
                  <a:gd name="connsiteY14" fmla="*/ 252846 h 793575"/>
                  <a:gd name="connsiteX15" fmla="*/ 347311 w 1194890"/>
                  <a:gd name="connsiteY15" fmla="*/ 214139 h 793575"/>
                  <a:gd name="connsiteX16" fmla="*/ 670372 w 1194890"/>
                  <a:gd name="connsiteY16" fmla="*/ 0 h 793575"/>
                  <a:gd name="connsiteX0" fmla="*/ 851841 w 1194890"/>
                  <a:gd name="connsiteY0" fmla="*/ 793558 h 885253"/>
                  <a:gd name="connsiteX1" fmla="*/ 283096 w 1194890"/>
                  <a:gd name="connsiteY1" fmla="*/ 696440 h 885253"/>
                  <a:gd name="connsiteX2" fmla="*/ 235612 w 1194890"/>
                  <a:gd name="connsiteY2" fmla="*/ 701227 h 885253"/>
                  <a:gd name="connsiteX3" fmla="*/ 0 w 1194890"/>
                  <a:gd name="connsiteY3" fmla="*/ 465615 h 885253"/>
                  <a:gd name="connsiteX4" fmla="*/ 235612 w 1194890"/>
                  <a:gd name="connsiteY4" fmla="*/ 230003 h 885253"/>
                  <a:gd name="connsiteX5" fmla="*/ 327323 w 1194890"/>
                  <a:gd name="connsiteY5" fmla="*/ 248518 h 885253"/>
                  <a:gd name="connsiteX6" fmla="*/ 335296 w 1194890"/>
                  <a:gd name="connsiteY6" fmla="*/ 252846 h 885253"/>
                  <a:gd name="connsiteX7" fmla="*/ 347311 w 1194890"/>
                  <a:gd name="connsiteY7" fmla="*/ 214139 h 885253"/>
                  <a:gd name="connsiteX8" fmla="*/ 670372 w 1194890"/>
                  <a:gd name="connsiteY8" fmla="*/ 0 h 885253"/>
                  <a:gd name="connsiteX9" fmla="*/ 1020986 w 1194890"/>
                  <a:gd name="connsiteY9" fmla="*/ 350614 h 885253"/>
                  <a:gd name="connsiteX10" fmla="*/ 1013863 w 1194890"/>
                  <a:gd name="connsiteY10" fmla="*/ 421275 h 885253"/>
                  <a:gd name="connsiteX11" fmla="*/ 1000099 w 1194890"/>
                  <a:gd name="connsiteY11" fmla="*/ 465615 h 885253"/>
                  <a:gd name="connsiteX12" fmla="*/ 1077084 w 1194890"/>
                  <a:gd name="connsiteY12" fmla="*/ 465615 h 885253"/>
                  <a:gd name="connsiteX13" fmla="*/ 1194890 w 1194890"/>
                  <a:gd name="connsiteY13" fmla="*/ 583421 h 885253"/>
                  <a:gd name="connsiteX14" fmla="*/ 1077084 w 1194890"/>
                  <a:gd name="connsiteY14" fmla="*/ 701227 h 885253"/>
                  <a:gd name="connsiteX15" fmla="*/ 921906 w 1194890"/>
                  <a:gd name="connsiteY15" fmla="*/ 704410 h 885253"/>
                  <a:gd name="connsiteX16" fmla="*/ 943536 w 1194890"/>
                  <a:gd name="connsiteY16" fmla="*/ 885253 h 885253"/>
                  <a:gd name="connsiteX0" fmla="*/ 851841 w 1194890"/>
                  <a:gd name="connsiteY0" fmla="*/ 793558 h 793558"/>
                  <a:gd name="connsiteX1" fmla="*/ 283096 w 1194890"/>
                  <a:gd name="connsiteY1" fmla="*/ 696440 h 793558"/>
                  <a:gd name="connsiteX2" fmla="*/ 235612 w 1194890"/>
                  <a:gd name="connsiteY2" fmla="*/ 701227 h 793558"/>
                  <a:gd name="connsiteX3" fmla="*/ 0 w 1194890"/>
                  <a:gd name="connsiteY3" fmla="*/ 465615 h 793558"/>
                  <a:gd name="connsiteX4" fmla="*/ 235612 w 1194890"/>
                  <a:gd name="connsiteY4" fmla="*/ 230003 h 793558"/>
                  <a:gd name="connsiteX5" fmla="*/ 327323 w 1194890"/>
                  <a:gd name="connsiteY5" fmla="*/ 248518 h 793558"/>
                  <a:gd name="connsiteX6" fmla="*/ 335296 w 1194890"/>
                  <a:gd name="connsiteY6" fmla="*/ 252846 h 793558"/>
                  <a:gd name="connsiteX7" fmla="*/ 347311 w 1194890"/>
                  <a:gd name="connsiteY7" fmla="*/ 214139 h 793558"/>
                  <a:gd name="connsiteX8" fmla="*/ 670372 w 1194890"/>
                  <a:gd name="connsiteY8" fmla="*/ 0 h 793558"/>
                  <a:gd name="connsiteX9" fmla="*/ 1020986 w 1194890"/>
                  <a:gd name="connsiteY9" fmla="*/ 350614 h 793558"/>
                  <a:gd name="connsiteX10" fmla="*/ 1013863 w 1194890"/>
                  <a:gd name="connsiteY10" fmla="*/ 421275 h 793558"/>
                  <a:gd name="connsiteX11" fmla="*/ 1000099 w 1194890"/>
                  <a:gd name="connsiteY11" fmla="*/ 465615 h 793558"/>
                  <a:gd name="connsiteX12" fmla="*/ 1077084 w 1194890"/>
                  <a:gd name="connsiteY12" fmla="*/ 465615 h 793558"/>
                  <a:gd name="connsiteX13" fmla="*/ 1194890 w 1194890"/>
                  <a:gd name="connsiteY13" fmla="*/ 583421 h 793558"/>
                  <a:gd name="connsiteX14" fmla="*/ 1077084 w 1194890"/>
                  <a:gd name="connsiteY14" fmla="*/ 701227 h 793558"/>
                  <a:gd name="connsiteX15" fmla="*/ 921906 w 1194890"/>
                  <a:gd name="connsiteY15" fmla="*/ 704410 h 793558"/>
                  <a:gd name="connsiteX0" fmla="*/ 283096 w 1194890"/>
                  <a:gd name="connsiteY0" fmla="*/ 696440 h 704410"/>
                  <a:gd name="connsiteX1" fmla="*/ 235612 w 1194890"/>
                  <a:gd name="connsiteY1" fmla="*/ 701227 h 704410"/>
                  <a:gd name="connsiteX2" fmla="*/ 0 w 1194890"/>
                  <a:gd name="connsiteY2" fmla="*/ 465615 h 704410"/>
                  <a:gd name="connsiteX3" fmla="*/ 235612 w 1194890"/>
                  <a:gd name="connsiteY3" fmla="*/ 230003 h 704410"/>
                  <a:gd name="connsiteX4" fmla="*/ 327323 w 1194890"/>
                  <a:gd name="connsiteY4" fmla="*/ 248518 h 704410"/>
                  <a:gd name="connsiteX5" fmla="*/ 335296 w 1194890"/>
                  <a:gd name="connsiteY5" fmla="*/ 252846 h 704410"/>
                  <a:gd name="connsiteX6" fmla="*/ 347311 w 1194890"/>
                  <a:gd name="connsiteY6" fmla="*/ 214139 h 704410"/>
                  <a:gd name="connsiteX7" fmla="*/ 670372 w 1194890"/>
                  <a:gd name="connsiteY7" fmla="*/ 0 h 704410"/>
                  <a:gd name="connsiteX8" fmla="*/ 1020986 w 1194890"/>
                  <a:gd name="connsiteY8" fmla="*/ 350614 h 704410"/>
                  <a:gd name="connsiteX9" fmla="*/ 1013863 w 1194890"/>
                  <a:gd name="connsiteY9" fmla="*/ 421275 h 704410"/>
                  <a:gd name="connsiteX10" fmla="*/ 1000099 w 1194890"/>
                  <a:gd name="connsiteY10" fmla="*/ 465615 h 704410"/>
                  <a:gd name="connsiteX11" fmla="*/ 1077084 w 1194890"/>
                  <a:gd name="connsiteY11" fmla="*/ 465615 h 704410"/>
                  <a:gd name="connsiteX12" fmla="*/ 1194890 w 1194890"/>
                  <a:gd name="connsiteY12" fmla="*/ 583421 h 704410"/>
                  <a:gd name="connsiteX13" fmla="*/ 1077084 w 1194890"/>
                  <a:gd name="connsiteY13" fmla="*/ 701227 h 704410"/>
                  <a:gd name="connsiteX14" fmla="*/ 921906 w 1194890"/>
                  <a:gd name="connsiteY14" fmla="*/ 704410 h 704410"/>
                  <a:gd name="connsiteX0" fmla="*/ 283096 w 1194890"/>
                  <a:gd name="connsiteY0" fmla="*/ 696440 h 707594"/>
                  <a:gd name="connsiteX1" fmla="*/ 235612 w 1194890"/>
                  <a:gd name="connsiteY1" fmla="*/ 701227 h 707594"/>
                  <a:gd name="connsiteX2" fmla="*/ 0 w 1194890"/>
                  <a:gd name="connsiteY2" fmla="*/ 465615 h 707594"/>
                  <a:gd name="connsiteX3" fmla="*/ 235612 w 1194890"/>
                  <a:gd name="connsiteY3" fmla="*/ 230003 h 707594"/>
                  <a:gd name="connsiteX4" fmla="*/ 327323 w 1194890"/>
                  <a:gd name="connsiteY4" fmla="*/ 248518 h 707594"/>
                  <a:gd name="connsiteX5" fmla="*/ 335296 w 1194890"/>
                  <a:gd name="connsiteY5" fmla="*/ 252846 h 707594"/>
                  <a:gd name="connsiteX6" fmla="*/ 347311 w 1194890"/>
                  <a:gd name="connsiteY6" fmla="*/ 214139 h 707594"/>
                  <a:gd name="connsiteX7" fmla="*/ 670372 w 1194890"/>
                  <a:gd name="connsiteY7" fmla="*/ 0 h 707594"/>
                  <a:gd name="connsiteX8" fmla="*/ 1020986 w 1194890"/>
                  <a:gd name="connsiteY8" fmla="*/ 350614 h 707594"/>
                  <a:gd name="connsiteX9" fmla="*/ 1013863 w 1194890"/>
                  <a:gd name="connsiteY9" fmla="*/ 421275 h 707594"/>
                  <a:gd name="connsiteX10" fmla="*/ 1000099 w 1194890"/>
                  <a:gd name="connsiteY10" fmla="*/ 465615 h 707594"/>
                  <a:gd name="connsiteX11" fmla="*/ 1077084 w 1194890"/>
                  <a:gd name="connsiteY11" fmla="*/ 465615 h 707594"/>
                  <a:gd name="connsiteX12" fmla="*/ 1194890 w 1194890"/>
                  <a:gd name="connsiteY12" fmla="*/ 583421 h 707594"/>
                  <a:gd name="connsiteX13" fmla="*/ 1077084 w 1194890"/>
                  <a:gd name="connsiteY13" fmla="*/ 701227 h 707594"/>
                  <a:gd name="connsiteX14" fmla="*/ 928274 w 1194890"/>
                  <a:gd name="connsiteY14" fmla="*/ 707594 h 707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94890" h="707594">
                    <a:moveTo>
                      <a:pt x="283096" y="696440"/>
                    </a:moveTo>
                    <a:cubicBezTo>
                      <a:pt x="267759" y="699579"/>
                      <a:pt x="251877" y="701227"/>
                      <a:pt x="235612" y="701227"/>
                    </a:cubicBezTo>
                    <a:cubicBezTo>
                      <a:pt x="105487" y="701227"/>
                      <a:pt x="0" y="595740"/>
                      <a:pt x="0" y="465615"/>
                    </a:cubicBezTo>
                    <a:cubicBezTo>
                      <a:pt x="0" y="335490"/>
                      <a:pt x="105487" y="230003"/>
                      <a:pt x="235612" y="230003"/>
                    </a:cubicBezTo>
                    <a:cubicBezTo>
                      <a:pt x="268144" y="230003"/>
                      <a:pt x="299135" y="236596"/>
                      <a:pt x="327323" y="248518"/>
                    </a:cubicBezTo>
                    <a:lnTo>
                      <a:pt x="335296" y="252846"/>
                    </a:lnTo>
                    <a:lnTo>
                      <a:pt x="347311" y="214139"/>
                    </a:lnTo>
                    <a:cubicBezTo>
                      <a:pt x="400537" y="88298"/>
                      <a:pt x="525143" y="0"/>
                      <a:pt x="670372" y="0"/>
                    </a:cubicBezTo>
                    <a:cubicBezTo>
                      <a:pt x="864011" y="0"/>
                      <a:pt x="1020986" y="156975"/>
                      <a:pt x="1020986" y="350614"/>
                    </a:cubicBezTo>
                    <a:cubicBezTo>
                      <a:pt x="1020986" y="374819"/>
                      <a:pt x="1018534" y="398451"/>
                      <a:pt x="1013863" y="421275"/>
                    </a:cubicBezTo>
                    <a:lnTo>
                      <a:pt x="1000099" y="465615"/>
                    </a:lnTo>
                    <a:lnTo>
                      <a:pt x="1077084" y="465615"/>
                    </a:lnTo>
                    <a:cubicBezTo>
                      <a:pt x="1142146" y="465615"/>
                      <a:pt x="1194890" y="518359"/>
                      <a:pt x="1194890" y="583421"/>
                    </a:cubicBezTo>
                    <a:cubicBezTo>
                      <a:pt x="1194890" y="648483"/>
                      <a:pt x="1142146" y="701227"/>
                      <a:pt x="1077084" y="701227"/>
                    </a:cubicBezTo>
                    <a:lnTo>
                      <a:pt x="928274" y="707594"/>
                    </a:lnTo>
                  </a:path>
                </a:pathLst>
              </a:custGeom>
              <a:grpFill/>
              <a:ln w="12700" cap="rnd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91440" tIns="45720" rIns="91440" bIns="45720" numCol="1" spcCol="0" rtlCol="0" fromWordArt="0" anchor="ctr" anchorCtr="0" forceAA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CF60A4A1-C02D-46B7-A091-35FE588B6109}"/>
                  </a:ext>
                </a:extLst>
              </p:cNvPr>
              <p:cNvSpPr/>
              <p:nvPr/>
            </p:nvSpPr>
            <p:spPr bwMode="auto">
              <a:xfrm>
                <a:off x="6850218" y="2239342"/>
                <a:ext cx="638567" cy="574442"/>
              </a:xfrm>
              <a:custGeom>
                <a:avLst/>
                <a:gdLst>
                  <a:gd name="connsiteX0" fmla="*/ 222094 w 639597"/>
                  <a:gd name="connsiteY0" fmla="*/ 0 h 672508"/>
                  <a:gd name="connsiteX1" fmla="*/ 222094 w 639597"/>
                  <a:gd name="connsiteY1" fmla="*/ 113252 h 672508"/>
                  <a:gd name="connsiteX2" fmla="*/ 417503 w 639597"/>
                  <a:gd name="connsiteY2" fmla="*/ 113252 h 672508"/>
                  <a:gd name="connsiteX3" fmla="*/ 417503 w 639597"/>
                  <a:gd name="connsiteY3" fmla="*/ 0 h 672508"/>
                  <a:gd name="connsiteX4" fmla="*/ 444279 w 639597"/>
                  <a:gd name="connsiteY4" fmla="*/ 1767 h 672508"/>
                  <a:gd name="connsiteX5" fmla="*/ 639597 w 639597"/>
                  <a:gd name="connsiteY5" fmla="*/ 98067 h 672508"/>
                  <a:gd name="connsiteX6" fmla="*/ 639596 w 639597"/>
                  <a:gd name="connsiteY6" fmla="*/ 567995 h 672508"/>
                  <a:gd name="connsiteX7" fmla="*/ 319798 w 639597"/>
                  <a:gd name="connsiteY7" fmla="*/ 672508 h 672508"/>
                  <a:gd name="connsiteX8" fmla="*/ 0 w 639597"/>
                  <a:gd name="connsiteY8" fmla="*/ 567995 h 672508"/>
                  <a:gd name="connsiteX9" fmla="*/ 1 w 639597"/>
                  <a:gd name="connsiteY9" fmla="*/ 98070 h 672508"/>
                  <a:gd name="connsiteX10" fmla="*/ 0 w 639597"/>
                  <a:gd name="connsiteY10" fmla="*/ 98067 h 672508"/>
                  <a:gd name="connsiteX11" fmla="*/ 195318 w 639597"/>
                  <a:gd name="connsiteY11" fmla="*/ 1767 h 672508"/>
                  <a:gd name="connsiteX12" fmla="*/ 222094 w 639597"/>
                  <a:gd name="connsiteY12" fmla="*/ 0 h 672508"/>
                  <a:gd name="connsiteX0" fmla="*/ 222094 w 639597"/>
                  <a:gd name="connsiteY0" fmla="*/ 113252 h 672508"/>
                  <a:gd name="connsiteX1" fmla="*/ 417503 w 639597"/>
                  <a:gd name="connsiteY1" fmla="*/ 113252 h 672508"/>
                  <a:gd name="connsiteX2" fmla="*/ 417503 w 639597"/>
                  <a:gd name="connsiteY2" fmla="*/ 0 h 672508"/>
                  <a:gd name="connsiteX3" fmla="*/ 444279 w 639597"/>
                  <a:gd name="connsiteY3" fmla="*/ 1767 h 672508"/>
                  <a:gd name="connsiteX4" fmla="*/ 639597 w 639597"/>
                  <a:gd name="connsiteY4" fmla="*/ 98067 h 672508"/>
                  <a:gd name="connsiteX5" fmla="*/ 639596 w 639597"/>
                  <a:gd name="connsiteY5" fmla="*/ 567995 h 672508"/>
                  <a:gd name="connsiteX6" fmla="*/ 319798 w 639597"/>
                  <a:gd name="connsiteY6" fmla="*/ 672508 h 672508"/>
                  <a:gd name="connsiteX7" fmla="*/ 0 w 639597"/>
                  <a:gd name="connsiteY7" fmla="*/ 567995 h 672508"/>
                  <a:gd name="connsiteX8" fmla="*/ 1 w 639597"/>
                  <a:gd name="connsiteY8" fmla="*/ 98070 h 672508"/>
                  <a:gd name="connsiteX9" fmla="*/ 0 w 639597"/>
                  <a:gd name="connsiteY9" fmla="*/ 98067 h 672508"/>
                  <a:gd name="connsiteX10" fmla="*/ 195318 w 639597"/>
                  <a:gd name="connsiteY10" fmla="*/ 1767 h 672508"/>
                  <a:gd name="connsiteX11" fmla="*/ 222094 w 639597"/>
                  <a:gd name="connsiteY11" fmla="*/ 0 h 672508"/>
                  <a:gd name="connsiteX12" fmla="*/ 313534 w 639597"/>
                  <a:gd name="connsiteY12" fmla="*/ 204692 h 672508"/>
                  <a:gd name="connsiteX0" fmla="*/ 222094 w 639597"/>
                  <a:gd name="connsiteY0" fmla="*/ 113252 h 672508"/>
                  <a:gd name="connsiteX1" fmla="*/ 417503 w 639597"/>
                  <a:gd name="connsiteY1" fmla="*/ 113252 h 672508"/>
                  <a:gd name="connsiteX2" fmla="*/ 417503 w 639597"/>
                  <a:gd name="connsiteY2" fmla="*/ 0 h 672508"/>
                  <a:gd name="connsiteX3" fmla="*/ 444279 w 639597"/>
                  <a:gd name="connsiteY3" fmla="*/ 1767 h 672508"/>
                  <a:gd name="connsiteX4" fmla="*/ 639597 w 639597"/>
                  <a:gd name="connsiteY4" fmla="*/ 98067 h 672508"/>
                  <a:gd name="connsiteX5" fmla="*/ 639596 w 639597"/>
                  <a:gd name="connsiteY5" fmla="*/ 567995 h 672508"/>
                  <a:gd name="connsiteX6" fmla="*/ 319798 w 639597"/>
                  <a:gd name="connsiteY6" fmla="*/ 672508 h 672508"/>
                  <a:gd name="connsiteX7" fmla="*/ 0 w 639597"/>
                  <a:gd name="connsiteY7" fmla="*/ 567995 h 672508"/>
                  <a:gd name="connsiteX8" fmla="*/ 1 w 639597"/>
                  <a:gd name="connsiteY8" fmla="*/ 98070 h 672508"/>
                  <a:gd name="connsiteX9" fmla="*/ 0 w 639597"/>
                  <a:gd name="connsiteY9" fmla="*/ 98067 h 672508"/>
                  <a:gd name="connsiteX10" fmla="*/ 195318 w 639597"/>
                  <a:gd name="connsiteY10" fmla="*/ 1767 h 672508"/>
                  <a:gd name="connsiteX11" fmla="*/ 222094 w 639597"/>
                  <a:gd name="connsiteY11" fmla="*/ 0 h 672508"/>
                  <a:gd name="connsiteX0" fmla="*/ 222094 w 639597"/>
                  <a:gd name="connsiteY0" fmla="*/ 113252 h 672508"/>
                  <a:gd name="connsiteX1" fmla="*/ 417503 w 639597"/>
                  <a:gd name="connsiteY1" fmla="*/ 113252 h 672508"/>
                  <a:gd name="connsiteX2" fmla="*/ 417503 w 639597"/>
                  <a:gd name="connsiteY2" fmla="*/ 0 h 672508"/>
                  <a:gd name="connsiteX3" fmla="*/ 444279 w 639597"/>
                  <a:gd name="connsiteY3" fmla="*/ 1767 h 672508"/>
                  <a:gd name="connsiteX4" fmla="*/ 639597 w 639597"/>
                  <a:gd name="connsiteY4" fmla="*/ 98067 h 672508"/>
                  <a:gd name="connsiteX5" fmla="*/ 639596 w 639597"/>
                  <a:gd name="connsiteY5" fmla="*/ 567995 h 672508"/>
                  <a:gd name="connsiteX6" fmla="*/ 319798 w 639597"/>
                  <a:gd name="connsiteY6" fmla="*/ 672508 h 672508"/>
                  <a:gd name="connsiteX7" fmla="*/ 0 w 639597"/>
                  <a:gd name="connsiteY7" fmla="*/ 567995 h 672508"/>
                  <a:gd name="connsiteX8" fmla="*/ 1 w 639597"/>
                  <a:gd name="connsiteY8" fmla="*/ 98070 h 672508"/>
                  <a:gd name="connsiteX9" fmla="*/ 0 w 639597"/>
                  <a:gd name="connsiteY9" fmla="*/ 98067 h 672508"/>
                  <a:gd name="connsiteX10" fmla="*/ 195318 w 639597"/>
                  <a:gd name="connsiteY10" fmla="*/ 1767 h 672508"/>
                  <a:gd name="connsiteX0" fmla="*/ 222094 w 639597"/>
                  <a:gd name="connsiteY0" fmla="*/ 113252 h 672508"/>
                  <a:gd name="connsiteX1" fmla="*/ 417503 w 639597"/>
                  <a:gd name="connsiteY1" fmla="*/ 113252 h 672508"/>
                  <a:gd name="connsiteX2" fmla="*/ 417503 w 639597"/>
                  <a:gd name="connsiteY2" fmla="*/ 0 h 672508"/>
                  <a:gd name="connsiteX3" fmla="*/ 444279 w 639597"/>
                  <a:gd name="connsiteY3" fmla="*/ 1767 h 672508"/>
                  <a:gd name="connsiteX4" fmla="*/ 639597 w 639597"/>
                  <a:gd name="connsiteY4" fmla="*/ 98067 h 672508"/>
                  <a:gd name="connsiteX5" fmla="*/ 639596 w 639597"/>
                  <a:gd name="connsiteY5" fmla="*/ 567995 h 672508"/>
                  <a:gd name="connsiteX6" fmla="*/ 319798 w 639597"/>
                  <a:gd name="connsiteY6" fmla="*/ 672508 h 672508"/>
                  <a:gd name="connsiteX7" fmla="*/ 0 w 639597"/>
                  <a:gd name="connsiteY7" fmla="*/ 567995 h 672508"/>
                  <a:gd name="connsiteX8" fmla="*/ 1 w 639597"/>
                  <a:gd name="connsiteY8" fmla="*/ 98070 h 672508"/>
                  <a:gd name="connsiteX9" fmla="*/ 0 w 639597"/>
                  <a:gd name="connsiteY9" fmla="*/ 98067 h 672508"/>
                  <a:gd name="connsiteX0" fmla="*/ 417503 w 639597"/>
                  <a:gd name="connsiteY0" fmla="*/ 113252 h 672508"/>
                  <a:gd name="connsiteX1" fmla="*/ 417503 w 639597"/>
                  <a:gd name="connsiteY1" fmla="*/ 0 h 672508"/>
                  <a:gd name="connsiteX2" fmla="*/ 444279 w 639597"/>
                  <a:gd name="connsiteY2" fmla="*/ 1767 h 672508"/>
                  <a:gd name="connsiteX3" fmla="*/ 639597 w 639597"/>
                  <a:gd name="connsiteY3" fmla="*/ 98067 h 672508"/>
                  <a:gd name="connsiteX4" fmla="*/ 639596 w 639597"/>
                  <a:gd name="connsiteY4" fmla="*/ 567995 h 672508"/>
                  <a:gd name="connsiteX5" fmla="*/ 319798 w 639597"/>
                  <a:gd name="connsiteY5" fmla="*/ 672508 h 672508"/>
                  <a:gd name="connsiteX6" fmla="*/ 0 w 639597"/>
                  <a:gd name="connsiteY6" fmla="*/ 567995 h 672508"/>
                  <a:gd name="connsiteX7" fmla="*/ 1 w 639597"/>
                  <a:gd name="connsiteY7" fmla="*/ 98070 h 672508"/>
                  <a:gd name="connsiteX8" fmla="*/ 0 w 639597"/>
                  <a:gd name="connsiteY8" fmla="*/ 98067 h 672508"/>
                  <a:gd name="connsiteX0" fmla="*/ 417503 w 639597"/>
                  <a:gd name="connsiteY0" fmla="*/ 0 h 672508"/>
                  <a:gd name="connsiteX1" fmla="*/ 444279 w 639597"/>
                  <a:gd name="connsiteY1" fmla="*/ 1767 h 672508"/>
                  <a:gd name="connsiteX2" fmla="*/ 639597 w 639597"/>
                  <a:gd name="connsiteY2" fmla="*/ 98067 h 672508"/>
                  <a:gd name="connsiteX3" fmla="*/ 639596 w 639597"/>
                  <a:gd name="connsiteY3" fmla="*/ 567995 h 672508"/>
                  <a:gd name="connsiteX4" fmla="*/ 319798 w 639597"/>
                  <a:gd name="connsiteY4" fmla="*/ 672508 h 672508"/>
                  <a:gd name="connsiteX5" fmla="*/ 0 w 639597"/>
                  <a:gd name="connsiteY5" fmla="*/ 567995 h 672508"/>
                  <a:gd name="connsiteX6" fmla="*/ 1 w 639597"/>
                  <a:gd name="connsiteY6" fmla="*/ 98070 h 672508"/>
                  <a:gd name="connsiteX7" fmla="*/ 0 w 639597"/>
                  <a:gd name="connsiteY7" fmla="*/ 98067 h 672508"/>
                  <a:gd name="connsiteX0" fmla="*/ 444279 w 639597"/>
                  <a:gd name="connsiteY0" fmla="*/ 0 h 670741"/>
                  <a:gd name="connsiteX1" fmla="*/ 639597 w 639597"/>
                  <a:gd name="connsiteY1" fmla="*/ 96300 h 670741"/>
                  <a:gd name="connsiteX2" fmla="*/ 639596 w 639597"/>
                  <a:gd name="connsiteY2" fmla="*/ 566228 h 670741"/>
                  <a:gd name="connsiteX3" fmla="*/ 319798 w 639597"/>
                  <a:gd name="connsiteY3" fmla="*/ 670741 h 670741"/>
                  <a:gd name="connsiteX4" fmla="*/ 0 w 639597"/>
                  <a:gd name="connsiteY4" fmla="*/ 566228 h 670741"/>
                  <a:gd name="connsiteX5" fmla="*/ 1 w 639597"/>
                  <a:gd name="connsiteY5" fmla="*/ 96303 h 670741"/>
                  <a:gd name="connsiteX6" fmla="*/ 0 w 639597"/>
                  <a:gd name="connsiteY6" fmla="*/ 96300 h 670741"/>
                  <a:gd name="connsiteX0" fmla="*/ 639597 w 639597"/>
                  <a:gd name="connsiteY0" fmla="*/ 0 h 574441"/>
                  <a:gd name="connsiteX1" fmla="*/ 639596 w 639597"/>
                  <a:gd name="connsiteY1" fmla="*/ 469928 h 574441"/>
                  <a:gd name="connsiteX2" fmla="*/ 319798 w 639597"/>
                  <a:gd name="connsiteY2" fmla="*/ 574441 h 574441"/>
                  <a:gd name="connsiteX3" fmla="*/ 0 w 639597"/>
                  <a:gd name="connsiteY3" fmla="*/ 469928 h 574441"/>
                  <a:gd name="connsiteX4" fmla="*/ 1 w 639597"/>
                  <a:gd name="connsiteY4" fmla="*/ 3 h 574441"/>
                  <a:gd name="connsiteX5" fmla="*/ 0 w 639597"/>
                  <a:gd name="connsiteY5" fmla="*/ 0 h 57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597" h="574441">
                    <a:moveTo>
                      <a:pt x="639597" y="0"/>
                    </a:moveTo>
                    <a:cubicBezTo>
                      <a:pt x="639597" y="156643"/>
                      <a:pt x="639596" y="313285"/>
                      <a:pt x="639596" y="469928"/>
                    </a:cubicBezTo>
                    <a:cubicBezTo>
                      <a:pt x="639596" y="527649"/>
                      <a:pt x="496418" y="574441"/>
                      <a:pt x="319798" y="574441"/>
                    </a:cubicBezTo>
                    <a:cubicBezTo>
                      <a:pt x="143178" y="574441"/>
                      <a:pt x="0" y="527649"/>
                      <a:pt x="0" y="469928"/>
                    </a:cubicBezTo>
                    <a:cubicBezTo>
                      <a:pt x="0" y="313286"/>
                      <a:pt x="1" y="156645"/>
                      <a:pt x="1" y="3"/>
                    </a:cubicBez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grpFill/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Up Arrow 41"/>
              <p:cNvSpPr/>
              <p:nvPr/>
            </p:nvSpPr>
            <p:spPr bwMode="auto">
              <a:xfrm>
                <a:off x="7065027" y="1803681"/>
                <a:ext cx="209978" cy="432080"/>
              </a:xfrm>
              <a:prstGeom prst="upArrow">
                <a:avLst/>
              </a:prstGeom>
              <a:grpFill/>
              <a:ln w="12700" cap="rnd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6852518" y="2140110"/>
                <a:ext cx="635000" cy="199865"/>
              </a:xfrm>
              <a:custGeom>
                <a:avLst/>
                <a:gdLst>
                  <a:gd name="connsiteX0" fmla="*/ 265874 w 635000"/>
                  <a:gd name="connsiteY0" fmla="*/ 0 h 199865"/>
                  <a:gd name="connsiteX1" fmla="*/ 265874 w 635000"/>
                  <a:gd name="connsiteY1" fmla="*/ 95648 h 199865"/>
                  <a:gd name="connsiteX2" fmla="*/ 370863 w 635000"/>
                  <a:gd name="connsiteY2" fmla="*/ 95648 h 199865"/>
                  <a:gd name="connsiteX3" fmla="*/ 370863 w 635000"/>
                  <a:gd name="connsiteY3" fmla="*/ 113 h 199865"/>
                  <a:gd name="connsiteX4" fmla="*/ 441085 w 635000"/>
                  <a:gd name="connsiteY4" fmla="*/ 4649 h 199865"/>
                  <a:gd name="connsiteX5" fmla="*/ 635000 w 635000"/>
                  <a:gd name="connsiteY5" fmla="*/ 98265 h 199865"/>
                  <a:gd name="connsiteX6" fmla="*/ 317500 w 635000"/>
                  <a:gd name="connsiteY6" fmla="*/ 199865 h 199865"/>
                  <a:gd name="connsiteX7" fmla="*/ 0 w 635000"/>
                  <a:gd name="connsiteY7" fmla="*/ 98265 h 199865"/>
                  <a:gd name="connsiteX8" fmla="*/ 193915 w 635000"/>
                  <a:gd name="connsiteY8" fmla="*/ 4649 h 199865"/>
                  <a:gd name="connsiteX9" fmla="*/ 265874 w 635000"/>
                  <a:gd name="connsiteY9" fmla="*/ 0 h 199865"/>
                  <a:gd name="connsiteX0" fmla="*/ 265874 w 635000"/>
                  <a:gd name="connsiteY0" fmla="*/ 95648 h 199865"/>
                  <a:gd name="connsiteX1" fmla="*/ 370863 w 635000"/>
                  <a:gd name="connsiteY1" fmla="*/ 95648 h 199865"/>
                  <a:gd name="connsiteX2" fmla="*/ 370863 w 635000"/>
                  <a:gd name="connsiteY2" fmla="*/ 113 h 199865"/>
                  <a:gd name="connsiteX3" fmla="*/ 441085 w 635000"/>
                  <a:gd name="connsiteY3" fmla="*/ 4649 h 199865"/>
                  <a:gd name="connsiteX4" fmla="*/ 635000 w 635000"/>
                  <a:gd name="connsiteY4" fmla="*/ 98265 h 199865"/>
                  <a:gd name="connsiteX5" fmla="*/ 317500 w 635000"/>
                  <a:gd name="connsiteY5" fmla="*/ 199865 h 199865"/>
                  <a:gd name="connsiteX6" fmla="*/ 0 w 635000"/>
                  <a:gd name="connsiteY6" fmla="*/ 98265 h 199865"/>
                  <a:gd name="connsiteX7" fmla="*/ 193915 w 635000"/>
                  <a:gd name="connsiteY7" fmla="*/ 4649 h 199865"/>
                  <a:gd name="connsiteX8" fmla="*/ 265874 w 635000"/>
                  <a:gd name="connsiteY8" fmla="*/ 0 h 199865"/>
                  <a:gd name="connsiteX9" fmla="*/ 357314 w 635000"/>
                  <a:gd name="connsiteY9" fmla="*/ 187088 h 199865"/>
                  <a:gd name="connsiteX0" fmla="*/ 265874 w 635000"/>
                  <a:gd name="connsiteY0" fmla="*/ 95648 h 199865"/>
                  <a:gd name="connsiteX1" fmla="*/ 370863 w 635000"/>
                  <a:gd name="connsiteY1" fmla="*/ 95648 h 199865"/>
                  <a:gd name="connsiteX2" fmla="*/ 370863 w 635000"/>
                  <a:gd name="connsiteY2" fmla="*/ 113 h 199865"/>
                  <a:gd name="connsiteX3" fmla="*/ 441085 w 635000"/>
                  <a:gd name="connsiteY3" fmla="*/ 4649 h 199865"/>
                  <a:gd name="connsiteX4" fmla="*/ 635000 w 635000"/>
                  <a:gd name="connsiteY4" fmla="*/ 98265 h 199865"/>
                  <a:gd name="connsiteX5" fmla="*/ 317500 w 635000"/>
                  <a:gd name="connsiteY5" fmla="*/ 199865 h 199865"/>
                  <a:gd name="connsiteX6" fmla="*/ 0 w 635000"/>
                  <a:gd name="connsiteY6" fmla="*/ 98265 h 199865"/>
                  <a:gd name="connsiteX7" fmla="*/ 193915 w 635000"/>
                  <a:gd name="connsiteY7" fmla="*/ 4649 h 199865"/>
                  <a:gd name="connsiteX8" fmla="*/ 265874 w 635000"/>
                  <a:gd name="connsiteY8" fmla="*/ 0 h 199865"/>
                  <a:gd name="connsiteX0" fmla="*/ 370863 w 635000"/>
                  <a:gd name="connsiteY0" fmla="*/ 95648 h 199865"/>
                  <a:gd name="connsiteX1" fmla="*/ 370863 w 635000"/>
                  <a:gd name="connsiteY1" fmla="*/ 113 h 199865"/>
                  <a:gd name="connsiteX2" fmla="*/ 441085 w 635000"/>
                  <a:gd name="connsiteY2" fmla="*/ 4649 h 199865"/>
                  <a:gd name="connsiteX3" fmla="*/ 635000 w 635000"/>
                  <a:gd name="connsiteY3" fmla="*/ 98265 h 199865"/>
                  <a:gd name="connsiteX4" fmla="*/ 317500 w 635000"/>
                  <a:gd name="connsiteY4" fmla="*/ 199865 h 199865"/>
                  <a:gd name="connsiteX5" fmla="*/ 0 w 635000"/>
                  <a:gd name="connsiteY5" fmla="*/ 98265 h 199865"/>
                  <a:gd name="connsiteX6" fmla="*/ 193915 w 635000"/>
                  <a:gd name="connsiteY6" fmla="*/ 4649 h 199865"/>
                  <a:gd name="connsiteX7" fmla="*/ 265874 w 635000"/>
                  <a:gd name="connsiteY7" fmla="*/ 0 h 199865"/>
                  <a:gd name="connsiteX0" fmla="*/ 370863 w 635000"/>
                  <a:gd name="connsiteY0" fmla="*/ 113 h 199865"/>
                  <a:gd name="connsiteX1" fmla="*/ 441085 w 635000"/>
                  <a:gd name="connsiteY1" fmla="*/ 4649 h 199865"/>
                  <a:gd name="connsiteX2" fmla="*/ 635000 w 635000"/>
                  <a:gd name="connsiteY2" fmla="*/ 98265 h 199865"/>
                  <a:gd name="connsiteX3" fmla="*/ 317500 w 635000"/>
                  <a:gd name="connsiteY3" fmla="*/ 199865 h 199865"/>
                  <a:gd name="connsiteX4" fmla="*/ 0 w 635000"/>
                  <a:gd name="connsiteY4" fmla="*/ 98265 h 199865"/>
                  <a:gd name="connsiteX5" fmla="*/ 193915 w 635000"/>
                  <a:gd name="connsiteY5" fmla="*/ 4649 h 199865"/>
                  <a:gd name="connsiteX6" fmla="*/ 265874 w 635000"/>
                  <a:gd name="connsiteY6" fmla="*/ 0 h 19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199865">
                    <a:moveTo>
                      <a:pt x="370863" y="113"/>
                    </a:moveTo>
                    <a:lnTo>
                      <a:pt x="441085" y="4649"/>
                    </a:lnTo>
                    <a:cubicBezTo>
                      <a:pt x="555041" y="20073"/>
                      <a:pt x="635000" y="56181"/>
                      <a:pt x="635000" y="98265"/>
                    </a:cubicBezTo>
                    <a:cubicBezTo>
                      <a:pt x="635000" y="154377"/>
                      <a:pt x="492850" y="199865"/>
                      <a:pt x="317500" y="199865"/>
                    </a:cubicBezTo>
                    <a:cubicBezTo>
                      <a:pt x="142150" y="199865"/>
                      <a:pt x="0" y="154377"/>
                      <a:pt x="0" y="98265"/>
                    </a:cubicBezTo>
                    <a:cubicBezTo>
                      <a:pt x="0" y="56181"/>
                      <a:pt x="79959" y="20073"/>
                      <a:pt x="193915" y="4649"/>
                    </a:cubicBezTo>
                    <a:lnTo>
                      <a:pt x="265874" y="0"/>
                    </a:lnTo>
                  </a:path>
                </a:pathLst>
              </a:custGeom>
              <a:grpFill/>
              <a:ln w="12700" cap="rnd">
                <a:solidFill>
                  <a:schemeClr val="bg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91440" tIns="45720" rIns="91440" bIns="45720" numCol="1" spcCol="0" rtlCol="0" fromWordArt="0" anchor="ctr" anchorCtr="0" forceAA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135352" y="5073803"/>
              <a:ext cx="5921296" cy="87716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10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charset="0"/>
                  <a:ea typeface="Segoe UI Semibold" charset="0"/>
                  <a:cs typeface="Segoe UI Semibold" charset="0"/>
                </a:rPr>
                <a:t>Azure Database Migration Service (Azure DMS) </a:t>
              </a:r>
            </a:p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 seamless, end-to-end solution for moving on-premises SQL Server, Oracle, and other relational databases to the cloud. </a:t>
              </a:r>
              <a:endPara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82464" y="3328714"/>
            <a:ext cx="1022690" cy="1205512"/>
            <a:chOff x="5514940" y="2875305"/>
            <a:chExt cx="2356154" cy="2777350"/>
          </a:xfrm>
          <a:noFill/>
        </p:grpSpPr>
        <p:sp>
          <p:nvSpPr>
            <p:cNvPr id="35" name="Cylinder 513">
              <a:extLst>
                <a:ext uri="{FF2B5EF4-FFF2-40B4-BE49-F238E27FC236}">
                  <a16:creationId xmlns:a16="http://schemas.microsoft.com/office/drawing/2014/main" id="{CF60A4A1-C02D-46B7-A091-35FE588B6109}"/>
                </a:ext>
              </a:extLst>
            </p:cNvPr>
            <p:cNvSpPr/>
            <p:nvPr/>
          </p:nvSpPr>
          <p:spPr bwMode="auto">
            <a:xfrm>
              <a:off x="5774334" y="4591551"/>
              <a:ext cx="807688" cy="1061104"/>
            </a:xfrm>
            <a:prstGeom prst="can">
              <a:avLst>
                <a:gd name="adj" fmla="val 39530"/>
              </a:avLst>
            </a:prstGeom>
            <a:grpFill/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endParaRPr>
            </a:p>
          </p:txBody>
        </p:sp>
        <p:sp>
          <p:nvSpPr>
            <p:cNvPr id="36" name="Cylinder 513">
              <a:extLst>
                <a:ext uri="{FF2B5EF4-FFF2-40B4-BE49-F238E27FC236}">
                  <a16:creationId xmlns:a16="http://schemas.microsoft.com/office/drawing/2014/main" id="{CF60A4A1-C02D-46B7-A091-35FE588B6109}"/>
                </a:ext>
              </a:extLst>
            </p:cNvPr>
            <p:cNvSpPr/>
            <p:nvPr/>
          </p:nvSpPr>
          <p:spPr bwMode="auto">
            <a:xfrm>
              <a:off x="6847293" y="4591551"/>
              <a:ext cx="807688" cy="1061104"/>
            </a:xfrm>
            <a:prstGeom prst="can">
              <a:avLst>
                <a:gd name="adj" fmla="val 39530"/>
              </a:avLst>
            </a:prstGeom>
            <a:grpFill/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5514940" y="2875305"/>
              <a:ext cx="2356154" cy="1382724"/>
            </a:xfrm>
            <a:custGeom>
              <a:avLst/>
              <a:gdLst>
                <a:gd name="connsiteX0" fmla="*/ 670372 w 1194890"/>
                <a:gd name="connsiteY0" fmla="*/ 0 h 701228"/>
                <a:gd name="connsiteX1" fmla="*/ 1020986 w 1194890"/>
                <a:gd name="connsiteY1" fmla="*/ 350614 h 701228"/>
                <a:gd name="connsiteX2" fmla="*/ 1013863 w 1194890"/>
                <a:gd name="connsiteY2" fmla="*/ 421275 h 701228"/>
                <a:gd name="connsiteX3" fmla="*/ 1000099 w 1194890"/>
                <a:gd name="connsiteY3" fmla="*/ 465615 h 701228"/>
                <a:gd name="connsiteX4" fmla="*/ 1077084 w 1194890"/>
                <a:gd name="connsiteY4" fmla="*/ 465615 h 701228"/>
                <a:gd name="connsiteX5" fmla="*/ 1194890 w 1194890"/>
                <a:gd name="connsiteY5" fmla="*/ 583421 h 701228"/>
                <a:gd name="connsiteX6" fmla="*/ 1077084 w 1194890"/>
                <a:gd name="connsiteY6" fmla="*/ 701227 h 701228"/>
                <a:gd name="connsiteX7" fmla="*/ 670382 w 1194890"/>
                <a:gd name="connsiteY7" fmla="*/ 701227 h 701228"/>
                <a:gd name="connsiteX8" fmla="*/ 670372 w 1194890"/>
                <a:gd name="connsiteY8" fmla="*/ 701228 h 701228"/>
                <a:gd name="connsiteX9" fmla="*/ 670362 w 1194890"/>
                <a:gd name="connsiteY9" fmla="*/ 701227 h 701228"/>
                <a:gd name="connsiteX10" fmla="*/ 370247 w 1194890"/>
                <a:gd name="connsiteY10" fmla="*/ 701227 h 701228"/>
                <a:gd name="connsiteX11" fmla="*/ 324392 w 1194890"/>
                <a:gd name="connsiteY11" fmla="*/ 691969 h 701228"/>
                <a:gd name="connsiteX12" fmla="*/ 315914 w 1194890"/>
                <a:gd name="connsiteY12" fmla="*/ 686253 h 701228"/>
                <a:gd name="connsiteX13" fmla="*/ 283096 w 1194890"/>
                <a:gd name="connsiteY13" fmla="*/ 696440 h 701228"/>
                <a:gd name="connsiteX14" fmla="*/ 235612 w 1194890"/>
                <a:gd name="connsiteY14" fmla="*/ 701227 h 701228"/>
                <a:gd name="connsiteX15" fmla="*/ 0 w 1194890"/>
                <a:gd name="connsiteY15" fmla="*/ 465615 h 701228"/>
                <a:gd name="connsiteX16" fmla="*/ 235612 w 1194890"/>
                <a:gd name="connsiteY16" fmla="*/ 230003 h 701228"/>
                <a:gd name="connsiteX17" fmla="*/ 327323 w 1194890"/>
                <a:gd name="connsiteY17" fmla="*/ 248518 h 701228"/>
                <a:gd name="connsiteX18" fmla="*/ 335296 w 1194890"/>
                <a:gd name="connsiteY18" fmla="*/ 252846 h 701228"/>
                <a:gd name="connsiteX19" fmla="*/ 347311 w 1194890"/>
                <a:gd name="connsiteY19" fmla="*/ 214139 h 701228"/>
                <a:gd name="connsiteX20" fmla="*/ 670372 w 1194890"/>
                <a:gd name="connsiteY20" fmla="*/ 0 h 701228"/>
                <a:gd name="connsiteX0" fmla="*/ 670372 w 1194890"/>
                <a:gd name="connsiteY0" fmla="*/ 0 h 701228"/>
                <a:gd name="connsiteX1" fmla="*/ 1020986 w 1194890"/>
                <a:gd name="connsiteY1" fmla="*/ 350614 h 701228"/>
                <a:gd name="connsiteX2" fmla="*/ 1013863 w 1194890"/>
                <a:gd name="connsiteY2" fmla="*/ 421275 h 701228"/>
                <a:gd name="connsiteX3" fmla="*/ 1000099 w 1194890"/>
                <a:gd name="connsiteY3" fmla="*/ 465615 h 701228"/>
                <a:gd name="connsiteX4" fmla="*/ 1077084 w 1194890"/>
                <a:gd name="connsiteY4" fmla="*/ 465615 h 701228"/>
                <a:gd name="connsiteX5" fmla="*/ 1194890 w 1194890"/>
                <a:gd name="connsiteY5" fmla="*/ 583421 h 701228"/>
                <a:gd name="connsiteX6" fmla="*/ 1077084 w 1194890"/>
                <a:gd name="connsiteY6" fmla="*/ 701227 h 701228"/>
                <a:gd name="connsiteX7" fmla="*/ 670382 w 1194890"/>
                <a:gd name="connsiteY7" fmla="*/ 701227 h 701228"/>
                <a:gd name="connsiteX8" fmla="*/ 670372 w 1194890"/>
                <a:gd name="connsiteY8" fmla="*/ 701228 h 701228"/>
                <a:gd name="connsiteX9" fmla="*/ 670362 w 1194890"/>
                <a:gd name="connsiteY9" fmla="*/ 701227 h 701228"/>
                <a:gd name="connsiteX10" fmla="*/ 370247 w 1194890"/>
                <a:gd name="connsiteY10" fmla="*/ 701227 h 701228"/>
                <a:gd name="connsiteX11" fmla="*/ 324392 w 1194890"/>
                <a:gd name="connsiteY11" fmla="*/ 691969 h 701228"/>
                <a:gd name="connsiteX12" fmla="*/ 283096 w 1194890"/>
                <a:gd name="connsiteY12" fmla="*/ 696440 h 701228"/>
                <a:gd name="connsiteX13" fmla="*/ 235612 w 1194890"/>
                <a:gd name="connsiteY13" fmla="*/ 701227 h 701228"/>
                <a:gd name="connsiteX14" fmla="*/ 0 w 1194890"/>
                <a:gd name="connsiteY14" fmla="*/ 465615 h 701228"/>
                <a:gd name="connsiteX15" fmla="*/ 235612 w 1194890"/>
                <a:gd name="connsiteY15" fmla="*/ 230003 h 701228"/>
                <a:gd name="connsiteX16" fmla="*/ 327323 w 1194890"/>
                <a:gd name="connsiteY16" fmla="*/ 248518 h 701228"/>
                <a:gd name="connsiteX17" fmla="*/ 335296 w 1194890"/>
                <a:gd name="connsiteY17" fmla="*/ 252846 h 701228"/>
                <a:gd name="connsiteX18" fmla="*/ 347311 w 1194890"/>
                <a:gd name="connsiteY18" fmla="*/ 214139 h 701228"/>
                <a:gd name="connsiteX19" fmla="*/ 670372 w 1194890"/>
                <a:gd name="connsiteY19" fmla="*/ 0 h 701228"/>
                <a:gd name="connsiteX0" fmla="*/ 670372 w 1194890"/>
                <a:gd name="connsiteY0" fmla="*/ 0 h 701228"/>
                <a:gd name="connsiteX1" fmla="*/ 1020986 w 1194890"/>
                <a:gd name="connsiteY1" fmla="*/ 350614 h 701228"/>
                <a:gd name="connsiteX2" fmla="*/ 1013863 w 1194890"/>
                <a:gd name="connsiteY2" fmla="*/ 421275 h 701228"/>
                <a:gd name="connsiteX3" fmla="*/ 1000099 w 1194890"/>
                <a:gd name="connsiteY3" fmla="*/ 465615 h 701228"/>
                <a:gd name="connsiteX4" fmla="*/ 1077084 w 1194890"/>
                <a:gd name="connsiteY4" fmla="*/ 465615 h 701228"/>
                <a:gd name="connsiteX5" fmla="*/ 1194890 w 1194890"/>
                <a:gd name="connsiteY5" fmla="*/ 583421 h 701228"/>
                <a:gd name="connsiteX6" fmla="*/ 1077084 w 1194890"/>
                <a:gd name="connsiteY6" fmla="*/ 701227 h 701228"/>
                <a:gd name="connsiteX7" fmla="*/ 670382 w 1194890"/>
                <a:gd name="connsiteY7" fmla="*/ 701227 h 701228"/>
                <a:gd name="connsiteX8" fmla="*/ 670372 w 1194890"/>
                <a:gd name="connsiteY8" fmla="*/ 701228 h 701228"/>
                <a:gd name="connsiteX9" fmla="*/ 670362 w 1194890"/>
                <a:gd name="connsiteY9" fmla="*/ 701227 h 701228"/>
                <a:gd name="connsiteX10" fmla="*/ 370247 w 1194890"/>
                <a:gd name="connsiteY10" fmla="*/ 701227 h 701228"/>
                <a:gd name="connsiteX11" fmla="*/ 283096 w 1194890"/>
                <a:gd name="connsiteY11" fmla="*/ 696440 h 701228"/>
                <a:gd name="connsiteX12" fmla="*/ 235612 w 1194890"/>
                <a:gd name="connsiteY12" fmla="*/ 701227 h 701228"/>
                <a:gd name="connsiteX13" fmla="*/ 0 w 1194890"/>
                <a:gd name="connsiteY13" fmla="*/ 465615 h 701228"/>
                <a:gd name="connsiteX14" fmla="*/ 235612 w 1194890"/>
                <a:gd name="connsiteY14" fmla="*/ 230003 h 701228"/>
                <a:gd name="connsiteX15" fmla="*/ 327323 w 1194890"/>
                <a:gd name="connsiteY15" fmla="*/ 248518 h 701228"/>
                <a:gd name="connsiteX16" fmla="*/ 335296 w 1194890"/>
                <a:gd name="connsiteY16" fmla="*/ 252846 h 701228"/>
                <a:gd name="connsiteX17" fmla="*/ 347311 w 1194890"/>
                <a:gd name="connsiteY17" fmla="*/ 214139 h 701228"/>
                <a:gd name="connsiteX18" fmla="*/ 670372 w 1194890"/>
                <a:gd name="connsiteY18" fmla="*/ 0 h 701228"/>
                <a:gd name="connsiteX0" fmla="*/ 670372 w 1194890"/>
                <a:gd name="connsiteY0" fmla="*/ 0 h 701228"/>
                <a:gd name="connsiteX1" fmla="*/ 1020986 w 1194890"/>
                <a:gd name="connsiteY1" fmla="*/ 350614 h 701228"/>
                <a:gd name="connsiteX2" fmla="*/ 1013863 w 1194890"/>
                <a:gd name="connsiteY2" fmla="*/ 421275 h 701228"/>
                <a:gd name="connsiteX3" fmla="*/ 1000099 w 1194890"/>
                <a:gd name="connsiteY3" fmla="*/ 465615 h 701228"/>
                <a:gd name="connsiteX4" fmla="*/ 1077084 w 1194890"/>
                <a:gd name="connsiteY4" fmla="*/ 465615 h 701228"/>
                <a:gd name="connsiteX5" fmla="*/ 1194890 w 1194890"/>
                <a:gd name="connsiteY5" fmla="*/ 583421 h 701228"/>
                <a:gd name="connsiteX6" fmla="*/ 1077084 w 1194890"/>
                <a:gd name="connsiteY6" fmla="*/ 701227 h 701228"/>
                <a:gd name="connsiteX7" fmla="*/ 670382 w 1194890"/>
                <a:gd name="connsiteY7" fmla="*/ 701227 h 701228"/>
                <a:gd name="connsiteX8" fmla="*/ 670372 w 1194890"/>
                <a:gd name="connsiteY8" fmla="*/ 701228 h 701228"/>
                <a:gd name="connsiteX9" fmla="*/ 670362 w 1194890"/>
                <a:gd name="connsiteY9" fmla="*/ 701227 h 701228"/>
                <a:gd name="connsiteX10" fmla="*/ 283096 w 1194890"/>
                <a:gd name="connsiteY10" fmla="*/ 696440 h 701228"/>
                <a:gd name="connsiteX11" fmla="*/ 235612 w 1194890"/>
                <a:gd name="connsiteY11" fmla="*/ 701227 h 701228"/>
                <a:gd name="connsiteX12" fmla="*/ 0 w 1194890"/>
                <a:gd name="connsiteY12" fmla="*/ 465615 h 701228"/>
                <a:gd name="connsiteX13" fmla="*/ 235612 w 1194890"/>
                <a:gd name="connsiteY13" fmla="*/ 230003 h 701228"/>
                <a:gd name="connsiteX14" fmla="*/ 327323 w 1194890"/>
                <a:gd name="connsiteY14" fmla="*/ 248518 h 701228"/>
                <a:gd name="connsiteX15" fmla="*/ 335296 w 1194890"/>
                <a:gd name="connsiteY15" fmla="*/ 252846 h 701228"/>
                <a:gd name="connsiteX16" fmla="*/ 347311 w 1194890"/>
                <a:gd name="connsiteY16" fmla="*/ 214139 h 701228"/>
                <a:gd name="connsiteX17" fmla="*/ 670372 w 1194890"/>
                <a:gd name="connsiteY17" fmla="*/ 0 h 701228"/>
                <a:gd name="connsiteX0" fmla="*/ 670372 w 1194890"/>
                <a:gd name="connsiteY0" fmla="*/ 0 h 793558"/>
                <a:gd name="connsiteX1" fmla="*/ 1020986 w 1194890"/>
                <a:gd name="connsiteY1" fmla="*/ 350614 h 793558"/>
                <a:gd name="connsiteX2" fmla="*/ 1013863 w 1194890"/>
                <a:gd name="connsiteY2" fmla="*/ 421275 h 793558"/>
                <a:gd name="connsiteX3" fmla="*/ 1000099 w 1194890"/>
                <a:gd name="connsiteY3" fmla="*/ 465615 h 793558"/>
                <a:gd name="connsiteX4" fmla="*/ 1077084 w 1194890"/>
                <a:gd name="connsiteY4" fmla="*/ 465615 h 793558"/>
                <a:gd name="connsiteX5" fmla="*/ 1194890 w 1194890"/>
                <a:gd name="connsiteY5" fmla="*/ 583421 h 793558"/>
                <a:gd name="connsiteX6" fmla="*/ 1077084 w 1194890"/>
                <a:gd name="connsiteY6" fmla="*/ 701227 h 793558"/>
                <a:gd name="connsiteX7" fmla="*/ 670382 w 1194890"/>
                <a:gd name="connsiteY7" fmla="*/ 701227 h 793558"/>
                <a:gd name="connsiteX8" fmla="*/ 670372 w 1194890"/>
                <a:gd name="connsiteY8" fmla="*/ 701228 h 793558"/>
                <a:gd name="connsiteX9" fmla="*/ 851841 w 1194890"/>
                <a:gd name="connsiteY9" fmla="*/ 793558 h 793558"/>
                <a:gd name="connsiteX10" fmla="*/ 283096 w 1194890"/>
                <a:gd name="connsiteY10" fmla="*/ 696440 h 793558"/>
                <a:gd name="connsiteX11" fmla="*/ 235612 w 1194890"/>
                <a:gd name="connsiteY11" fmla="*/ 701227 h 793558"/>
                <a:gd name="connsiteX12" fmla="*/ 0 w 1194890"/>
                <a:gd name="connsiteY12" fmla="*/ 465615 h 793558"/>
                <a:gd name="connsiteX13" fmla="*/ 235612 w 1194890"/>
                <a:gd name="connsiteY13" fmla="*/ 230003 h 793558"/>
                <a:gd name="connsiteX14" fmla="*/ 327323 w 1194890"/>
                <a:gd name="connsiteY14" fmla="*/ 248518 h 793558"/>
                <a:gd name="connsiteX15" fmla="*/ 335296 w 1194890"/>
                <a:gd name="connsiteY15" fmla="*/ 252846 h 793558"/>
                <a:gd name="connsiteX16" fmla="*/ 347311 w 1194890"/>
                <a:gd name="connsiteY16" fmla="*/ 214139 h 793558"/>
                <a:gd name="connsiteX17" fmla="*/ 670372 w 1194890"/>
                <a:gd name="connsiteY17" fmla="*/ 0 h 793558"/>
                <a:gd name="connsiteX0" fmla="*/ 670372 w 1194890"/>
                <a:gd name="connsiteY0" fmla="*/ 0 h 793558"/>
                <a:gd name="connsiteX1" fmla="*/ 1020986 w 1194890"/>
                <a:gd name="connsiteY1" fmla="*/ 350614 h 793558"/>
                <a:gd name="connsiteX2" fmla="*/ 1013863 w 1194890"/>
                <a:gd name="connsiteY2" fmla="*/ 421275 h 793558"/>
                <a:gd name="connsiteX3" fmla="*/ 1000099 w 1194890"/>
                <a:gd name="connsiteY3" fmla="*/ 465615 h 793558"/>
                <a:gd name="connsiteX4" fmla="*/ 1077084 w 1194890"/>
                <a:gd name="connsiteY4" fmla="*/ 465615 h 793558"/>
                <a:gd name="connsiteX5" fmla="*/ 1194890 w 1194890"/>
                <a:gd name="connsiteY5" fmla="*/ 583421 h 793558"/>
                <a:gd name="connsiteX6" fmla="*/ 1077084 w 1194890"/>
                <a:gd name="connsiteY6" fmla="*/ 701227 h 793558"/>
                <a:gd name="connsiteX7" fmla="*/ 670382 w 1194890"/>
                <a:gd name="connsiteY7" fmla="*/ 701227 h 793558"/>
                <a:gd name="connsiteX8" fmla="*/ 928263 w 1194890"/>
                <a:gd name="connsiteY8" fmla="*/ 758537 h 793558"/>
                <a:gd name="connsiteX9" fmla="*/ 851841 w 1194890"/>
                <a:gd name="connsiteY9" fmla="*/ 793558 h 793558"/>
                <a:gd name="connsiteX10" fmla="*/ 283096 w 1194890"/>
                <a:gd name="connsiteY10" fmla="*/ 696440 h 793558"/>
                <a:gd name="connsiteX11" fmla="*/ 235612 w 1194890"/>
                <a:gd name="connsiteY11" fmla="*/ 701227 h 793558"/>
                <a:gd name="connsiteX12" fmla="*/ 0 w 1194890"/>
                <a:gd name="connsiteY12" fmla="*/ 465615 h 793558"/>
                <a:gd name="connsiteX13" fmla="*/ 235612 w 1194890"/>
                <a:gd name="connsiteY13" fmla="*/ 230003 h 793558"/>
                <a:gd name="connsiteX14" fmla="*/ 327323 w 1194890"/>
                <a:gd name="connsiteY14" fmla="*/ 248518 h 793558"/>
                <a:gd name="connsiteX15" fmla="*/ 335296 w 1194890"/>
                <a:gd name="connsiteY15" fmla="*/ 252846 h 793558"/>
                <a:gd name="connsiteX16" fmla="*/ 347311 w 1194890"/>
                <a:gd name="connsiteY16" fmla="*/ 214139 h 793558"/>
                <a:gd name="connsiteX17" fmla="*/ 670372 w 1194890"/>
                <a:gd name="connsiteY17" fmla="*/ 0 h 793558"/>
                <a:gd name="connsiteX0" fmla="*/ 670372 w 1194890"/>
                <a:gd name="connsiteY0" fmla="*/ 0 h 793558"/>
                <a:gd name="connsiteX1" fmla="*/ 1020986 w 1194890"/>
                <a:gd name="connsiteY1" fmla="*/ 350614 h 793558"/>
                <a:gd name="connsiteX2" fmla="*/ 1013863 w 1194890"/>
                <a:gd name="connsiteY2" fmla="*/ 421275 h 793558"/>
                <a:gd name="connsiteX3" fmla="*/ 1000099 w 1194890"/>
                <a:gd name="connsiteY3" fmla="*/ 465615 h 793558"/>
                <a:gd name="connsiteX4" fmla="*/ 1077084 w 1194890"/>
                <a:gd name="connsiteY4" fmla="*/ 465615 h 793558"/>
                <a:gd name="connsiteX5" fmla="*/ 1194890 w 1194890"/>
                <a:gd name="connsiteY5" fmla="*/ 583421 h 793558"/>
                <a:gd name="connsiteX6" fmla="*/ 1077084 w 1194890"/>
                <a:gd name="connsiteY6" fmla="*/ 701227 h 793558"/>
                <a:gd name="connsiteX7" fmla="*/ 921906 w 1194890"/>
                <a:gd name="connsiteY7" fmla="*/ 704410 h 793558"/>
                <a:gd name="connsiteX8" fmla="*/ 928263 w 1194890"/>
                <a:gd name="connsiteY8" fmla="*/ 758537 h 793558"/>
                <a:gd name="connsiteX9" fmla="*/ 851841 w 1194890"/>
                <a:gd name="connsiteY9" fmla="*/ 793558 h 793558"/>
                <a:gd name="connsiteX10" fmla="*/ 283096 w 1194890"/>
                <a:gd name="connsiteY10" fmla="*/ 696440 h 793558"/>
                <a:gd name="connsiteX11" fmla="*/ 235612 w 1194890"/>
                <a:gd name="connsiteY11" fmla="*/ 701227 h 793558"/>
                <a:gd name="connsiteX12" fmla="*/ 0 w 1194890"/>
                <a:gd name="connsiteY12" fmla="*/ 465615 h 793558"/>
                <a:gd name="connsiteX13" fmla="*/ 235612 w 1194890"/>
                <a:gd name="connsiteY13" fmla="*/ 230003 h 793558"/>
                <a:gd name="connsiteX14" fmla="*/ 327323 w 1194890"/>
                <a:gd name="connsiteY14" fmla="*/ 248518 h 793558"/>
                <a:gd name="connsiteX15" fmla="*/ 335296 w 1194890"/>
                <a:gd name="connsiteY15" fmla="*/ 252846 h 793558"/>
                <a:gd name="connsiteX16" fmla="*/ 347311 w 1194890"/>
                <a:gd name="connsiteY16" fmla="*/ 214139 h 793558"/>
                <a:gd name="connsiteX17" fmla="*/ 670372 w 1194890"/>
                <a:gd name="connsiteY17" fmla="*/ 0 h 793558"/>
                <a:gd name="connsiteX0" fmla="*/ 670372 w 1194890"/>
                <a:gd name="connsiteY0" fmla="*/ 0 h 793575"/>
                <a:gd name="connsiteX1" fmla="*/ 1020986 w 1194890"/>
                <a:gd name="connsiteY1" fmla="*/ 350614 h 793575"/>
                <a:gd name="connsiteX2" fmla="*/ 1013863 w 1194890"/>
                <a:gd name="connsiteY2" fmla="*/ 421275 h 793575"/>
                <a:gd name="connsiteX3" fmla="*/ 1000099 w 1194890"/>
                <a:gd name="connsiteY3" fmla="*/ 465615 h 793575"/>
                <a:gd name="connsiteX4" fmla="*/ 1077084 w 1194890"/>
                <a:gd name="connsiteY4" fmla="*/ 465615 h 793575"/>
                <a:gd name="connsiteX5" fmla="*/ 1194890 w 1194890"/>
                <a:gd name="connsiteY5" fmla="*/ 583421 h 793575"/>
                <a:gd name="connsiteX6" fmla="*/ 1077084 w 1194890"/>
                <a:gd name="connsiteY6" fmla="*/ 701227 h 793575"/>
                <a:gd name="connsiteX7" fmla="*/ 921906 w 1194890"/>
                <a:gd name="connsiteY7" fmla="*/ 704410 h 793575"/>
                <a:gd name="connsiteX8" fmla="*/ 851841 w 1194890"/>
                <a:gd name="connsiteY8" fmla="*/ 793558 h 793575"/>
                <a:gd name="connsiteX9" fmla="*/ 283096 w 1194890"/>
                <a:gd name="connsiteY9" fmla="*/ 696440 h 793575"/>
                <a:gd name="connsiteX10" fmla="*/ 235612 w 1194890"/>
                <a:gd name="connsiteY10" fmla="*/ 701227 h 793575"/>
                <a:gd name="connsiteX11" fmla="*/ 0 w 1194890"/>
                <a:gd name="connsiteY11" fmla="*/ 465615 h 793575"/>
                <a:gd name="connsiteX12" fmla="*/ 235612 w 1194890"/>
                <a:gd name="connsiteY12" fmla="*/ 230003 h 793575"/>
                <a:gd name="connsiteX13" fmla="*/ 327323 w 1194890"/>
                <a:gd name="connsiteY13" fmla="*/ 248518 h 793575"/>
                <a:gd name="connsiteX14" fmla="*/ 335296 w 1194890"/>
                <a:gd name="connsiteY14" fmla="*/ 252846 h 793575"/>
                <a:gd name="connsiteX15" fmla="*/ 347311 w 1194890"/>
                <a:gd name="connsiteY15" fmla="*/ 214139 h 793575"/>
                <a:gd name="connsiteX16" fmla="*/ 670372 w 1194890"/>
                <a:gd name="connsiteY16" fmla="*/ 0 h 793575"/>
                <a:gd name="connsiteX0" fmla="*/ 851841 w 1194890"/>
                <a:gd name="connsiteY0" fmla="*/ 793558 h 885253"/>
                <a:gd name="connsiteX1" fmla="*/ 283096 w 1194890"/>
                <a:gd name="connsiteY1" fmla="*/ 696440 h 885253"/>
                <a:gd name="connsiteX2" fmla="*/ 235612 w 1194890"/>
                <a:gd name="connsiteY2" fmla="*/ 701227 h 885253"/>
                <a:gd name="connsiteX3" fmla="*/ 0 w 1194890"/>
                <a:gd name="connsiteY3" fmla="*/ 465615 h 885253"/>
                <a:gd name="connsiteX4" fmla="*/ 235612 w 1194890"/>
                <a:gd name="connsiteY4" fmla="*/ 230003 h 885253"/>
                <a:gd name="connsiteX5" fmla="*/ 327323 w 1194890"/>
                <a:gd name="connsiteY5" fmla="*/ 248518 h 885253"/>
                <a:gd name="connsiteX6" fmla="*/ 335296 w 1194890"/>
                <a:gd name="connsiteY6" fmla="*/ 252846 h 885253"/>
                <a:gd name="connsiteX7" fmla="*/ 347311 w 1194890"/>
                <a:gd name="connsiteY7" fmla="*/ 214139 h 885253"/>
                <a:gd name="connsiteX8" fmla="*/ 670372 w 1194890"/>
                <a:gd name="connsiteY8" fmla="*/ 0 h 885253"/>
                <a:gd name="connsiteX9" fmla="*/ 1020986 w 1194890"/>
                <a:gd name="connsiteY9" fmla="*/ 350614 h 885253"/>
                <a:gd name="connsiteX10" fmla="*/ 1013863 w 1194890"/>
                <a:gd name="connsiteY10" fmla="*/ 421275 h 885253"/>
                <a:gd name="connsiteX11" fmla="*/ 1000099 w 1194890"/>
                <a:gd name="connsiteY11" fmla="*/ 465615 h 885253"/>
                <a:gd name="connsiteX12" fmla="*/ 1077084 w 1194890"/>
                <a:gd name="connsiteY12" fmla="*/ 465615 h 885253"/>
                <a:gd name="connsiteX13" fmla="*/ 1194890 w 1194890"/>
                <a:gd name="connsiteY13" fmla="*/ 583421 h 885253"/>
                <a:gd name="connsiteX14" fmla="*/ 1077084 w 1194890"/>
                <a:gd name="connsiteY14" fmla="*/ 701227 h 885253"/>
                <a:gd name="connsiteX15" fmla="*/ 921906 w 1194890"/>
                <a:gd name="connsiteY15" fmla="*/ 704410 h 885253"/>
                <a:gd name="connsiteX16" fmla="*/ 943536 w 1194890"/>
                <a:gd name="connsiteY16" fmla="*/ 885253 h 885253"/>
                <a:gd name="connsiteX0" fmla="*/ 851841 w 1194890"/>
                <a:gd name="connsiteY0" fmla="*/ 793558 h 793558"/>
                <a:gd name="connsiteX1" fmla="*/ 283096 w 1194890"/>
                <a:gd name="connsiteY1" fmla="*/ 696440 h 793558"/>
                <a:gd name="connsiteX2" fmla="*/ 235612 w 1194890"/>
                <a:gd name="connsiteY2" fmla="*/ 701227 h 793558"/>
                <a:gd name="connsiteX3" fmla="*/ 0 w 1194890"/>
                <a:gd name="connsiteY3" fmla="*/ 465615 h 793558"/>
                <a:gd name="connsiteX4" fmla="*/ 235612 w 1194890"/>
                <a:gd name="connsiteY4" fmla="*/ 230003 h 793558"/>
                <a:gd name="connsiteX5" fmla="*/ 327323 w 1194890"/>
                <a:gd name="connsiteY5" fmla="*/ 248518 h 793558"/>
                <a:gd name="connsiteX6" fmla="*/ 335296 w 1194890"/>
                <a:gd name="connsiteY6" fmla="*/ 252846 h 793558"/>
                <a:gd name="connsiteX7" fmla="*/ 347311 w 1194890"/>
                <a:gd name="connsiteY7" fmla="*/ 214139 h 793558"/>
                <a:gd name="connsiteX8" fmla="*/ 670372 w 1194890"/>
                <a:gd name="connsiteY8" fmla="*/ 0 h 793558"/>
                <a:gd name="connsiteX9" fmla="*/ 1020986 w 1194890"/>
                <a:gd name="connsiteY9" fmla="*/ 350614 h 793558"/>
                <a:gd name="connsiteX10" fmla="*/ 1013863 w 1194890"/>
                <a:gd name="connsiteY10" fmla="*/ 421275 h 793558"/>
                <a:gd name="connsiteX11" fmla="*/ 1000099 w 1194890"/>
                <a:gd name="connsiteY11" fmla="*/ 465615 h 793558"/>
                <a:gd name="connsiteX12" fmla="*/ 1077084 w 1194890"/>
                <a:gd name="connsiteY12" fmla="*/ 465615 h 793558"/>
                <a:gd name="connsiteX13" fmla="*/ 1194890 w 1194890"/>
                <a:gd name="connsiteY13" fmla="*/ 583421 h 793558"/>
                <a:gd name="connsiteX14" fmla="*/ 1077084 w 1194890"/>
                <a:gd name="connsiteY14" fmla="*/ 701227 h 793558"/>
                <a:gd name="connsiteX15" fmla="*/ 921906 w 1194890"/>
                <a:gd name="connsiteY15" fmla="*/ 704410 h 793558"/>
                <a:gd name="connsiteX0" fmla="*/ 283096 w 1194890"/>
                <a:gd name="connsiteY0" fmla="*/ 696440 h 704410"/>
                <a:gd name="connsiteX1" fmla="*/ 235612 w 1194890"/>
                <a:gd name="connsiteY1" fmla="*/ 701227 h 704410"/>
                <a:gd name="connsiteX2" fmla="*/ 0 w 1194890"/>
                <a:gd name="connsiteY2" fmla="*/ 465615 h 704410"/>
                <a:gd name="connsiteX3" fmla="*/ 235612 w 1194890"/>
                <a:gd name="connsiteY3" fmla="*/ 230003 h 704410"/>
                <a:gd name="connsiteX4" fmla="*/ 327323 w 1194890"/>
                <a:gd name="connsiteY4" fmla="*/ 248518 h 704410"/>
                <a:gd name="connsiteX5" fmla="*/ 335296 w 1194890"/>
                <a:gd name="connsiteY5" fmla="*/ 252846 h 704410"/>
                <a:gd name="connsiteX6" fmla="*/ 347311 w 1194890"/>
                <a:gd name="connsiteY6" fmla="*/ 214139 h 704410"/>
                <a:gd name="connsiteX7" fmla="*/ 670372 w 1194890"/>
                <a:gd name="connsiteY7" fmla="*/ 0 h 704410"/>
                <a:gd name="connsiteX8" fmla="*/ 1020986 w 1194890"/>
                <a:gd name="connsiteY8" fmla="*/ 350614 h 704410"/>
                <a:gd name="connsiteX9" fmla="*/ 1013863 w 1194890"/>
                <a:gd name="connsiteY9" fmla="*/ 421275 h 704410"/>
                <a:gd name="connsiteX10" fmla="*/ 1000099 w 1194890"/>
                <a:gd name="connsiteY10" fmla="*/ 465615 h 704410"/>
                <a:gd name="connsiteX11" fmla="*/ 1077084 w 1194890"/>
                <a:gd name="connsiteY11" fmla="*/ 465615 h 704410"/>
                <a:gd name="connsiteX12" fmla="*/ 1194890 w 1194890"/>
                <a:gd name="connsiteY12" fmla="*/ 583421 h 704410"/>
                <a:gd name="connsiteX13" fmla="*/ 1077084 w 1194890"/>
                <a:gd name="connsiteY13" fmla="*/ 701227 h 704410"/>
                <a:gd name="connsiteX14" fmla="*/ 921906 w 1194890"/>
                <a:gd name="connsiteY14" fmla="*/ 704410 h 704410"/>
                <a:gd name="connsiteX0" fmla="*/ 283096 w 1194890"/>
                <a:gd name="connsiteY0" fmla="*/ 696440 h 707594"/>
                <a:gd name="connsiteX1" fmla="*/ 235612 w 1194890"/>
                <a:gd name="connsiteY1" fmla="*/ 701227 h 707594"/>
                <a:gd name="connsiteX2" fmla="*/ 0 w 1194890"/>
                <a:gd name="connsiteY2" fmla="*/ 465615 h 707594"/>
                <a:gd name="connsiteX3" fmla="*/ 235612 w 1194890"/>
                <a:gd name="connsiteY3" fmla="*/ 230003 h 707594"/>
                <a:gd name="connsiteX4" fmla="*/ 327323 w 1194890"/>
                <a:gd name="connsiteY4" fmla="*/ 248518 h 707594"/>
                <a:gd name="connsiteX5" fmla="*/ 335296 w 1194890"/>
                <a:gd name="connsiteY5" fmla="*/ 252846 h 707594"/>
                <a:gd name="connsiteX6" fmla="*/ 347311 w 1194890"/>
                <a:gd name="connsiteY6" fmla="*/ 214139 h 707594"/>
                <a:gd name="connsiteX7" fmla="*/ 670372 w 1194890"/>
                <a:gd name="connsiteY7" fmla="*/ 0 h 707594"/>
                <a:gd name="connsiteX8" fmla="*/ 1020986 w 1194890"/>
                <a:gd name="connsiteY8" fmla="*/ 350614 h 707594"/>
                <a:gd name="connsiteX9" fmla="*/ 1013863 w 1194890"/>
                <a:gd name="connsiteY9" fmla="*/ 421275 h 707594"/>
                <a:gd name="connsiteX10" fmla="*/ 1000099 w 1194890"/>
                <a:gd name="connsiteY10" fmla="*/ 465615 h 707594"/>
                <a:gd name="connsiteX11" fmla="*/ 1077084 w 1194890"/>
                <a:gd name="connsiteY11" fmla="*/ 465615 h 707594"/>
                <a:gd name="connsiteX12" fmla="*/ 1194890 w 1194890"/>
                <a:gd name="connsiteY12" fmla="*/ 583421 h 707594"/>
                <a:gd name="connsiteX13" fmla="*/ 1077084 w 1194890"/>
                <a:gd name="connsiteY13" fmla="*/ 701227 h 707594"/>
                <a:gd name="connsiteX14" fmla="*/ 928274 w 1194890"/>
                <a:gd name="connsiteY14" fmla="*/ 707594 h 707594"/>
                <a:gd name="connsiteX0" fmla="*/ 283096 w 1194890"/>
                <a:gd name="connsiteY0" fmla="*/ 696440 h 707594"/>
                <a:gd name="connsiteX1" fmla="*/ 235612 w 1194890"/>
                <a:gd name="connsiteY1" fmla="*/ 701227 h 707594"/>
                <a:gd name="connsiteX2" fmla="*/ 0 w 1194890"/>
                <a:gd name="connsiteY2" fmla="*/ 465615 h 707594"/>
                <a:gd name="connsiteX3" fmla="*/ 235612 w 1194890"/>
                <a:gd name="connsiteY3" fmla="*/ 230003 h 707594"/>
                <a:gd name="connsiteX4" fmla="*/ 327323 w 1194890"/>
                <a:gd name="connsiteY4" fmla="*/ 248518 h 707594"/>
                <a:gd name="connsiteX5" fmla="*/ 335296 w 1194890"/>
                <a:gd name="connsiteY5" fmla="*/ 252846 h 707594"/>
                <a:gd name="connsiteX6" fmla="*/ 347311 w 1194890"/>
                <a:gd name="connsiteY6" fmla="*/ 214139 h 707594"/>
                <a:gd name="connsiteX7" fmla="*/ 670372 w 1194890"/>
                <a:gd name="connsiteY7" fmla="*/ 0 h 707594"/>
                <a:gd name="connsiteX8" fmla="*/ 1020986 w 1194890"/>
                <a:gd name="connsiteY8" fmla="*/ 350614 h 707594"/>
                <a:gd name="connsiteX9" fmla="*/ 1013863 w 1194890"/>
                <a:gd name="connsiteY9" fmla="*/ 421275 h 707594"/>
                <a:gd name="connsiteX10" fmla="*/ 1000099 w 1194890"/>
                <a:gd name="connsiteY10" fmla="*/ 465615 h 707594"/>
                <a:gd name="connsiteX11" fmla="*/ 1077084 w 1194890"/>
                <a:gd name="connsiteY11" fmla="*/ 465615 h 707594"/>
                <a:gd name="connsiteX12" fmla="*/ 1194890 w 1194890"/>
                <a:gd name="connsiteY12" fmla="*/ 583421 h 707594"/>
                <a:gd name="connsiteX13" fmla="*/ 1077084 w 1194890"/>
                <a:gd name="connsiteY13" fmla="*/ 701227 h 707594"/>
                <a:gd name="connsiteX14" fmla="*/ 928274 w 1194890"/>
                <a:gd name="connsiteY14" fmla="*/ 707594 h 707594"/>
                <a:gd name="connsiteX15" fmla="*/ 283096 w 1194890"/>
                <a:gd name="connsiteY15" fmla="*/ 696440 h 707594"/>
                <a:gd name="connsiteX0" fmla="*/ 928274 w 1194890"/>
                <a:gd name="connsiteY0" fmla="*/ 707594 h 707594"/>
                <a:gd name="connsiteX1" fmla="*/ 235612 w 1194890"/>
                <a:gd name="connsiteY1" fmla="*/ 701227 h 707594"/>
                <a:gd name="connsiteX2" fmla="*/ 0 w 1194890"/>
                <a:gd name="connsiteY2" fmla="*/ 465615 h 707594"/>
                <a:gd name="connsiteX3" fmla="*/ 235612 w 1194890"/>
                <a:gd name="connsiteY3" fmla="*/ 230003 h 707594"/>
                <a:gd name="connsiteX4" fmla="*/ 327323 w 1194890"/>
                <a:gd name="connsiteY4" fmla="*/ 248518 h 707594"/>
                <a:gd name="connsiteX5" fmla="*/ 335296 w 1194890"/>
                <a:gd name="connsiteY5" fmla="*/ 252846 h 707594"/>
                <a:gd name="connsiteX6" fmla="*/ 347311 w 1194890"/>
                <a:gd name="connsiteY6" fmla="*/ 214139 h 707594"/>
                <a:gd name="connsiteX7" fmla="*/ 670372 w 1194890"/>
                <a:gd name="connsiteY7" fmla="*/ 0 h 707594"/>
                <a:gd name="connsiteX8" fmla="*/ 1020986 w 1194890"/>
                <a:gd name="connsiteY8" fmla="*/ 350614 h 707594"/>
                <a:gd name="connsiteX9" fmla="*/ 1013863 w 1194890"/>
                <a:gd name="connsiteY9" fmla="*/ 421275 h 707594"/>
                <a:gd name="connsiteX10" fmla="*/ 1000099 w 1194890"/>
                <a:gd name="connsiteY10" fmla="*/ 465615 h 707594"/>
                <a:gd name="connsiteX11" fmla="*/ 1077084 w 1194890"/>
                <a:gd name="connsiteY11" fmla="*/ 465615 h 707594"/>
                <a:gd name="connsiteX12" fmla="*/ 1194890 w 1194890"/>
                <a:gd name="connsiteY12" fmla="*/ 583421 h 707594"/>
                <a:gd name="connsiteX13" fmla="*/ 1077084 w 1194890"/>
                <a:gd name="connsiteY13" fmla="*/ 701227 h 707594"/>
                <a:gd name="connsiteX14" fmla="*/ 928274 w 1194890"/>
                <a:gd name="connsiteY14" fmla="*/ 707594 h 707594"/>
                <a:gd name="connsiteX0" fmla="*/ 1077084 w 1194890"/>
                <a:gd name="connsiteY0" fmla="*/ 701227 h 701227"/>
                <a:gd name="connsiteX1" fmla="*/ 235612 w 1194890"/>
                <a:gd name="connsiteY1" fmla="*/ 701227 h 701227"/>
                <a:gd name="connsiteX2" fmla="*/ 0 w 1194890"/>
                <a:gd name="connsiteY2" fmla="*/ 465615 h 701227"/>
                <a:gd name="connsiteX3" fmla="*/ 235612 w 1194890"/>
                <a:gd name="connsiteY3" fmla="*/ 230003 h 701227"/>
                <a:gd name="connsiteX4" fmla="*/ 327323 w 1194890"/>
                <a:gd name="connsiteY4" fmla="*/ 248518 h 701227"/>
                <a:gd name="connsiteX5" fmla="*/ 335296 w 1194890"/>
                <a:gd name="connsiteY5" fmla="*/ 252846 h 701227"/>
                <a:gd name="connsiteX6" fmla="*/ 347311 w 1194890"/>
                <a:gd name="connsiteY6" fmla="*/ 214139 h 701227"/>
                <a:gd name="connsiteX7" fmla="*/ 670372 w 1194890"/>
                <a:gd name="connsiteY7" fmla="*/ 0 h 701227"/>
                <a:gd name="connsiteX8" fmla="*/ 1020986 w 1194890"/>
                <a:gd name="connsiteY8" fmla="*/ 350614 h 701227"/>
                <a:gd name="connsiteX9" fmla="*/ 1013863 w 1194890"/>
                <a:gd name="connsiteY9" fmla="*/ 421275 h 701227"/>
                <a:gd name="connsiteX10" fmla="*/ 1000099 w 1194890"/>
                <a:gd name="connsiteY10" fmla="*/ 465615 h 701227"/>
                <a:gd name="connsiteX11" fmla="*/ 1077084 w 1194890"/>
                <a:gd name="connsiteY11" fmla="*/ 465615 h 701227"/>
                <a:gd name="connsiteX12" fmla="*/ 1194890 w 1194890"/>
                <a:gd name="connsiteY12" fmla="*/ 583421 h 701227"/>
                <a:gd name="connsiteX13" fmla="*/ 1077084 w 1194890"/>
                <a:gd name="connsiteY13" fmla="*/ 701227 h 70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4890" h="701227">
                  <a:moveTo>
                    <a:pt x="1077084" y="701227"/>
                  </a:moveTo>
                  <a:lnTo>
                    <a:pt x="235612" y="701227"/>
                  </a:lnTo>
                  <a:cubicBezTo>
                    <a:pt x="105487" y="701227"/>
                    <a:pt x="0" y="595740"/>
                    <a:pt x="0" y="465615"/>
                  </a:cubicBezTo>
                  <a:cubicBezTo>
                    <a:pt x="0" y="335490"/>
                    <a:pt x="105487" y="230003"/>
                    <a:pt x="235612" y="230003"/>
                  </a:cubicBezTo>
                  <a:cubicBezTo>
                    <a:pt x="268144" y="230003"/>
                    <a:pt x="299135" y="236596"/>
                    <a:pt x="327323" y="248518"/>
                  </a:cubicBezTo>
                  <a:lnTo>
                    <a:pt x="335296" y="252846"/>
                  </a:lnTo>
                  <a:lnTo>
                    <a:pt x="347311" y="214139"/>
                  </a:lnTo>
                  <a:cubicBezTo>
                    <a:pt x="400537" y="88298"/>
                    <a:pt x="525143" y="0"/>
                    <a:pt x="670372" y="0"/>
                  </a:cubicBezTo>
                  <a:cubicBezTo>
                    <a:pt x="864011" y="0"/>
                    <a:pt x="1020986" y="156975"/>
                    <a:pt x="1020986" y="350614"/>
                  </a:cubicBezTo>
                  <a:cubicBezTo>
                    <a:pt x="1020986" y="374819"/>
                    <a:pt x="1018534" y="398451"/>
                    <a:pt x="1013863" y="421275"/>
                  </a:cubicBezTo>
                  <a:lnTo>
                    <a:pt x="1000099" y="465615"/>
                  </a:lnTo>
                  <a:lnTo>
                    <a:pt x="1077084" y="465615"/>
                  </a:lnTo>
                  <a:cubicBezTo>
                    <a:pt x="1142146" y="465615"/>
                    <a:pt x="1194890" y="518359"/>
                    <a:pt x="1194890" y="583421"/>
                  </a:cubicBezTo>
                  <a:cubicBezTo>
                    <a:pt x="1194890" y="648483"/>
                    <a:pt x="1142146" y="701227"/>
                    <a:pt x="1077084" y="701227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square" lIns="91440" tIns="45720" rIns="91440" bIns="45720" numCol="1" spcCol="0" rtlCol="0" fromWordArt="0" anchor="ctr" anchorCtr="0" forceAA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Cylinder 513">
              <a:extLst>
                <a:ext uri="{FF2B5EF4-FFF2-40B4-BE49-F238E27FC236}">
                  <a16:creationId xmlns:a16="http://schemas.microsoft.com/office/drawing/2014/main" id="{CF60A4A1-C02D-46B7-A091-35FE588B6109}"/>
                </a:ext>
              </a:extLst>
            </p:cNvPr>
            <p:cNvSpPr/>
            <p:nvPr/>
          </p:nvSpPr>
          <p:spPr bwMode="auto">
            <a:xfrm>
              <a:off x="6502499" y="3307832"/>
              <a:ext cx="545174" cy="716227"/>
            </a:xfrm>
            <a:prstGeom prst="can">
              <a:avLst>
                <a:gd name="adj" fmla="val 39530"/>
              </a:avLst>
            </a:prstGeom>
            <a:grpFill/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164265" y="3888122"/>
              <a:ext cx="1083519" cy="855351"/>
              <a:chOff x="5335200" y="1214833"/>
              <a:chExt cx="957600" cy="765167"/>
            </a:xfrm>
            <a:grpFill/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5335200" y="1214833"/>
                <a:ext cx="0" cy="765167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  <a:prstDash val="sys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292800" y="1214833"/>
                <a:ext cx="0" cy="765167"/>
              </a:xfrm>
              <a:prstGeom prst="line">
                <a:avLst/>
              </a:prstGeom>
              <a:grpFill/>
              <a:ln w="12700">
                <a:solidFill>
                  <a:schemeClr val="bg1"/>
                </a:solidFill>
                <a:prstDash val="sys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8577666" y="3321812"/>
            <a:ext cx="971667" cy="1111976"/>
            <a:chOff x="8577666" y="3217309"/>
            <a:chExt cx="971667" cy="111197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D4DEBF64-732A-4D24-98F1-04F423470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7756" y="3330553"/>
              <a:ext cx="505038" cy="513552"/>
            </a:xfrm>
            <a:custGeom>
              <a:avLst/>
              <a:gdLst>
                <a:gd name="T0" fmla="*/ 1 w 130"/>
                <a:gd name="T1" fmla="*/ 132 h 132"/>
                <a:gd name="T2" fmla="*/ 0 w 130"/>
                <a:gd name="T3" fmla="*/ 115 h 132"/>
                <a:gd name="T4" fmla="*/ 115 w 130"/>
                <a:gd name="T5" fmla="*/ 0 h 132"/>
                <a:gd name="T6" fmla="*/ 130 w 130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32">
                  <a:moveTo>
                    <a:pt x="1" y="132"/>
                  </a:moveTo>
                  <a:cubicBezTo>
                    <a:pt x="1" y="126"/>
                    <a:pt x="0" y="120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21" y="0"/>
                    <a:pt x="126" y="0"/>
                    <a:pt x="13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943A573A-93B8-4871-881A-8A911EB0C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208" y="3722102"/>
              <a:ext cx="573134" cy="502202"/>
            </a:xfrm>
            <a:custGeom>
              <a:avLst/>
              <a:gdLst>
                <a:gd name="T0" fmla="*/ 0 w 147"/>
                <a:gd name="T1" fmla="*/ 125 h 129"/>
                <a:gd name="T2" fmla="*/ 32 w 147"/>
                <a:gd name="T3" fmla="*/ 129 h 129"/>
                <a:gd name="T4" fmla="*/ 147 w 147"/>
                <a:gd name="T5" fmla="*/ 14 h 129"/>
                <a:gd name="T6" fmla="*/ 146 w 147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29">
                  <a:moveTo>
                    <a:pt x="0" y="125"/>
                  </a:moveTo>
                  <a:cubicBezTo>
                    <a:pt x="10" y="127"/>
                    <a:pt x="21" y="129"/>
                    <a:pt x="32" y="129"/>
                  </a:cubicBezTo>
                  <a:cubicBezTo>
                    <a:pt x="96" y="129"/>
                    <a:pt x="147" y="77"/>
                    <a:pt x="147" y="14"/>
                  </a:cubicBezTo>
                  <a:cubicBezTo>
                    <a:pt x="147" y="9"/>
                    <a:pt x="147" y="4"/>
                    <a:pt x="146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54394F99-B558-4241-93A8-A874956D2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371" y="4130674"/>
              <a:ext cx="127678" cy="198611"/>
            </a:xfrm>
            <a:custGeom>
              <a:avLst/>
              <a:gdLst>
                <a:gd name="T0" fmla="*/ 33 w 33"/>
                <a:gd name="T1" fmla="*/ 0 h 51"/>
                <a:gd name="T2" fmla="*/ 0 w 33"/>
                <a:gd name="T3" fmla="*/ 19 h 51"/>
                <a:gd name="T4" fmla="*/ 20 w 33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51">
                  <a:moveTo>
                    <a:pt x="33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0" y="51"/>
                    <a:pt x="20" y="51"/>
                    <a:pt x="20" y="51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35DDDE5F-6124-4C1E-9DB6-34C61B6722C4}"/>
                </a:ext>
              </a:extLst>
            </p:cNvPr>
            <p:cNvSpPr>
              <a:spLocks/>
            </p:cNvSpPr>
            <p:nvPr/>
          </p:nvSpPr>
          <p:spPr bwMode="auto">
            <a:xfrm rot="20858347">
              <a:off x="8972211" y="3217309"/>
              <a:ext cx="127678" cy="201449"/>
            </a:xfrm>
            <a:custGeom>
              <a:avLst/>
              <a:gdLst>
                <a:gd name="T0" fmla="*/ 0 w 33"/>
                <a:gd name="T1" fmla="*/ 52 h 52"/>
                <a:gd name="T2" fmla="*/ 33 w 33"/>
                <a:gd name="T3" fmla="*/ 32 h 52"/>
                <a:gd name="T4" fmla="*/ 13 w 33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52">
                  <a:moveTo>
                    <a:pt x="0" y="52"/>
                  </a:moveTo>
                  <a:cubicBezTo>
                    <a:pt x="33" y="32"/>
                    <a:pt x="33" y="32"/>
                    <a:pt x="33" y="3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1CA18C5C-607D-4DD7-A1E8-73D8555AD3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157773" y="3324631"/>
              <a:ext cx="391560" cy="247958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78349" h="545581">
                  <a:moveTo>
                    <a:pt x="490507" y="0"/>
                  </a:moveTo>
                  <a:cubicBezTo>
                    <a:pt x="636654" y="0"/>
                    <a:pt x="755129" y="118475"/>
                    <a:pt x="755129" y="264622"/>
                  </a:cubicBezTo>
                  <a:lnTo>
                    <a:pt x="753041" y="285331"/>
                  </a:lnTo>
                  <a:lnTo>
                    <a:pt x="798544" y="294518"/>
                  </a:lnTo>
                  <a:cubicBezTo>
                    <a:pt x="845442" y="314354"/>
                    <a:pt x="878349" y="360792"/>
                    <a:pt x="878349" y="414915"/>
                  </a:cubicBezTo>
                  <a:cubicBezTo>
                    <a:pt x="878349" y="469039"/>
                    <a:pt x="845442" y="515477"/>
                    <a:pt x="798544" y="535313"/>
                  </a:cubicBezTo>
                  <a:lnTo>
                    <a:pt x="759827" y="543129"/>
                  </a:lnTo>
                  <a:lnTo>
                    <a:pt x="753908" y="545581"/>
                  </a:lnTo>
                  <a:lnTo>
                    <a:pt x="747683" y="545581"/>
                  </a:lnTo>
                  <a:lnTo>
                    <a:pt x="190471" y="545581"/>
                  </a:lnTo>
                  <a:lnTo>
                    <a:pt x="166602" y="545581"/>
                  </a:lnTo>
                  <a:lnTo>
                    <a:pt x="158924" y="542401"/>
                  </a:lnTo>
                  <a:lnTo>
                    <a:pt x="152084" y="541712"/>
                  </a:lnTo>
                  <a:cubicBezTo>
                    <a:pt x="65290" y="523951"/>
                    <a:pt x="0" y="447155"/>
                    <a:pt x="0" y="355110"/>
                  </a:cubicBezTo>
                  <a:cubicBezTo>
                    <a:pt x="0" y="249916"/>
                    <a:pt x="85277" y="164639"/>
                    <a:pt x="190471" y="164639"/>
                  </a:cubicBezTo>
                  <a:cubicBezTo>
                    <a:pt x="203620" y="164639"/>
                    <a:pt x="216458" y="165972"/>
                    <a:pt x="228858" y="168509"/>
                  </a:cubicBezTo>
                  <a:lnTo>
                    <a:pt x="244320" y="173309"/>
                  </a:lnTo>
                  <a:lnTo>
                    <a:pt x="246680" y="161619"/>
                  </a:lnTo>
                  <a:cubicBezTo>
                    <a:pt x="286852" y="66642"/>
                    <a:pt x="380897" y="0"/>
                    <a:pt x="490507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DeveloperTools_EC7A">
              <a:extLst>
                <a:ext uri="{FF2B5EF4-FFF2-40B4-BE49-F238E27FC236}">
                  <a16:creationId xmlns:a16="http://schemas.microsoft.com/office/drawing/2014/main" id="{E5DFCD5C-3861-4D02-B281-BF8EE94C747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77666" y="3958463"/>
              <a:ext cx="211482" cy="333222"/>
            </a:xfrm>
            <a:custGeom>
              <a:avLst/>
              <a:gdLst>
                <a:gd name="T0" fmla="*/ 765 w 2384"/>
                <a:gd name="T1" fmla="*/ 958 h 3756"/>
                <a:gd name="T2" fmla="*/ 765 w 2384"/>
                <a:gd name="T3" fmla="*/ 3500 h 3756"/>
                <a:gd name="T4" fmla="*/ 509 w 2384"/>
                <a:gd name="T5" fmla="*/ 3756 h 3756"/>
                <a:gd name="T6" fmla="*/ 509 w 2384"/>
                <a:gd name="T7" fmla="*/ 3756 h 3756"/>
                <a:gd name="T8" fmla="*/ 253 w 2384"/>
                <a:gd name="T9" fmla="*/ 3500 h 3756"/>
                <a:gd name="T10" fmla="*/ 253 w 2384"/>
                <a:gd name="T11" fmla="*/ 958 h 3756"/>
                <a:gd name="T12" fmla="*/ 0 w 2384"/>
                <a:gd name="T13" fmla="*/ 518 h 3756"/>
                <a:gd name="T14" fmla="*/ 509 w 2384"/>
                <a:gd name="T15" fmla="*/ 9 h 3756"/>
                <a:gd name="T16" fmla="*/ 1018 w 2384"/>
                <a:gd name="T17" fmla="*/ 518 h 3756"/>
                <a:gd name="T18" fmla="*/ 765 w 2384"/>
                <a:gd name="T19" fmla="*/ 958 h 3756"/>
                <a:gd name="T20" fmla="*/ 1503 w 2384"/>
                <a:gd name="T21" fmla="*/ 2012 h 3756"/>
                <a:gd name="T22" fmla="*/ 1503 w 2384"/>
                <a:gd name="T23" fmla="*/ 3500 h 3756"/>
                <a:gd name="T24" fmla="*/ 1759 w 2384"/>
                <a:gd name="T25" fmla="*/ 3756 h 3756"/>
                <a:gd name="T26" fmla="*/ 1759 w 2384"/>
                <a:gd name="T27" fmla="*/ 3756 h 3756"/>
                <a:gd name="T28" fmla="*/ 2015 w 2384"/>
                <a:gd name="T29" fmla="*/ 3500 h 3756"/>
                <a:gd name="T30" fmla="*/ 2015 w 2384"/>
                <a:gd name="T31" fmla="*/ 2012 h 3756"/>
                <a:gd name="T32" fmla="*/ 509 w 2384"/>
                <a:gd name="T33" fmla="*/ 0 h 3756"/>
                <a:gd name="T34" fmla="*/ 509 w 2384"/>
                <a:gd name="T35" fmla="*/ 509 h 3756"/>
                <a:gd name="T36" fmla="*/ 1134 w 2384"/>
                <a:gd name="T37" fmla="*/ 2012 h 3756"/>
                <a:gd name="T38" fmla="*/ 2384 w 2384"/>
                <a:gd name="T39" fmla="*/ 2012 h 3756"/>
                <a:gd name="T40" fmla="*/ 1759 w 2384"/>
                <a:gd name="T41" fmla="*/ 2012 h 3756"/>
                <a:gd name="T42" fmla="*/ 1759 w 2384"/>
                <a:gd name="T43" fmla="*/ 711 h 3756"/>
                <a:gd name="T44" fmla="*/ 2015 w 2384"/>
                <a:gd name="T45" fmla="*/ 9 h 3756"/>
                <a:gd name="T46" fmla="*/ 1503 w 2384"/>
                <a:gd name="T47" fmla="*/ 9 h 3756"/>
                <a:gd name="T48" fmla="*/ 1503 w 2384"/>
                <a:gd name="T49" fmla="*/ 510 h 3756"/>
                <a:gd name="T50" fmla="*/ 1759 w 2384"/>
                <a:gd name="T51" fmla="*/ 756 h 3756"/>
                <a:gd name="T52" fmla="*/ 2015 w 2384"/>
                <a:gd name="T53" fmla="*/ 510 h 3756"/>
                <a:gd name="T54" fmla="*/ 2015 w 2384"/>
                <a:gd name="T55" fmla="*/ 9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84" h="3756">
                  <a:moveTo>
                    <a:pt x="765" y="958"/>
                  </a:moveTo>
                  <a:cubicBezTo>
                    <a:pt x="765" y="3500"/>
                    <a:pt x="765" y="3500"/>
                    <a:pt x="765" y="3500"/>
                  </a:cubicBezTo>
                  <a:cubicBezTo>
                    <a:pt x="765" y="3641"/>
                    <a:pt x="650" y="3756"/>
                    <a:pt x="509" y="3756"/>
                  </a:cubicBezTo>
                  <a:cubicBezTo>
                    <a:pt x="509" y="3756"/>
                    <a:pt x="509" y="3756"/>
                    <a:pt x="509" y="3756"/>
                  </a:cubicBezTo>
                  <a:cubicBezTo>
                    <a:pt x="368" y="3756"/>
                    <a:pt x="253" y="3641"/>
                    <a:pt x="253" y="3500"/>
                  </a:cubicBezTo>
                  <a:cubicBezTo>
                    <a:pt x="253" y="958"/>
                    <a:pt x="253" y="958"/>
                    <a:pt x="253" y="958"/>
                  </a:cubicBezTo>
                  <a:cubicBezTo>
                    <a:pt x="102" y="869"/>
                    <a:pt x="0" y="706"/>
                    <a:pt x="0" y="518"/>
                  </a:cubicBezTo>
                  <a:cubicBezTo>
                    <a:pt x="0" y="237"/>
                    <a:pt x="228" y="9"/>
                    <a:pt x="509" y="9"/>
                  </a:cubicBezTo>
                  <a:cubicBezTo>
                    <a:pt x="790" y="9"/>
                    <a:pt x="1018" y="237"/>
                    <a:pt x="1018" y="518"/>
                  </a:cubicBezTo>
                  <a:cubicBezTo>
                    <a:pt x="1018" y="706"/>
                    <a:pt x="916" y="869"/>
                    <a:pt x="765" y="958"/>
                  </a:cubicBezTo>
                  <a:close/>
                  <a:moveTo>
                    <a:pt x="1503" y="2012"/>
                  </a:moveTo>
                  <a:cubicBezTo>
                    <a:pt x="1503" y="3500"/>
                    <a:pt x="1503" y="3500"/>
                    <a:pt x="1503" y="3500"/>
                  </a:cubicBezTo>
                  <a:cubicBezTo>
                    <a:pt x="1503" y="3641"/>
                    <a:pt x="1618" y="3756"/>
                    <a:pt x="1759" y="3756"/>
                  </a:cubicBezTo>
                  <a:cubicBezTo>
                    <a:pt x="1759" y="3756"/>
                    <a:pt x="1759" y="3756"/>
                    <a:pt x="1759" y="3756"/>
                  </a:cubicBezTo>
                  <a:cubicBezTo>
                    <a:pt x="1900" y="3756"/>
                    <a:pt x="2015" y="3641"/>
                    <a:pt x="2015" y="3500"/>
                  </a:cubicBezTo>
                  <a:cubicBezTo>
                    <a:pt x="2015" y="2012"/>
                    <a:pt x="2015" y="2012"/>
                    <a:pt x="2015" y="2012"/>
                  </a:cubicBezTo>
                  <a:moveTo>
                    <a:pt x="509" y="0"/>
                  </a:moveTo>
                  <a:cubicBezTo>
                    <a:pt x="509" y="509"/>
                    <a:pt x="509" y="509"/>
                    <a:pt x="509" y="509"/>
                  </a:cubicBezTo>
                  <a:moveTo>
                    <a:pt x="1134" y="2012"/>
                  </a:moveTo>
                  <a:cubicBezTo>
                    <a:pt x="2384" y="2012"/>
                    <a:pt x="2384" y="2012"/>
                    <a:pt x="2384" y="2012"/>
                  </a:cubicBezTo>
                  <a:moveTo>
                    <a:pt x="1759" y="2012"/>
                  </a:moveTo>
                  <a:cubicBezTo>
                    <a:pt x="1759" y="711"/>
                    <a:pt x="1759" y="711"/>
                    <a:pt x="1759" y="711"/>
                  </a:cubicBezTo>
                  <a:moveTo>
                    <a:pt x="2015" y="9"/>
                  </a:moveTo>
                  <a:cubicBezTo>
                    <a:pt x="1503" y="9"/>
                    <a:pt x="1503" y="9"/>
                    <a:pt x="1503" y="9"/>
                  </a:cubicBezTo>
                  <a:cubicBezTo>
                    <a:pt x="1503" y="510"/>
                    <a:pt x="1503" y="510"/>
                    <a:pt x="1503" y="510"/>
                  </a:cubicBezTo>
                  <a:cubicBezTo>
                    <a:pt x="1759" y="756"/>
                    <a:pt x="1759" y="756"/>
                    <a:pt x="1759" y="756"/>
                  </a:cubicBezTo>
                  <a:cubicBezTo>
                    <a:pt x="2015" y="510"/>
                    <a:pt x="2015" y="510"/>
                    <a:pt x="2015" y="510"/>
                  </a:cubicBezTo>
                  <a:lnTo>
                    <a:pt x="2015" y="9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7E94350-16A0-49FB-A4B9-C07418C3C23D}"/>
              </a:ext>
            </a:extLst>
          </p:cNvPr>
          <p:cNvSpPr txBox="1"/>
          <p:nvPr/>
        </p:nvSpPr>
        <p:spPr>
          <a:xfrm>
            <a:off x="8467220" y="6573289"/>
            <a:ext cx="7449560" cy="28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*Feature will be made available close to service’s GA</a:t>
            </a:r>
          </a:p>
        </p:txBody>
      </p:sp>
    </p:spTree>
    <p:extLst>
      <p:ext uri="{BB962C8B-B14F-4D97-AF65-F5344CB8AC3E}">
        <p14:creationId xmlns:p14="http://schemas.microsoft.com/office/powerpoint/2010/main" val="280481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B336405-214D-4980-9442-8A44914A18D2}"/>
              </a:ext>
            </a:extLst>
          </p:cNvPr>
          <p:cNvGrpSpPr/>
          <p:nvPr/>
        </p:nvGrpSpPr>
        <p:grpSpPr>
          <a:xfrm>
            <a:off x="8284317" y="564536"/>
            <a:ext cx="1150730" cy="931754"/>
            <a:chOff x="5770506" y="1923441"/>
            <a:chExt cx="2756547" cy="2231992"/>
          </a:xfrm>
        </p:grpSpPr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09962AE7-6A63-438C-AE22-626942384506}"/>
                </a:ext>
              </a:extLst>
            </p:cNvPr>
            <p:cNvSpPr/>
            <p:nvPr/>
          </p:nvSpPr>
          <p:spPr bwMode="auto">
            <a:xfrm>
              <a:off x="5770506" y="1923441"/>
              <a:ext cx="1394222" cy="1765189"/>
            </a:xfrm>
            <a:prstGeom prst="can">
              <a:avLst>
                <a:gd name="adj" fmla="val 36209"/>
              </a:avLst>
            </a:prstGeom>
            <a:noFill/>
            <a:ln w="158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charset="0"/>
                  <a:ea typeface="Segoe UI" charset="0"/>
                  <a:cs typeface="Segoe UI" charset="0"/>
                </a:rPr>
                <a:t>SQL</a:t>
              </a:r>
            </a:p>
          </p:txBody>
        </p:sp>
        <p:sp>
          <p:nvSpPr>
            <p:cNvPr id="14" name="Freeform 146">
              <a:extLst>
                <a:ext uri="{FF2B5EF4-FFF2-40B4-BE49-F238E27FC236}">
                  <a16:creationId xmlns:a16="http://schemas.microsoft.com/office/drawing/2014/main" id="{A20ED444-0A9C-44B2-A79D-0D97977057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32892" y="2829184"/>
              <a:ext cx="2094161" cy="1326249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70C0"/>
              </a:solidFill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387B23-593D-45BF-B55E-69475190046A}"/>
              </a:ext>
            </a:extLst>
          </p:cNvPr>
          <p:cNvCxnSpPr>
            <a:cxnSpLocks/>
          </p:cNvCxnSpPr>
          <p:nvPr/>
        </p:nvCxnSpPr>
        <p:spPr>
          <a:xfrm flipV="1">
            <a:off x="8865774" y="4555067"/>
            <a:ext cx="0" cy="579641"/>
          </a:xfrm>
          <a:prstGeom prst="line">
            <a:avLst/>
          </a:prstGeom>
          <a:grpFill/>
          <a:ln w="158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building_7">
            <a:extLst>
              <a:ext uri="{FF2B5EF4-FFF2-40B4-BE49-F238E27FC236}">
                <a16:creationId xmlns:a16="http://schemas.microsoft.com/office/drawing/2014/main" id="{937749CA-FED9-4263-9328-053AA6D594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94849" y="5337106"/>
            <a:ext cx="833818" cy="869916"/>
          </a:xfrm>
          <a:custGeom>
            <a:avLst/>
            <a:gdLst>
              <a:gd name="T0" fmla="*/ 231 w 231"/>
              <a:gd name="T1" fmla="*/ 241 h 241"/>
              <a:gd name="T2" fmla="*/ 0 w 231"/>
              <a:gd name="T3" fmla="*/ 241 h 241"/>
              <a:gd name="T4" fmla="*/ 135 w 231"/>
              <a:gd name="T5" fmla="*/ 241 h 241"/>
              <a:gd name="T6" fmla="*/ 135 w 231"/>
              <a:gd name="T7" fmla="*/ 111 h 241"/>
              <a:gd name="T8" fmla="*/ 14 w 231"/>
              <a:gd name="T9" fmla="*/ 111 h 241"/>
              <a:gd name="T10" fmla="*/ 14 w 231"/>
              <a:gd name="T11" fmla="*/ 241 h 241"/>
              <a:gd name="T12" fmla="*/ 217 w 231"/>
              <a:gd name="T13" fmla="*/ 241 h 241"/>
              <a:gd name="T14" fmla="*/ 217 w 231"/>
              <a:gd name="T15" fmla="*/ 58 h 241"/>
              <a:gd name="T16" fmla="*/ 101 w 231"/>
              <a:gd name="T17" fmla="*/ 58 h 241"/>
              <a:gd name="T18" fmla="*/ 101 w 231"/>
              <a:gd name="T19" fmla="*/ 97 h 241"/>
              <a:gd name="T20" fmla="*/ 140 w 231"/>
              <a:gd name="T21" fmla="*/ 44 h 241"/>
              <a:gd name="T22" fmla="*/ 140 w 231"/>
              <a:gd name="T23" fmla="*/ 0 h 241"/>
              <a:gd name="T24" fmla="*/ 82 w 231"/>
              <a:gd name="T25" fmla="*/ 44 h 241"/>
              <a:gd name="T26" fmla="*/ 82 w 231"/>
              <a:gd name="T27" fmla="*/ 92 h 241"/>
              <a:gd name="T28" fmla="*/ 178 w 231"/>
              <a:gd name="T29" fmla="*/ 241 h 241"/>
              <a:gd name="T30" fmla="*/ 178 w 231"/>
              <a:gd name="T31" fmla="*/ 198 h 241"/>
              <a:gd name="T32" fmla="*/ 150 w 231"/>
              <a:gd name="T33" fmla="*/ 198 h 241"/>
              <a:gd name="T34" fmla="*/ 97 w 231"/>
              <a:gd name="T35" fmla="*/ 241 h 241"/>
              <a:gd name="T36" fmla="*/ 97 w 231"/>
              <a:gd name="T37" fmla="*/ 198 h 241"/>
              <a:gd name="T38" fmla="*/ 58 w 231"/>
              <a:gd name="T39" fmla="*/ 198 h 241"/>
              <a:gd name="T40" fmla="*/ 58 w 231"/>
              <a:gd name="T41" fmla="*/ 239 h 241"/>
              <a:gd name="T42" fmla="*/ 97 w 231"/>
              <a:gd name="T43" fmla="*/ 241 h 241"/>
              <a:gd name="T44" fmla="*/ 97 w 231"/>
              <a:gd name="T45" fmla="*/ 198 h 241"/>
              <a:gd name="T46" fmla="*/ 58 w 231"/>
              <a:gd name="T47" fmla="*/ 198 h 241"/>
              <a:gd name="T48" fmla="*/ 58 w 231"/>
              <a:gd name="T49" fmla="*/ 239 h 241"/>
              <a:gd name="T50" fmla="*/ 227 w 231"/>
              <a:gd name="T51" fmla="*/ 164 h 241"/>
              <a:gd name="T52" fmla="*/ 227 w 231"/>
              <a:gd name="T53" fmla="*/ 164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1" h="241">
                <a:moveTo>
                  <a:pt x="231" y="241"/>
                </a:moveTo>
                <a:lnTo>
                  <a:pt x="0" y="241"/>
                </a:lnTo>
                <a:moveTo>
                  <a:pt x="135" y="241"/>
                </a:moveTo>
                <a:lnTo>
                  <a:pt x="135" y="111"/>
                </a:lnTo>
                <a:lnTo>
                  <a:pt x="14" y="111"/>
                </a:lnTo>
                <a:lnTo>
                  <a:pt x="14" y="241"/>
                </a:lnTo>
                <a:moveTo>
                  <a:pt x="217" y="241"/>
                </a:moveTo>
                <a:lnTo>
                  <a:pt x="217" y="58"/>
                </a:lnTo>
                <a:lnTo>
                  <a:pt x="101" y="58"/>
                </a:lnTo>
                <a:lnTo>
                  <a:pt x="101" y="97"/>
                </a:lnTo>
                <a:moveTo>
                  <a:pt x="140" y="44"/>
                </a:moveTo>
                <a:lnTo>
                  <a:pt x="140" y="0"/>
                </a:lnTo>
                <a:lnTo>
                  <a:pt x="82" y="44"/>
                </a:lnTo>
                <a:lnTo>
                  <a:pt x="82" y="92"/>
                </a:lnTo>
                <a:moveTo>
                  <a:pt x="178" y="241"/>
                </a:moveTo>
                <a:lnTo>
                  <a:pt x="178" y="198"/>
                </a:lnTo>
                <a:lnTo>
                  <a:pt x="150" y="198"/>
                </a:lnTo>
                <a:moveTo>
                  <a:pt x="97" y="241"/>
                </a:moveTo>
                <a:lnTo>
                  <a:pt x="97" y="198"/>
                </a:lnTo>
                <a:lnTo>
                  <a:pt x="58" y="198"/>
                </a:lnTo>
                <a:lnTo>
                  <a:pt x="58" y="239"/>
                </a:lnTo>
                <a:moveTo>
                  <a:pt x="97" y="241"/>
                </a:moveTo>
                <a:lnTo>
                  <a:pt x="97" y="198"/>
                </a:lnTo>
                <a:lnTo>
                  <a:pt x="58" y="198"/>
                </a:lnTo>
                <a:lnTo>
                  <a:pt x="58" y="239"/>
                </a:lnTo>
                <a:moveTo>
                  <a:pt x="227" y="164"/>
                </a:moveTo>
                <a:lnTo>
                  <a:pt x="227" y="164"/>
                </a:lnTo>
              </a:path>
            </a:pathLst>
          </a:custGeom>
          <a:noFill/>
          <a:ln w="15875" cap="flat">
            <a:solidFill>
              <a:srgbClr val="0078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387B23-593D-45BF-B55E-69475190046A}"/>
              </a:ext>
            </a:extLst>
          </p:cNvPr>
          <p:cNvCxnSpPr>
            <a:cxnSpLocks/>
          </p:cNvCxnSpPr>
          <p:nvPr/>
        </p:nvCxnSpPr>
        <p:spPr>
          <a:xfrm flipV="1">
            <a:off x="8865774" y="1779540"/>
            <a:ext cx="0" cy="579641"/>
          </a:xfrm>
          <a:prstGeom prst="line">
            <a:avLst/>
          </a:prstGeom>
          <a:grpFill/>
          <a:ln w="158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tailEnd type="triangle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952ED4-AE26-493B-82A2-D0E256415475}"/>
              </a:ext>
            </a:extLst>
          </p:cNvPr>
          <p:cNvGrpSpPr/>
          <p:nvPr/>
        </p:nvGrpSpPr>
        <p:grpSpPr>
          <a:xfrm>
            <a:off x="8045784" y="2590271"/>
            <a:ext cx="1666252" cy="1677458"/>
            <a:chOff x="7527828" y="1603651"/>
            <a:chExt cx="943158" cy="949502"/>
          </a:xfrm>
        </p:grpSpPr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ECE6D43-3C30-4D34-A9A9-3E76B1496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4247" y="1860287"/>
              <a:ext cx="166410" cy="318003"/>
            </a:xfrm>
            <a:custGeom>
              <a:avLst/>
              <a:gdLst>
                <a:gd name="T0" fmla="*/ 0 w 146"/>
                <a:gd name="T1" fmla="*/ 0 h 279"/>
                <a:gd name="T2" fmla="*/ 0 w 146"/>
                <a:gd name="T3" fmla="*/ 196 h 279"/>
                <a:gd name="T4" fmla="*/ 146 w 146"/>
                <a:gd name="T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279">
                  <a:moveTo>
                    <a:pt x="0" y="0"/>
                  </a:moveTo>
                  <a:lnTo>
                    <a:pt x="0" y="196"/>
                  </a:lnTo>
                  <a:lnTo>
                    <a:pt x="146" y="279"/>
                  </a:lnTo>
                </a:path>
              </a:pathLst>
            </a:custGeom>
            <a:noFill/>
            <a:ln w="15875" cap="rnd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658497-06AC-48D8-82BD-AD18A51BCDBC}"/>
                </a:ext>
              </a:extLst>
            </p:cNvPr>
            <p:cNvSpPr/>
            <p:nvPr/>
          </p:nvSpPr>
          <p:spPr bwMode="auto">
            <a:xfrm>
              <a:off x="7579902" y="1667336"/>
              <a:ext cx="833061" cy="833060"/>
            </a:xfrm>
            <a:prstGeom prst="ellipse">
              <a:avLst/>
            </a:prstGeom>
            <a:noFill/>
            <a:ln w="15875" cap="rnd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32" name="Rectangle 31">
              <a:extLst>
                <a:ext uri="{FF2B5EF4-FFF2-40B4-BE49-F238E27FC236}">
                  <a16:creationId xmlns:a16="http://schemas.microsoft.com/office/drawing/2014/main" id="{422EDFE6-BB81-48B4-ABAA-5B4FF8706150}"/>
                </a:ext>
              </a:extLst>
            </p:cNvPr>
            <p:cNvSpPr/>
            <p:nvPr/>
          </p:nvSpPr>
          <p:spPr bwMode="auto">
            <a:xfrm rot="20637905">
              <a:off x="8350247" y="1930610"/>
              <a:ext cx="115754" cy="99639"/>
            </a:xfrm>
            <a:prstGeom prst="rect">
              <a:avLst/>
            </a:prstGeom>
            <a:ln w="15875">
              <a:noFill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55B2967-7091-411B-AE1F-F787DDD2A19E}"/>
                </a:ext>
              </a:extLst>
            </p:cNvPr>
            <p:cNvSpPr>
              <a:spLocks/>
            </p:cNvSpPr>
            <p:nvPr/>
          </p:nvSpPr>
          <p:spPr bwMode="auto">
            <a:xfrm rot="12755080">
              <a:off x="8369481" y="2041285"/>
              <a:ext cx="101505" cy="103183"/>
            </a:xfrm>
            <a:custGeom>
              <a:avLst/>
              <a:gdLst>
                <a:gd name="T0" fmla="*/ 121 w 121"/>
                <a:gd name="T1" fmla="*/ 0 h 123"/>
                <a:gd name="T2" fmla="*/ 119 w 121"/>
                <a:gd name="T3" fmla="*/ 123 h 123"/>
                <a:gd name="T4" fmla="*/ 0 w 121"/>
                <a:gd name="T5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123">
                  <a:moveTo>
                    <a:pt x="121" y="0"/>
                  </a:moveTo>
                  <a:lnTo>
                    <a:pt x="119" y="123"/>
                  </a:lnTo>
                  <a:lnTo>
                    <a:pt x="0" y="121"/>
                  </a:lnTo>
                </a:path>
              </a:pathLst>
            </a:custGeom>
            <a:noFill/>
            <a:ln w="15875" cap="rnd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34" name="Oval 19">
              <a:extLst>
                <a:ext uri="{FF2B5EF4-FFF2-40B4-BE49-F238E27FC236}">
                  <a16:creationId xmlns:a16="http://schemas.microsoft.com/office/drawing/2014/main" id="{A579E33D-1AA9-4EFB-8DF8-02FB8D52E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9779" y="1603651"/>
              <a:ext cx="113307" cy="113307"/>
            </a:xfrm>
            <a:prstGeom prst="ellipse">
              <a:avLst/>
            </a:prstGeom>
            <a:ln w="15875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35" name="Oval 20">
              <a:extLst>
                <a:ext uri="{FF2B5EF4-FFF2-40B4-BE49-F238E27FC236}">
                  <a16:creationId xmlns:a16="http://schemas.microsoft.com/office/drawing/2014/main" id="{DE7FC30A-0636-4736-A491-AC943DD9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7828" y="2015601"/>
              <a:ext cx="113307" cy="113307"/>
            </a:xfrm>
            <a:prstGeom prst="ellipse">
              <a:avLst/>
            </a:prstGeom>
            <a:ln w="15875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36" name="Oval 21">
              <a:extLst>
                <a:ext uri="{FF2B5EF4-FFF2-40B4-BE49-F238E27FC236}">
                  <a16:creationId xmlns:a16="http://schemas.microsoft.com/office/drawing/2014/main" id="{A7E15823-326B-4637-B59E-4DC28A50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9778" y="2439845"/>
              <a:ext cx="113308" cy="113308"/>
            </a:xfrm>
            <a:prstGeom prst="ellipse">
              <a:avLst/>
            </a:prstGeom>
            <a:ln w="15875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0D652D-5D78-45AB-9078-318D34AB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Near-zero downtime migration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A4A3-4229-4DFD-9352-2D0CFBFEFF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Business critical apps have near-zero downtime during a highly resilient migration</a:t>
            </a:r>
          </a:p>
        </p:txBody>
      </p:sp>
    </p:spTree>
    <p:extLst>
      <p:ext uri="{BB962C8B-B14F-4D97-AF65-F5344CB8AC3E}">
        <p14:creationId xmlns:p14="http://schemas.microsoft.com/office/powerpoint/2010/main" val="3523539242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5E43-EA63-4A46-8C15-F4AE4EAD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spc="100" dirty="0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rPr>
              <a:t>Migration lifecycle</a:t>
            </a:r>
            <a:br>
              <a:rPr lang="en-US" sz="3200" spc="100" dirty="0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rPr>
            </a:br>
            <a:br>
              <a:rPr lang="en-US" sz="1200" spc="100" dirty="0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rPr>
            </a:br>
            <a:r>
              <a:rPr lang="en-US" sz="1400" spc="100" dirty="0">
                <a:latin typeface="Segoe UI Semilight" charset="0"/>
                <a:ea typeface="Segoe UI Semilight" charset="0"/>
                <a:cs typeface="Segoe UI Semilight" charset="0"/>
              </a:rPr>
              <a:t>Microsoft tools to accelerate your journey to the cloud during the migration lifecycle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2077" y="3890105"/>
            <a:ext cx="11141364" cy="812800"/>
            <a:chOff x="552077" y="3890105"/>
            <a:chExt cx="11141364" cy="812800"/>
          </a:xfrm>
        </p:grpSpPr>
        <p:sp>
          <p:nvSpPr>
            <p:cNvPr id="3" name="Pentagon 2"/>
            <p:cNvSpPr/>
            <p:nvPr/>
          </p:nvSpPr>
          <p:spPr bwMode="auto">
            <a:xfrm>
              <a:off x="552077" y="3890105"/>
              <a:ext cx="1371600" cy="812800"/>
            </a:xfrm>
            <a:prstGeom prst="homePlate">
              <a:avLst>
                <a:gd name="adj" fmla="val 34375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ea typeface="Segoe UI" charset="0"/>
                  <a:cs typeface="Segoe UI" charset="0"/>
                </a:rPr>
                <a:t>Discover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" name="Pentagon 18"/>
            <p:cNvSpPr/>
            <p:nvPr/>
          </p:nvSpPr>
          <p:spPr bwMode="auto">
            <a:xfrm>
              <a:off x="1987177" y="3890105"/>
              <a:ext cx="1371600" cy="812800"/>
            </a:xfrm>
            <a:prstGeom prst="homePlate">
              <a:avLst>
                <a:gd name="adj" fmla="val 34375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ea typeface="Segoe UI" charset="0"/>
                  <a:cs typeface="Segoe UI" charset="0"/>
                </a:rPr>
                <a:t>Assess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" name="Pentagon 19"/>
            <p:cNvSpPr/>
            <p:nvPr/>
          </p:nvSpPr>
          <p:spPr bwMode="auto">
            <a:xfrm>
              <a:off x="3422277" y="3890105"/>
              <a:ext cx="1371600" cy="812800"/>
            </a:xfrm>
            <a:prstGeom prst="homePlate">
              <a:avLst>
                <a:gd name="adj" fmla="val 34375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ea typeface="Segoe UI" charset="0"/>
                  <a:cs typeface="Segoe UI" charset="0"/>
                </a:rPr>
                <a:t>Convert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1" name="Pentagon 20"/>
            <p:cNvSpPr/>
            <p:nvPr/>
          </p:nvSpPr>
          <p:spPr bwMode="auto">
            <a:xfrm>
              <a:off x="8874041" y="3890105"/>
              <a:ext cx="1371600" cy="812800"/>
            </a:xfrm>
            <a:prstGeom prst="homePlate">
              <a:avLst>
                <a:gd name="adj" fmla="val 34375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ea typeface="Segoe UI" charset="0"/>
                  <a:cs typeface="Segoe UI" charset="0"/>
                </a:rPr>
                <a:t>Data Sync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2" name="Pentagon 21"/>
            <p:cNvSpPr/>
            <p:nvPr/>
          </p:nvSpPr>
          <p:spPr bwMode="auto">
            <a:xfrm>
              <a:off x="10321841" y="3890105"/>
              <a:ext cx="1371600" cy="812800"/>
            </a:xfrm>
            <a:prstGeom prst="homePlate">
              <a:avLst>
                <a:gd name="adj" fmla="val 34375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charset="0"/>
                  <a:ea typeface="Segoe UI" charset="0"/>
                  <a:cs typeface="Segoe UI" charset="0"/>
                </a:rPr>
                <a:t>Cutover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1C48419-E77C-4AC8-9EFE-1717974945A7}"/>
              </a:ext>
            </a:extLst>
          </p:cNvPr>
          <p:cNvSpPr/>
          <p:nvPr/>
        </p:nvSpPr>
        <p:spPr>
          <a:xfrm>
            <a:off x="1904151" y="5139381"/>
            <a:ext cx="2889918" cy="600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118872" bIns="91440">
            <a:spAutoFit/>
          </a:bodyPr>
          <a:lstStyle/>
          <a:p>
            <a:pPr marL="0" marR="0" lvl="1" indent="0" algn="l" defTabSz="91419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Migration Assistant (DMA)</a:t>
            </a:r>
          </a:p>
          <a:p>
            <a:pPr marL="0" marR="0" lvl="1" indent="0" algn="l" defTabSz="91419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 Server Migration Assistant (SSMA)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22177" y="4694983"/>
            <a:ext cx="1447800" cy="447940"/>
            <a:chOff x="2622177" y="4694983"/>
            <a:chExt cx="1447800" cy="4479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48318" y="4914323"/>
              <a:ext cx="0" cy="228600"/>
            </a:xfrm>
            <a:prstGeom prst="line">
              <a:avLst/>
            </a:prstGeom>
            <a:ln w="12700">
              <a:solidFill>
                <a:srgbClr val="0078D7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 3"/>
            <p:cNvSpPr/>
            <p:nvPr/>
          </p:nvSpPr>
          <p:spPr bwMode="auto">
            <a:xfrm flipV="1">
              <a:off x="2622177" y="4694983"/>
              <a:ext cx="1447800" cy="219044"/>
            </a:xfrm>
            <a:custGeom>
              <a:avLst/>
              <a:gdLst>
                <a:gd name="connsiteX0" fmla="*/ 0 w 1473200"/>
                <a:gd name="connsiteY0" fmla="*/ 266700 h 266700"/>
                <a:gd name="connsiteX1" fmla="*/ 0 w 1473200"/>
                <a:gd name="connsiteY1" fmla="*/ 0 h 266700"/>
                <a:gd name="connsiteX2" fmla="*/ 1473200 w 1473200"/>
                <a:gd name="connsiteY2" fmla="*/ 0 h 266700"/>
                <a:gd name="connsiteX3" fmla="*/ 1473200 w 1473200"/>
                <a:gd name="connsiteY3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266700">
                  <a:moveTo>
                    <a:pt x="0" y="266700"/>
                  </a:moveTo>
                  <a:lnTo>
                    <a:pt x="0" y="0"/>
                  </a:lnTo>
                  <a:lnTo>
                    <a:pt x="1473200" y="0"/>
                  </a:lnTo>
                  <a:lnTo>
                    <a:pt x="1473200" y="266700"/>
                  </a:lnTo>
                </a:path>
              </a:pathLst>
            </a:custGeom>
            <a:noFill/>
            <a:ln w="12700">
              <a:solidFill>
                <a:srgbClr val="0078D7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1C48419-E77C-4AC8-9EFE-1717974945A7}"/>
              </a:ext>
            </a:extLst>
          </p:cNvPr>
          <p:cNvSpPr/>
          <p:nvPr/>
        </p:nvSpPr>
        <p:spPr>
          <a:xfrm>
            <a:off x="8778524" y="5139381"/>
            <a:ext cx="3008436" cy="600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118872" bIns="91440">
            <a:spAutoFit/>
          </a:bodyPr>
          <a:lstStyle/>
          <a:p>
            <a:pPr marL="0" marR="0" lvl="1" indent="0" algn="l" defTabSz="91419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Database Migration Service (Azure DMS)</a:t>
            </a:r>
          </a:p>
          <a:p>
            <a:pPr marL="0" marR="0" lvl="1" indent="0" algn="l" defTabSz="91419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Near-zero downtime enabled by 3rd party tools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9520517" y="4690205"/>
            <a:ext cx="0" cy="465667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874557" y="2292146"/>
            <a:ext cx="3892926" cy="3845860"/>
            <a:chOff x="4874557" y="2292146"/>
            <a:chExt cx="3892926" cy="3845860"/>
          </a:xfrm>
        </p:grpSpPr>
        <p:grpSp>
          <p:nvGrpSpPr>
            <p:cNvPr id="39" name="Group 38"/>
            <p:cNvGrpSpPr/>
            <p:nvPr/>
          </p:nvGrpSpPr>
          <p:grpSpPr>
            <a:xfrm>
              <a:off x="4874557" y="2292146"/>
              <a:ext cx="3845860" cy="3845860"/>
              <a:chOff x="4840940" y="2480983"/>
              <a:chExt cx="3079375" cy="3079375"/>
            </a:xfrm>
          </p:grpSpPr>
          <p:sp>
            <p:nvSpPr>
              <p:cNvPr id="31" name="Pie 30"/>
              <p:cNvSpPr/>
              <p:nvPr/>
            </p:nvSpPr>
            <p:spPr bwMode="auto">
              <a:xfrm>
                <a:off x="4840940" y="2480983"/>
                <a:ext cx="3079375" cy="3079375"/>
              </a:xfrm>
              <a:prstGeom prst="pie">
                <a:avLst>
                  <a:gd name="adj1" fmla="val 5385053"/>
                  <a:gd name="adj2" fmla="val 12488162"/>
                </a:avLst>
              </a:prstGeom>
              <a:solidFill>
                <a:srgbClr val="0078D7"/>
              </a:solidFill>
              <a:ln w="1270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Pie 32"/>
              <p:cNvSpPr/>
              <p:nvPr/>
            </p:nvSpPr>
            <p:spPr bwMode="auto">
              <a:xfrm>
                <a:off x="4840940" y="2480983"/>
                <a:ext cx="3079375" cy="3079375"/>
              </a:xfrm>
              <a:prstGeom prst="pie">
                <a:avLst>
                  <a:gd name="adj1" fmla="val 969800"/>
                  <a:gd name="adj2" fmla="val 5429757"/>
                </a:avLst>
              </a:prstGeom>
              <a:solidFill>
                <a:srgbClr val="0078D7"/>
              </a:solidFill>
              <a:ln w="1270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Pie 34"/>
              <p:cNvSpPr/>
              <p:nvPr/>
            </p:nvSpPr>
            <p:spPr bwMode="auto">
              <a:xfrm>
                <a:off x="4840940" y="2480983"/>
                <a:ext cx="3079375" cy="3079375"/>
              </a:xfrm>
              <a:prstGeom prst="pie">
                <a:avLst>
                  <a:gd name="adj1" fmla="val 18959642"/>
                  <a:gd name="adj2" fmla="val 988724"/>
                </a:avLst>
              </a:prstGeom>
              <a:solidFill>
                <a:srgbClr val="0078D7"/>
              </a:solidFill>
              <a:ln w="1270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Pie 36"/>
              <p:cNvSpPr/>
              <p:nvPr/>
            </p:nvSpPr>
            <p:spPr bwMode="auto">
              <a:xfrm>
                <a:off x="4840940" y="2480983"/>
                <a:ext cx="3079375" cy="3079375"/>
              </a:xfrm>
              <a:prstGeom prst="pie">
                <a:avLst>
                  <a:gd name="adj1" fmla="val 12482993"/>
                  <a:gd name="adj2" fmla="val 18962219"/>
                </a:avLst>
              </a:prstGeom>
              <a:solidFill>
                <a:srgbClr val="0078D7"/>
              </a:solidFill>
              <a:ln w="1270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244354" y="4524357"/>
              <a:ext cx="1304365" cy="59093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Migrate data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, schema &amp; objects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53837" y="5102581"/>
              <a:ext cx="1304365" cy="2585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Optimize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63118" y="3677192"/>
              <a:ext cx="1304365" cy="59093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Functional 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&amp; performance tests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99093" y="2830026"/>
              <a:ext cx="1344708" cy="4247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Remediate applications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 flipV="1">
              <a:off x="6252883" y="3677193"/>
              <a:ext cx="1089212" cy="1089212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15B722-AA41-4F44-A81A-861F24069ACC}"/>
                </a:ext>
              </a:extLst>
            </p:cNvPr>
            <p:cNvGrpSpPr/>
            <p:nvPr/>
          </p:nvGrpSpPr>
          <p:grpSpPr>
            <a:xfrm>
              <a:off x="6444961" y="3774749"/>
              <a:ext cx="695428" cy="871960"/>
              <a:chOff x="13906501" y="3886200"/>
              <a:chExt cx="619125" cy="776287"/>
            </a:xfrm>
          </p:grpSpPr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61937F48-1061-4D71-9F32-A3D20CFE6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905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1684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1382BD1C-04B1-430D-A587-C95D957B3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905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1684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12DA1D34-29D7-41BC-9929-01653F7A0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905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1684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39B76E84-4C8A-4CCC-BB35-03535A09A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1684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Line 21">
                <a:extLst>
                  <a:ext uri="{FF2B5EF4-FFF2-40B4-BE49-F238E27FC236}">
                    <a16:creationId xmlns:a16="http://schemas.microsoft.com/office/drawing/2014/main" id="{1EEC6D26-3449-4E33-8B8B-01AD1E732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905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1684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0C369F00-D740-4B20-89A0-D26F39FEA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905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1684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" name="Line 23">
                <a:extLst>
                  <a:ext uri="{FF2B5EF4-FFF2-40B4-BE49-F238E27FC236}">
                    <a16:creationId xmlns:a16="http://schemas.microsoft.com/office/drawing/2014/main" id="{B23E8E12-5F8A-4714-BAC4-83147A0B0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905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1684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1C48419-E77C-4AC8-9EFE-1717974945A7}"/>
              </a:ext>
            </a:extLst>
          </p:cNvPr>
          <p:cNvSpPr/>
          <p:nvPr/>
        </p:nvSpPr>
        <p:spPr>
          <a:xfrm>
            <a:off x="1923677" y="2100346"/>
            <a:ext cx="2896518" cy="1061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118872" bIns="91440">
            <a:spAutoFit/>
          </a:bodyPr>
          <a:lstStyle/>
          <a:p>
            <a:pPr marL="0" marR="0" lvl="1" indent="0" algn="l" defTabSz="91419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Database Migration Service (Azure DMS)</a:t>
            </a:r>
          </a:p>
          <a:p>
            <a:pPr marL="0" marR="0" lvl="1" indent="0" algn="l" defTabSz="91419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 Server Migration Assistant (SSMA)</a:t>
            </a:r>
          </a:p>
          <a:p>
            <a:pPr marL="0" marR="0" lvl="1" indent="0" algn="l" defTabSz="91419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Migration Assistant (DMA)</a:t>
            </a:r>
          </a:p>
          <a:p>
            <a:pPr marL="0" marR="0" lvl="1" indent="0" algn="l" defTabSz="91419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Experimentation Assistant (DEA)</a:t>
            </a:r>
          </a:p>
        </p:txBody>
      </p:sp>
      <p:sp>
        <p:nvSpPr>
          <p:cNvPr id="51" name="Freeform 50"/>
          <p:cNvSpPr/>
          <p:nvPr/>
        </p:nvSpPr>
        <p:spPr bwMode="auto">
          <a:xfrm>
            <a:off x="4825610" y="2638667"/>
            <a:ext cx="741090" cy="313538"/>
          </a:xfrm>
          <a:custGeom>
            <a:avLst/>
            <a:gdLst>
              <a:gd name="connsiteX0" fmla="*/ 0 w 1048871"/>
              <a:gd name="connsiteY0" fmla="*/ 0 h 443753"/>
              <a:gd name="connsiteX1" fmla="*/ 605118 w 1048871"/>
              <a:gd name="connsiteY1" fmla="*/ 0 h 443753"/>
              <a:gd name="connsiteX2" fmla="*/ 1048871 w 1048871"/>
              <a:gd name="connsiteY2" fmla="*/ 443753 h 44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871" h="443753">
                <a:moveTo>
                  <a:pt x="0" y="0"/>
                </a:moveTo>
                <a:lnTo>
                  <a:pt x="605118" y="0"/>
                </a:lnTo>
                <a:lnTo>
                  <a:pt x="1048871" y="443753"/>
                </a:lnTo>
              </a:path>
            </a:pathLst>
          </a:custGeom>
          <a:noFill/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0120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6" grpId="0" animBg="1"/>
          <p:bldP spid="50" grpId="0" animBg="1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6" grpId="0" animBg="1"/>
          <p:bldP spid="50" grpId="0" animBg="1"/>
          <p:bldP spid="5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CC39-9F1F-4DD0-B6C2-8E040635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/>
              <a:t>SQL Upgrade and Conversion Tools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E499BE63-3CCD-4709-9E13-409FB09874D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11854" y="3068054"/>
            <a:ext cx="1836714" cy="506901"/>
          </a:xfrm>
        </p:spPr>
        <p:txBody>
          <a:bodyPr vert="horz" wrap="square" lIns="143428" tIns="89642" rIns="143428" bIns="89642" rtlCol="0" anchor="ctr">
            <a:spAutoFit/>
          </a:bodyPr>
          <a:lstStyle/>
          <a:p>
            <a:pPr marL="0" indent="0" algn="ctr">
              <a:buNone/>
            </a:pPr>
            <a:r>
              <a:rPr lang="en-US" sz="2353" b="1" dirty="0">
                <a:solidFill>
                  <a:schemeClr val="tx1"/>
                </a:solidFill>
              </a:rPr>
              <a:t>Upgrade</a:t>
            </a:r>
          </a:p>
        </p:txBody>
      </p:sp>
      <p:sp>
        <p:nvSpPr>
          <p:cNvPr id="44" name="Rounded Rectangle 15">
            <a:extLst>
              <a:ext uri="{FF2B5EF4-FFF2-40B4-BE49-F238E27FC236}">
                <a16:creationId xmlns:a16="http://schemas.microsoft.com/office/drawing/2014/main" id="{8DC24CB6-575A-4E27-A0F7-FB9D01CF7BC9}"/>
              </a:ext>
            </a:extLst>
          </p:cNvPr>
          <p:cNvSpPr/>
          <p:nvPr/>
        </p:nvSpPr>
        <p:spPr>
          <a:xfrm>
            <a:off x="2394910" y="2648837"/>
            <a:ext cx="8653742" cy="134533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6397">
              <a:defRPr/>
            </a:pPr>
            <a:endParaRPr lang="en-US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45" name="Rounded Rectangle 15">
            <a:extLst>
              <a:ext uri="{FF2B5EF4-FFF2-40B4-BE49-F238E27FC236}">
                <a16:creationId xmlns:a16="http://schemas.microsoft.com/office/drawing/2014/main" id="{E2CA966C-4817-4A9A-AF00-640BAB147FC9}"/>
              </a:ext>
            </a:extLst>
          </p:cNvPr>
          <p:cNvSpPr/>
          <p:nvPr/>
        </p:nvSpPr>
        <p:spPr>
          <a:xfrm>
            <a:off x="2394910" y="4156632"/>
            <a:ext cx="8653742" cy="147986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6397">
              <a:defRPr/>
            </a:pPr>
            <a:endParaRPr lang="en-US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C7C66B0E-C0E9-4E06-8CC8-C0684A03ADE0}"/>
              </a:ext>
            </a:extLst>
          </p:cNvPr>
          <p:cNvSpPr txBox="1">
            <a:spLocks/>
          </p:cNvSpPr>
          <p:nvPr/>
        </p:nvSpPr>
        <p:spPr>
          <a:xfrm>
            <a:off x="327575" y="4643115"/>
            <a:ext cx="1805274" cy="506901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67">
              <a:buNone/>
              <a:defRPr/>
            </a:pPr>
            <a:r>
              <a:rPr lang="en-US" sz="2353" b="1" dirty="0">
                <a:solidFill>
                  <a:srgbClr val="353535"/>
                </a:solidFill>
                <a:latin typeface="Segoe UI Light"/>
              </a:rPr>
              <a:t>Conversion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38C3FF7-F111-4450-83F2-56CBAED583E4}"/>
              </a:ext>
            </a:extLst>
          </p:cNvPr>
          <p:cNvGrpSpPr/>
          <p:nvPr/>
        </p:nvGrpSpPr>
        <p:grpSpPr>
          <a:xfrm>
            <a:off x="2695417" y="4302882"/>
            <a:ext cx="1195207" cy="1187364"/>
            <a:chOff x="2668733" y="3247208"/>
            <a:chExt cx="1219173" cy="121117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065D652-DD4F-4FB8-9B0D-A96D79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4372" y="3606994"/>
              <a:ext cx="503534" cy="5538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F72916-10FA-4BC2-8736-B73B98F66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48" r="6683"/>
            <a:stretch/>
          </p:blipFill>
          <p:spPr>
            <a:xfrm>
              <a:off x="2668734" y="3618531"/>
              <a:ext cx="715638" cy="54235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358B3E0-D66D-4A29-B93F-CC680FD3B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00" t="39036" r="204" b="38168"/>
            <a:stretch/>
          </p:blipFill>
          <p:spPr>
            <a:xfrm>
              <a:off x="2668733" y="4152360"/>
              <a:ext cx="1219173" cy="30602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BC44909-A780-47FB-AA45-A5B47D4E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8733" y="3247208"/>
              <a:ext cx="1219173" cy="37818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2DE15A7-0D7D-4A19-A76B-857F4F4CD767}"/>
              </a:ext>
            </a:extLst>
          </p:cNvPr>
          <p:cNvGrpSpPr/>
          <p:nvPr/>
        </p:nvGrpSpPr>
        <p:grpSpPr>
          <a:xfrm>
            <a:off x="7005950" y="4388280"/>
            <a:ext cx="1694088" cy="1016566"/>
            <a:chOff x="8768278" y="4860035"/>
            <a:chExt cx="1728302" cy="942816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73B265B-3571-433C-A7D2-49CCBBDA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94099" y="5152578"/>
              <a:ext cx="381389" cy="400138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0F5FC2B-C335-4EA2-AC3F-7DA5D8297E1D}"/>
                </a:ext>
              </a:extLst>
            </p:cNvPr>
            <p:cNvSpPr txBox="1"/>
            <p:nvPr/>
          </p:nvSpPr>
          <p:spPr>
            <a:xfrm>
              <a:off x="9325488" y="5557103"/>
              <a:ext cx="1171092" cy="245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96397"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Segoe UI Semilight"/>
                </a:rPr>
                <a:t>Windows Azure</a:t>
              </a:r>
            </a:p>
          </p:txBody>
        </p:sp>
        <p:pic>
          <p:nvPicPr>
            <p:cNvPr id="58" name="Content Placeholder 3">
              <a:extLst>
                <a:ext uri="{FF2B5EF4-FFF2-40B4-BE49-F238E27FC236}">
                  <a16:creationId xmlns:a16="http://schemas.microsoft.com/office/drawing/2014/main" id="{76147B82-E914-490A-982A-E1EE4DBA75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5674" t="31108"/>
            <a:stretch/>
          </p:blipFill>
          <p:spPr>
            <a:xfrm>
              <a:off x="8768278" y="4860035"/>
              <a:ext cx="810886" cy="645302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EA30A9C-A04B-4BCE-AC4C-6781173CBBC9}"/>
              </a:ext>
            </a:extLst>
          </p:cNvPr>
          <p:cNvSpPr txBox="1"/>
          <p:nvPr/>
        </p:nvSpPr>
        <p:spPr>
          <a:xfrm>
            <a:off x="8780811" y="3034865"/>
            <a:ext cx="2066825" cy="573280"/>
          </a:xfrm>
          <a:prstGeom prst="rect">
            <a:avLst/>
          </a:prstGeom>
          <a:solidFill>
            <a:schemeClr val="accent4">
              <a:alpha val="0"/>
            </a:schemeClr>
          </a:solidFill>
        </p:spPr>
        <p:txBody>
          <a:bodyPr wrap="none" rtlCol="0">
            <a:spAutoFit/>
          </a:bodyPr>
          <a:lstStyle/>
          <a:p>
            <a:pPr defTabSz="896397">
              <a:defRPr/>
            </a:pPr>
            <a:r>
              <a:rPr lang="en-US" sz="3137" kern="0">
                <a:solidFill>
                  <a:sysClr val="windowText" lastClr="000000"/>
                </a:solidFill>
                <a:latin typeface="Segoe UI Semilight"/>
              </a:rPr>
              <a:t>DMA+DEA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22BDCC-22E7-4FF5-B6EA-44F0F3BCD18E}"/>
              </a:ext>
            </a:extLst>
          </p:cNvPr>
          <p:cNvSpPr txBox="1"/>
          <p:nvPr/>
        </p:nvSpPr>
        <p:spPr>
          <a:xfrm>
            <a:off x="9201802" y="4604217"/>
            <a:ext cx="1224841" cy="584692"/>
          </a:xfrm>
          <a:prstGeom prst="rect">
            <a:avLst/>
          </a:prstGeom>
          <a:solidFill>
            <a:schemeClr val="accent4">
              <a:alpha val="0"/>
            </a:schemeClr>
          </a:solidFill>
        </p:spPr>
        <p:txBody>
          <a:bodyPr wrap="none" rtlCol="0">
            <a:spAutoFit/>
          </a:bodyPr>
          <a:lstStyle/>
          <a:p>
            <a:pPr defTabSz="896397">
              <a:defRPr/>
            </a:pPr>
            <a:r>
              <a:rPr lang="en-US" sz="3137" kern="0">
                <a:solidFill>
                  <a:sysClr val="windowText" lastClr="000000"/>
                </a:solidFill>
                <a:latin typeface="Segoe UI Semilight"/>
              </a:rPr>
              <a:t>SSMA</a:t>
            </a:r>
          </a:p>
        </p:txBody>
      </p:sp>
      <p:sp>
        <p:nvSpPr>
          <p:cNvPr id="62" name="Arrow: Striped Right 61">
            <a:extLst>
              <a:ext uri="{FF2B5EF4-FFF2-40B4-BE49-F238E27FC236}">
                <a16:creationId xmlns:a16="http://schemas.microsoft.com/office/drawing/2014/main" id="{05697240-3022-49B7-9581-6240E0045F67}"/>
              </a:ext>
            </a:extLst>
          </p:cNvPr>
          <p:cNvSpPr/>
          <p:nvPr/>
        </p:nvSpPr>
        <p:spPr bwMode="auto">
          <a:xfrm>
            <a:off x="4663062" y="3034906"/>
            <a:ext cx="1677936" cy="573197"/>
          </a:xfrm>
          <a:prstGeom prst="striped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0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9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63" name="Arrow: Striped Right 62">
            <a:extLst>
              <a:ext uri="{FF2B5EF4-FFF2-40B4-BE49-F238E27FC236}">
                <a16:creationId xmlns:a16="http://schemas.microsoft.com/office/drawing/2014/main" id="{B18AFF9D-B71A-468F-AE93-3DAF5634587F}"/>
              </a:ext>
            </a:extLst>
          </p:cNvPr>
          <p:cNvSpPr/>
          <p:nvPr/>
        </p:nvSpPr>
        <p:spPr bwMode="auto">
          <a:xfrm>
            <a:off x="4663062" y="4581304"/>
            <a:ext cx="1677936" cy="630519"/>
          </a:xfrm>
          <a:prstGeom prst="striped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0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78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872E310-CE1A-4E85-8DEB-9A9F16EB3448}"/>
              </a:ext>
            </a:extLst>
          </p:cNvPr>
          <p:cNvGrpSpPr/>
          <p:nvPr/>
        </p:nvGrpSpPr>
        <p:grpSpPr>
          <a:xfrm>
            <a:off x="7005950" y="2813221"/>
            <a:ext cx="1694088" cy="1016566"/>
            <a:chOff x="8768278" y="4860035"/>
            <a:chExt cx="1728302" cy="942816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8D2E841-5780-4199-BE29-81351773B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94099" y="5152578"/>
              <a:ext cx="381389" cy="400138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F800273-61C7-4FA5-AAD3-4E1B7EE08DF5}"/>
                </a:ext>
              </a:extLst>
            </p:cNvPr>
            <p:cNvSpPr txBox="1"/>
            <p:nvPr/>
          </p:nvSpPr>
          <p:spPr>
            <a:xfrm>
              <a:off x="9325488" y="5557103"/>
              <a:ext cx="1171092" cy="245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96397"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Segoe UI Semilight"/>
                </a:rPr>
                <a:t>Windows Azure</a:t>
              </a:r>
            </a:p>
          </p:txBody>
        </p:sp>
        <p:pic>
          <p:nvPicPr>
            <p:cNvPr id="75" name="Content Placeholder 3">
              <a:extLst>
                <a:ext uri="{FF2B5EF4-FFF2-40B4-BE49-F238E27FC236}">
                  <a16:creationId xmlns:a16="http://schemas.microsoft.com/office/drawing/2014/main" id="{BD1DF2E7-1E97-4345-B739-4FA12950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5674" t="31108"/>
            <a:stretch/>
          </p:blipFill>
          <p:spPr>
            <a:xfrm>
              <a:off x="8768278" y="4860035"/>
              <a:ext cx="810886" cy="645302"/>
            </a:xfrm>
            <a:prstGeom prst="rect">
              <a:avLst/>
            </a:prstGeom>
          </p:spPr>
        </p:pic>
      </p:grpSp>
      <p:pic>
        <p:nvPicPr>
          <p:cNvPr id="76" name="Content Placeholder 3">
            <a:extLst>
              <a:ext uri="{FF2B5EF4-FFF2-40B4-BE49-F238E27FC236}">
                <a16:creationId xmlns:a16="http://schemas.microsoft.com/office/drawing/2014/main" id="{22CE1C53-528E-4682-8862-1D4EA3D2DD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674" t="31108"/>
          <a:stretch/>
        </p:blipFill>
        <p:spPr>
          <a:xfrm>
            <a:off x="2809665" y="2936851"/>
            <a:ext cx="966709" cy="7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D3F0-43A4-44BA-A741-2E1CA8CA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/>
              <a:t>Azure Database Migration Service (DMS)</a:t>
            </a:r>
            <a:br>
              <a:rPr lang="en-US" dirty="0"/>
            </a:br>
            <a:r>
              <a:rPr lang="en-US" sz="3137" dirty="0"/>
              <a:t>Comprehensive Database Migration 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4FC1-50DF-4719-AEB2-94224E734BC2}"/>
              </a:ext>
            </a:extLst>
          </p:cNvPr>
          <p:cNvSpPr/>
          <p:nvPr/>
        </p:nvSpPr>
        <p:spPr>
          <a:xfrm>
            <a:off x="3717306" y="1679575"/>
            <a:ext cx="8207775" cy="4103478"/>
          </a:xfrm>
          <a:prstGeom prst="rect">
            <a:avLst/>
          </a:prstGeom>
        </p:spPr>
        <p:txBody>
          <a:bodyPr wrap="square" lIns="146263">
            <a:spAutoFit/>
          </a:bodyPr>
          <a:lstStyle/>
          <a:p>
            <a:pPr defTabSz="931969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/>
            </a:pPr>
            <a:r>
              <a:rPr lang="en-US" sz="2353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Fully managed database migration service for operational databases, data warehouses, and NoSQL databases</a:t>
            </a:r>
          </a:p>
          <a:p>
            <a:pPr defTabSz="931969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/>
            </a:pPr>
            <a:r>
              <a:rPr lang="en-US" sz="2353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From On-premises, Private Clouds, and Public Clouds</a:t>
            </a:r>
          </a:p>
          <a:p>
            <a:pPr defTabSz="931969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/>
            </a:pPr>
            <a:r>
              <a:rPr lang="en-US" sz="2353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</a:t>
            </a:r>
            <a:r>
              <a:rPr lang="en-US" sz="2353" kern="0" dirty="0" err="1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omogeneous</a:t>
            </a:r>
            <a:r>
              <a:rPr lang="en-US" sz="2353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and heterogeneous source-target pairs</a:t>
            </a:r>
          </a:p>
          <a:p>
            <a:pPr defTabSz="931969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/>
            </a:pPr>
            <a:r>
              <a:rPr lang="en-US" sz="2353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</a:t>
            </a:r>
            <a:r>
              <a:rPr lang="en-US" sz="2353" kern="0" dirty="0" err="1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inimal</a:t>
            </a:r>
            <a:r>
              <a:rPr lang="en-US" sz="2353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downtime migrations</a:t>
            </a:r>
          </a:p>
          <a:p>
            <a:pPr defTabSz="931969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/>
            </a:pPr>
            <a:r>
              <a:rPr lang="en-US" sz="2353" b="1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focus:</a:t>
            </a:r>
            <a:br>
              <a:rPr lang="en-US" sz="2353" b="1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353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Reliability and performance</a:t>
            </a:r>
            <a:br>
              <a:rPr lang="en-US" sz="2353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353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Iterative addition of source-target pairs</a:t>
            </a:r>
            <a:br>
              <a:rPr lang="en-US" sz="2353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353" kern="0" dirty="0">
                <a:ln w="3175">
                  <a:noFill/>
                </a:ln>
                <a:solidFill>
                  <a:srgbClr val="35353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Continued investment in friction-free migrations</a:t>
            </a:r>
          </a:p>
          <a:p>
            <a:pPr marL="336145" indent="-336145" defTabSz="931969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sz="2353" kern="0" dirty="0">
              <a:ln w="3175">
                <a:noFill/>
              </a:ln>
              <a:solidFill>
                <a:srgbClr val="353535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B4C67-C62B-4724-990F-D15EE63B4B95}"/>
              </a:ext>
            </a:extLst>
          </p:cNvPr>
          <p:cNvSpPr/>
          <p:nvPr/>
        </p:nvSpPr>
        <p:spPr bwMode="auto">
          <a:xfrm>
            <a:off x="1731" y="5723528"/>
            <a:ext cx="12188542" cy="11335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Reliable and seamless migrations to Azure</a:t>
            </a:r>
          </a:p>
        </p:txBody>
      </p:sp>
      <p:sp>
        <p:nvSpPr>
          <p:cNvPr id="3" name="Freeform 266">
            <a:extLst>
              <a:ext uri="{FF2B5EF4-FFF2-40B4-BE49-F238E27FC236}">
                <a16:creationId xmlns:a16="http://schemas.microsoft.com/office/drawing/2014/main" id="{B731B328-D9C8-4E7B-886B-723E965EA8D1}"/>
              </a:ext>
            </a:extLst>
          </p:cNvPr>
          <p:cNvSpPr>
            <a:spLocks noChangeAspect="1"/>
          </p:cNvSpPr>
          <p:nvPr/>
        </p:nvSpPr>
        <p:spPr bwMode="black">
          <a:xfrm>
            <a:off x="395961" y="1540018"/>
            <a:ext cx="3013732" cy="1782321"/>
          </a:xfrm>
          <a:custGeom>
            <a:avLst/>
            <a:gdLst>
              <a:gd name="T0" fmla="*/ 1942 w 2359"/>
              <a:gd name="T1" fmla="*/ 1394 h 1394"/>
              <a:gd name="T2" fmla="*/ 416 w 2359"/>
              <a:gd name="T3" fmla="*/ 1394 h 1394"/>
              <a:gd name="T4" fmla="*/ 0 w 2359"/>
              <a:gd name="T5" fmla="*/ 971 h 1394"/>
              <a:gd name="T6" fmla="*/ 416 w 2359"/>
              <a:gd name="T7" fmla="*/ 552 h 1394"/>
              <a:gd name="T8" fmla="*/ 517 w 2359"/>
              <a:gd name="T9" fmla="*/ 565 h 1394"/>
              <a:gd name="T10" fmla="*/ 925 w 2359"/>
              <a:gd name="T11" fmla="*/ 221 h 1394"/>
              <a:gd name="T12" fmla="*/ 1175 w 2359"/>
              <a:gd name="T13" fmla="*/ 305 h 1394"/>
              <a:gd name="T14" fmla="*/ 1578 w 2359"/>
              <a:gd name="T15" fmla="*/ 0 h 1394"/>
              <a:gd name="T16" fmla="*/ 1982 w 2359"/>
              <a:gd name="T17" fmla="*/ 424 h 1394"/>
              <a:gd name="T18" fmla="*/ 1968 w 2359"/>
              <a:gd name="T19" fmla="*/ 552 h 1394"/>
              <a:gd name="T20" fmla="*/ 2359 w 2359"/>
              <a:gd name="T21" fmla="*/ 971 h 1394"/>
              <a:gd name="T22" fmla="*/ 1942 w 2359"/>
              <a:gd name="T23" fmla="*/ 1394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59" h="1394">
                <a:moveTo>
                  <a:pt x="1942" y="1394"/>
                </a:moveTo>
                <a:cubicBezTo>
                  <a:pt x="416" y="1394"/>
                  <a:pt x="416" y="1394"/>
                  <a:pt x="416" y="1394"/>
                </a:cubicBezTo>
                <a:cubicBezTo>
                  <a:pt x="193" y="1394"/>
                  <a:pt x="0" y="1200"/>
                  <a:pt x="0" y="971"/>
                </a:cubicBezTo>
                <a:cubicBezTo>
                  <a:pt x="0" y="741"/>
                  <a:pt x="193" y="552"/>
                  <a:pt x="416" y="552"/>
                </a:cubicBezTo>
                <a:cubicBezTo>
                  <a:pt x="451" y="552"/>
                  <a:pt x="487" y="556"/>
                  <a:pt x="517" y="565"/>
                </a:cubicBezTo>
                <a:cubicBezTo>
                  <a:pt x="552" y="362"/>
                  <a:pt x="719" y="221"/>
                  <a:pt x="925" y="221"/>
                </a:cubicBezTo>
                <a:cubicBezTo>
                  <a:pt x="1021" y="221"/>
                  <a:pt x="1105" y="247"/>
                  <a:pt x="1175" y="305"/>
                </a:cubicBezTo>
                <a:cubicBezTo>
                  <a:pt x="1227" y="128"/>
                  <a:pt x="1394" y="0"/>
                  <a:pt x="1578" y="0"/>
                </a:cubicBezTo>
                <a:cubicBezTo>
                  <a:pt x="1802" y="0"/>
                  <a:pt x="1982" y="190"/>
                  <a:pt x="1982" y="424"/>
                </a:cubicBezTo>
                <a:cubicBezTo>
                  <a:pt x="1982" y="468"/>
                  <a:pt x="1977" y="512"/>
                  <a:pt x="1968" y="552"/>
                </a:cubicBezTo>
                <a:cubicBezTo>
                  <a:pt x="2188" y="565"/>
                  <a:pt x="2359" y="750"/>
                  <a:pt x="2359" y="971"/>
                </a:cubicBezTo>
                <a:cubicBezTo>
                  <a:pt x="2359" y="1205"/>
                  <a:pt x="2170" y="1394"/>
                  <a:pt x="1942" y="139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wrap="square" lIns="89606" tIns="44804" rIns="89606" bIns="44804" numCol="1" anchor="t" anchorCtr="0" compatLnSpc="1">
            <a:prstTxWarp prst="textNoShape">
              <a:avLst/>
            </a:prstTxWarp>
          </a:bodyPr>
          <a:lstStyle/>
          <a:p>
            <a:pPr defTabSz="914225">
              <a:defRPr/>
            </a:pPr>
            <a:endParaRPr lang="en-US" sz="1764">
              <a:solidFill>
                <a:srgbClr val="2C2C2C"/>
              </a:solidFill>
              <a:latin typeface="Segoe UI"/>
            </a:endParaRPr>
          </a:p>
        </p:txBody>
      </p:sp>
      <p:sp>
        <p:nvSpPr>
          <p:cNvPr id="19" name="Freeform 266">
            <a:extLst>
              <a:ext uri="{FF2B5EF4-FFF2-40B4-BE49-F238E27FC236}">
                <a16:creationId xmlns:a16="http://schemas.microsoft.com/office/drawing/2014/main" id="{3C42F534-8640-4CC8-A3FD-348FC357A9A7}"/>
              </a:ext>
            </a:extLst>
          </p:cNvPr>
          <p:cNvSpPr>
            <a:spLocks noChangeAspect="1"/>
          </p:cNvSpPr>
          <p:nvPr/>
        </p:nvSpPr>
        <p:spPr bwMode="black">
          <a:xfrm>
            <a:off x="381102" y="1540018"/>
            <a:ext cx="2990575" cy="1768625"/>
          </a:xfrm>
          <a:custGeom>
            <a:avLst/>
            <a:gdLst>
              <a:gd name="T0" fmla="*/ 1942 w 2359"/>
              <a:gd name="T1" fmla="*/ 1394 h 1394"/>
              <a:gd name="T2" fmla="*/ 416 w 2359"/>
              <a:gd name="T3" fmla="*/ 1394 h 1394"/>
              <a:gd name="T4" fmla="*/ 0 w 2359"/>
              <a:gd name="T5" fmla="*/ 971 h 1394"/>
              <a:gd name="T6" fmla="*/ 416 w 2359"/>
              <a:gd name="T7" fmla="*/ 552 h 1394"/>
              <a:gd name="T8" fmla="*/ 517 w 2359"/>
              <a:gd name="T9" fmla="*/ 565 h 1394"/>
              <a:gd name="T10" fmla="*/ 925 w 2359"/>
              <a:gd name="T11" fmla="*/ 221 h 1394"/>
              <a:gd name="T12" fmla="*/ 1175 w 2359"/>
              <a:gd name="T13" fmla="*/ 305 h 1394"/>
              <a:gd name="T14" fmla="*/ 1578 w 2359"/>
              <a:gd name="T15" fmla="*/ 0 h 1394"/>
              <a:gd name="T16" fmla="*/ 1982 w 2359"/>
              <a:gd name="T17" fmla="*/ 424 h 1394"/>
              <a:gd name="T18" fmla="*/ 1968 w 2359"/>
              <a:gd name="T19" fmla="*/ 552 h 1394"/>
              <a:gd name="T20" fmla="*/ 2359 w 2359"/>
              <a:gd name="T21" fmla="*/ 971 h 1394"/>
              <a:gd name="T22" fmla="*/ 1942 w 2359"/>
              <a:gd name="T23" fmla="*/ 1394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59" h="1394">
                <a:moveTo>
                  <a:pt x="1942" y="1394"/>
                </a:moveTo>
                <a:cubicBezTo>
                  <a:pt x="416" y="1394"/>
                  <a:pt x="416" y="1394"/>
                  <a:pt x="416" y="1394"/>
                </a:cubicBezTo>
                <a:cubicBezTo>
                  <a:pt x="193" y="1394"/>
                  <a:pt x="0" y="1200"/>
                  <a:pt x="0" y="971"/>
                </a:cubicBezTo>
                <a:cubicBezTo>
                  <a:pt x="0" y="741"/>
                  <a:pt x="193" y="552"/>
                  <a:pt x="416" y="552"/>
                </a:cubicBezTo>
                <a:cubicBezTo>
                  <a:pt x="451" y="552"/>
                  <a:pt x="487" y="556"/>
                  <a:pt x="517" y="565"/>
                </a:cubicBezTo>
                <a:cubicBezTo>
                  <a:pt x="552" y="362"/>
                  <a:pt x="719" y="221"/>
                  <a:pt x="925" y="221"/>
                </a:cubicBezTo>
                <a:cubicBezTo>
                  <a:pt x="1021" y="221"/>
                  <a:pt x="1105" y="247"/>
                  <a:pt x="1175" y="305"/>
                </a:cubicBezTo>
                <a:cubicBezTo>
                  <a:pt x="1227" y="128"/>
                  <a:pt x="1394" y="0"/>
                  <a:pt x="1578" y="0"/>
                </a:cubicBezTo>
                <a:cubicBezTo>
                  <a:pt x="1802" y="0"/>
                  <a:pt x="1982" y="190"/>
                  <a:pt x="1982" y="424"/>
                </a:cubicBezTo>
                <a:cubicBezTo>
                  <a:pt x="1982" y="468"/>
                  <a:pt x="1977" y="512"/>
                  <a:pt x="1968" y="552"/>
                </a:cubicBezTo>
                <a:cubicBezTo>
                  <a:pt x="2188" y="565"/>
                  <a:pt x="2359" y="750"/>
                  <a:pt x="2359" y="971"/>
                </a:cubicBezTo>
                <a:cubicBezTo>
                  <a:pt x="2359" y="1205"/>
                  <a:pt x="2170" y="1394"/>
                  <a:pt x="1942" y="13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06" tIns="44804" rIns="89606" bIns="44804" numCol="1" anchor="t" anchorCtr="0" compatLnSpc="1">
            <a:prstTxWarp prst="textNoShape">
              <a:avLst/>
            </a:prstTxWarp>
          </a:bodyPr>
          <a:lstStyle/>
          <a:p>
            <a:pPr defTabSz="914225">
              <a:defRPr/>
            </a:pPr>
            <a:endParaRPr lang="en-US" sz="1764">
              <a:solidFill>
                <a:srgbClr val="2C2C2C"/>
              </a:solidFill>
              <a:latin typeface="Segoe U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59DE9C-7538-4316-9E83-14FB1CEA283E}"/>
              </a:ext>
            </a:extLst>
          </p:cNvPr>
          <p:cNvCxnSpPr>
            <a:cxnSpLocks/>
          </p:cNvCxnSpPr>
          <p:nvPr/>
        </p:nvCxnSpPr>
        <p:spPr>
          <a:xfrm flipV="1">
            <a:off x="1954587" y="3107880"/>
            <a:ext cx="0" cy="469290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CAE1F3-973D-4D8E-A307-512F8C2C5CAF}"/>
              </a:ext>
            </a:extLst>
          </p:cNvPr>
          <p:cNvSpPr txBox="1"/>
          <p:nvPr/>
        </p:nvSpPr>
        <p:spPr>
          <a:xfrm>
            <a:off x="4225981" y="5243783"/>
            <a:ext cx="7911471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Note</a:t>
            </a:r>
            <a:r>
              <a:rPr lang="en-US" sz="1372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: For more information, see </a:t>
            </a:r>
            <a:r>
              <a:rPr lang="en-US" sz="1372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  <a:hlinkClick r:id="rId3"/>
              </a:rPr>
              <a:t>https://azure.microsoft.com/en-us/campaigns/database-migration/</a:t>
            </a:r>
            <a:r>
              <a:rPr lang="en-US" sz="1372">
                <a:solidFill>
                  <a:srgbClr val="353535"/>
                </a:solidFill>
                <a:latin typeface="Segoe UI Semilight"/>
              </a:rPr>
              <a:t>. </a:t>
            </a:r>
            <a:endParaRPr lang="en-US" sz="1372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1A572A-9A90-444D-8F77-A1D86297AAD5}"/>
              </a:ext>
            </a:extLst>
          </p:cNvPr>
          <p:cNvGrpSpPr/>
          <p:nvPr/>
        </p:nvGrpSpPr>
        <p:grpSpPr>
          <a:xfrm>
            <a:off x="1589652" y="2060916"/>
            <a:ext cx="741162" cy="992143"/>
            <a:chOff x="2189959" y="1881024"/>
            <a:chExt cx="756024" cy="101203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D0815B9-4234-4A5C-9A6C-A4471422D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9959" y="1881024"/>
              <a:ext cx="756024" cy="101203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29E171-ADC9-4746-82E7-DE63FBBD93EE}"/>
                </a:ext>
              </a:extLst>
            </p:cNvPr>
            <p:cNvSpPr txBox="1"/>
            <p:nvPr/>
          </p:nvSpPr>
          <p:spPr>
            <a:xfrm>
              <a:off x="2377540" y="2335961"/>
              <a:ext cx="369344" cy="493170"/>
            </a:xfrm>
            <a:prstGeom prst="rect">
              <a:avLst/>
            </a:prstGeom>
            <a:noFill/>
          </p:spPr>
          <p:txBody>
            <a:bodyPr wrap="none" lIns="179259" tIns="143407" rIns="179259" bIns="143407" rtlCol="0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588"/>
                </a:spcAft>
                <a:defRPr/>
              </a:pPr>
              <a:endParaRPr lang="en-US" sz="1400" dirty="0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48AA37-FBF3-4190-B517-13D1B63A8161}"/>
              </a:ext>
            </a:extLst>
          </p:cNvPr>
          <p:cNvGrpSpPr/>
          <p:nvPr/>
        </p:nvGrpSpPr>
        <p:grpSpPr>
          <a:xfrm>
            <a:off x="1589652" y="3599911"/>
            <a:ext cx="741162" cy="992143"/>
            <a:chOff x="2189959" y="1881024"/>
            <a:chExt cx="756024" cy="101203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7C1EC78-6A43-4593-89EE-8E93DC593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9959" y="1881024"/>
              <a:ext cx="756024" cy="101203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2AC5DE-25C3-459B-84E2-534E4BB98C9B}"/>
                </a:ext>
              </a:extLst>
            </p:cNvPr>
            <p:cNvSpPr txBox="1"/>
            <p:nvPr/>
          </p:nvSpPr>
          <p:spPr>
            <a:xfrm>
              <a:off x="2377540" y="2335961"/>
              <a:ext cx="369344" cy="493170"/>
            </a:xfrm>
            <a:prstGeom prst="rect">
              <a:avLst/>
            </a:prstGeom>
            <a:noFill/>
          </p:spPr>
          <p:txBody>
            <a:bodyPr wrap="none" lIns="179259" tIns="143407" rIns="179259" bIns="143407" rtlCol="0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588"/>
                </a:spcAft>
                <a:defRPr/>
              </a:pPr>
              <a:endParaRPr lang="en-US" sz="1400" dirty="0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75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E1A944-B652-4B91-8910-5201AACAE445}"/>
              </a:ext>
            </a:extLst>
          </p:cNvPr>
          <p:cNvSpPr/>
          <p:nvPr/>
        </p:nvSpPr>
        <p:spPr bwMode="auto">
          <a:xfrm>
            <a:off x="500331" y="782253"/>
            <a:ext cx="10319308" cy="598150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32438-945B-4D76-B427-4EE81CC8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93" y="488"/>
            <a:ext cx="11655840" cy="899537"/>
          </a:xfrm>
        </p:spPr>
        <p:txBody>
          <a:bodyPr/>
          <a:lstStyle/>
          <a:p>
            <a:r>
              <a:rPr lang="en-US"/>
              <a:t>DMS – Conceptual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1F775-8D65-4179-A393-7C873123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4" y="876004"/>
            <a:ext cx="10006603" cy="58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3AD-97B0-4FFB-BAF4-601868E5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6" y="-35680"/>
            <a:ext cx="11655840" cy="899537"/>
          </a:xfrm>
        </p:spPr>
        <p:txBody>
          <a:bodyPr/>
          <a:lstStyle/>
          <a:p>
            <a:r>
              <a:rPr lang="en-US" dirty="0"/>
              <a:t>Database Migration Assistant (DMA)</a:t>
            </a:r>
            <a:br>
              <a:rPr lang="en-US" dirty="0"/>
            </a:br>
            <a:r>
              <a:rPr lang="en-US" sz="3921" dirty="0"/>
              <a:t>SQL to SQL Migrations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AC4C8C-A9E7-44BC-B6F6-76D0A7F3A4F7}"/>
              </a:ext>
            </a:extLst>
          </p:cNvPr>
          <p:cNvGrpSpPr/>
          <p:nvPr/>
        </p:nvGrpSpPr>
        <p:grpSpPr>
          <a:xfrm>
            <a:off x="2436118" y="1488633"/>
            <a:ext cx="3361117" cy="1313264"/>
            <a:chOff x="2484437" y="1319274"/>
            <a:chExt cx="3429000" cy="1339788"/>
          </a:xfrm>
        </p:grpSpPr>
        <p:sp>
          <p:nvSpPr>
            <p:cNvPr id="8" name="Curved Down Arrow 28">
              <a:extLst>
                <a:ext uri="{FF2B5EF4-FFF2-40B4-BE49-F238E27FC236}">
                  <a16:creationId xmlns:a16="http://schemas.microsoft.com/office/drawing/2014/main" id="{5334CE41-9210-4288-B856-2CDEDA078AA5}"/>
                </a:ext>
              </a:extLst>
            </p:cNvPr>
            <p:cNvSpPr/>
            <p:nvPr/>
          </p:nvSpPr>
          <p:spPr bwMode="auto">
            <a:xfrm>
              <a:off x="2484437" y="1744662"/>
              <a:ext cx="3429000" cy="914400"/>
            </a:xfrm>
            <a:prstGeom prst="curvedDownArrow">
              <a:avLst>
                <a:gd name="adj1" fmla="val 17775"/>
                <a:gd name="adj2" fmla="val 71270"/>
                <a:gd name="adj3" fmla="val 22248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3AA773-26DD-4259-9C9C-5962262E5BA8}"/>
                </a:ext>
              </a:extLst>
            </p:cNvPr>
            <p:cNvSpPr txBox="1"/>
            <p:nvPr/>
          </p:nvSpPr>
          <p:spPr>
            <a:xfrm>
              <a:off x="2636837" y="1319274"/>
              <a:ext cx="3207680" cy="400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96135">
                <a:defRPr/>
              </a:pPr>
              <a:r>
                <a:rPr lang="en-US" sz="1961" b="1">
                  <a:solidFill>
                    <a:srgbClr val="353535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1. Assess and identify issues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4AC304-381A-4A02-8AE7-6D1C42728DF3}"/>
              </a:ext>
            </a:extLst>
          </p:cNvPr>
          <p:cNvGrpSpPr/>
          <p:nvPr/>
        </p:nvGrpSpPr>
        <p:grpSpPr>
          <a:xfrm>
            <a:off x="6549900" y="3079375"/>
            <a:ext cx="2220454" cy="1031027"/>
            <a:chOff x="6642754" y="2750209"/>
            <a:chExt cx="1933603" cy="1051853"/>
          </a:xfrm>
        </p:grpSpPr>
        <p:sp>
          <p:nvSpPr>
            <p:cNvPr id="14" name="Right Arrow 34">
              <a:extLst>
                <a:ext uri="{FF2B5EF4-FFF2-40B4-BE49-F238E27FC236}">
                  <a16:creationId xmlns:a16="http://schemas.microsoft.com/office/drawing/2014/main" id="{599A10DE-6E13-4E57-9A85-FF34CC928DE9}"/>
                </a:ext>
              </a:extLst>
            </p:cNvPr>
            <p:cNvSpPr/>
            <p:nvPr/>
          </p:nvSpPr>
          <p:spPr bwMode="auto">
            <a:xfrm>
              <a:off x="6725151" y="3393161"/>
              <a:ext cx="1742705" cy="408901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9004D8-9933-4ADB-97E9-8218B3A4B089}"/>
                </a:ext>
              </a:extLst>
            </p:cNvPr>
            <p:cNvSpPr/>
            <p:nvPr/>
          </p:nvSpPr>
          <p:spPr>
            <a:xfrm>
              <a:off x="6642754" y="2750209"/>
              <a:ext cx="1933603" cy="707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96135">
                <a:defRPr/>
              </a:pPr>
              <a:r>
                <a:rPr lang="en-US" sz="1961" b="1">
                  <a:solidFill>
                    <a:srgbClr val="353535"/>
                  </a:solidFill>
                  <a:latin typeface="Segoe UI Semilight"/>
                </a:rPr>
                <a:t>3. Migrate schema,</a:t>
              </a:r>
              <a:br>
                <a:rPr lang="en-US" sz="1961" b="1">
                  <a:solidFill>
                    <a:srgbClr val="353535"/>
                  </a:solidFill>
                  <a:latin typeface="Segoe UI Semilight"/>
                </a:rPr>
              </a:br>
              <a:r>
                <a:rPr lang="en-US" sz="1961" b="1">
                  <a:solidFill>
                    <a:srgbClr val="353535"/>
                  </a:solidFill>
                  <a:latin typeface="Segoe UI Semilight"/>
                </a:rPr>
                <a:t> data, and logins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741FE9-DB22-4B2E-87C0-5FEB1CB625CA}"/>
              </a:ext>
            </a:extLst>
          </p:cNvPr>
          <p:cNvGrpSpPr/>
          <p:nvPr/>
        </p:nvGrpSpPr>
        <p:grpSpPr>
          <a:xfrm>
            <a:off x="471573" y="2878664"/>
            <a:ext cx="2904422" cy="2122799"/>
            <a:chOff x="481028" y="2935890"/>
            <a:chExt cx="2962662" cy="21653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4C4FC1-5ED6-4ECF-A86B-75533635BE12}"/>
                </a:ext>
              </a:extLst>
            </p:cNvPr>
            <p:cNvGrpSpPr/>
            <p:nvPr/>
          </p:nvGrpSpPr>
          <p:grpSpPr>
            <a:xfrm>
              <a:off x="481028" y="2935890"/>
              <a:ext cx="2962662" cy="2165366"/>
              <a:chOff x="480213" y="3238962"/>
              <a:chExt cx="2963081" cy="2165670"/>
            </a:xfrm>
          </p:grpSpPr>
          <p:pic>
            <p:nvPicPr>
              <p:cNvPr id="5" name="Content Placeholder 3">
                <a:extLst>
                  <a:ext uri="{FF2B5EF4-FFF2-40B4-BE49-F238E27FC236}">
                    <a16:creationId xmlns:a16="http://schemas.microsoft.com/office/drawing/2014/main" id="{66A69064-71DE-4E0A-B61A-E1F42E8AB3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5674" t="31108"/>
              <a:stretch/>
            </p:blipFill>
            <p:spPr>
              <a:xfrm>
                <a:off x="1013790" y="3238962"/>
                <a:ext cx="2295895" cy="182761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F2714-BCF8-477E-9ED2-C24CF7757FFA}"/>
                  </a:ext>
                </a:extLst>
              </p:cNvPr>
              <p:cNvSpPr txBox="1"/>
              <p:nvPr/>
            </p:nvSpPr>
            <p:spPr>
              <a:xfrm>
                <a:off x="480213" y="5027894"/>
                <a:ext cx="2963081" cy="376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96135">
                  <a:defRPr/>
                </a:pPr>
                <a:r>
                  <a:rPr lang="en-US" sz="1765">
                    <a:solidFill>
                      <a:srgbClr val="353535"/>
                    </a:solidFill>
                    <a:latin typeface="Segoe UI Semilight"/>
                  </a:rPr>
                  <a:t>Legacy SQL Server Instance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E87ADF-15D9-4916-AE17-1C5A0066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375" y="3292924"/>
              <a:ext cx="650693" cy="650693"/>
            </a:xfrm>
            <a:prstGeom prst="rect">
              <a:avLst/>
            </a:prstGeom>
            <a:effectLst>
              <a:softEdge rad="127000"/>
            </a:effectLst>
          </p:spPr>
        </p:pic>
      </p:grpSp>
      <p:sp>
        <p:nvSpPr>
          <p:cNvPr id="17" name="Right Arrow 42">
            <a:extLst>
              <a:ext uri="{FF2B5EF4-FFF2-40B4-BE49-F238E27FC236}">
                <a16:creationId xmlns:a16="http://schemas.microsoft.com/office/drawing/2014/main" id="{B06A8875-A779-4D8C-820E-ED1CEB5B571E}"/>
              </a:ext>
            </a:extLst>
          </p:cNvPr>
          <p:cNvSpPr/>
          <p:nvPr/>
        </p:nvSpPr>
        <p:spPr bwMode="auto">
          <a:xfrm>
            <a:off x="3070834" y="3706511"/>
            <a:ext cx="2001235" cy="400806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0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5">
              <a:solidFill>
                <a:srgbClr val="FFFFFF"/>
              </a:solidFill>
              <a:latin typeface="Segoe UI Semiligh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E0EA2A-05BC-4E15-9E2A-F7307884DAAA}"/>
              </a:ext>
            </a:extLst>
          </p:cNvPr>
          <p:cNvGrpSpPr/>
          <p:nvPr/>
        </p:nvGrpSpPr>
        <p:grpSpPr>
          <a:xfrm>
            <a:off x="5169803" y="3145457"/>
            <a:ext cx="1339257" cy="1669940"/>
            <a:chOff x="5273332" y="3375661"/>
            <a:chExt cx="1366305" cy="170366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CAAA5FA-29CF-4E3A-A390-19E8ACC6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3332" y="3375661"/>
              <a:ext cx="1366305" cy="126147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480E99-D74B-4513-A1FE-3A9B0FA114C6}"/>
                </a:ext>
              </a:extLst>
            </p:cNvPr>
            <p:cNvSpPr txBox="1"/>
            <p:nvPr/>
          </p:nvSpPr>
          <p:spPr>
            <a:xfrm>
              <a:off x="5588616" y="4702590"/>
              <a:ext cx="705075" cy="37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96135">
                <a:defRPr/>
              </a:pPr>
              <a:r>
                <a:rPr lang="en-US" sz="1765">
                  <a:solidFill>
                    <a:srgbClr val="353535"/>
                  </a:solidFill>
                  <a:latin typeface="Segoe UI Semilight"/>
                </a:rPr>
                <a:t>DMA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B7C24A-E9F8-4882-B842-CD31E10A5EAD}"/>
              </a:ext>
            </a:extLst>
          </p:cNvPr>
          <p:cNvGrpSpPr/>
          <p:nvPr/>
        </p:nvGrpSpPr>
        <p:grpSpPr>
          <a:xfrm>
            <a:off x="2286735" y="4978611"/>
            <a:ext cx="3361117" cy="1389787"/>
            <a:chOff x="2332588" y="5077946"/>
            <a:chExt cx="3428514" cy="141765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055702-45EF-41C9-9C89-A5486A5BA513}"/>
                </a:ext>
              </a:extLst>
            </p:cNvPr>
            <p:cNvGrpSpPr/>
            <p:nvPr/>
          </p:nvGrpSpPr>
          <p:grpSpPr>
            <a:xfrm>
              <a:off x="2332588" y="5129583"/>
              <a:ext cx="3428514" cy="1366018"/>
              <a:chOff x="2332037" y="4642757"/>
              <a:chExt cx="3429000" cy="1366211"/>
            </a:xfrm>
          </p:grpSpPr>
          <p:sp>
            <p:nvSpPr>
              <p:cNvPr id="11" name="Curved Down Arrow 30">
                <a:extLst>
                  <a:ext uri="{FF2B5EF4-FFF2-40B4-BE49-F238E27FC236}">
                    <a16:creationId xmlns:a16="http://schemas.microsoft.com/office/drawing/2014/main" id="{B6C55386-1A08-4AE2-A0AA-983C9516DA05}"/>
                  </a:ext>
                </a:extLst>
              </p:cNvPr>
              <p:cNvSpPr/>
              <p:nvPr/>
            </p:nvSpPr>
            <p:spPr bwMode="auto">
              <a:xfrm rot="10800000">
                <a:off x="2332037" y="4642757"/>
                <a:ext cx="3429000" cy="914400"/>
              </a:xfrm>
              <a:prstGeom prst="curvedDownArrow">
                <a:avLst>
                  <a:gd name="adj1" fmla="val 17775"/>
                  <a:gd name="adj2" fmla="val 71270"/>
                  <a:gd name="adj3" fmla="val 22248"/>
                </a:avLst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6BDDC-372C-47C1-AA57-C1E0C19E3387}"/>
                  </a:ext>
                </a:extLst>
              </p:cNvPr>
              <p:cNvSpPr txBox="1"/>
              <p:nvPr/>
            </p:nvSpPr>
            <p:spPr>
              <a:xfrm>
                <a:off x="3624990" y="5608801"/>
                <a:ext cx="1452848" cy="400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96135">
                  <a:defRPr/>
                </a:pPr>
                <a:r>
                  <a:rPr lang="en-US" sz="1961" b="1">
                    <a:solidFill>
                      <a:srgbClr val="35353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2. Fix issues</a:t>
                </a: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2E7049C-85B5-4695-803D-355FEC64C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84" y="5077946"/>
              <a:ext cx="844999" cy="824881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5049201-2C41-49DF-B1E8-E494C635B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7798" y="3466500"/>
            <a:ext cx="944929" cy="90384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80FAFD-5B40-4D3E-B921-8013969A2D3F}"/>
              </a:ext>
            </a:extLst>
          </p:cNvPr>
          <p:cNvGrpSpPr/>
          <p:nvPr/>
        </p:nvGrpSpPr>
        <p:grpSpPr>
          <a:xfrm>
            <a:off x="8847788" y="3468551"/>
            <a:ext cx="1801791" cy="891269"/>
            <a:chOff x="8647927" y="4821350"/>
            <a:chExt cx="1974000" cy="103893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FDC2C5-8CC6-4892-9FE0-7206F75C5875}"/>
                </a:ext>
              </a:extLst>
            </p:cNvPr>
            <p:cNvSpPr/>
            <p:nvPr/>
          </p:nvSpPr>
          <p:spPr bwMode="auto">
            <a:xfrm>
              <a:off x="8647927" y="4831226"/>
              <a:ext cx="937027" cy="1029062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C0B332A-8A3A-4B48-A345-F62BA5EE3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97938" y="4821350"/>
              <a:ext cx="923989" cy="1014743"/>
            </a:xfrm>
            <a:prstGeom prst="rect">
              <a:avLst/>
            </a:prstGeom>
          </p:spPr>
        </p:pic>
        <p:pic>
          <p:nvPicPr>
            <p:cNvPr id="26" name="Content Placeholder 3">
              <a:extLst>
                <a:ext uri="{FF2B5EF4-FFF2-40B4-BE49-F238E27FC236}">
                  <a16:creationId xmlns:a16="http://schemas.microsoft.com/office/drawing/2014/main" id="{5865D68A-080E-4C1E-9170-45536412F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674" t="31108"/>
            <a:stretch/>
          </p:blipFill>
          <p:spPr>
            <a:xfrm>
              <a:off x="8680824" y="4935604"/>
              <a:ext cx="900477" cy="803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1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2699-4581-491C-95A3-8A371542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Experimentation Assistant (DEA)</a:t>
            </a:r>
            <a:br>
              <a:rPr lang="en-US" dirty="0"/>
            </a:br>
            <a:r>
              <a:rPr lang="en-US" sz="3921" dirty="0"/>
              <a:t>SQL to SQL A/B testing</a:t>
            </a:r>
            <a:endParaRPr lang="en-US" dirty="0"/>
          </a:p>
        </p:txBody>
      </p:sp>
      <p:sp>
        <p:nvSpPr>
          <p:cNvPr id="3" name="Rounded Rectangle 36">
            <a:extLst>
              <a:ext uri="{FF2B5EF4-FFF2-40B4-BE49-F238E27FC236}">
                <a16:creationId xmlns:a16="http://schemas.microsoft.com/office/drawing/2014/main" id="{E0BE2E12-0FB9-4D56-8A59-54B48BA9CF70}"/>
              </a:ext>
            </a:extLst>
          </p:cNvPr>
          <p:cNvSpPr/>
          <p:nvPr/>
        </p:nvSpPr>
        <p:spPr bwMode="auto">
          <a:xfrm>
            <a:off x="3709763" y="1903454"/>
            <a:ext cx="8271150" cy="413163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06" rIns="0" bIns="45706" numCol="1" rtlCol="0" anchor="ctr" anchorCtr="0" compatLnSpc="1">
            <a:prstTxWarp prst="textNoShape">
              <a:avLst/>
            </a:prstTxWarp>
          </a:bodyPr>
          <a:lstStyle/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66">
            <a:extLst>
              <a:ext uri="{FF2B5EF4-FFF2-40B4-BE49-F238E27FC236}">
                <a16:creationId xmlns:a16="http://schemas.microsoft.com/office/drawing/2014/main" id="{681BDA1C-2671-4F98-AAA0-619B8A1E5725}"/>
              </a:ext>
            </a:extLst>
          </p:cNvPr>
          <p:cNvSpPr/>
          <p:nvPr/>
        </p:nvSpPr>
        <p:spPr bwMode="auto">
          <a:xfrm>
            <a:off x="10221385" y="2136090"/>
            <a:ext cx="1531953" cy="3640504"/>
          </a:xfrm>
          <a:prstGeom prst="roundRect">
            <a:avLst/>
          </a:prstGeom>
          <a:solidFill>
            <a:srgbClr val="D2D2D2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06" rIns="0" bIns="45706" numCol="1" rtlCol="0" anchor="ctr" anchorCtr="0" compatLnSpc="1">
            <a:prstTxWarp prst="textNoShape">
              <a:avLst/>
            </a:prstTxWarp>
          </a:bodyPr>
          <a:lstStyle/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70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0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Comparison reports</a:t>
            </a: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70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9012E3EA-C4CB-40EF-90F4-19B6EA306683}"/>
              </a:ext>
            </a:extLst>
          </p:cNvPr>
          <p:cNvSpPr/>
          <p:nvPr/>
        </p:nvSpPr>
        <p:spPr bwMode="auto">
          <a:xfrm>
            <a:off x="215615" y="2769979"/>
            <a:ext cx="3285911" cy="238975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06" rIns="0" bIns="45706" numCol="1" rtlCol="0" anchor="ctr" anchorCtr="0" compatLnSpc="1">
            <a:prstTxWarp prst="textNoShape">
              <a:avLst/>
            </a:prstTxWarp>
          </a:bodyPr>
          <a:lstStyle/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solidFill>
                  <a:sysClr val="windowText" lastClr="000000"/>
                </a:solidFill>
                <a:latin typeface="Segoe UI Semilight"/>
              </a:rPr>
              <a:t>On-premises</a:t>
            </a:r>
            <a:br>
              <a:rPr lang="en-US" sz="1961" kern="0" dirty="0">
                <a:solidFill>
                  <a:sysClr val="windowText" lastClr="000000"/>
                </a:solidFill>
                <a:latin typeface="Segoe UI Semilight"/>
              </a:rPr>
            </a:br>
            <a:r>
              <a:rPr lang="en-US" sz="1961" kern="0" dirty="0">
                <a:solidFill>
                  <a:sysClr val="windowText" lastClr="000000"/>
                </a:solidFill>
                <a:latin typeface="Segoe UI Semilight"/>
              </a:rPr>
              <a:t>SQL 2008 instance </a:t>
            </a: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solidFill>
                <a:sysClr val="windowText" lastClr="000000"/>
              </a:solidFill>
              <a:latin typeface="Segoe UI Semi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A02866-8C0F-4F7E-93D9-916328199801}"/>
              </a:ext>
            </a:extLst>
          </p:cNvPr>
          <p:cNvGrpSpPr/>
          <p:nvPr/>
        </p:nvGrpSpPr>
        <p:grpSpPr>
          <a:xfrm>
            <a:off x="514335" y="3640488"/>
            <a:ext cx="2623537" cy="1194876"/>
            <a:chOff x="427037" y="3421062"/>
            <a:chExt cx="2676942" cy="1219200"/>
          </a:xfrm>
          <a:noFill/>
        </p:grpSpPr>
        <p:sp>
          <p:nvSpPr>
            <p:cNvPr id="7" name="Can 3">
              <a:extLst>
                <a:ext uri="{FF2B5EF4-FFF2-40B4-BE49-F238E27FC236}">
                  <a16:creationId xmlns:a16="http://schemas.microsoft.com/office/drawing/2014/main" id="{DA9011EC-A2A1-4A1C-AC95-12755E594A9B}"/>
                </a:ext>
              </a:extLst>
            </p:cNvPr>
            <p:cNvSpPr/>
            <p:nvPr/>
          </p:nvSpPr>
          <p:spPr bwMode="auto">
            <a:xfrm>
              <a:off x="427037" y="3421062"/>
              <a:ext cx="1066800" cy="1219200"/>
            </a:xfrm>
            <a:prstGeom prst="can">
              <a:avLst/>
            </a:prstGeom>
            <a:grpFill/>
            <a:ln w="38100">
              <a:solidFill>
                <a:srgbClr val="0078D7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06" rIns="0" bIns="45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7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8DB3C3-0D62-45E0-A756-20984ABF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632" y="3573462"/>
              <a:ext cx="815610" cy="661945"/>
            </a:xfrm>
            <a:prstGeom prst="rect">
              <a:avLst/>
            </a:prstGeom>
            <a:grpFill/>
          </p:spPr>
        </p:pic>
        <p:sp>
          <p:nvSpPr>
            <p:cNvPr id="9" name="Flowchart: Multidocument 8">
              <a:extLst>
                <a:ext uri="{FF2B5EF4-FFF2-40B4-BE49-F238E27FC236}">
                  <a16:creationId xmlns:a16="http://schemas.microsoft.com/office/drawing/2014/main" id="{37693CA1-12BA-4B5C-BD6F-6A2BCFF48956}"/>
                </a:ext>
              </a:extLst>
            </p:cNvPr>
            <p:cNvSpPr/>
            <p:nvPr/>
          </p:nvSpPr>
          <p:spPr bwMode="auto">
            <a:xfrm>
              <a:off x="2113379" y="3736984"/>
              <a:ext cx="990600" cy="587355"/>
            </a:xfrm>
            <a:prstGeom prst="flowChartMultidocument">
              <a:avLst/>
            </a:prstGeom>
            <a:grpFill/>
            <a:ln w="12700">
              <a:solidFill>
                <a:srgbClr val="D83B0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06" rIns="0" bIns="45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7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81" kern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capture prod workload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0FF38F1-4EA4-44E2-A21D-EB26DC27D311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V="1">
              <a:off x="1493837" y="4030661"/>
              <a:ext cx="619542" cy="1"/>
            </a:xfrm>
            <a:prstGeom prst="straightConnector1">
              <a:avLst/>
            </a:prstGeom>
            <a:grpFill/>
            <a:ln w="12700">
              <a:solidFill>
                <a:srgbClr val="D83B01"/>
              </a:solidFill>
              <a:headEnd type="non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8B9F71-72DA-4E95-93B1-9A885D40B388}"/>
              </a:ext>
            </a:extLst>
          </p:cNvPr>
          <p:cNvGrpSpPr/>
          <p:nvPr/>
        </p:nvGrpSpPr>
        <p:grpSpPr>
          <a:xfrm>
            <a:off x="4212263" y="2226839"/>
            <a:ext cx="744113" cy="3476031"/>
            <a:chOff x="4472302" y="1973262"/>
            <a:chExt cx="759259" cy="35467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FBFCD8-E351-4880-8348-B89B5A56362E}"/>
                </a:ext>
              </a:extLst>
            </p:cNvPr>
            <p:cNvSpPr/>
            <p:nvPr/>
          </p:nvSpPr>
          <p:spPr bwMode="auto">
            <a:xfrm>
              <a:off x="4472302" y="1973262"/>
              <a:ext cx="759259" cy="3546788"/>
            </a:xfrm>
            <a:prstGeom prst="rect">
              <a:avLst/>
            </a:prstGeom>
            <a:solidFill>
              <a:srgbClr val="D2D2D2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06" rIns="0" bIns="45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7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FBF91E-A4A9-48A5-BC39-2E558AF74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8895" y="2049462"/>
              <a:ext cx="547137" cy="6059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083CF15-332B-4201-A114-76E7DC606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4827" y="2759715"/>
              <a:ext cx="547137" cy="6059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A29E54-0B7D-4BE8-A6E9-B20FFAF1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642" y="3449053"/>
              <a:ext cx="547137" cy="60592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BF0972-BA9E-4557-B84F-85505F54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641" y="4159694"/>
              <a:ext cx="547137" cy="60592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BCEE302-1214-4BC3-A847-786D62337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640" y="4870335"/>
              <a:ext cx="547137" cy="60592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E6471-F04E-4CE5-960C-846D0D223E1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501526" y="3964855"/>
            <a:ext cx="710737" cy="2"/>
          </a:xfrm>
          <a:prstGeom prst="straightConnector1">
            <a:avLst/>
          </a:prstGeom>
          <a:ln w="38100">
            <a:solidFill>
              <a:srgbClr val="D83B01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49CD38-7B2C-4624-AAAA-A8038F878D13}"/>
              </a:ext>
            </a:extLst>
          </p:cNvPr>
          <p:cNvSpPr txBox="1"/>
          <p:nvPr/>
        </p:nvSpPr>
        <p:spPr>
          <a:xfrm rot="16200000">
            <a:off x="2861431" y="3675725"/>
            <a:ext cx="2156608" cy="5339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lIns="179232" tIns="143385" rIns="179232" bIns="143385" rtlCol="0">
            <a:spAutoFit/>
          </a:bodyPr>
          <a:lstStyle/>
          <a:p>
            <a:pPr algn="ctr" defTabSz="914081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Replay Workloads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5B2060-79B7-416B-8512-4EF44246031B}"/>
              </a:ext>
            </a:extLst>
          </p:cNvPr>
          <p:cNvGrpSpPr/>
          <p:nvPr/>
        </p:nvGrpSpPr>
        <p:grpSpPr>
          <a:xfrm>
            <a:off x="5810214" y="2136090"/>
            <a:ext cx="2473753" cy="1686461"/>
            <a:chOff x="5968599" y="1733641"/>
            <a:chExt cx="2524109" cy="1720789"/>
          </a:xfrm>
        </p:grpSpPr>
        <p:sp>
          <p:nvSpPr>
            <p:cNvPr id="21" name="Rounded Rectangle 49">
              <a:extLst>
                <a:ext uri="{FF2B5EF4-FFF2-40B4-BE49-F238E27FC236}">
                  <a16:creationId xmlns:a16="http://schemas.microsoft.com/office/drawing/2014/main" id="{7DDF46BA-2E4C-4310-8628-403930E4C2AF}"/>
                </a:ext>
              </a:extLst>
            </p:cNvPr>
            <p:cNvSpPr/>
            <p:nvPr/>
          </p:nvSpPr>
          <p:spPr bwMode="auto">
            <a:xfrm>
              <a:off x="5968599" y="1733641"/>
              <a:ext cx="2524109" cy="1720789"/>
            </a:xfrm>
            <a:prstGeom prst="roundRect">
              <a:avLst/>
            </a:prstGeom>
            <a:solidFill>
              <a:srgbClr val="D2D2D2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06" rIns="0" bIns="45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7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9137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9137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9137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9137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7" b="1" ker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Target 1</a:t>
              </a:r>
              <a:endParaRPr lang="en-US" sz="1961" b="1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9137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77" ker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SQL 2008 Instance</a:t>
              </a:r>
            </a:p>
          </p:txBody>
        </p:sp>
        <p:pic>
          <p:nvPicPr>
            <p:cNvPr id="22" name="Picture 2" descr="https://satonaoki.files.wordpress.com/2014/02/sql-database-windows-azure.png?w=614">
              <a:extLst>
                <a:ext uri="{FF2B5EF4-FFF2-40B4-BE49-F238E27FC236}">
                  <a16:creationId xmlns:a16="http://schemas.microsoft.com/office/drawing/2014/main" id="{8F4989F2-B08A-4E10-BE7A-A21C1EC80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029" y="1810632"/>
              <a:ext cx="1153230" cy="1153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Flowchart: Multidocument 22">
              <a:extLst>
                <a:ext uri="{FF2B5EF4-FFF2-40B4-BE49-F238E27FC236}">
                  <a16:creationId xmlns:a16="http://schemas.microsoft.com/office/drawing/2014/main" id="{9050A494-217D-4935-BBC2-30D617A3C59B}"/>
                </a:ext>
              </a:extLst>
            </p:cNvPr>
            <p:cNvSpPr/>
            <p:nvPr/>
          </p:nvSpPr>
          <p:spPr bwMode="auto">
            <a:xfrm>
              <a:off x="7432816" y="2004424"/>
              <a:ext cx="843711" cy="459430"/>
            </a:xfrm>
            <a:prstGeom prst="flowChartMultidocument">
              <a:avLst/>
            </a:prstGeom>
            <a:solidFill>
              <a:schemeClr val="bg1"/>
            </a:solidFill>
            <a:ln w="12700">
              <a:solidFill>
                <a:srgbClr val="D83B0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06" rIns="0" bIns="457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7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84" kern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Extensive tracing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A2583CF-6952-4806-9167-9EF6F6B62C63}"/>
                </a:ext>
              </a:extLst>
            </p:cNvPr>
            <p:cNvCxnSpPr>
              <a:cxnSpLocks/>
            </p:cNvCxnSpPr>
            <p:nvPr/>
          </p:nvCxnSpPr>
          <p:spPr>
            <a:xfrm rot="120000" flipV="1">
              <a:off x="6908803" y="2354262"/>
              <a:ext cx="524013" cy="12822"/>
            </a:xfrm>
            <a:prstGeom prst="straightConnector1">
              <a:avLst/>
            </a:prstGeom>
            <a:ln w="12700">
              <a:solidFill>
                <a:srgbClr val="D83B01"/>
              </a:solidFill>
              <a:headEnd type="non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AF2E22-6FA5-460A-BFFE-FBD8932AF84D}"/>
              </a:ext>
            </a:extLst>
          </p:cNvPr>
          <p:cNvCxnSpPr>
            <a:cxnSpLocks/>
          </p:cNvCxnSpPr>
          <p:nvPr/>
        </p:nvCxnSpPr>
        <p:spPr>
          <a:xfrm>
            <a:off x="4974950" y="2401468"/>
            <a:ext cx="835264" cy="1482"/>
          </a:xfrm>
          <a:prstGeom prst="straightConnector1">
            <a:avLst/>
          </a:prstGeom>
          <a:ln w="38100">
            <a:solidFill>
              <a:srgbClr val="D83B01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A1D1B6-7A1E-41BB-9ABA-38D4430B3412}"/>
              </a:ext>
            </a:extLst>
          </p:cNvPr>
          <p:cNvCxnSpPr>
            <a:cxnSpLocks/>
          </p:cNvCxnSpPr>
          <p:nvPr/>
        </p:nvCxnSpPr>
        <p:spPr>
          <a:xfrm>
            <a:off x="4977058" y="2889850"/>
            <a:ext cx="835264" cy="1482"/>
          </a:xfrm>
          <a:prstGeom prst="straightConnector1">
            <a:avLst/>
          </a:prstGeom>
          <a:ln w="38100">
            <a:solidFill>
              <a:srgbClr val="D83B01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56A444-5B19-4F56-B1AE-FCF72DC5940D}"/>
              </a:ext>
            </a:extLst>
          </p:cNvPr>
          <p:cNvCxnSpPr>
            <a:cxnSpLocks/>
          </p:cNvCxnSpPr>
          <p:nvPr/>
        </p:nvCxnSpPr>
        <p:spPr>
          <a:xfrm>
            <a:off x="4956373" y="3381196"/>
            <a:ext cx="835264" cy="1482"/>
          </a:xfrm>
          <a:prstGeom prst="straightConnector1">
            <a:avLst/>
          </a:prstGeom>
          <a:ln w="38100">
            <a:solidFill>
              <a:srgbClr val="D83B01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8C739B-B018-4A41-97A3-E28A15844ABD}"/>
              </a:ext>
            </a:extLst>
          </p:cNvPr>
          <p:cNvCxnSpPr>
            <a:cxnSpLocks/>
          </p:cNvCxnSpPr>
          <p:nvPr/>
        </p:nvCxnSpPr>
        <p:spPr>
          <a:xfrm>
            <a:off x="4974950" y="4389935"/>
            <a:ext cx="835264" cy="1482"/>
          </a:xfrm>
          <a:prstGeom prst="straightConnector1">
            <a:avLst/>
          </a:prstGeom>
          <a:ln w="38100">
            <a:solidFill>
              <a:srgbClr val="D83B01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EAC29F-11B9-4D61-A2C4-0DBFEEF8F459}"/>
              </a:ext>
            </a:extLst>
          </p:cNvPr>
          <p:cNvCxnSpPr>
            <a:cxnSpLocks/>
          </p:cNvCxnSpPr>
          <p:nvPr/>
        </p:nvCxnSpPr>
        <p:spPr>
          <a:xfrm>
            <a:off x="4977058" y="4878317"/>
            <a:ext cx="835264" cy="1482"/>
          </a:xfrm>
          <a:prstGeom prst="straightConnector1">
            <a:avLst/>
          </a:prstGeom>
          <a:ln w="38100">
            <a:solidFill>
              <a:srgbClr val="D83B01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DC6A2C-B067-4090-BA0B-7B590BC800D0}"/>
              </a:ext>
            </a:extLst>
          </p:cNvPr>
          <p:cNvCxnSpPr>
            <a:cxnSpLocks/>
          </p:cNvCxnSpPr>
          <p:nvPr/>
        </p:nvCxnSpPr>
        <p:spPr>
          <a:xfrm>
            <a:off x="4956373" y="5436064"/>
            <a:ext cx="835264" cy="1482"/>
          </a:xfrm>
          <a:prstGeom prst="straightConnector1">
            <a:avLst/>
          </a:prstGeom>
          <a:ln w="38100">
            <a:solidFill>
              <a:srgbClr val="D83B01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ounded Rectangle 66">
            <a:extLst>
              <a:ext uri="{FF2B5EF4-FFF2-40B4-BE49-F238E27FC236}">
                <a16:creationId xmlns:a16="http://schemas.microsoft.com/office/drawing/2014/main" id="{3FF7F649-D02F-4CA9-83DC-8505EE85EFC3}"/>
              </a:ext>
            </a:extLst>
          </p:cNvPr>
          <p:cNvSpPr/>
          <p:nvPr/>
        </p:nvSpPr>
        <p:spPr bwMode="auto">
          <a:xfrm>
            <a:off x="8503482" y="2136091"/>
            <a:ext cx="1531953" cy="3640504"/>
          </a:xfrm>
          <a:prstGeom prst="roundRect">
            <a:avLst/>
          </a:prstGeom>
          <a:solidFill>
            <a:srgbClr val="D2D2D2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06" rIns="0" bIns="45706" numCol="1" rtlCol="0" anchor="ctr" anchorCtr="0" compatLnSpc="1">
            <a:prstTxWarp prst="textNoShape">
              <a:avLst/>
            </a:prstTxWarp>
          </a:bodyPr>
          <a:lstStyle/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70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0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</a:t>
            </a:r>
            <a:br>
              <a:rPr lang="en-US" sz="1370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0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70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28" kern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" descr="https://satonaoki.files.wordpress.com/2014/02/sql-database-windows-azure.png?w=614">
            <a:extLst>
              <a:ext uri="{FF2B5EF4-FFF2-40B4-BE49-F238E27FC236}">
                <a16:creationId xmlns:a16="http://schemas.microsoft.com/office/drawing/2014/main" id="{8878A13E-2E9C-4F92-8B1B-7218E031A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905" y="2774081"/>
            <a:ext cx="899110" cy="8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A7F7F-35BD-4A7D-B188-A19B19B70A77}"/>
              </a:ext>
            </a:extLst>
          </p:cNvPr>
          <p:cNvCxnSpPr>
            <a:cxnSpLocks/>
          </p:cNvCxnSpPr>
          <p:nvPr/>
        </p:nvCxnSpPr>
        <p:spPr>
          <a:xfrm>
            <a:off x="8254476" y="3117727"/>
            <a:ext cx="565427" cy="0"/>
          </a:xfrm>
          <a:prstGeom prst="straightConnector1">
            <a:avLst/>
          </a:prstGeom>
          <a:ln w="38100">
            <a:solidFill>
              <a:srgbClr val="D83B01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6C6F28-B6CB-49EB-90A2-3E20F5961587}"/>
              </a:ext>
            </a:extLst>
          </p:cNvPr>
          <p:cNvCxnSpPr>
            <a:cxnSpLocks/>
            <a:stCxn id="53" idx="3"/>
            <a:endCxn id="32" idx="1"/>
          </p:cNvCxnSpPr>
          <p:nvPr/>
        </p:nvCxnSpPr>
        <p:spPr>
          <a:xfrm flipV="1">
            <a:off x="8286464" y="3223636"/>
            <a:ext cx="533440" cy="1709728"/>
          </a:xfrm>
          <a:prstGeom prst="straightConnector1">
            <a:avLst/>
          </a:prstGeom>
          <a:ln w="38100">
            <a:solidFill>
              <a:srgbClr val="D83B01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3CF4FF3-8C47-4799-9D09-F1833537F973}"/>
              </a:ext>
            </a:extLst>
          </p:cNvPr>
          <p:cNvSpPr/>
          <p:nvPr/>
        </p:nvSpPr>
        <p:spPr bwMode="auto">
          <a:xfrm>
            <a:off x="8787308" y="4038395"/>
            <a:ext cx="948643" cy="616432"/>
          </a:xfrm>
          <a:prstGeom prst="rect">
            <a:avLst/>
          </a:prstGeom>
          <a:solidFill>
            <a:schemeClr val="bg1"/>
          </a:solidFill>
          <a:ln w="3175"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06" rIns="0" bIns="45706" numCol="1" rtlCol="0" anchor="ctr" anchorCtr="0" compatLnSpc="1">
            <a:prstTxWarp prst="textNoShape">
              <a:avLst/>
            </a:prstTxWarp>
          </a:bodyPr>
          <a:lstStyle/>
          <a:p>
            <a:pPr algn="ctr" defTabSz="9137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kern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results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679106-9B2D-43F4-9829-E6EF70BF34EC}"/>
              </a:ext>
            </a:extLst>
          </p:cNvPr>
          <p:cNvCxnSpPr>
            <a:cxnSpLocks/>
          </p:cNvCxnSpPr>
          <p:nvPr/>
        </p:nvCxnSpPr>
        <p:spPr>
          <a:xfrm>
            <a:off x="9266612" y="3673189"/>
            <a:ext cx="5694" cy="365618"/>
          </a:xfrm>
          <a:prstGeom prst="straightConnector1">
            <a:avLst/>
          </a:prstGeom>
          <a:ln w="12700">
            <a:solidFill>
              <a:srgbClr val="D83B01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39C145A2-CA86-4112-B85A-185566CA139D}"/>
              </a:ext>
            </a:extLst>
          </p:cNvPr>
          <p:cNvSpPr/>
          <p:nvPr/>
        </p:nvSpPr>
        <p:spPr>
          <a:xfrm>
            <a:off x="487979" y="6256015"/>
            <a:ext cx="2785569" cy="4380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Arrow: Chevron 4">
            <a:extLst>
              <a:ext uri="{FF2B5EF4-FFF2-40B4-BE49-F238E27FC236}">
                <a16:creationId xmlns:a16="http://schemas.microsoft.com/office/drawing/2014/main" id="{308006A7-D5FF-4D92-B1F8-B5F2972402FE}"/>
              </a:ext>
            </a:extLst>
          </p:cNvPr>
          <p:cNvSpPr txBox="1"/>
          <p:nvPr/>
        </p:nvSpPr>
        <p:spPr>
          <a:xfrm>
            <a:off x="1045092" y="6256015"/>
            <a:ext cx="1671342" cy="4380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977" tIns="42658" rIns="42658" bIns="42658" numCol="1" spcCol="1270" anchor="ctr" anchorCtr="0">
            <a:noAutofit/>
          </a:bodyPr>
          <a:lstStyle/>
          <a:p>
            <a:pPr algn="ctr" defTabSz="14219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353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Capture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71AE8A4A-54E3-4245-AD44-83D0F1FEBBDC}"/>
              </a:ext>
            </a:extLst>
          </p:cNvPr>
          <p:cNvSpPr/>
          <p:nvPr/>
        </p:nvSpPr>
        <p:spPr>
          <a:xfrm>
            <a:off x="3943051" y="6253259"/>
            <a:ext cx="2785569" cy="4380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Arrow: Chevron 4">
            <a:extLst>
              <a:ext uri="{FF2B5EF4-FFF2-40B4-BE49-F238E27FC236}">
                <a16:creationId xmlns:a16="http://schemas.microsoft.com/office/drawing/2014/main" id="{B322440A-06C4-4FD7-87BE-BCCE50374DE7}"/>
              </a:ext>
            </a:extLst>
          </p:cNvPr>
          <p:cNvSpPr txBox="1"/>
          <p:nvPr/>
        </p:nvSpPr>
        <p:spPr>
          <a:xfrm>
            <a:off x="4500165" y="6253259"/>
            <a:ext cx="1671342" cy="4380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977" tIns="42658" rIns="42658" bIns="42658" numCol="1" spcCol="1270" anchor="ctr" anchorCtr="0">
            <a:noAutofit/>
          </a:bodyPr>
          <a:lstStyle/>
          <a:p>
            <a:pPr algn="ctr" defTabSz="14219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353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Replay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894D4F4D-E071-4E1D-A31C-923E45EB55D7}"/>
              </a:ext>
            </a:extLst>
          </p:cNvPr>
          <p:cNvSpPr/>
          <p:nvPr/>
        </p:nvSpPr>
        <p:spPr>
          <a:xfrm>
            <a:off x="6539515" y="6249139"/>
            <a:ext cx="2785569" cy="4380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Arrow: Chevron 4">
            <a:extLst>
              <a:ext uri="{FF2B5EF4-FFF2-40B4-BE49-F238E27FC236}">
                <a16:creationId xmlns:a16="http://schemas.microsoft.com/office/drawing/2014/main" id="{24155DF3-3108-4A4E-924A-6762807DEC34}"/>
              </a:ext>
            </a:extLst>
          </p:cNvPr>
          <p:cNvSpPr txBox="1"/>
          <p:nvPr/>
        </p:nvSpPr>
        <p:spPr>
          <a:xfrm>
            <a:off x="7096628" y="6249139"/>
            <a:ext cx="1671342" cy="4380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977" tIns="42658" rIns="42658" bIns="42658" numCol="1" spcCol="1270" anchor="ctr" anchorCtr="0">
            <a:noAutofit/>
          </a:bodyPr>
          <a:lstStyle/>
          <a:p>
            <a:pPr algn="ctr" defTabSz="14219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353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00A86048-4AD9-4C35-8316-3E8B37B68F39}"/>
              </a:ext>
            </a:extLst>
          </p:cNvPr>
          <p:cNvSpPr/>
          <p:nvPr/>
        </p:nvSpPr>
        <p:spPr>
          <a:xfrm>
            <a:off x="9139513" y="6245019"/>
            <a:ext cx="2785569" cy="4380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Arrow: Chevron 4">
            <a:extLst>
              <a:ext uri="{FF2B5EF4-FFF2-40B4-BE49-F238E27FC236}">
                <a16:creationId xmlns:a16="http://schemas.microsoft.com/office/drawing/2014/main" id="{7AF20061-461A-405B-B2EC-403CA463CA31}"/>
              </a:ext>
            </a:extLst>
          </p:cNvPr>
          <p:cNvSpPr txBox="1"/>
          <p:nvPr/>
        </p:nvSpPr>
        <p:spPr>
          <a:xfrm>
            <a:off x="9536246" y="6245019"/>
            <a:ext cx="1831721" cy="4380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977" tIns="42658" rIns="42658" bIns="42658" numCol="1" spcCol="1270" anchor="ctr" anchorCtr="0">
            <a:noAutofit/>
          </a:bodyPr>
          <a:lstStyle/>
          <a:p>
            <a:pPr algn="ctr" defTabSz="142190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353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D9D5CA9-0A45-4D8C-AE82-F450DD549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2398" y="3234013"/>
            <a:ext cx="1435346" cy="124396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79BFBE1-C978-4DF5-92C6-70BDEE13F71D}"/>
              </a:ext>
            </a:extLst>
          </p:cNvPr>
          <p:cNvGrpSpPr/>
          <p:nvPr/>
        </p:nvGrpSpPr>
        <p:grpSpPr>
          <a:xfrm>
            <a:off x="5812711" y="4090134"/>
            <a:ext cx="2473753" cy="1686461"/>
            <a:chOff x="5812624" y="3804080"/>
            <a:chExt cx="2474490" cy="16869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F00BA7-DAAC-4434-B745-188929C4FB54}"/>
                </a:ext>
              </a:extLst>
            </p:cNvPr>
            <p:cNvGrpSpPr/>
            <p:nvPr/>
          </p:nvGrpSpPr>
          <p:grpSpPr>
            <a:xfrm>
              <a:off x="5812624" y="3804080"/>
              <a:ext cx="2474490" cy="1686962"/>
              <a:chOff x="6730749" y="2529722"/>
              <a:chExt cx="2524109" cy="1720789"/>
            </a:xfrm>
            <a:solidFill>
              <a:schemeClr val="bg1"/>
            </a:solidFill>
          </p:grpSpPr>
          <p:sp>
            <p:nvSpPr>
              <p:cNvPr id="53" name="Rounded Rectangle 37">
                <a:extLst>
                  <a:ext uri="{FF2B5EF4-FFF2-40B4-BE49-F238E27FC236}">
                    <a16:creationId xmlns:a16="http://schemas.microsoft.com/office/drawing/2014/main" id="{3307549E-3971-4056-BD54-72FBB7C34453}"/>
                  </a:ext>
                </a:extLst>
              </p:cNvPr>
              <p:cNvSpPr/>
              <p:nvPr/>
            </p:nvSpPr>
            <p:spPr bwMode="auto">
              <a:xfrm>
                <a:off x="6730749" y="2529722"/>
                <a:ext cx="2524109" cy="1720789"/>
              </a:xfrm>
              <a:prstGeom prst="roundRect">
                <a:avLst/>
              </a:prstGeom>
              <a:solidFill>
                <a:srgbClr val="D2D2D2"/>
              </a:solidFill>
              <a:ln w="3175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06" rIns="0" bIns="45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7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 defTabSz="9137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 defTabSz="9137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 defTabSz="9137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 defTabSz="9137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67" b="1" kern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Target 2</a:t>
                </a:r>
                <a:endParaRPr lang="en-US" sz="1961" b="1" ker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 defTabSz="9137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77" kern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SQL 2014 Instance</a:t>
                </a:r>
              </a:p>
            </p:txBody>
          </p:sp>
          <p:sp>
            <p:nvSpPr>
              <p:cNvPr id="54" name="Flowchart: Multidocument 53">
                <a:extLst>
                  <a:ext uri="{FF2B5EF4-FFF2-40B4-BE49-F238E27FC236}">
                    <a16:creationId xmlns:a16="http://schemas.microsoft.com/office/drawing/2014/main" id="{425F4B8B-DCCC-411A-A79C-126426E2A76C}"/>
                  </a:ext>
                </a:extLst>
              </p:cNvPr>
              <p:cNvSpPr/>
              <p:nvPr/>
            </p:nvSpPr>
            <p:spPr bwMode="auto">
              <a:xfrm>
                <a:off x="8183761" y="2912537"/>
                <a:ext cx="843711" cy="459430"/>
              </a:xfrm>
              <a:prstGeom prst="flowChartMultidocument">
                <a:avLst/>
              </a:prstGeom>
              <a:grpFill/>
              <a:ln w="12700">
                <a:solidFill>
                  <a:srgbClr val="D83B0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06" rIns="0" bIns="4570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37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84" kern="0">
                    <a:solidFill>
                      <a:srgbClr val="35353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Extensive tracing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3737FB1-0DCA-46BB-810B-FB9C91CD7D86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" flipV="1">
                <a:off x="7659748" y="3262375"/>
                <a:ext cx="524013" cy="12822"/>
              </a:xfrm>
              <a:prstGeom prst="straightConnector1">
                <a:avLst/>
              </a:prstGeom>
              <a:grpFill/>
              <a:ln w="12700">
                <a:solidFill>
                  <a:srgbClr val="D83B01"/>
                </a:solidFill>
                <a:headEnd type="none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2" descr="https://satonaoki.files.wordpress.com/2014/02/sql-database-windows-azure.png?w=614">
              <a:extLst>
                <a:ext uri="{FF2B5EF4-FFF2-40B4-BE49-F238E27FC236}">
                  <a16:creationId xmlns:a16="http://schemas.microsoft.com/office/drawing/2014/main" id="{8BF81CE3-4D97-4528-8FF6-E45C0F82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569" y="3859983"/>
              <a:ext cx="1130560" cy="113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386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9" grpId="0"/>
      <p:bldP spid="31" grpId="0" animBg="1"/>
      <p:bldP spid="35" grpId="0" animBg="1"/>
    </p:bldLst>
  </p:timing>
</p:sld>
</file>

<file path=ppt/theme/theme1.xml><?xml version="1.0" encoding="utf-8"?>
<a:theme xmlns:a="http://schemas.openxmlformats.org/drawingml/2006/main" name="5-5011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Digital_Ready_Template_16x9.potx" id="{8CED0D18-0B63-44A4-A1C0-3A67E6EECBAA}" vid="{B316D246-ADCA-456A-A1D7-8B8280781E23}"/>
    </a:ext>
  </a:extLst>
</a:theme>
</file>

<file path=ppt/theme/theme2.xml><?xml version="1.0" encoding="utf-8"?>
<a:theme xmlns:a="http://schemas.openxmlformats.org/drawingml/2006/main" name="5-30664_S4_Q1_FY16_Light_Template">
  <a:themeElements>
    <a:clrScheme name="Custom 40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78D7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89CAFE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45720" rIns="91440" bIns="45720" rtlCol="0">
        <a:spAutoFit/>
      </a:bodyPr>
      <a:lstStyle>
        <a:defPPr algn="l">
          <a:lnSpc>
            <a:spcPct val="90000"/>
          </a:lnSpc>
          <a:spcAft>
            <a:spcPts val="600"/>
          </a:spcAft>
          <a:defRPr sz="1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1_FY16_Light_Template" id="{5EF6B031-E4E9-47DE-A00B-C70C6050C087}" vid="{E591D91A-0F30-468B-BAC3-EA073291F391}"/>
    </a:ext>
  </a:extLst>
</a:theme>
</file>

<file path=ppt/theme/theme3.xml><?xml version="1.0" encoding="utf-8"?>
<a:theme xmlns:a="http://schemas.openxmlformats.org/drawingml/2006/main" name="1_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4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851</Words>
  <Application>Microsoft Office PowerPoint</Application>
  <PresentationFormat>Widescreen</PresentationFormat>
  <Paragraphs>262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MS PGothic</vt:lpstr>
      <vt:lpstr>MS PGothic</vt:lpstr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5-50113_Microsoft_Ready_Light_Template</vt:lpstr>
      <vt:lpstr>5-30664_S4_Q1_FY16_Light_Template</vt:lpstr>
      <vt:lpstr>1_5-50109_Microsoft_Light_Template</vt:lpstr>
      <vt:lpstr>5-50111_Build 2017_LIGHT GRAY TEMPLATE</vt:lpstr>
      <vt:lpstr>Assessment and migration of SQL Server to Azure</vt:lpstr>
      <vt:lpstr>Azure Database Migration Service Accelerate your journey to the cloud </vt:lpstr>
      <vt:lpstr>Near-zero downtime migration service</vt:lpstr>
      <vt:lpstr>Migration lifecycle  Microsoft tools to accelerate your journey to the cloud during the migration lifecycle</vt:lpstr>
      <vt:lpstr>SQL Upgrade and Conversion Tools</vt:lpstr>
      <vt:lpstr>Azure Database Migration Service (DMS) Comprehensive Database Migration Service</vt:lpstr>
      <vt:lpstr>DMS – Conceptual Model</vt:lpstr>
      <vt:lpstr>Database Migration Assistant (DMA) SQL to SQL Migrations</vt:lpstr>
      <vt:lpstr>Database Experimentation Assistant (DEA) SQL to SQL A/B testing</vt:lpstr>
      <vt:lpstr>SQL Server Migration Assistant (SSMA) &lt;other&gt; to SQL Migrations </vt:lpstr>
      <vt:lpstr>Azure Data Migration Process Overview </vt:lpstr>
      <vt:lpstr>Database Assessment </vt:lpstr>
      <vt:lpstr>Database Migration Assistant (DMA)-Defining Scope  </vt:lpstr>
      <vt:lpstr>Database Migration Assistant (DMA) </vt:lpstr>
      <vt:lpstr>Database Migration Assistant (DMA) </vt:lpstr>
      <vt:lpstr>Database Migration Assistant (DMA) </vt:lpstr>
      <vt:lpstr>Database Migration Assistant (DMA) </vt:lpstr>
      <vt:lpstr>Database Migration Assistant (DMA) 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Azure Database Migration Service  </dc:title>
  <dc:creator>Naveen Vasireddy</dc:creator>
  <cp:lastModifiedBy>Kirill Kotlyarenko</cp:lastModifiedBy>
  <cp:revision>6</cp:revision>
  <dcterms:created xsi:type="dcterms:W3CDTF">2018-06-01T17:19:06Z</dcterms:created>
  <dcterms:modified xsi:type="dcterms:W3CDTF">2018-06-05T05:21:53Z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kirilk@microsoft.com</vt:lpwstr>
  </property>
  <property fmtid="{D5CDD505-2E9C-101B-9397-08002B2CF9AE}" pid="5" name="MSIP_Label_f42aa342-8706-4288-bd11-ebb85995028c_SetDate">
    <vt:lpwstr>2018-06-05T05:21:50.9529547Z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