
<file path=[Content_Types].xml><?xml version="1.0" encoding="utf-8"?>
<Types xmlns="http://schemas.openxmlformats.org/package/2006/content-types">
  <Default Extension="png" ContentType="image/png"/>
  <Default Extension="jfif" ContentType="image/jpe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518" r:id="rId5"/>
    <p:sldMasterId id="2147484538" r:id="rId6"/>
  </p:sldMasterIdLst>
  <p:notesMasterIdLst>
    <p:notesMasterId r:id="rId42"/>
  </p:notesMasterIdLst>
  <p:handoutMasterIdLst>
    <p:handoutMasterId r:id="rId43"/>
  </p:handoutMasterIdLst>
  <p:sldIdLst>
    <p:sldId id="640" r:id="rId7"/>
    <p:sldId id="645" r:id="rId8"/>
    <p:sldId id="642" r:id="rId9"/>
    <p:sldId id="643" r:id="rId10"/>
    <p:sldId id="644" r:id="rId11"/>
    <p:sldId id="646" r:id="rId12"/>
    <p:sldId id="647" r:id="rId13"/>
    <p:sldId id="648" r:id="rId14"/>
    <p:sldId id="649" r:id="rId15"/>
    <p:sldId id="650" r:id="rId16"/>
    <p:sldId id="651" r:id="rId17"/>
    <p:sldId id="652" r:id="rId18"/>
    <p:sldId id="677" r:id="rId19"/>
    <p:sldId id="654" r:id="rId20"/>
    <p:sldId id="655" r:id="rId21"/>
    <p:sldId id="653" r:id="rId22"/>
    <p:sldId id="656" r:id="rId23"/>
    <p:sldId id="657" r:id="rId24"/>
    <p:sldId id="676" r:id="rId25"/>
    <p:sldId id="658" r:id="rId26"/>
    <p:sldId id="659" r:id="rId27"/>
    <p:sldId id="660" r:id="rId28"/>
    <p:sldId id="678" r:id="rId29"/>
    <p:sldId id="661" r:id="rId30"/>
    <p:sldId id="662" r:id="rId31"/>
    <p:sldId id="664" r:id="rId32"/>
    <p:sldId id="665" r:id="rId33"/>
    <p:sldId id="666" r:id="rId34"/>
    <p:sldId id="667" r:id="rId35"/>
    <p:sldId id="668" r:id="rId36"/>
    <p:sldId id="669" r:id="rId37"/>
    <p:sldId id="670" r:id="rId38"/>
    <p:sldId id="671" r:id="rId39"/>
    <p:sldId id="673" r:id="rId40"/>
    <p:sldId id="1536" r:id="rId4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204F"/>
    <a:srgbClr val="0070C0"/>
    <a:srgbClr val="FFFFFF"/>
    <a:srgbClr val="002060"/>
    <a:srgbClr val="5C2D91"/>
    <a:srgbClr val="FF8C00"/>
    <a:srgbClr val="005BAA"/>
    <a:srgbClr val="004C93"/>
    <a:srgbClr val="EA70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12" autoAdjust="0"/>
    <p:restoredTop sz="94984" autoAdjust="0"/>
  </p:normalViewPr>
  <p:slideViewPr>
    <p:cSldViewPr snapToGrid="0">
      <p:cViewPr varScale="1">
        <p:scale>
          <a:sx n="97" d="100"/>
          <a:sy n="97" d="100"/>
        </p:scale>
        <p:origin x="36" y="57"/>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33" d="100"/>
        <a:sy n="33" d="100"/>
      </p:scale>
      <p:origin x="0" y="0"/>
    </p:cViewPr>
  </p:sorterViewPr>
  <p:notesViewPr>
    <p:cSldViewPr snapToGrid="0"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chemeClr val="bg1"/>
                </a:solidFill>
                <a:latin typeface="+mn-lt"/>
                <a:ea typeface="+mn-ea"/>
                <a:cs typeface="+mn-cs"/>
              </a:defRPr>
            </a:pPr>
            <a:r>
              <a:rPr lang="en-IN" sz="1400" dirty="0">
                <a:solidFill>
                  <a:schemeClr val="bg1"/>
                </a:solidFill>
                <a:latin typeface="Segoe UI Semibold" panose="020B0702040204020203" pitchFamily="34" charset="0"/>
                <a:cs typeface="Segoe UI Semibold" panose="020B0702040204020203" pitchFamily="34" charset="0"/>
              </a:rPr>
              <a:t>ASR</a:t>
            </a:r>
            <a:r>
              <a:rPr lang="en-IN" sz="1400" baseline="0" dirty="0">
                <a:solidFill>
                  <a:schemeClr val="bg1"/>
                </a:solidFill>
                <a:latin typeface="Segoe UI Semibold" panose="020B0702040204020203" pitchFamily="34" charset="0"/>
                <a:cs typeface="Segoe UI Semibold" panose="020B0702040204020203" pitchFamily="34" charset="0"/>
              </a:rPr>
              <a:t> – </a:t>
            </a:r>
            <a:r>
              <a:rPr lang="en-IN" sz="1400" baseline="0" dirty="0" err="1">
                <a:solidFill>
                  <a:schemeClr val="bg1"/>
                </a:solidFill>
                <a:latin typeface="Segoe UI Semibold" panose="020B0702040204020203" pitchFamily="34" charset="0"/>
                <a:cs typeface="Segoe UI Semibold" panose="020B0702040204020203" pitchFamily="34" charset="0"/>
              </a:rPr>
              <a:t>Vmware</a:t>
            </a:r>
            <a:r>
              <a:rPr lang="en-IN" sz="1400" baseline="0" dirty="0">
                <a:solidFill>
                  <a:schemeClr val="bg1"/>
                </a:solidFill>
                <a:latin typeface="Segoe UI Semibold" panose="020B0702040204020203" pitchFamily="34" charset="0"/>
                <a:cs typeface="Segoe UI Semibold" panose="020B0702040204020203" pitchFamily="34" charset="0"/>
              </a:rPr>
              <a:t> </a:t>
            </a:r>
            <a:r>
              <a:rPr lang="en-IN" sz="1400" baseline="0" dirty="0" err="1">
                <a:solidFill>
                  <a:schemeClr val="bg1"/>
                </a:solidFill>
                <a:latin typeface="Segoe UI Semibold" panose="020B0702040204020203" pitchFamily="34" charset="0"/>
                <a:cs typeface="Segoe UI Semibold" panose="020B0702040204020203" pitchFamily="34" charset="0"/>
              </a:rPr>
              <a:t>Inital</a:t>
            </a:r>
            <a:r>
              <a:rPr lang="en-IN" sz="1400" baseline="0" dirty="0">
                <a:solidFill>
                  <a:schemeClr val="bg1"/>
                </a:solidFill>
                <a:latin typeface="Segoe UI Semibold" panose="020B0702040204020203" pitchFamily="34" charset="0"/>
                <a:cs typeface="Segoe UI Semibold" panose="020B0702040204020203" pitchFamily="34" charset="0"/>
              </a:rPr>
              <a:t> Replication Multiple VMs</a:t>
            </a:r>
            <a:endParaRPr lang="en-IN" sz="1400" dirty="0">
              <a:solidFill>
                <a:schemeClr val="bg1"/>
              </a:solidFill>
              <a:latin typeface="Segoe UI Semibold" panose="020B0702040204020203" pitchFamily="34" charset="0"/>
              <a:cs typeface="Segoe UI Semibold" panose="020B0702040204020203" pitchFamily="34" charset="0"/>
            </a:endParaRPr>
          </a:p>
        </c:rich>
      </c:tx>
      <c:overlay val="0"/>
      <c:spPr>
        <a:noFill/>
        <a:ln>
          <a:noFill/>
        </a:ln>
        <a:effectLst/>
      </c:spPr>
      <c:txPr>
        <a:bodyPr rot="0" spcFirstLastPara="1" vertOverflow="ellipsis" vert="horz" wrap="square" anchor="ctr" anchorCtr="1"/>
        <a:lstStyle/>
        <a:p>
          <a:pPr>
            <a:defRPr sz="1440" b="0" i="0" u="none" strike="noStrike" kern="1200" spc="0" baseline="0">
              <a:solidFill>
                <a:schemeClr val="bg1"/>
              </a:solidFill>
              <a:latin typeface="+mn-lt"/>
              <a:ea typeface="+mn-ea"/>
              <a:cs typeface="+mn-cs"/>
            </a:defRPr>
          </a:pPr>
          <a:endParaRPr lang="en-US"/>
        </a:p>
      </c:txPr>
    </c:title>
    <c:autoTitleDeleted val="0"/>
    <c:plotArea>
      <c:layout>
        <c:manualLayout>
          <c:layoutTarget val="inner"/>
          <c:xMode val="edge"/>
          <c:yMode val="edge"/>
          <c:x val="9.2161918685656041E-2"/>
          <c:y val="0.21620580053392002"/>
          <c:w val="0.88117482469433639"/>
          <c:h val="0.55058676948461938"/>
        </c:manualLayout>
      </c:layout>
      <c:barChart>
        <c:barDir val="col"/>
        <c:grouping val="clustered"/>
        <c:varyColors val="0"/>
        <c:ser>
          <c:idx val="0"/>
          <c:order val="0"/>
          <c:tx>
            <c:strRef>
              <c:f>Sheet1!$B$1</c:f>
              <c:strCache>
                <c:ptCount val="1"/>
                <c:pt idx="0">
                  <c:v>Minutes</c:v>
                </c:pt>
              </c:strCache>
            </c:strRef>
          </c:tx>
          <c:spPr>
            <a:solidFill>
              <a:schemeClr val="bg1">
                <a:alpha val="80000"/>
              </a:schemeClr>
            </a:solidFill>
            <a:ln>
              <a:noFill/>
            </a:ln>
            <a:effectLst/>
          </c:spPr>
          <c:invertIfNegative val="0"/>
          <c:cat>
            <c:strRef>
              <c:f>Sheet1!$A$2:$A$3</c:f>
              <c:strCache>
                <c:ptCount val="2"/>
                <c:pt idx="0">
                  <c:v>Unoptimized</c:v>
                </c:pt>
                <c:pt idx="1">
                  <c:v>Optimized</c:v>
                </c:pt>
              </c:strCache>
            </c:strRef>
          </c:cat>
          <c:val>
            <c:numRef>
              <c:f>Sheet1!$B$2:$B$3</c:f>
              <c:numCache>
                <c:formatCode>General</c:formatCode>
                <c:ptCount val="2"/>
                <c:pt idx="0">
                  <c:v>490</c:v>
                </c:pt>
                <c:pt idx="1">
                  <c:v>180</c:v>
                </c:pt>
              </c:numCache>
            </c:numRef>
          </c:val>
          <c:extLst>
            <c:ext xmlns:c16="http://schemas.microsoft.com/office/drawing/2014/chart" uri="{C3380CC4-5D6E-409C-BE32-E72D297353CC}">
              <c16:uniqueId val="{00000000-F181-46D5-8FCE-47F539DC89F8}"/>
            </c:ext>
          </c:extLst>
        </c:ser>
        <c:ser>
          <c:idx val="1"/>
          <c:order val="1"/>
          <c:tx>
            <c:strRef>
              <c:f>Sheet1!$C$1</c:f>
              <c:strCache>
                <c:ptCount val="1"/>
                <c:pt idx="0">
                  <c:v>GB transferred</c:v>
                </c:pt>
              </c:strCache>
            </c:strRef>
          </c:tx>
          <c:spPr>
            <a:solidFill>
              <a:schemeClr val="accent3">
                <a:alpha val="80000"/>
              </a:schemeClr>
            </a:solidFill>
            <a:ln>
              <a:noFill/>
            </a:ln>
            <a:effectLst/>
          </c:spPr>
          <c:invertIfNegative val="0"/>
          <c:cat>
            <c:strRef>
              <c:f>Sheet1!$A$2:$A$3</c:f>
              <c:strCache>
                <c:ptCount val="2"/>
                <c:pt idx="0">
                  <c:v>Unoptimized</c:v>
                </c:pt>
                <c:pt idx="1">
                  <c:v>Optimized</c:v>
                </c:pt>
              </c:strCache>
            </c:strRef>
          </c:cat>
          <c:val>
            <c:numRef>
              <c:f>Sheet1!$C$2:$C$3</c:f>
              <c:numCache>
                <c:formatCode>General</c:formatCode>
                <c:ptCount val="2"/>
                <c:pt idx="0">
                  <c:v>100</c:v>
                </c:pt>
                <c:pt idx="1">
                  <c:v>20</c:v>
                </c:pt>
              </c:numCache>
            </c:numRef>
          </c:val>
          <c:extLst>
            <c:ext xmlns:c16="http://schemas.microsoft.com/office/drawing/2014/chart" uri="{C3380CC4-5D6E-409C-BE32-E72D297353CC}">
              <c16:uniqueId val="{00000001-F181-46D5-8FCE-47F539DC89F8}"/>
            </c:ext>
          </c:extLst>
        </c:ser>
        <c:dLbls>
          <c:showLegendKey val="0"/>
          <c:showVal val="0"/>
          <c:showCatName val="0"/>
          <c:showSerName val="0"/>
          <c:showPercent val="0"/>
          <c:showBubbleSize val="0"/>
        </c:dLbls>
        <c:gapWidth val="219"/>
        <c:overlap val="-27"/>
        <c:axId val="1049021224"/>
        <c:axId val="1049019256"/>
      </c:barChart>
      <c:catAx>
        <c:axId val="1049021224"/>
        <c:scaling>
          <c:orientation val="minMax"/>
        </c:scaling>
        <c:delete val="0"/>
        <c:axPos val="b"/>
        <c:numFmt formatCode="General" sourceLinked="1"/>
        <c:majorTickMark val="out"/>
        <c:minorTickMark val="none"/>
        <c:tickLblPos val="nextTo"/>
        <c:spPr>
          <a:noFill/>
          <a:ln w="6350" cap="flat" cmpd="sng" algn="ctr">
            <a:solidFill>
              <a:schemeClr val="bg1"/>
            </a:solidFill>
            <a:round/>
          </a:ln>
          <a:effectLst/>
        </c:spPr>
        <c:txPr>
          <a:bodyPr rot="-6000000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crossAx val="1049019256"/>
        <c:crosses val="autoZero"/>
        <c:auto val="1"/>
        <c:lblAlgn val="ctr"/>
        <c:lblOffset val="100"/>
        <c:noMultiLvlLbl val="0"/>
      </c:catAx>
      <c:valAx>
        <c:axId val="1049019256"/>
        <c:scaling>
          <c:orientation val="minMax"/>
          <c:max val="500"/>
        </c:scaling>
        <c:delete val="0"/>
        <c:axPos val="l"/>
        <c:numFmt formatCode="General" sourceLinked="1"/>
        <c:majorTickMark val="out"/>
        <c:minorTickMark val="none"/>
        <c:tickLblPos val="nextTo"/>
        <c:spPr>
          <a:noFill/>
          <a:ln w="6350">
            <a:solidFill>
              <a:schemeClr val="bg1"/>
            </a:solidFill>
          </a:ln>
          <a:effectLst/>
        </c:spPr>
        <c:txPr>
          <a:bodyPr rot="-6000000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crossAx val="10490212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6/5/2018 21:23</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6/5/2018 21:21</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6/5/2018 21:21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7674330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6/5/2018 21:21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969863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6/5/2018 21:21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1298911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6/5/2018 21:21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366943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6/5/2018 21:21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9223116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6/5/2018 21:21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8544173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6/5/2018 21:21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100622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6/5/2018 21:21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843593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6/5/2018 21:21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5829951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6/5/2018 21:21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5381168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6/5/2018 21:21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916387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6/5/2018 21:21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5709193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6/5/2018 21:21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07855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6/5/2018 21:21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56909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6/5/2018 21:21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8417413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6/5/2018 21:21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4403955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6/5/2018</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1406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6/5/2018 21:21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53420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6/5/2018 21:21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8430241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TechEd 2013</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DFDA5C7-BBAE-481E-8BF7-731156A2E2C1}"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6/5/2018 21:21</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76910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6/5/2018 21:21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2547379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6/5/2018 21:21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4261989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6/5/2018 21:21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6232333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6/5/2018 21:21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6018588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6/5/2018 21:21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4328682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6/5/2018 21:21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1225744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7D10C09F-FCA1-48C8-B40D-42E1045D109E}"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6/5/2018 21:21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845807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6/5/2018 21:21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7606131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AB9A6D4-FB34-4BDB-BA1E-7271914431FC}"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6/5/2018 21:24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751229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6/5/2018 21:21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803638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Microsoft 2016</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6/5/2018 21:21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8231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5159F6-F25C-46B8-9007-1684C3FFE070}" type="slidenum">
              <a:rPr kumimoji="0" lang="en-IN"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IN"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0212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6/5/2018 21:21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718630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6/5/2018 21:21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697137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6CE430-C9CF-40CB-BE62-CA4201213FF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46306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211264"/>
            <a:ext cx="9143936" cy="1828800"/>
          </a:xfrm>
          <a:noFill/>
        </p:spPr>
        <p:txBody>
          <a:bodyPr lIns="146304" tIns="91440" rIns="146304" bIns="91440" anchor="b" anchorCtr="0"/>
          <a:lstStyle>
            <a:lvl1pPr>
              <a:defRPr sz="5400" spc="-100" baseline="0">
                <a:gradFill>
                  <a:gsLst>
                    <a:gs pos="62564">
                      <a:schemeClr val="tx1"/>
                    </a:gs>
                    <a:gs pos="55000">
                      <a:schemeClr val="tx1"/>
                    </a:gs>
                  </a:gsLst>
                  <a:lin ang="5400000" scaled="0"/>
                </a:gradFill>
              </a:defRPr>
            </a:lvl1pPr>
          </a:lstStyle>
          <a:p>
            <a:r>
              <a:rPr lang="en-US" dirty="0"/>
              <a:t>Event name</a:t>
            </a:r>
          </a:p>
        </p:txBody>
      </p:sp>
      <p:sp>
        <p:nvSpPr>
          <p:cNvPr id="5" name="Text Placeholder 4"/>
          <p:cNvSpPr>
            <a:spLocks noGrp="1"/>
          </p:cNvSpPr>
          <p:nvPr>
            <p:ph type="body" sz="quarter" idx="12" hasCustomPrompt="1"/>
          </p:nvPr>
        </p:nvSpPr>
        <p:spPr>
          <a:xfrm>
            <a:off x="274701" y="3040063"/>
            <a:ext cx="9143937" cy="730183"/>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Date</a:t>
            </a:r>
          </a:p>
        </p:txBody>
      </p:sp>
      <p:sp>
        <p:nvSpPr>
          <p:cNvPr id="3" name="Text Placeholder 2"/>
          <p:cNvSpPr>
            <a:spLocks noGrp="1"/>
          </p:cNvSpPr>
          <p:nvPr>
            <p:ph type="body" sz="quarter" idx="13" hasCustomPrompt="1"/>
          </p:nvPr>
        </p:nvSpPr>
        <p:spPr>
          <a:xfrm>
            <a:off x="274639" y="3770246"/>
            <a:ext cx="9144000" cy="461665"/>
          </a:xfrm>
        </p:spPr>
        <p:txBody>
          <a:bodyPr/>
          <a:lstStyle>
            <a:lvl1pPr marL="0" indent="0">
              <a:buNone/>
              <a:defRPr lang="en-US" sz="2000"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dirty="0"/>
              <a:t>Optional (City, State or venue)</a:t>
            </a:r>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57580" y="6208933"/>
            <a:ext cx="1452989" cy="310896"/>
          </a:xfrm>
          <a:prstGeom prst="rect">
            <a:avLst/>
          </a:prstGeom>
        </p:spPr>
      </p:pic>
    </p:spTree>
    <p:extLst>
      <p:ext uri="{BB962C8B-B14F-4D97-AF65-F5344CB8AC3E}">
        <p14:creationId xmlns:p14="http://schemas.microsoft.com/office/powerpoint/2010/main" val="2588231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pic>
        <p:nvPicPr>
          <p:cNvPr id="4" name="Picture 3">
            <a:extLst>
              <a:ext uri="{FF2B5EF4-FFF2-40B4-BE49-F238E27FC236}">
                <a16:creationId xmlns:a16="http://schemas.microsoft.com/office/drawing/2014/main" id="{269E0A4C-F0BD-4539-A5C2-4485828D3F3D}"/>
              </a:ext>
            </a:extLst>
          </p:cNvPr>
          <p:cNvPicPr>
            <a:picLocks noChangeAspect="1"/>
          </p:cNvPicPr>
          <p:nvPr userDrawn="1"/>
        </p:nvPicPr>
        <p:blipFill>
          <a:blip r:embed="rId2"/>
          <a:stretch>
            <a:fillRect/>
          </a:stretch>
        </p:blipFill>
        <p:spPr>
          <a:xfrm>
            <a:off x="7604953" y="298255"/>
            <a:ext cx="4322760" cy="6275864"/>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ection Title Accent Color 3">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906331"/>
            <a:ext cx="11887200" cy="932563"/>
          </a:xfrm>
          <a:noFill/>
        </p:spPr>
        <p:txBody>
          <a:bodyPr tIns="91440" bIns="91440" anchor="t" anchorCtr="0">
            <a:spAutoFit/>
          </a:bodyPr>
          <a:lstStyle>
            <a:lvl1pPr>
              <a:defRPr sz="5400" spc="-100" baseline="0">
                <a:solidFill>
                  <a:schemeClr val="tx1"/>
                </a:solidFill>
              </a:defRPr>
            </a:lvl1pPr>
          </a:lstStyle>
          <a:p>
            <a:r>
              <a:rPr lang="en-US"/>
              <a:t>Section title</a:t>
            </a:r>
          </a:p>
        </p:txBody>
      </p:sp>
    </p:spTree>
    <p:extLst>
      <p:ext uri="{BB962C8B-B14F-4D97-AF65-F5344CB8AC3E}">
        <p14:creationId xmlns:p14="http://schemas.microsoft.com/office/powerpoint/2010/main" val="27429751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E6A286D-8A52-447E-9F95-8A2BDD858472}"/>
              </a:ext>
            </a:extLst>
          </p:cNvPr>
          <p:cNvSpPr>
            <a:spLocks noGrp="1"/>
          </p:cNvSpPr>
          <p:nvPr>
            <p:ph type="title" hasCustomPrompt="1"/>
          </p:nvPr>
        </p:nvSpPr>
        <p:spPr>
          <a:xfrm>
            <a:off x="274639" y="2906331"/>
            <a:ext cx="11887200" cy="1181862"/>
          </a:xfrm>
          <a:noFill/>
        </p:spPr>
        <p:txBody>
          <a:bodyPr tIns="91440" bIns="91440" anchor="t" anchorCtr="0">
            <a:spAutoFit/>
          </a:bodyPr>
          <a:lstStyle>
            <a:lvl1pPr>
              <a:defRPr sz="7198" spc="-100" baseline="0">
                <a:solidFill>
                  <a:schemeClr val="tx1"/>
                </a:solidFill>
              </a:defRPr>
            </a:lvl1pPr>
          </a:lstStyle>
          <a:p>
            <a:r>
              <a:rPr lang="en-US"/>
              <a:t>Section title</a:t>
            </a:r>
          </a:p>
        </p:txBody>
      </p:sp>
      <p:pic>
        <p:nvPicPr>
          <p:cNvPr id="5" name="Picture 4">
            <a:extLst>
              <a:ext uri="{FF2B5EF4-FFF2-40B4-BE49-F238E27FC236}">
                <a16:creationId xmlns:a16="http://schemas.microsoft.com/office/drawing/2014/main" id="{56BBF8E0-2E3C-4435-B648-46D363BD6BF9}"/>
              </a:ext>
            </a:extLst>
          </p:cNvPr>
          <p:cNvPicPr>
            <a:picLocks noChangeAspect="1"/>
          </p:cNvPicPr>
          <p:nvPr userDrawn="1"/>
        </p:nvPicPr>
        <p:blipFill>
          <a:blip r:embed="rId2"/>
          <a:stretch>
            <a:fillRect/>
          </a:stretch>
        </p:blipFill>
        <p:spPr>
          <a:xfrm>
            <a:off x="7604953" y="298255"/>
            <a:ext cx="4322760" cy="6275864"/>
          </a:xfrm>
          <a:prstGeom prst="rect">
            <a:avLst/>
          </a:prstGeom>
        </p:spPr>
      </p:pic>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4"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216358242"/>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57580" y="484854"/>
            <a:ext cx="1452989"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with photo and tile">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
          <a:srcRect l="5" t="11255" r="14683" b="16717"/>
          <a:stretch/>
        </p:blipFill>
        <p:spPr>
          <a:xfrm>
            <a:off x="-1" y="0"/>
            <a:ext cx="12434709" cy="6994524"/>
          </a:xfrm>
          <a:prstGeom prst="rect">
            <a:avLst/>
          </a:prstGeom>
        </p:spPr>
      </p:pic>
      <p:sp>
        <p:nvSpPr>
          <p:cNvPr id="2" name="Rectangle 1"/>
          <p:cNvSpPr/>
          <p:nvPr userDrawn="1"/>
        </p:nvSpPr>
        <p:spPr bwMode="auto">
          <a:xfrm>
            <a:off x="273050" y="2125663"/>
            <a:ext cx="6400800" cy="3657600"/>
          </a:xfrm>
          <a:prstGeom prst="rect">
            <a:avLst/>
          </a:prstGeom>
          <a:solidFill>
            <a:srgbClr val="FFFFFF">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0736" cy="1828800"/>
          </a:xfrm>
          <a:noFill/>
        </p:spPr>
        <p:txBody>
          <a:bodyPr lIns="146304" tIns="91440" rIns="146304" bIns="91440" anchor="t" anchorCtr="0"/>
          <a:lstStyle>
            <a:lvl1pPr>
              <a:defRPr sz="4800" spc="-100" baseline="0">
                <a:gradFill>
                  <a:gsLst>
                    <a:gs pos="1307">
                      <a:srgbClr val="353535"/>
                    </a:gs>
                    <a:gs pos="30000">
                      <a:srgbClr val="353535"/>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664797"/>
          </a:xfrm>
        </p:spPr>
        <p:txBody>
          <a:bodyPr wrap="square" lIns="164592" tIns="109728" rIns="164592" bIns="109728">
            <a:spAutoFit/>
          </a:bodyPr>
          <a:lstStyle>
            <a:lvl1pPr marL="0" indent="0">
              <a:spcBef>
                <a:spcPts val="0"/>
              </a:spcBef>
              <a:buNone/>
              <a:defRPr sz="3200">
                <a:gradFill>
                  <a:gsLst>
                    <a:gs pos="1307">
                      <a:srgbClr val="353535"/>
                    </a:gs>
                    <a:gs pos="30000">
                      <a:srgbClr val="353535"/>
                    </a:gs>
                  </a:gsLst>
                  <a:lin ang="5400000" scaled="0"/>
                </a:gradFill>
                <a:latin typeface="+mn-lt"/>
              </a:defRPr>
            </a:lvl1pPr>
          </a:lstStyle>
          <a:p>
            <a:pPr lvl="0"/>
            <a:r>
              <a:rPr lang="en-US" dirty="0"/>
              <a:t>Speaker name</a:t>
            </a:r>
          </a:p>
        </p:txBody>
      </p:sp>
      <p:pic>
        <p:nvPicPr>
          <p:cNvPr id="15" name="Picture 1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457580" y="6208933"/>
            <a:ext cx="1452989" cy="310896"/>
          </a:xfrm>
          <a:prstGeom prst="rect">
            <a:avLst/>
          </a:prstGeom>
        </p:spPr>
      </p:pic>
      <p:pic>
        <p:nvPicPr>
          <p:cNvPr id="17" name="Picture 16"/>
          <p:cNvPicPr>
            <a:picLocks noChangeAspect="1"/>
          </p:cNvPicPr>
          <p:nvPr userDrawn="1"/>
        </p:nvPicPr>
        <p:blipFill>
          <a:blip r:embed="rId4"/>
          <a:stretch>
            <a:fillRect/>
          </a:stretch>
        </p:blipFill>
        <p:spPr>
          <a:xfrm>
            <a:off x="-1735964" y="1495290"/>
            <a:ext cx="1247775" cy="3076575"/>
          </a:xfrm>
          <a:prstGeom prst="rect">
            <a:avLst/>
          </a:prstGeom>
        </p:spPr>
      </p:pic>
    </p:spTree>
    <p:extLst>
      <p:ext uri="{BB962C8B-B14F-4D97-AF65-F5344CB8AC3E}">
        <p14:creationId xmlns:p14="http://schemas.microsoft.com/office/powerpoint/2010/main" val="409011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211264"/>
            <a:ext cx="9143936" cy="1828800"/>
          </a:xfrm>
          <a:noFill/>
        </p:spPr>
        <p:txBody>
          <a:bodyPr lIns="146304" tIns="91440" rIns="146304" bIns="91440" anchor="b" anchorCtr="0"/>
          <a:lstStyle>
            <a:lvl1pPr>
              <a:defRPr sz="5400" spc="-100" baseline="0">
                <a:gradFill>
                  <a:gsLst>
                    <a:gs pos="62564">
                      <a:schemeClr val="tx1"/>
                    </a:gs>
                    <a:gs pos="55000">
                      <a:schemeClr val="tx1"/>
                    </a:gs>
                  </a:gsLst>
                  <a:lin ang="5400000" scaled="0"/>
                </a:gradFill>
              </a:defRPr>
            </a:lvl1pPr>
          </a:lstStyle>
          <a:p>
            <a:r>
              <a:rPr lang="en-US" dirty="0"/>
              <a:t>Event name</a:t>
            </a:r>
          </a:p>
        </p:txBody>
      </p:sp>
      <p:sp>
        <p:nvSpPr>
          <p:cNvPr id="5" name="Text Placeholder 4"/>
          <p:cNvSpPr>
            <a:spLocks noGrp="1"/>
          </p:cNvSpPr>
          <p:nvPr>
            <p:ph type="body" sz="quarter" idx="12" hasCustomPrompt="1"/>
          </p:nvPr>
        </p:nvSpPr>
        <p:spPr>
          <a:xfrm>
            <a:off x="274701" y="3040063"/>
            <a:ext cx="9143937" cy="730183"/>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Date</a:t>
            </a:r>
          </a:p>
        </p:txBody>
      </p:sp>
      <p:sp>
        <p:nvSpPr>
          <p:cNvPr id="3" name="Text Placeholder 2"/>
          <p:cNvSpPr>
            <a:spLocks noGrp="1"/>
          </p:cNvSpPr>
          <p:nvPr>
            <p:ph type="body" sz="quarter" idx="13" hasCustomPrompt="1"/>
          </p:nvPr>
        </p:nvSpPr>
        <p:spPr>
          <a:xfrm>
            <a:off x="274639" y="3770246"/>
            <a:ext cx="9144000" cy="461665"/>
          </a:xfrm>
        </p:spPr>
        <p:txBody>
          <a:bodyPr/>
          <a:lstStyle>
            <a:lvl1pPr marL="0" indent="0">
              <a:buNone/>
              <a:defRPr lang="en-US" sz="2000"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dirty="0"/>
              <a:t>Optional (City, State or venue)</a:t>
            </a:r>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57580" y="6208933"/>
            <a:ext cx="1452989" cy="310896"/>
          </a:xfrm>
          <a:prstGeom prst="rect">
            <a:avLst/>
          </a:prstGeom>
        </p:spPr>
      </p:pic>
    </p:spTree>
    <p:extLst>
      <p:ext uri="{BB962C8B-B14F-4D97-AF65-F5344CB8AC3E}">
        <p14:creationId xmlns:p14="http://schemas.microsoft.com/office/powerpoint/2010/main" val="21048447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with photo and tile">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
          <a:srcRect l="5" t="11255" r="14683" b="16717"/>
          <a:stretch/>
        </p:blipFill>
        <p:spPr>
          <a:xfrm>
            <a:off x="-1" y="0"/>
            <a:ext cx="12434709" cy="6994524"/>
          </a:xfrm>
          <a:prstGeom prst="rect">
            <a:avLst/>
          </a:prstGeom>
        </p:spPr>
      </p:pic>
      <p:sp>
        <p:nvSpPr>
          <p:cNvPr id="2" name="Rectangle 1"/>
          <p:cNvSpPr/>
          <p:nvPr userDrawn="1"/>
        </p:nvSpPr>
        <p:spPr bwMode="auto">
          <a:xfrm>
            <a:off x="273050" y="2125663"/>
            <a:ext cx="6400800" cy="3657600"/>
          </a:xfrm>
          <a:prstGeom prst="rect">
            <a:avLst/>
          </a:prstGeom>
          <a:solidFill>
            <a:srgbClr val="FFFFFF">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0736" cy="1828800"/>
          </a:xfrm>
          <a:noFill/>
        </p:spPr>
        <p:txBody>
          <a:bodyPr lIns="146304" tIns="91440" rIns="146304" bIns="91440" anchor="t" anchorCtr="0"/>
          <a:lstStyle>
            <a:lvl1pPr>
              <a:defRPr sz="4800" spc="-100" baseline="0">
                <a:gradFill>
                  <a:gsLst>
                    <a:gs pos="1307">
                      <a:srgbClr val="353535"/>
                    </a:gs>
                    <a:gs pos="30000">
                      <a:srgbClr val="353535"/>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664797"/>
          </a:xfrm>
        </p:spPr>
        <p:txBody>
          <a:bodyPr wrap="square" lIns="164592" tIns="109728" rIns="164592" bIns="109728">
            <a:spAutoFit/>
          </a:bodyPr>
          <a:lstStyle>
            <a:lvl1pPr marL="0" indent="0">
              <a:spcBef>
                <a:spcPts val="0"/>
              </a:spcBef>
              <a:buNone/>
              <a:defRPr sz="3200">
                <a:gradFill>
                  <a:gsLst>
                    <a:gs pos="1307">
                      <a:srgbClr val="353535"/>
                    </a:gs>
                    <a:gs pos="30000">
                      <a:srgbClr val="353535"/>
                    </a:gs>
                  </a:gsLst>
                  <a:lin ang="5400000" scaled="0"/>
                </a:gradFill>
                <a:latin typeface="+mn-lt"/>
              </a:defRPr>
            </a:lvl1pPr>
          </a:lstStyle>
          <a:p>
            <a:pPr lvl="0"/>
            <a:r>
              <a:rPr lang="en-US" dirty="0"/>
              <a:t>Speaker name</a:t>
            </a:r>
          </a:p>
        </p:txBody>
      </p:sp>
      <p:pic>
        <p:nvPicPr>
          <p:cNvPr id="15" name="Picture 1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457580" y="6208933"/>
            <a:ext cx="1452989" cy="310896"/>
          </a:xfrm>
          <a:prstGeom prst="rect">
            <a:avLst/>
          </a:prstGeom>
        </p:spPr>
      </p:pic>
      <p:pic>
        <p:nvPicPr>
          <p:cNvPr id="17" name="Picture 16"/>
          <p:cNvPicPr>
            <a:picLocks noChangeAspect="1"/>
          </p:cNvPicPr>
          <p:nvPr userDrawn="1"/>
        </p:nvPicPr>
        <p:blipFill>
          <a:blip r:embed="rId4"/>
          <a:stretch>
            <a:fillRect/>
          </a:stretch>
        </p:blipFill>
        <p:spPr>
          <a:xfrm>
            <a:off x="-1735964" y="1495290"/>
            <a:ext cx="1247775" cy="3076575"/>
          </a:xfrm>
          <a:prstGeom prst="rect">
            <a:avLst/>
          </a:prstGeom>
        </p:spPr>
      </p:pic>
    </p:spTree>
    <p:extLst>
      <p:ext uri="{BB962C8B-B14F-4D97-AF65-F5344CB8AC3E}">
        <p14:creationId xmlns:p14="http://schemas.microsoft.com/office/powerpoint/2010/main" val="2567424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1" y="2125678"/>
            <a:ext cx="11513107" cy="1828786"/>
          </a:xfrm>
          <a:noFill/>
        </p:spPr>
        <p:txBody>
          <a:bodyPr lIns="146304" tIns="91440" rIns="146304" bIns="91440" anchor="t" anchorCtr="0"/>
          <a:lstStyle>
            <a:lvl1pPr>
              <a:defRPr sz="5400" spc="-100" baseline="0">
                <a:solidFill>
                  <a:schemeClr val="tx1"/>
                </a:soli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11582682" cy="1828007"/>
          </a:xfrm>
          <a:noFill/>
        </p:spPr>
        <p:txBody>
          <a:bodyPr lIns="164592" tIns="109728" rIns="164592" bIns="109728">
            <a:noAutofit/>
          </a:bodyPr>
          <a:lstStyle>
            <a:lvl1pPr marL="0" indent="0">
              <a:spcBef>
                <a:spcPts val="0"/>
              </a:spcBef>
              <a:buNone/>
              <a:defRPr sz="3200" spc="0" baseline="0">
                <a:solidFill>
                  <a:schemeClr val="tx1"/>
                </a:solidFill>
                <a:latin typeface="+mn-lt"/>
              </a:defRPr>
            </a:lvl1pPr>
          </a:lstStyle>
          <a:p>
            <a:pPr lvl="0"/>
            <a:r>
              <a:rPr lang="en-US" dirty="0"/>
              <a:t>Speaker name</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57580" y="6208933"/>
            <a:ext cx="1452989" cy="310896"/>
          </a:xfrm>
          <a:prstGeom prst="rect">
            <a:avLst/>
          </a:prstGeom>
        </p:spPr>
      </p:pic>
    </p:spTree>
    <p:extLst>
      <p:ext uri="{BB962C8B-B14F-4D97-AF65-F5344CB8AC3E}">
        <p14:creationId xmlns:p14="http://schemas.microsoft.com/office/powerpoint/2010/main" val="40057040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2" y="2119178"/>
            <a:ext cx="4937760" cy="1835285"/>
          </a:xfrm>
          <a:noFill/>
        </p:spPr>
        <p:txBody>
          <a:bodyPr lIns="146304" tIns="91440" rIns="146304" bIns="91440" anchor="t" anchorCtr="0"/>
          <a:lstStyle>
            <a:lvl1pPr>
              <a:defRPr sz="4800" spc="-100"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4937760" cy="731528"/>
          </a:xfrm>
        </p:spPr>
        <p:txBody>
          <a:bodyPr lIns="164592" tIns="109728" rIns="164592" bIns="109728">
            <a:noAutofit/>
          </a:bodyPr>
          <a:lstStyle>
            <a:lvl1pPr marL="0" indent="0">
              <a:spcBef>
                <a:spcPts val="0"/>
              </a:spcBef>
              <a:buNone/>
              <a:defRPr lang="en-US" sz="3200"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57580" y="6208933"/>
            <a:ext cx="1452989" cy="310896"/>
          </a:xfrm>
          <a:prstGeom prst="rect">
            <a:avLst/>
          </a:prstGeom>
        </p:spPr>
      </p:pic>
      <p:pic>
        <p:nvPicPr>
          <p:cNvPr id="6" name="Picture 5"/>
          <p:cNvPicPr>
            <a:picLocks noChangeAspect="1"/>
          </p:cNvPicPr>
          <p:nvPr userDrawn="1"/>
        </p:nvPicPr>
        <p:blipFill rotWithShape="1">
          <a:blip r:embed="rId3"/>
          <a:srcRect l="37330" t="11255" r="14683" b="16717"/>
          <a:stretch/>
        </p:blipFill>
        <p:spPr>
          <a:xfrm>
            <a:off x="5440363" y="0"/>
            <a:ext cx="6994345" cy="6994524"/>
          </a:xfrm>
          <a:prstGeom prst="rect">
            <a:avLst/>
          </a:prstGeom>
        </p:spPr>
      </p:pic>
    </p:spTree>
    <p:extLst>
      <p:ext uri="{BB962C8B-B14F-4D97-AF65-F5344CB8AC3E}">
        <p14:creationId xmlns:p14="http://schemas.microsoft.com/office/powerpoint/2010/main" val="39956498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9934120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1794123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99224405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223223683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4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01525047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57580" y="6208933"/>
            <a:ext cx="1452989" cy="310896"/>
          </a:xfrm>
          <a:prstGeom prst="rect">
            <a:avLst/>
          </a:prstGeom>
        </p:spPr>
      </p:pic>
    </p:spTree>
    <p:extLst>
      <p:ext uri="{BB962C8B-B14F-4D97-AF65-F5344CB8AC3E}">
        <p14:creationId xmlns:p14="http://schemas.microsoft.com/office/powerpoint/2010/main" val="34518501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pic>
        <p:nvPicPr>
          <p:cNvPr id="4" name="Picture 3">
            <a:extLst>
              <a:ext uri="{FF2B5EF4-FFF2-40B4-BE49-F238E27FC236}">
                <a16:creationId xmlns:a16="http://schemas.microsoft.com/office/drawing/2014/main" id="{269E0A4C-F0BD-4539-A5C2-4485828D3F3D}"/>
              </a:ext>
            </a:extLst>
          </p:cNvPr>
          <p:cNvPicPr>
            <a:picLocks noChangeAspect="1"/>
          </p:cNvPicPr>
          <p:nvPr userDrawn="1"/>
        </p:nvPicPr>
        <p:blipFill>
          <a:blip r:embed="rId2"/>
          <a:stretch>
            <a:fillRect/>
          </a:stretch>
        </p:blipFill>
        <p:spPr>
          <a:xfrm>
            <a:off x="7604953" y="298255"/>
            <a:ext cx="4322760" cy="6275864"/>
          </a:xfrm>
          <a:prstGeom prst="rect">
            <a:avLst/>
          </a:prstGeom>
        </p:spPr>
      </p:pic>
    </p:spTree>
    <p:extLst>
      <p:ext uri="{BB962C8B-B14F-4D97-AF65-F5344CB8AC3E}">
        <p14:creationId xmlns:p14="http://schemas.microsoft.com/office/powerpoint/2010/main" val="38444837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4257078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70593801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E6A286D-8A52-447E-9F95-8A2BDD858472}"/>
              </a:ext>
            </a:extLst>
          </p:cNvPr>
          <p:cNvSpPr>
            <a:spLocks noGrp="1"/>
          </p:cNvSpPr>
          <p:nvPr>
            <p:ph type="title" hasCustomPrompt="1"/>
          </p:nvPr>
        </p:nvSpPr>
        <p:spPr>
          <a:xfrm>
            <a:off x="274639" y="2906331"/>
            <a:ext cx="11887200" cy="1181862"/>
          </a:xfrm>
          <a:noFill/>
        </p:spPr>
        <p:txBody>
          <a:bodyPr tIns="91440" bIns="91440" anchor="t" anchorCtr="0">
            <a:spAutoFit/>
          </a:bodyPr>
          <a:lstStyle>
            <a:lvl1pPr>
              <a:defRPr sz="7198" spc="-100" baseline="0">
                <a:solidFill>
                  <a:schemeClr val="tx1"/>
                </a:solidFill>
              </a:defRPr>
            </a:lvl1pPr>
          </a:lstStyle>
          <a:p>
            <a:r>
              <a:rPr lang="en-US"/>
              <a:t>Section title</a:t>
            </a:r>
          </a:p>
        </p:txBody>
      </p:sp>
    </p:spTree>
    <p:extLst>
      <p:ext uri="{BB962C8B-B14F-4D97-AF65-F5344CB8AC3E}">
        <p14:creationId xmlns:p14="http://schemas.microsoft.com/office/powerpoint/2010/main" val="30867732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4"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045027998"/>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1691301"/>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81431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849409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57580" y="484854"/>
            <a:ext cx="1452989" cy="310896"/>
          </a:xfrm>
          <a:prstGeom prst="rect">
            <a:avLst/>
          </a:prstGeom>
        </p:spPr>
      </p:pic>
    </p:spTree>
    <p:extLst>
      <p:ext uri="{BB962C8B-B14F-4D97-AF65-F5344CB8AC3E}">
        <p14:creationId xmlns:p14="http://schemas.microsoft.com/office/powerpoint/2010/main" val="123704683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0202955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2" y="2119178"/>
            <a:ext cx="4937760" cy="1835285"/>
          </a:xfrm>
          <a:noFill/>
        </p:spPr>
        <p:txBody>
          <a:bodyPr lIns="146304" tIns="91440" rIns="146304" bIns="91440" anchor="t" anchorCtr="0"/>
          <a:lstStyle>
            <a:lvl1pPr>
              <a:defRPr sz="4800" spc="-100"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4937760" cy="731528"/>
          </a:xfrm>
        </p:spPr>
        <p:txBody>
          <a:bodyPr lIns="164592" tIns="109728" rIns="164592" bIns="109728">
            <a:noAutofit/>
          </a:bodyPr>
          <a:lstStyle>
            <a:lvl1pPr marL="0" indent="0">
              <a:spcBef>
                <a:spcPts val="0"/>
              </a:spcBef>
              <a:buNone/>
              <a:defRPr lang="en-US" sz="3200"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57580" y="6208933"/>
            <a:ext cx="1452989" cy="310896"/>
          </a:xfrm>
          <a:prstGeom prst="rect">
            <a:avLst/>
          </a:prstGeom>
        </p:spPr>
      </p:pic>
      <p:pic>
        <p:nvPicPr>
          <p:cNvPr id="6" name="Picture 5"/>
          <p:cNvPicPr>
            <a:picLocks noChangeAspect="1"/>
          </p:cNvPicPr>
          <p:nvPr userDrawn="1"/>
        </p:nvPicPr>
        <p:blipFill rotWithShape="1">
          <a:blip r:embed="rId3"/>
          <a:srcRect l="37330" t="11255" r="14683" b="16717"/>
          <a:stretch/>
        </p:blipFill>
        <p:spPr>
          <a:xfrm>
            <a:off x="5440363" y="0"/>
            <a:ext cx="6994345" cy="6994524"/>
          </a:xfrm>
          <a:prstGeom prst="rect">
            <a:avLst/>
          </a:prstGeom>
        </p:spPr>
      </p:pic>
    </p:spTree>
    <p:extLst>
      <p:ext uri="{BB962C8B-B14F-4D97-AF65-F5344CB8AC3E}">
        <p14:creationId xmlns:p14="http://schemas.microsoft.com/office/powerpoint/2010/main" val="13681652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Walkin Microsoft Ready">
    <p:bg>
      <p:bgPr>
        <a:solidFill>
          <a:schemeClr val="bg2"/>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60689" y="479425"/>
            <a:ext cx="1451843" cy="310896"/>
          </a:xfrm>
          <a:prstGeom prst="rect">
            <a:avLst/>
          </a:prstGeom>
        </p:spPr>
      </p:pic>
      <p:sp>
        <p:nvSpPr>
          <p:cNvPr id="17" name="TextBox 16">
            <a:extLst>
              <a:ext uri="{FF2B5EF4-FFF2-40B4-BE49-F238E27FC236}">
                <a16:creationId xmlns:a16="http://schemas.microsoft.com/office/drawing/2014/main" id="{2589C2E4-CE3E-472C-A0EE-EC3540422079}"/>
              </a:ext>
            </a:extLst>
          </p:cNvPr>
          <p:cNvSpPr txBox="1"/>
          <p:nvPr userDrawn="1"/>
        </p:nvSpPr>
        <p:spPr>
          <a:xfrm>
            <a:off x="225812" y="2678502"/>
            <a:ext cx="5911432" cy="1058078"/>
          </a:xfrm>
          <a:prstGeom prst="rect">
            <a:avLst/>
          </a:prstGeom>
          <a:noFill/>
        </p:spPr>
        <p:txBody>
          <a:bodyPr wrap="none" lIns="182854" tIns="146283" rIns="182854" bIns="146283" rtlCol="0">
            <a:spAutoFit/>
          </a:bodyPr>
          <a:lstStyle/>
          <a:p>
            <a:pPr>
              <a:lnSpc>
                <a:spcPct val="90000"/>
              </a:lnSpc>
              <a:spcAft>
                <a:spcPts val="600"/>
              </a:spcAft>
            </a:pPr>
            <a:r>
              <a:rPr lang="en-US" sz="5399" dirty="0">
                <a:gradFill>
                  <a:gsLst>
                    <a:gs pos="2917">
                      <a:schemeClr val="tx1"/>
                    </a:gs>
                    <a:gs pos="30000">
                      <a:schemeClr val="tx1"/>
                    </a:gs>
                  </a:gsLst>
                  <a:lin ang="5400000" scaled="0"/>
                </a:gradFill>
                <a:latin typeface="+mj-lt"/>
              </a:rPr>
              <a:t>Microsoft Ready to</a:t>
            </a:r>
          </a:p>
        </p:txBody>
      </p:sp>
      <p:sp>
        <p:nvSpPr>
          <p:cNvPr id="18" name="Text Placeholder 4">
            <a:extLst>
              <a:ext uri="{FF2B5EF4-FFF2-40B4-BE49-F238E27FC236}">
                <a16:creationId xmlns:a16="http://schemas.microsoft.com/office/drawing/2014/main" id="{CCCDE24C-597E-4EE9-A4BC-F1FF940CBE87}"/>
              </a:ext>
            </a:extLst>
          </p:cNvPr>
          <p:cNvSpPr>
            <a:spLocks noGrp="1"/>
          </p:cNvSpPr>
          <p:nvPr>
            <p:ph type="body" sz="quarter" idx="10" hasCustomPrompt="1"/>
          </p:nvPr>
        </p:nvSpPr>
        <p:spPr>
          <a:xfrm>
            <a:off x="5741374" y="1877852"/>
            <a:ext cx="6400800" cy="1042416"/>
          </a:xfrm>
        </p:spPr>
        <p:txBody>
          <a:bodyPr lIns="182880" tIns="146304" rIns="182880" bIns="146304"/>
          <a:lstStyle>
            <a:lvl1pPr marL="0" indent="0">
              <a:buNone/>
              <a:defRPr sz="5399"/>
            </a:lvl1pPr>
          </a:lstStyle>
          <a:p>
            <a:pPr lvl="0"/>
            <a:r>
              <a:rPr lang="en-US" dirty="0"/>
              <a:t>&lt;theme word here&gt;</a:t>
            </a:r>
          </a:p>
        </p:txBody>
      </p:sp>
      <p:sp>
        <p:nvSpPr>
          <p:cNvPr id="19" name="Text Placeholder 4">
            <a:extLst>
              <a:ext uri="{FF2B5EF4-FFF2-40B4-BE49-F238E27FC236}">
                <a16:creationId xmlns:a16="http://schemas.microsoft.com/office/drawing/2014/main" id="{828EB695-08B2-4884-A095-850451DF0101}"/>
              </a:ext>
            </a:extLst>
          </p:cNvPr>
          <p:cNvSpPr>
            <a:spLocks noGrp="1"/>
          </p:cNvSpPr>
          <p:nvPr>
            <p:ph type="body" sz="quarter" idx="11" hasCustomPrompt="1"/>
          </p:nvPr>
        </p:nvSpPr>
        <p:spPr>
          <a:xfrm>
            <a:off x="5741374" y="4281700"/>
            <a:ext cx="6400800" cy="1043363"/>
          </a:xfrm>
        </p:spPr>
        <p:txBody>
          <a:bodyPr lIns="182880" tIns="146304" rIns="182880" bIns="146304"/>
          <a:lstStyle>
            <a:lvl1pPr marL="0" indent="0">
              <a:buNone/>
              <a:defRPr sz="5399"/>
            </a:lvl1pPr>
          </a:lstStyle>
          <a:p>
            <a:pPr lvl="0"/>
            <a:r>
              <a:rPr lang="en-US" dirty="0"/>
              <a:t>&lt;theme word here&gt;</a:t>
            </a:r>
          </a:p>
        </p:txBody>
      </p:sp>
      <p:sp>
        <p:nvSpPr>
          <p:cNvPr id="20" name="TextBox 19">
            <a:extLst>
              <a:ext uri="{FF2B5EF4-FFF2-40B4-BE49-F238E27FC236}">
                <a16:creationId xmlns:a16="http://schemas.microsoft.com/office/drawing/2014/main" id="{175920F8-F6E2-4F83-9569-0CA1D278C9A6}"/>
              </a:ext>
            </a:extLst>
          </p:cNvPr>
          <p:cNvSpPr txBox="1"/>
          <p:nvPr userDrawn="1"/>
        </p:nvSpPr>
        <p:spPr>
          <a:xfrm>
            <a:off x="206148" y="3480101"/>
            <a:ext cx="5774938" cy="1058078"/>
          </a:xfrm>
          <a:prstGeom prst="rect">
            <a:avLst/>
          </a:prstGeom>
          <a:noFill/>
        </p:spPr>
        <p:txBody>
          <a:bodyPr wrap="square" lIns="182854" tIns="146283" rIns="182854" bIns="146283" rtlCol="0">
            <a:spAutoFit/>
          </a:bodyPr>
          <a:lstStyle/>
          <a:p>
            <a:pPr algn="r">
              <a:lnSpc>
                <a:spcPct val="90000"/>
              </a:lnSpc>
              <a:spcAft>
                <a:spcPts val="600"/>
              </a:spcAft>
            </a:pPr>
            <a:r>
              <a:rPr lang="en-US" sz="5399" dirty="0">
                <a:gradFill>
                  <a:gsLst>
                    <a:gs pos="2917">
                      <a:schemeClr val="tx1"/>
                    </a:gs>
                    <a:gs pos="30000">
                      <a:schemeClr val="tx1"/>
                    </a:gs>
                  </a:gsLst>
                  <a:lin ang="5400000" scaled="0"/>
                </a:gradFill>
                <a:latin typeface="+mj-lt"/>
              </a:rPr>
              <a:t>to</a:t>
            </a:r>
          </a:p>
        </p:txBody>
      </p:sp>
      <p:sp>
        <p:nvSpPr>
          <p:cNvPr id="21" name="Text Placeholder 4">
            <a:extLst>
              <a:ext uri="{FF2B5EF4-FFF2-40B4-BE49-F238E27FC236}">
                <a16:creationId xmlns:a16="http://schemas.microsoft.com/office/drawing/2014/main" id="{F54F2D01-271D-4ABB-99F8-988ACDEE6E79}"/>
              </a:ext>
            </a:extLst>
          </p:cNvPr>
          <p:cNvSpPr>
            <a:spLocks noGrp="1"/>
          </p:cNvSpPr>
          <p:nvPr>
            <p:ph type="body" sz="quarter" idx="12" hasCustomPrompt="1"/>
          </p:nvPr>
        </p:nvSpPr>
        <p:spPr>
          <a:xfrm>
            <a:off x="5741374" y="3480101"/>
            <a:ext cx="6400800" cy="1043363"/>
          </a:xfrm>
        </p:spPr>
        <p:txBody>
          <a:bodyPr lIns="182880" tIns="146304" rIns="182880" bIns="146304"/>
          <a:lstStyle>
            <a:lvl1pPr marL="0" indent="0">
              <a:buNone/>
              <a:defRPr sz="5399"/>
            </a:lvl1pPr>
          </a:lstStyle>
          <a:p>
            <a:pPr lvl="0"/>
            <a:r>
              <a:rPr lang="en-US" dirty="0"/>
              <a:t>&lt;theme word here&gt;</a:t>
            </a:r>
          </a:p>
        </p:txBody>
      </p:sp>
      <p:sp>
        <p:nvSpPr>
          <p:cNvPr id="22" name="TextBox 21">
            <a:extLst>
              <a:ext uri="{FF2B5EF4-FFF2-40B4-BE49-F238E27FC236}">
                <a16:creationId xmlns:a16="http://schemas.microsoft.com/office/drawing/2014/main" id="{856F8591-1DBE-4565-AC6F-60CAAEBB8F46}"/>
              </a:ext>
            </a:extLst>
          </p:cNvPr>
          <p:cNvSpPr txBox="1"/>
          <p:nvPr userDrawn="1"/>
        </p:nvSpPr>
        <p:spPr>
          <a:xfrm>
            <a:off x="5741374" y="2678502"/>
            <a:ext cx="5750141" cy="1058078"/>
          </a:xfrm>
          <a:prstGeom prst="rect">
            <a:avLst/>
          </a:prstGeom>
          <a:noFill/>
        </p:spPr>
        <p:txBody>
          <a:bodyPr wrap="none" lIns="182854" tIns="146283" rIns="182854" bIns="146283" rtlCol="0">
            <a:spAutoFit/>
          </a:bodyPr>
          <a:lstStyle/>
          <a:p>
            <a:pPr>
              <a:lnSpc>
                <a:spcPct val="90000"/>
              </a:lnSpc>
              <a:spcAft>
                <a:spcPts val="600"/>
              </a:spcAft>
            </a:pPr>
            <a:r>
              <a:rPr lang="en-US" sz="5399" dirty="0">
                <a:gradFill>
                  <a:gsLst>
                    <a:gs pos="2917">
                      <a:schemeClr val="tx1"/>
                    </a:gs>
                    <a:gs pos="30000">
                      <a:schemeClr val="tx1"/>
                    </a:gs>
                  </a:gsLst>
                  <a:lin ang="5400000" scaled="0"/>
                </a:gradFill>
                <a:latin typeface="+mj-lt"/>
              </a:rPr>
              <a:t>keep transforming</a:t>
            </a:r>
          </a:p>
        </p:txBody>
      </p:sp>
      <p:sp>
        <p:nvSpPr>
          <p:cNvPr id="23" name="TextBox 22">
            <a:extLst>
              <a:ext uri="{FF2B5EF4-FFF2-40B4-BE49-F238E27FC236}">
                <a16:creationId xmlns:a16="http://schemas.microsoft.com/office/drawing/2014/main" id="{17D52EC8-9238-4F4A-BBBC-A016D11B5CF8}"/>
              </a:ext>
            </a:extLst>
          </p:cNvPr>
          <p:cNvSpPr txBox="1"/>
          <p:nvPr userDrawn="1"/>
        </p:nvSpPr>
        <p:spPr>
          <a:xfrm>
            <a:off x="206148" y="1076253"/>
            <a:ext cx="5774938" cy="1058078"/>
          </a:xfrm>
          <a:prstGeom prst="rect">
            <a:avLst/>
          </a:prstGeom>
          <a:noFill/>
        </p:spPr>
        <p:txBody>
          <a:bodyPr wrap="square" lIns="182854" tIns="146283" rIns="182854" bIns="146283" rtlCol="0">
            <a:spAutoFit/>
          </a:bodyPr>
          <a:lstStyle/>
          <a:p>
            <a:pPr algn="r">
              <a:lnSpc>
                <a:spcPct val="90000"/>
              </a:lnSpc>
              <a:spcAft>
                <a:spcPts val="600"/>
              </a:spcAft>
            </a:pPr>
            <a:r>
              <a:rPr lang="en-US" sz="5399" dirty="0">
                <a:gradFill>
                  <a:gsLst>
                    <a:gs pos="2917">
                      <a:schemeClr val="tx1"/>
                    </a:gs>
                    <a:gs pos="30000">
                      <a:schemeClr val="tx1"/>
                    </a:gs>
                  </a:gsLst>
                  <a:lin ang="5400000" scaled="0"/>
                </a:gradFill>
                <a:latin typeface="+mj-lt"/>
              </a:rPr>
              <a:t>to</a:t>
            </a:r>
          </a:p>
        </p:txBody>
      </p:sp>
      <p:sp>
        <p:nvSpPr>
          <p:cNvPr id="24" name="Text Placeholder 4">
            <a:extLst>
              <a:ext uri="{FF2B5EF4-FFF2-40B4-BE49-F238E27FC236}">
                <a16:creationId xmlns:a16="http://schemas.microsoft.com/office/drawing/2014/main" id="{1B3E63AD-42CA-445C-97F3-DDE05F705675}"/>
              </a:ext>
            </a:extLst>
          </p:cNvPr>
          <p:cNvSpPr>
            <a:spLocks noGrp="1"/>
          </p:cNvSpPr>
          <p:nvPr>
            <p:ph type="body" sz="quarter" idx="13" hasCustomPrompt="1"/>
          </p:nvPr>
        </p:nvSpPr>
        <p:spPr>
          <a:xfrm>
            <a:off x="5741374" y="1076253"/>
            <a:ext cx="6400800" cy="1043363"/>
          </a:xfrm>
        </p:spPr>
        <p:txBody>
          <a:bodyPr lIns="182880" tIns="146304" rIns="182880" bIns="146304"/>
          <a:lstStyle>
            <a:lvl1pPr marL="0" indent="0">
              <a:buNone/>
              <a:defRPr sz="5399"/>
            </a:lvl1pPr>
          </a:lstStyle>
          <a:p>
            <a:pPr lvl="0"/>
            <a:r>
              <a:rPr lang="en-US" dirty="0"/>
              <a:t>&lt;theme word here&gt;</a:t>
            </a:r>
          </a:p>
        </p:txBody>
      </p:sp>
      <p:sp>
        <p:nvSpPr>
          <p:cNvPr id="25" name="TextBox 24">
            <a:extLst>
              <a:ext uri="{FF2B5EF4-FFF2-40B4-BE49-F238E27FC236}">
                <a16:creationId xmlns:a16="http://schemas.microsoft.com/office/drawing/2014/main" id="{274A6492-8AD7-4E81-8CF0-97F81C18F3A0}"/>
              </a:ext>
            </a:extLst>
          </p:cNvPr>
          <p:cNvSpPr txBox="1"/>
          <p:nvPr userDrawn="1"/>
        </p:nvSpPr>
        <p:spPr>
          <a:xfrm>
            <a:off x="206148" y="1876904"/>
            <a:ext cx="5774938" cy="1058078"/>
          </a:xfrm>
          <a:prstGeom prst="rect">
            <a:avLst/>
          </a:prstGeom>
          <a:noFill/>
        </p:spPr>
        <p:txBody>
          <a:bodyPr wrap="square" lIns="182854" tIns="146283" rIns="182854" bIns="146283" rtlCol="0">
            <a:spAutoFit/>
          </a:bodyPr>
          <a:lstStyle/>
          <a:p>
            <a:pPr algn="r">
              <a:lnSpc>
                <a:spcPct val="90000"/>
              </a:lnSpc>
              <a:spcAft>
                <a:spcPts val="600"/>
              </a:spcAft>
            </a:pPr>
            <a:r>
              <a:rPr lang="en-US" sz="5399" dirty="0">
                <a:gradFill>
                  <a:gsLst>
                    <a:gs pos="2917">
                      <a:schemeClr val="tx1"/>
                    </a:gs>
                    <a:gs pos="30000">
                      <a:schemeClr val="tx1"/>
                    </a:gs>
                  </a:gsLst>
                  <a:lin ang="5400000" scaled="0"/>
                </a:gradFill>
                <a:latin typeface="+mj-lt"/>
              </a:rPr>
              <a:t>to</a:t>
            </a:r>
          </a:p>
        </p:txBody>
      </p:sp>
      <p:sp>
        <p:nvSpPr>
          <p:cNvPr id="26" name="TextBox 25">
            <a:extLst>
              <a:ext uri="{FF2B5EF4-FFF2-40B4-BE49-F238E27FC236}">
                <a16:creationId xmlns:a16="http://schemas.microsoft.com/office/drawing/2014/main" id="{B748E7DD-ABE0-4EDF-8068-30292B1E3A26}"/>
              </a:ext>
            </a:extLst>
          </p:cNvPr>
          <p:cNvSpPr txBox="1"/>
          <p:nvPr userDrawn="1"/>
        </p:nvSpPr>
        <p:spPr>
          <a:xfrm>
            <a:off x="206148" y="4281700"/>
            <a:ext cx="5774938" cy="1058078"/>
          </a:xfrm>
          <a:prstGeom prst="rect">
            <a:avLst/>
          </a:prstGeom>
          <a:noFill/>
        </p:spPr>
        <p:txBody>
          <a:bodyPr wrap="square" lIns="182854" tIns="146283" rIns="182854" bIns="146283" rtlCol="0">
            <a:spAutoFit/>
          </a:bodyPr>
          <a:lstStyle/>
          <a:p>
            <a:pPr algn="r">
              <a:lnSpc>
                <a:spcPct val="90000"/>
              </a:lnSpc>
              <a:spcAft>
                <a:spcPts val="600"/>
              </a:spcAft>
            </a:pPr>
            <a:r>
              <a:rPr lang="en-US" sz="5399" dirty="0">
                <a:gradFill>
                  <a:gsLst>
                    <a:gs pos="2917">
                      <a:schemeClr val="tx1"/>
                    </a:gs>
                    <a:gs pos="30000">
                      <a:schemeClr val="tx1"/>
                    </a:gs>
                  </a:gsLst>
                  <a:lin ang="5400000" scaled="0"/>
                </a:gradFill>
                <a:latin typeface="+mj-lt"/>
              </a:rPr>
              <a:t>to</a:t>
            </a:r>
          </a:p>
        </p:txBody>
      </p:sp>
      <p:grpSp>
        <p:nvGrpSpPr>
          <p:cNvPr id="27" name="Group 26">
            <a:extLst>
              <a:ext uri="{FF2B5EF4-FFF2-40B4-BE49-F238E27FC236}">
                <a16:creationId xmlns:a16="http://schemas.microsoft.com/office/drawing/2014/main" id="{123D1D8B-CF2F-4B87-A9D9-1E19A1F45651}"/>
              </a:ext>
            </a:extLst>
          </p:cNvPr>
          <p:cNvGrpSpPr/>
          <p:nvPr userDrawn="1"/>
        </p:nvGrpSpPr>
        <p:grpSpPr>
          <a:xfrm>
            <a:off x="7490065" y="6118886"/>
            <a:ext cx="4817272" cy="640363"/>
            <a:chOff x="274638" y="4554931"/>
            <a:chExt cx="4817273" cy="640363"/>
          </a:xfrm>
        </p:grpSpPr>
        <p:sp>
          <p:nvSpPr>
            <p:cNvPr id="28" name="TextBox 27">
              <a:extLst>
                <a:ext uri="{FF2B5EF4-FFF2-40B4-BE49-F238E27FC236}">
                  <a16:creationId xmlns:a16="http://schemas.microsoft.com/office/drawing/2014/main" id="{ACD72FDB-6EF8-4E3F-BF77-E09C21261007}"/>
                </a:ext>
              </a:extLst>
            </p:cNvPr>
            <p:cNvSpPr txBox="1"/>
            <p:nvPr userDrawn="1"/>
          </p:nvSpPr>
          <p:spPr>
            <a:xfrm>
              <a:off x="274638" y="4554931"/>
              <a:ext cx="4817273" cy="640363"/>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Seattle, WA	Jan 29–Feb 2, 2018</a:t>
              </a:r>
            </a:p>
          </p:txBody>
        </p:sp>
        <p:cxnSp>
          <p:nvCxnSpPr>
            <p:cNvPr id="29" name="Straight Connector 28">
              <a:extLst>
                <a:ext uri="{FF2B5EF4-FFF2-40B4-BE49-F238E27FC236}">
                  <a16:creationId xmlns:a16="http://schemas.microsoft.com/office/drawing/2014/main" id="{E9ED71E6-D3EC-4091-BD44-FC68E08CA312}"/>
                </a:ext>
              </a:extLst>
            </p:cNvPr>
            <p:cNvCxnSpPr>
              <a:cxnSpLocks/>
            </p:cNvCxnSpPr>
            <p:nvPr userDrawn="1"/>
          </p:nvCxnSpPr>
          <p:spPr>
            <a:xfrm>
              <a:off x="2159398" y="4685985"/>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313065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399"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955786"/>
            <a:ext cx="7315137" cy="1828007"/>
          </a:xfrm>
          <a:noFill/>
        </p:spPr>
        <p:txBody>
          <a:bodyPr lIns="164592" tIns="109728" rIns="164592" bIns="109728">
            <a:noAutofit/>
          </a:bodyPr>
          <a:lstStyle>
            <a:lvl1pPr marL="0" indent="0">
              <a:spcBef>
                <a:spcPts val="0"/>
              </a:spcBef>
              <a:buNone/>
              <a:defRPr sz="3199"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60689" y="479425"/>
            <a:ext cx="1451843" cy="310896"/>
          </a:xfrm>
          <a:prstGeom prst="rect">
            <a:avLst/>
          </a:prstGeom>
        </p:spPr>
      </p:pic>
      <p:sp>
        <p:nvSpPr>
          <p:cNvPr id="7" name="Text Placeholder 16"/>
          <p:cNvSpPr>
            <a:spLocks noGrp="1"/>
          </p:cNvSpPr>
          <p:nvPr>
            <p:ph type="body" sz="quarter" idx="13" hasCustomPrompt="1"/>
          </p:nvPr>
        </p:nvSpPr>
        <p:spPr>
          <a:xfrm>
            <a:off x="8506905" y="294305"/>
            <a:ext cx="3657600" cy="578303"/>
          </a:xfrm>
        </p:spPr>
        <p:txBody>
          <a:bodyPr lIns="182880" tIns="146304" rIns="182880" bIns="146304"/>
          <a:lstStyle>
            <a:lvl1pPr marL="0" indent="0" algn="r">
              <a:buNone/>
              <a:defRPr sz="2000">
                <a:latin typeface="+mn-lt"/>
              </a:defRPr>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a:t>Session Code</a:t>
            </a:r>
          </a:p>
        </p:txBody>
      </p:sp>
      <p:sp>
        <p:nvSpPr>
          <p:cNvPr id="8" name="Text Placeholder 16"/>
          <p:cNvSpPr>
            <a:spLocks noGrp="1"/>
          </p:cNvSpPr>
          <p:nvPr>
            <p:ph type="body" sz="quarter" idx="14" hasCustomPrompt="1"/>
          </p:nvPr>
        </p:nvSpPr>
        <p:spPr>
          <a:xfrm>
            <a:off x="274703" y="6116467"/>
            <a:ext cx="3657600" cy="578303"/>
          </a:xfrm>
        </p:spPr>
        <p:txBody>
          <a:bodyPr lIns="182880" tIns="146304" rIns="182880" bIns="146304" anchor="b"/>
          <a:lstStyle>
            <a:lvl1pPr marL="0" indent="0" algn="l">
              <a:buNone/>
              <a:defRPr sz="2000">
                <a:latin typeface="+mn-lt"/>
              </a:defRPr>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a:t>Yammer hashtag</a:t>
            </a:r>
          </a:p>
        </p:txBody>
      </p:sp>
    </p:spTree>
    <p:extLst>
      <p:ext uri="{BB962C8B-B14F-4D97-AF65-F5344CB8AC3E}">
        <p14:creationId xmlns:p14="http://schemas.microsoft.com/office/powerpoint/2010/main" val="7111170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50"/>
            <a:ext cx="11888787" cy="2308324"/>
          </a:xfrm>
        </p:spPr>
        <p:txBody>
          <a:bodyPr>
            <a:spAutoFit/>
          </a:bodyPr>
          <a:lstStyle>
            <a:lvl1pPr marL="0" indent="0">
              <a:buNone/>
              <a:defRPr/>
            </a:lvl1pPr>
            <a:lvl2pPr marL="228557" indent="0">
              <a:buNone/>
              <a:defRPr/>
            </a:lvl2pPr>
            <a:lvl3pPr marL="457112" indent="0">
              <a:buNone/>
              <a:defRPr/>
            </a:lvl3pPr>
            <a:lvl4pPr marL="685669" indent="0">
              <a:buNone/>
              <a:defRPr/>
            </a:lvl4pPr>
            <a:lvl5pPr marL="914224"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7"/>
          <p:cNvSpPr txBox="1"/>
          <p:nvPr userDrawn="1"/>
        </p:nvSpPr>
        <p:spPr bwMode="black">
          <a:xfrm>
            <a:off x="4419577" y="6696086"/>
            <a:ext cx="3597322"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23818894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74703" y="1211287"/>
            <a:ext cx="11888787" cy="231170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7"/>
          <p:cNvSpPr txBox="1"/>
          <p:nvPr userDrawn="1"/>
        </p:nvSpPr>
        <p:spPr bwMode="black">
          <a:xfrm>
            <a:off x="4419577" y="6696086"/>
            <a:ext cx="3597322"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62014877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40"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39" indent="0">
              <a:buFont typeface="Wingdings" panose="05000000000000000000" pitchFamily="2" charset="2"/>
              <a:buNone/>
              <a:defRPr sz="2400" b="0"/>
            </a:lvl2pPr>
            <a:lvl3pPr marL="450763" indent="0">
              <a:buFont typeface="Wingdings" panose="05000000000000000000" pitchFamily="2" charset="2"/>
              <a:buNone/>
              <a:tabLst/>
              <a:defRPr sz="2200" b="0"/>
            </a:lvl3pPr>
            <a:lvl4pPr marL="652336" indent="0">
              <a:buFont typeface="Wingdings" panose="05000000000000000000" pitchFamily="2" charset="2"/>
              <a:buNone/>
              <a:defRPr sz="2200" b="0"/>
            </a:lvl4pPr>
            <a:lvl5pPr marL="853911" indent="0">
              <a:buFont typeface="Wingdings" panose="05000000000000000000" pitchFamily="2" charset="2"/>
              <a:buNone/>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65935"/>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39"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763"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336"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3911"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251" marR="0" lvl="0" indent="-514251" algn="l" defTabSz="932563" rtl="0" eaLnBrk="1" fontAlgn="auto" latinLnBrk="0" hangingPunct="1">
              <a:lnSpc>
                <a:spcPct val="90000"/>
              </a:lnSpc>
              <a:spcBef>
                <a:spcPts val="1224"/>
              </a:spcBef>
              <a:spcAft>
                <a:spcPts val="0"/>
              </a:spcAft>
              <a:buClr>
                <a:schemeClr val="tx1"/>
              </a:buClr>
              <a:buSzPct val="90000"/>
              <a:tabLst/>
            </a:pPr>
            <a:r>
              <a:rPr lang="en-US" dirty="0"/>
              <a:t>Click to edit Master text styles</a:t>
            </a:r>
          </a:p>
          <a:p>
            <a:pPr marL="712651" marR="0" lvl="1" indent="-457112" algn="l" defTabSz="932563" rtl="0" eaLnBrk="1" fontAlgn="auto" latinLnBrk="0" hangingPunct="1">
              <a:lnSpc>
                <a:spcPct val="90000"/>
              </a:lnSpc>
              <a:spcBef>
                <a:spcPct val="20000"/>
              </a:spcBef>
              <a:spcAft>
                <a:spcPts val="0"/>
              </a:spcAft>
              <a:buClrTx/>
              <a:buSzPct val="90000"/>
              <a:tabLst/>
            </a:pPr>
            <a:r>
              <a:rPr lang="en-US" dirty="0"/>
              <a:t>Second level</a:t>
            </a:r>
          </a:p>
          <a:p>
            <a:pPr marL="907875" marR="0" lvl="2" indent="-457112" algn="l" defTabSz="932563" rtl="0" eaLnBrk="1" fontAlgn="auto" latinLnBrk="0" hangingPunct="1">
              <a:lnSpc>
                <a:spcPct val="90000"/>
              </a:lnSpc>
              <a:spcBef>
                <a:spcPct val="20000"/>
              </a:spcBef>
              <a:spcAft>
                <a:spcPts val="0"/>
              </a:spcAft>
              <a:buClrTx/>
              <a:buSzPct val="90000"/>
              <a:tabLst/>
            </a:pPr>
            <a:r>
              <a:rPr lang="en-US" dirty="0"/>
              <a:t>Third level</a:t>
            </a:r>
          </a:p>
          <a:p>
            <a:pPr marL="1109449" marR="0" lvl="3" indent="-457112" algn="l" defTabSz="932563" rtl="0" eaLnBrk="1" fontAlgn="auto" latinLnBrk="0" hangingPunct="1">
              <a:lnSpc>
                <a:spcPct val="90000"/>
              </a:lnSpc>
              <a:spcBef>
                <a:spcPct val="20000"/>
              </a:spcBef>
              <a:spcAft>
                <a:spcPts val="0"/>
              </a:spcAft>
              <a:buClrTx/>
              <a:buSzPct val="90000"/>
              <a:tabLst/>
            </a:pPr>
            <a:r>
              <a:rPr lang="en-US" dirty="0"/>
              <a:t>Fourth level</a:t>
            </a:r>
          </a:p>
          <a:p>
            <a:pPr marL="1311023" marR="0" lvl="4" indent="-457112" algn="l" defTabSz="932563" rtl="0" eaLnBrk="1" fontAlgn="auto" latinLnBrk="0" hangingPunct="1">
              <a:lnSpc>
                <a:spcPct val="90000"/>
              </a:lnSpc>
              <a:spcBef>
                <a:spcPct val="20000"/>
              </a:spcBef>
              <a:spcAft>
                <a:spcPts val="0"/>
              </a:spcAft>
              <a:buClrTx/>
              <a:buSzPct val="90000"/>
              <a:tabLst/>
            </a:pPr>
            <a:r>
              <a:rPr lang="en-US" dirty="0"/>
              <a:t>Fifth level</a:t>
            </a:r>
          </a:p>
        </p:txBody>
      </p:sp>
      <p:sp>
        <p:nvSpPr>
          <p:cNvPr id="6" name="TextBox 7"/>
          <p:cNvSpPr txBox="1"/>
          <p:nvPr userDrawn="1"/>
        </p:nvSpPr>
        <p:spPr bwMode="black">
          <a:xfrm>
            <a:off x="4419577" y="6696086"/>
            <a:ext cx="3597322"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14676046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40" y="1211287"/>
            <a:ext cx="5486399" cy="2157514"/>
          </a:xfrm>
        </p:spPr>
        <p:txBody>
          <a:bodyPr wrap="square">
            <a:spAutoFit/>
          </a:bodyPr>
          <a:lstStyle>
            <a:lvl1pPr marL="231730" indent="-231730">
              <a:spcBef>
                <a:spcPts val="1224"/>
              </a:spcBef>
              <a:buClr>
                <a:schemeClr val="tx1"/>
              </a:buClr>
              <a:buFont typeface="Wingdings" panose="05000000000000000000" pitchFamily="2" charset="2"/>
              <a:buChar char=""/>
              <a:defRPr sz="3000" b="0">
                <a:latin typeface="+mn-lt"/>
              </a:defRPr>
            </a:lvl1pPr>
            <a:lvl2pPr marL="426956" indent="-171417">
              <a:buFont typeface="Wingdings" panose="05000000000000000000" pitchFamily="2" charset="2"/>
              <a:buChar char=""/>
              <a:defRPr sz="2400" b="0"/>
            </a:lvl2pPr>
            <a:lvl3pPr marL="639640" indent="-188876">
              <a:buFont typeface="Wingdings" panose="05000000000000000000" pitchFamily="2" charset="2"/>
              <a:buChar char=""/>
              <a:tabLst/>
              <a:defRPr sz="2200" b="0"/>
            </a:lvl3pPr>
            <a:lvl4pPr marL="828516" indent="-176180">
              <a:buFont typeface="Wingdings" panose="05000000000000000000" pitchFamily="2" charset="2"/>
              <a:buChar char=""/>
              <a:defRPr sz="2200" b="0"/>
            </a:lvl4pPr>
            <a:lvl5pPr marL="1023741" indent="-169831">
              <a:buFont typeface="Wingdings" panose="05000000000000000000" pitchFamily="2" charset="2"/>
              <a:buChar char=""/>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65935"/>
          </a:xfrm>
        </p:spPr>
        <p:txBody>
          <a:bodyPr wrap="square">
            <a:spAutoFit/>
          </a:bodyPr>
          <a:lstStyle>
            <a:lvl1pPr marL="287282" indent="-287282">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373" indent="-342834">
              <a:defRPr lang="en-US" sz="2400" b="0" kern="1200" spc="0" baseline="0" dirty="0">
                <a:gradFill>
                  <a:gsLst>
                    <a:gs pos="1250">
                      <a:schemeClr val="tx1"/>
                    </a:gs>
                    <a:gs pos="100000">
                      <a:schemeClr val="tx1"/>
                    </a:gs>
                  </a:gsLst>
                  <a:lin ang="5400000" scaled="0"/>
                </a:gradFill>
                <a:latin typeface="+mn-lt"/>
                <a:ea typeface="+mn-ea"/>
                <a:cs typeface="+mn-cs"/>
              </a:defRPr>
            </a:lvl2pPr>
            <a:lvl3pPr marL="793597" indent="-342834">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170" indent="-342834">
              <a:defRPr lang="en-US" sz="2200" b="0" kern="1200" spc="0" baseline="0" dirty="0">
                <a:gradFill>
                  <a:gsLst>
                    <a:gs pos="1250">
                      <a:schemeClr val="tx1"/>
                    </a:gs>
                    <a:gs pos="100000">
                      <a:schemeClr val="tx1"/>
                    </a:gs>
                  </a:gsLst>
                  <a:lin ang="5400000" scaled="0"/>
                </a:gradFill>
                <a:latin typeface="+mn-lt"/>
                <a:ea typeface="+mn-ea"/>
                <a:cs typeface="+mn-cs"/>
              </a:defRPr>
            </a:lvl4pPr>
            <a:lvl5pPr marL="1196746" indent="-342834">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30" marR="0" lvl="0" indent="-231730" algn="l" defTabSz="932563"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dirty="0"/>
              <a:t>Click to edit Master text styles</a:t>
            </a:r>
          </a:p>
          <a:p>
            <a:pPr marL="426956" marR="0" lvl="1" indent="-171417" algn="l" defTabSz="932563"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Second level</a:t>
            </a:r>
          </a:p>
          <a:p>
            <a:pPr marL="639640" marR="0" lvl="2" indent="-188876" algn="l" defTabSz="932563"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Third level</a:t>
            </a:r>
          </a:p>
          <a:p>
            <a:pPr marL="828516" marR="0" lvl="3" indent="-176180" algn="l" defTabSz="932563"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Fourth level</a:t>
            </a:r>
          </a:p>
          <a:p>
            <a:pPr marL="1023741" marR="0" lvl="4" indent="-169831" algn="l" defTabSz="932563"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Fifth level</a:t>
            </a:r>
          </a:p>
        </p:txBody>
      </p:sp>
      <p:sp>
        <p:nvSpPr>
          <p:cNvPr id="6" name="TextBox 7"/>
          <p:cNvSpPr txBox="1"/>
          <p:nvPr userDrawn="1"/>
        </p:nvSpPr>
        <p:spPr bwMode="black">
          <a:xfrm>
            <a:off x="4419577" y="6696086"/>
            <a:ext cx="3597322"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165728093"/>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Box 7"/>
          <p:cNvSpPr txBox="1"/>
          <p:nvPr userDrawn="1"/>
        </p:nvSpPr>
        <p:spPr bwMode="black">
          <a:xfrm>
            <a:off x="4419577" y="6696086"/>
            <a:ext cx="3597322"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27013133"/>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198"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3954463"/>
            <a:ext cx="10058401" cy="738664"/>
          </a:xfrm>
          <a:noFill/>
        </p:spPr>
        <p:txBody>
          <a:bodyPr lIns="182880" tIns="146304" rIns="182880" bIns="146304">
            <a:spAutoFit/>
          </a:bodyPr>
          <a:lstStyle>
            <a:lvl1pPr marL="0" indent="0">
              <a:spcBef>
                <a:spcPts val="0"/>
              </a:spcBef>
              <a:buNone/>
              <a:defRPr sz="319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4" name="TextBox 7"/>
          <p:cNvSpPr txBox="1"/>
          <p:nvPr userDrawn="1"/>
        </p:nvSpPr>
        <p:spPr bwMode="black">
          <a:xfrm>
            <a:off x="4419577" y="6696086"/>
            <a:ext cx="3597322"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4847448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198"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3" name="TextBox 7"/>
          <p:cNvSpPr txBox="1"/>
          <p:nvPr userDrawn="1"/>
        </p:nvSpPr>
        <p:spPr bwMode="black">
          <a:xfrm>
            <a:off x="4419577" y="6696086"/>
            <a:ext cx="3597322"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6874871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black">
          <a:xfrm>
            <a:off x="4419577" y="6696086"/>
            <a:ext cx="3597322"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29346928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8561705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799"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599"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012379783"/>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7"/>
          <p:cNvSpPr txBox="1"/>
          <p:nvPr userDrawn="1"/>
        </p:nvSpPr>
        <p:spPr bwMode="black">
          <a:xfrm>
            <a:off x="4419577" y="6696086"/>
            <a:ext cx="3597322"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578478586"/>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bg2"/>
        </a:solidFill>
        <a:effectLst/>
      </p:bgPr>
    </p:bg>
    <p:spTree>
      <p:nvGrpSpPr>
        <p:cNvPr id="1" name=""/>
        <p:cNvGrpSpPr/>
        <p:nvPr/>
      </p:nvGrpSpPr>
      <p:grpSpPr>
        <a:xfrm>
          <a:off x="0" y="0"/>
          <a:ext cx="0" cy="0"/>
          <a:chOff x="0" y="0"/>
          <a:chExt cx="0" cy="0"/>
        </a:xfrm>
      </p:grpSpPr>
      <p:sp>
        <p:nvSpPr>
          <p:cNvPr id="2" name="TextBox 7"/>
          <p:cNvSpPr txBox="1"/>
          <p:nvPr userDrawn="1"/>
        </p:nvSpPr>
        <p:spPr bwMode="black">
          <a:xfrm>
            <a:off x="4419577" y="6696086"/>
            <a:ext cx="3597322"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8336688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2" tIns="46632" rIns="46632" bIns="46632" numCol="1" spcCol="0" rtlCol="0" fromWordArt="0" anchor="ctr" anchorCtr="0" forceAA="0" compatLnSpc="1">
            <a:prstTxWarp prst="textNoShape">
              <a:avLst/>
            </a:prstTxWarp>
            <a:noAutofit/>
          </a:bodyPr>
          <a:lstStyle/>
          <a:p>
            <a:pPr algn="ctr" defTabSz="932293" fontAlgn="base">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8"/>
            <a:ext cx="11887199" cy="2270177"/>
          </a:xfrm>
        </p:spPr>
        <p:txBody>
          <a:bodyPr/>
          <a:lstStyle>
            <a:lvl1pPr marL="0" indent="0">
              <a:buNone/>
              <a:defRPr sz="3299">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48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494"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40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795"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7826100"/>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54" tIns="182854" rIns="182854" bIns="182854" numCol="1" anchor="t" anchorCtr="0" compatLnSpc="1">
            <a:prstTxWarp prst="textNoShape">
              <a:avLst/>
            </a:prstTxWarp>
            <a:spAutoFit/>
          </a:bodyPr>
          <a:lstStyle/>
          <a:p>
            <a:pPr defTabSz="932111"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9" y="479425"/>
            <a:ext cx="1451843" cy="310896"/>
          </a:xfrm>
          <a:prstGeom prst="rect">
            <a:avLst/>
          </a:prstGeom>
        </p:spPr>
      </p:pic>
    </p:spTree>
    <p:extLst>
      <p:ext uri="{BB962C8B-B14F-4D97-AF65-F5344CB8AC3E}">
        <p14:creationId xmlns:p14="http://schemas.microsoft.com/office/powerpoint/2010/main" val="3304189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058565339"/>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33800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4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image" Target="../media/image1.emf"/><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theme" Target="../theme/theme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slideLayout" Target="../slideLayouts/slideLayout5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image" Target="../media/image1.emf"/><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10" Type="http://schemas.openxmlformats.org/officeDocument/2006/relationships/slideLayout" Target="../slideLayouts/slideLayout49.xml"/><Relationship Id="rId19" Type="http://schemas.openxmlformats.org/officeDocument/2006/relationships/theme" Target="../theme/theme3.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2" cstate="email">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36" r:id="rId1"/>
    <p:sldLayoutId id="2147484473" r:id="rId2"/>
    <p:sldLayoutId id="2147484467" r:id="rId3"/>
    <p:sldLayoutId id="2147484266" r:id="rId4"/>
    <p:sldLayoutId id="2147484240" r:id="rId5"/>
    <p:sldLayoutId id="2147484241" r:id="rId6"/>
    <p:sldLayoutId id="2147484474" r:id="rId7"/>
    <p:sldLayoutId id="2147484245" r:id="rId8"/>
    <p:sldLayoutId id="2147484247" r:id="rId9"/>
    <p:sldLayoutId id="2147484249" r:id="rId10"/>
    <p:sldLayoutId id="2147484250" r:id="rId11"/>
    <p:sldLayoutId id="2147484264" r:id="rId12"/>
    <p:sldLayoutId id="2147484517" r:id="rId13"/>
    <p:sldLayoutId id="2147484251" r:id="rId14"/>
    <p:sldLayoutId id="2147484463" r:id="rId15"/>
    <p:sldLayoutId id="2147484256" r:id="rId16"/>
    <p:sldLayoutId id="2147484257" r:id="rId17"/>
    <p:sldLayoutId id="2147484260" r:id="rId18"/>
    <p:sldLayoutId id="2147484299" r:id="rId19"/>
    <p:sldLayoutId id="2147484263"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1" cstate="email">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094147738"/>
      </p:ext>
    </p:extLst>
  </p:cSld>
  <p:clrMap bg1="lt1" tx1="dk1" bg2="lt2" tx2="dk2" accent1="accent1" accent2="accent2" accent3="accent3" accent4="accent4" accent5="accent5" accent6="accent6" hlink="hlink" folHlink="folHlink"/>
  <p:sldLayoutIdLst>
    <p:sldLayoutId id="2147484519" r:id="rId1"/>
    <p:sldLayoutId id="2147484520" r:id="rId2"/>
    <p:sldLayoutId id="2147484521" r:id="rId3"/>
    <p:sldLayoutId id="2147484522" r:id="rId4"/>
    <p:sldLayoutId id="2147484523" r:id="rId5"/>
    <p:sldLayoutId id="2147484524" r:id="rId6"/>
    <p:sldLayoutId id="2147484525" r:id="rId7"/>
    <p:sldLayoutId id="2147484526" r:id="rId8"/>
    <p:sldLayoutId id="2147484527" r:id="rId9"/>
    <p:sldLayoutId id="2147484528" r:id="rId10"/>
    <p:sldLayoutId id="2147484529" r:id="rId11"/>
    <p:sldLayoutId id="2147484530" r:id="rId12"/>
    <p:sldLayoutId id="2147484531" r:id="rId13"/>
    <p:sldLayoutId id="2147484532" r:id="rId14"/>
    <p:sldLayoutId id="2147484533" r:id="rId15"/>
    <p:sldLayoutId id="2147484534" r:id="rId16"/>
    <p:sldLayoutId id="2147484535" r:id="rId17"/>
    <p:sldLayoutId id="2147484536" r:id="rId18"/>
    <p:sldLayoutId id="2147484537" r:id="rId19"/>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1"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0"/>
          <a:stretch>
            <a:fillRect/>
          </a:stretch>
        </p:blipFill>
        <p:spPr>
          <a:xfrm rot="5400000">
            <a:off x="9371796" y="3072300"/>
            <a:ext cx="6995160" cy="849926"/>
          </a:xfrm>
          <a:prstGeom prst="rect">
            <a:avLst/>
          </a:prstGeom>
        </p:spPr>
      </p:pic>
    </p:spTree>
    <p:extLst>
      <p:ext uri="{BB962C8B-B14F-4D97-AF65-F5344CB8AC3E}">
        <p14:creationId xmlns:p14="http://schemas.microsoft.com/office/powerpoint/2010/main" val="4193970586"/>
      </p:ext>
    </p:extLst>
  </p:cSld>
  <p:clrMap bg1="dk1" tx1="lt1" bg2="dk2" tx2="lt2" accent1="accent1" accent2="accent2" accent3="accent3" accent4="accent4" accent5="accent5" accent6="accent6" hlink="hlink" folHlink="folHlink"/>
  <p:sldLayoutIdLst>
    <p:sldLayoutId id="2147484539" r:id="rId1"/>
    <p:sldLayoutId id="2147484540" r:id="rId2"/>
    <p:sldLayoutId id="2147484541" r:id="rId3"/>
    <p:sldLayoutId id="2147484542" r:id="rId4"/>
    <p:sldLayoutId id="2147484543" r:id="rId5"/>
    <p:sldLayoutId id="2147484544" r:id="rId6"/>
    <p:sldLayoutId id="2147484545" r:id="rId7"/>
    <p:sldLayoutId id="2147484546" r:id="rId8"/>
    <p:sldLayoutId id="2147484547" r:id="rId9"/>
    <p:sldLayoutId id="2147484548" r:id="rId10"/>
    <p:sldLayoutId id="2147484549" r:id="rId11"/>
    <p:sldLayoutId id="2147484550" r:id="rId12"/>
    <p:sldLayoutId id="2147484551" r:id="rId13"/>
    <p:sldLayoutId id="2147484552" r:id="rId14"/>
    <p:sldLayoutId id="2147484553" r:id="rId15"/>
    <p:sldLayoutId id="2147484554" r:id="rId16"/>
    <p:sldLayoutId id="2147484555" r:id="rId17"/>
    <p:sldLayoutId id="2147484556" r:id="rId18"/>
  </p:sldLayoutIdLst>
  <p:transition>
    <p:fade/>
  </p:transition>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557" marR="0" indent="-228557" algn="l" defTabSz="932563"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99" kern="1200" spc="0" baseline="0">
          <a:gradFill>
            <a:gsLst>
              <a:gs pos="1250">
                <a:schemeClr val="tx1"/>
              </a:gs>
              <a:gs pos="100000">
                <a:schemeClr val="tx1"/>
              </a:gs>
            </a:gsLst>
            <a:lin ang="5400000" scaled="0"/>
          </a:gradFill>
          <a:latin typeface="+mj-lt"/>
          <a:ea typeface="+mn-ea"/>
          <a:cs typeface="+mn-cs"/>
        </a:defRPr>
      </a:lvl1pPr>
      <a:lvl2pPr marL="457112" marR="0" indent="-228557" algn="l" defTabSz="932563"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669" marR="0" indent="-228557" algn="l" defTabSz="932563"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224" marR="0" indent="-228557" algn="l" defTabSz="932563"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2781" marR="0" indent="-228557" algn="l" defTabSz="932563"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hyperlink" Target="https://aka.ms/azure-storage-scalbility-performance" TargetMode="External"/><Relationship Id="rId5" Type="http://schemas.openxmlformats.org/officeDocument/2006/relationships/hyperlink" Target="https://aka.ms/guidance-naming-conventions" TargetMode="External"/><Relationship Id="rId4" Type="http://schemas.openxmlformats.org/officeDocument/2006/relationships/hyperlink" Target="https://aka.ms/storage-performance-checklist"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emf"/><Relationship Id="rId12" Type="http://schemas.openxmlformats.org/officeDocument/2006/relationships/image" Target="../media/image24.emf"/><Relationship Id="rId2" Type="http://schemas.openxmlformats.org/officeDocument/2006/relationships/notesSlide" Target="../notesSlides/notesSlide14.xml"/><Relationship Id="rId1" Type="http://schemas.openxmlformats.org/officeDocument/2006/relationships/slideLayout" Target="../slideLayouts/slideLayout9.xml"/><Relationship Id="rId6" Type="http://schemas.openxmlformats.org/officeDocument/2006/relationships/image" Target="../media/image18.emf"/><Relationship Id="rId11" Type="http://schemas.openxmlformats.org/officeDocument/2006/relationships/image" Target="../media/image23.emf"/><Relationship Id="rId5" Type="http://schemas.openxmlformats.org/officeDocument/2006/relationships/image" Target="../media/image17.emf"/><Relationship Id="rId10" Type="http://schemas.openxmlformats.org/officeDocument/2006/relationships/image" Target="../media/image22.emf"/><Relationship Id="rId4" Type="http://schemas.openxmlformats.org/officeDocument/2006/relationships/image" Target="../media/image16.emf"/><Relationship Id="rId9"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image" Target="../media/image16.emf"/><Relationship Id="rId3" Type="http://schemas.openxmlformats.org/officeDocument/2006/relationships/image" Target="../media/image19.emf"/><Relationship Id="rId7" Type="http://schemas.openxmlformats.org/officeDocument/2006/relationships/image" Target="../media/image24.emf"/><Relationship Id="rId12" Type="http://schemas.openxmlformats.org/officeDocument/2006/relationships/image" Target="../media/image22.emf"/><Relationship Id="rId2" Type="http://schemas.openxmlformats.org/officeDocument/2006/relationships/notesSlide" Target="../notesSlides/notesSlide17.xml"/><Relationship Id="rId1" Type="http://schemas.openxmlformats.org/officeDocument/2006/relationships/slideLayout" Target="../slideLayouts/slideLayout9.xml"/><Relationship Id="rId6" Type="http://schemas.openxmlformats.org/officeDocument/2006/relationships/image" Target="../media/image23.emf"/><Relationship Id="rId11" Type="http://schemas.openxmlformats.org/officeDocument/2006/relationships/image" Target="../media/image28.emf"/><Relationship Id="rId5" Type="http://schemas.openxmlformats.org/officeDocument/2006/relationships/image" Target="../media/image26.emf"/><Relationship Id="rId15" Type="http://schemas.openxmlformats.org/officeDocument/2006/relationships/image" Target="../media/image21.png"/><Relationship Id="rId10" Type="http://schemas.openxmlformats.org/officeDocument/2006/relationships/image" Target="../media/image27.emf"/><Relationship Id="rId4" Type="http://schemas.openxmlformats.org/officeDocument/2006/relationships/image" Target="../media/image15.png"/><Relationship Id="rId9" Type="http://schemas.openxmlformats.org/officeDocument/2006/relationships/image" Target="../media/image18.emf"/><Relationship Id="rId1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9.xml"/><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9.xml"/><Relationship Id="rId5" Type="http://schemas.openxmlformats.org/officeDocument/2006/relationships/image" Target="../media/image37.png"/><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hyperlink" Target="https://azure.microsoft.com/en-us/documentation/articles/site-recovery-vmware-to-azure/#network-bandwidth-considerations" TargetMode="External"/><Relationship Id="rId7" Type="http://schemas.openxmlformats.org/officeDocument/2006/relationships/image" Target="../media/image39.jpg"/><Relationship Id="rId2" Type="http://schemas.openxmlformats.org/officeDocument/2006/relationships/notesSlide" Target="../notesSlides/notesSlide25.xml"/><Relationship Id="rId1" Type="http://schemas.openxmlformats.org/officeDocument/2006/relationships/slideLayout" Target="../slideLayouts/slideLayout9.xml"/><Relationship Id="rId6" Type="http://schemas.openxmlformats.org/officeDocument/2006/relationships/image" Target="../media/image38.png"/><Relationship Id="rId5" Type="http://schemas.openxmlformats.org/officeDocument/2006/relationships/hyperlink" Target="https://azure.microsoft.com/en-us/blog/reduce-rto-by-using-azure-traffic-manager-with-azure-site-recovery/" TargetMode="External"/><Relationship Id="rId4" Type="http://schemas.openxmlformats.org/officeDocument/2006/relationships/hyperlink" Target="https://azure.microsoft.com/en-us/documentation/articles/site-recovery-network-design/" TargetMode="External"/><Relationship Id="rId9" Type="http://schemas.openxmlformats.org/officeDocument/2006/relationships/image" Target="../media/image4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7.xml"/><Relationship Id="rId1" Type="http://schemas.openxmlformats.org/officeDocument/2006/relationships/slideLayout" Target="../slideLayouts/slideLayout9.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openxmlformats.org/officeDocument/2006/relationships/image" Target="../media/image43.jfif"/><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hyperlink" Target="https://docs.microsoft.com/sql/sql-server/failover-clusters/windows/force-a-wsfc-cluster-to-start-without-a-quorum#PowerShellProcedure" TargetMode="External"/><Relationship Id="rId2" Type="http://schemas.openxmlformats.org/officeDocument/2006/relationships/notesSlide" Target="../notesSlides/notesSlide30.xml"/><Relationship Id="rId1" Type="http://schemas.openxmlformats.org/officeDocument/2006/relationships/slideLayout" Target="../slideLayouts/slideLayout9.xml"/><Relationship Id="rId5" Type="http://schemas.openxmlformats.org/officeDocument/2006/relationships/image" Target="../media/image45.jfif"/><Relationship Id="rId4" Type="http://schemas.openxmlformats.org/officeDocument/2006/relationships/hyperlink" Target="https://raw.githubusercontent.com/Azure/azure-quickstart-templates/master/asr-automation-recovery/scripts/ASR-SQL-FailoverAG.ps1"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2.xml"/><Relationship Id="rId1" Type="http://schemas.openxmlformats.org/officeDocument/2006/relationships/slideLayout" Target="../slideLayouts/slideLayout9.xml"/><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3" Type="http://schemas.openxmlformats.org/officeDocument/2006/relationships/hyperlink" Target="https://docs.microsoft.com/en-us/azure/site-recovery/site-recovery-overview" TargetMode="External"/><Relationship Id="rId7" Type="http://schemas.openxmlformats.org/officeDocument/2006/relationships/hyperlink" Target="https://www.microsoft.com/en-us/download/confirmation.aspx?id=40898" TargetMode="External"/><Relationship Id="rId2" Type="http://schemas.openxmlformats.org/officeDocument/2006/relationships/notesSlide" Target="../notesSlides/notesSlide33.xml"/><Relationship Id="rId1" Type="http://schemas.openxmlformats.org/officeDocument/2006/relationships/slideLayout" Target="../slideLayouts/slideLayout9.xml"/><Relationship Id="rId6" Type="http://schemas.openxmlformats.org/officeDocument/2006/relationships/hyperlink" Target="https://www.microsoft.com/en" TargetMode="External"/><Relationship Id="rId5" Type="http://schemas.openxmlformats.org/officeDocument/2006/relationships/hyperlink" Target="https://docs.microsoft.com/en-us/azure/site-recovery/site-recovery-deployment-planner" TargetMode="External"/><Relationship Id="rId4" Type="http://schemas.openxmlformats.org/officeDocument/2006/relationships/hyperlink" Target="https://docs.microsoft.com/en-us/azure/site-recovery/site-recovery-capacity-planner"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www.microsoft.com/handsonlabs" TargetMode="External"/><Relationship Id="rId7" Type="http://schemas.openxmlformats.org/officeDocument/2006/relationships/hyperlink" Target="https://www.microsoft.com/handsonlabs/Account/SignIn?redirect=/handsonlabs/SelfPacedLabs?storyGuid=7e32a9c5-84d3-4b76-b953-5f3e0f35ebbf" TargetMode="External"/><Relationship Id="rId2" Type="http://schemas.openxmlformats.org/officeDocument/2006/relationships/notesSlide" Target="../notesSlides/notesSlide34.xml"/><Relationship Id="rId1" Type="http://schemas.openxmlformats.org/officeDocument/2006/relationships/slideLayout" Target="../slideLayouts/slideLayout9.xml"/><Relationship Id="rId6" Type="http://schemas.openxmlformats.org/officeDocument/2006/relationships/hyperlink" Target="https://www.microsoft.com/handsonlabs/Account/SignIn?redirect=/handsonlabs/SelfPacedLabs?storyGuid=54d579f7-eeee-4586-8d83-08ae7386e001" TargetMode="External"/><Relationship Id="rId5" Type="http://schemas.openxmlformats.org/officeDocument/2006/relationships/hyperlink" Target="https://www.microsoft.com/handsonlabs/Account/SignIn?redirect=/handsonlabs/SelfPacedLabs?storyGuid=6b7f1175-b87d-4aa8-8bf1-388625d35304" TargetMode="External"/><Relationship Id="rId4" Type="http://schemas.openxmlformats.org/officeDocument/2006/relationships/hyperlink" Target="https://www.microsoft.com/handsonlabs/Account/SignIn?redirect=/handsonlabs/SelfPacedLabs?storyGuid=814abf23-b1c6-45f2-956d-6adf6daf7dbc"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azure/site-recovery/site-recovery-support-matrix" TargetMode="External"/><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2C527-0D49-42E5-9013-5BB9EA13B453}"/>
              </a:ext>
            </a:extLst>
          </p:cNvPr>
          <p:cNvSpPr>
            <a:spLocks noGrp="1"/>
          </p:cNvSpPr>
          <p:nvPr>
            <p:ph type="title"/>
          </p:nvPr>
        </p:nvSpPr>
        <p:spPr/>
        <p:txBody>
          <a:bodyPr/>
          <a:lstStyle/>
          <a:p>
            <a:r>
              <a:rPr lang="en-GB" dirty="0"/>
              <a:t>Migrate applications to Azure using </a:t>
            </a:r>
            <a:br>
              <a:rPr lang="en-GB" dirty="0"/>
            </a:br>
            <a:r>
              <a:rPr lang="en-GB" dirty="0"/>
              <a:t>Azure Site Recovery</a:t>
            </a:r>
            <a:endParaRPr lang="en-IN" dirty="0"/>
          </a:p>
        </p:txBody>
      </p:sp>
    </p:spTree>
    <p:extLst>
      <p:ext uri="{BB962C8B-B14F-4D97-AF65-F5344CB8AC3E}">
        <p14:creationId xmlns:p14="http://schemas.microsoft.com/office/powerpoint/2010/main" val="19397046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ASR Readiness Report</a:t>
            </a:r>
            <a:endParaRPr lang="en-US" dirty="0"/>
          </a:p>
        </p:txBody>
      </p:sp>
      <p:pic>
        <p:nvPicPr>
          <p:cNvPr id="7" name="Picture 6"/>
          <p:cNvPicPr>
            <a:picLocks noChangeAspect="1"/>
          </p:cNvPicPr>
          <p:nvPr/>
        </p:nvPicPr>
        <p:blipFill rotWithShape="1">
          <a:blip r:embed="rId3"/>
          <a:srcRect l="1376" t="1295" r="2161" b="1295"/>
          <a:stretch/>
        </p:blipFill>
        <p:spPr>
          <a:xfrm>
            <a:off x="474913" y="1215342"/>
            <a:ext cx="5978440" cy="5299757"/>
          </a:xfrm>
          <a:prstGeom prst="rect">
            <a:avLst/>
          </a:prstGeom>
        </p:spPr>
      </p:pic>
      <p:sp>
        <p:nvSpPr>
          <p:cNvPr id="3" name="Rectangle 2"/>
          <p:cNvSpPr/>
          <p:nvPr/>
        </p:nvSpPr>
        <p:spPr>
          <a:xfrm>
            <a:off x="548640" y="2036698"/>
            <a:ext cx="2206751" cy="27130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2203">
              <a:solidFill>
                <a:prstClr val="white"/>
              </a:solidFill>
              <a:latin typeface="Segoe UI Light" panose="020B0502040204020203" pitchFamily="34" charset="0"/>
              <a:cs typeface="Segoe UI Light" panose="020B0502040204020203" pitchFamily="34" charset="0"/>
            </a:endParaRPr>
          </a:p>
        </p:txBody>
      </p:sp>
      <p:sp>
        <p:nvSpPr>
          <p:cNvPr id="5" name="TextBox 4"/>
          <p:cNvSpPr txBox="1"/>
          <p:nvPr/>
        </p:nvSpPr>
        <p:spPr>
          <a:xfrm>
            <a:off x="6863786" y="1212849"/>
            <a:ext cx="5115487" cy="5299759"/>
          </a:xfrm>
          <a:prstGeom prst="rect">
            <a:avLst/>
          </a:prstGeom>
          <a:solidFill>
            <a:schemeClr val="bg1">
              <a:alpha val="15000"/>
            </a:schemeClr>
          </a:solidFill>
        </p:spPr>
        <p:txBody>
          <a:bodyPr wrap="square" lIns="320040" tIns="45720" rIns="91440" bIns="45720" rtlCol="0">
            <a:noAutofit/>
          </a:bodyPr>
          <a:lstStyle/>
          <a:p>
            <a:pPr defTabSz="932597">
              <a:spcBef>
                <a:spcPts val="1200"/>
              </a:spcBef>
            </a:pPr>
            <a:r>
              <a:rPr lang="en-US" sz="2000" dirty="0">
                <a:solidFill>
                  <a:schemeClr val="bg1"/>
                </a:solidFill>
                <a:ea typeface="Calibri" panose="020F0502020204030204" pitchFamily="34" charset="0"/>
                <a:cs typeface="Segoe UI Light" panose="020B0502040204020203" pitchFamily="34" charset="0"/>
              </a:rPr>
              <a:t>Validation against ~20 checks to see if the target is ready for ASR migration and divides outcome into Success/Warning/Critical.</a:t>
            </a:r>
          </a:p>
          <a:p>
            <a:pPr defTabSz="932597">
              <a:spcBef>
                <a:spcPts val="1200"/>
              </a:spcBef>
            </a:pPr>
            <a:r>
              <a:rPr lang="en-US" sz="2000" dirty="0">
                <a:solidFill>
                  <a:schemeClr val="bg1"/>
                </a:solidFill>
                <a:ea typeface="Calibri" panose="020F0502020204030204" pitchFamily="34" charset="0"/>
                <a:cs typeface="Segoe UI Light" panose="020B0502040204020203" pitchFamily="34" charset="0"/>
              </a:rPr>
              <a:t>Provides workaround for the machines that are identified with “Warning”</a:t>
            </a:r>
          </a:p>
          <a:p>
            <a:pPr defTabSz="932597">
              <a:spcBef>
                <a:spcPts val="1200"/>
              </a:spcBef>
            </a:pPr>
            <a:r>
              <a:rPr lang="en-US" sz="2000" dirty="0">
                <a:solidFill>
                  <a:schemeClr val="bg1"/>
                </a:solidFill>
                <a:ea typeface="Calibri" panose="020F0502020204030204" pitchFamily="34" charset="0"/>
                <a:cs typeface="Segoe UI Light" panose="020B0502040204020203" pitchFamily="34" charset="0"/>
              </a:rPr>
              <a:t>Example checks:</a:t>
            </a:r>
          </a:p>
          <a:p>
            <a:pPr marL="323850" lvl="1" indent="-207963" defTabSz="932597">
              <a:spcBef>
                <a:spcPts val="300"/>
              </a:spcBef>
              <a:spcAft>
                <a:spcPts val="600"/>
              </a:spcAft>
              <a:buFont typeface="Arial" panose="020B0604020202020204" pitchFamily="34" charset="0"/>
              <a:buChar char="•"/>
            </a:pPr>
            <a:r>
              <a:rPr lang="en-US" dirty="0">
                <a:solidFill>
                  <a:schemeClr val="bg1"/>
                </a:solidFill>
                <a:ea typeface="Calibri" panose="020F0502020204030204" pitchFamily="34" charset="0"/>
                <a:cs typeface="Segoe UI Light" panose="020B0502040204020203" pitchFamily="34" charset="0"/>
              </a:rPr>
              <a:t>General Disk Requirements </a:t>
            </a:r>
          </a:p>
          <a:p>
            <a:pPr marL="323850" lvl="1" indent="-207963" defTabSz="932597">
              <a:spcBef>
                <a:spcPts val="300"/>
              </a:spcBef>
              <a:spcAft>
                <a:spcPts val="600"/>
              </a:spcAft>
              <a:buFont typeface="Arial" panose="020B0604020202020204" pitchFamily="34" charset="0"/>
              <a:buChar char="•"/>
            </a:pPr>
            <a:r>
              <a:rPr lang="en-US" dirty="0">
                <a:solidFill>
                  <a:schemeClr val="bg1"/>
                </a:solidFill>
                <a:ea typeface="Calibri" panose="020F0502020204030204" pitchFamily="34" charset="0"/>
                <a:cs typeface="Segoe UI Light" panose="020B0502040204020203" pitchFamily="34" charset="0"/>
              </a:rPr>
              <a:t>Windows OS Requirements</a:t>
            </a:r>
          </a:p>
          <a:p>
            <a:pPr marL="323850" lvl="1" indent="-207963" defTabSz="932597">
              <a:spcBef>
                <a:spcPts val="300"/>
              </a:spcBef>
              <a:spcAft>
                <a:spcPts val="600"/>
              </a:spcAft>
              <a:buFont typeface="Arial" panose="020B0604020202020204" pitchFamily="34" charset="0"/>
              <a:buChar char="•"/>
            </a:pPr>
            <a:r>
              <a:rPr lang="en-US" dirty="0">
                <a:solidFill>
                  <a:schemeClr val="bg1"/>
                </a:solidFill>
                <a:ea typeface="Calibri" panose="020F0502020204030204" pitchFamily="34" charset="0"/>
                <a:cs typeface="Segoe UI Light" panose="020B0502040204020203" pitchFamily="34" charset="0"/>
              </a:rPr>
              <a:t>Hypervisor Requirements</a:t>
            </a:r>
          </a:p>
          <a:p>
            <a:pPr marL="323850" lvl="1" indent="-207963" defTabSz="932597">
              <a:spcBef>
                <a:spcPts val="300"/>
              </a:spcBef>
              <a:spcAft>
                <a:spcPts val="600"/>
              </a:spcAft>
              <a:buFont typeface="Arial" panose="020B0604020202020204" pitchFamily="34" charset="0"/>
              <a:buChar char="•"/>
            </a:pPr>
            <a:r>
              <a:rPr lang="en-US" dirty="0">
                <a:solidFill>
                  <a:schemeClr val="bg1"/>
                </a:solidFill>
                <a:ea typeface="Calibri" panose="020F0502020204030204" pitchFamily="34" charset="0"/>
                <a:cs typeface="Segoe UI Light" panose="020B0502040204020203" pitchFamily="34" charset="0"/>
              </a:rPr>
              <a:t>Disk Space Requirements</a:t>
            </a:r>
          </a:p>
          <a:p>
            <a:pPr marL="323850" lvl="1" indent="-207963" defTabSz="932597">
              <a:spcBef>
                <a:spcPts val="300"/>
              </a:spcBef>
              <a:spcAft>
                <a:spcPts val="600"/>
              </a:spcAft>
              <a:buFont typeface="Arial" panose="020B0604020202020204" pitchFamily="34" charset="0"/>
              <a:buChar char="•"/>
            </a:pPr>
            <a:r>
              <a:rPr lang="en-US" dirty="0">
                <a:solidFill>
                  <a:schemeClr val="bg1"/>
                </a:solidFill>
                <a:ea typeface="Calibri" panose="020F0502020204030204" pitchFamily="34" charset="0"/>
                <a:cs typeface="Segoe UI Light" panose="020B0502040204020203" pitchFamily="34" charset="0"/>
              </a:rPr>
              <a:t>.NET Version Requirements</a:t>
            </a:r>
          </a:p>
          <a:p>
            <a:pPr marL="323850" lvl="1" indent="-207963" defTabSz="932597">
              <a:spcBef>
                <a:spcPts val="300"/>
              </a:spcBef>
              <a:spcAft>
                <a:spcPts val="600"/>
              </a:spcAft>
              <a:buFont typeface="Arial" panose="020B0604020202020204" pitchFamily="34" charset="0"/>
              <a:buChar char="•"/>
            </a:pPr>
            <a:r>
              <a:rPr lang="en-US" dirty="0">
                <a:solidFill>
                  <a:schemeClr val="bg1"/>
                </a:solidFill>
                <a:ea typeface="Calibri" panose="020F0502020204030204" pitchFamily="34" charset="0"/>
                <a:cs typeface="Segoe UI Light" panose="020B0502040204020203" pitchFamily="34" charset="0"/>
              </a:rPr>
              <a:t>Boot Software Requirements</a:t>
            </a:r>
          </a:p>
          <a:p>
            <a:pPr marL="323850" lvl="1" indent="-207963" defTabSz="932597">
              <a:spcBef>
                <a:spcPts val="300"/>
              </a:spcBef>
              <a:spcAft>
                <a:spcPts val="600"/>
              </a:spcAft>
              <a:buFont typeface="Arial" panose="020B0604020202020204" pitchFamily="34" charset="0"/>
              <a:buChar char="•"/>
            </a:pPr>
            <a:r>
              <a:rPr lang="en-US" dirty="0">
                <a:solidFill>
                  <a:schemeClr val="bg1"/>
                </a:solidFill>
                <a:ea typeface="Calibri" panose="020F0502020204030204" pitchFamily="34" charset="0"/>
                <a:cs typeface="Segoe UI Light" panose="020B0502040204020203" pitchFamily="34" charset="0"/>
              </a:rPr>
              <a:t>Linux System Requirements</a:t>
            </a:r>
            <a:r>
              <a:rPr lang="en-US" dirty="0">
                <a:solidFill>
                  <a:schemeClr val="bg1"/>
                </a:solidFill>
                <a:cs typeface="Segoe UI Light" panose="020B0502040204020203" pitchFamily="34" charset="0"/>
              </a:rPr>
              <a:t> </a:t>
            </a:r>
            <a:endParaRPr lang="en-US" sz="2000" dirty="0">
              <a:solidFill>
                <a:schemeClr val="bg1"/>
              </a:solidFill>
              <a:cs typeface="Segoe UI Light" panose="020B0502040204020203" pitchFamily="34" charset="0"/>
            </a:endParaRPr>
          </a:p>
        </p:txBody>
      </p:sp>
      <p:sp>
        <p:nvSpPr>
          <p:cNvPr id="12" name="Speech Bubble: Rectangle 11">
            <a:extLst>
              <a:ext uri="{FF2B5EF4-FFF2-40B4-BE49-F238E27FC236}">
                <a16:creationId xmlns:a16="http://schemas.microsoft.com/office/drawing/2014/main" id="{975FD492-47B0-40DE-915A-47E7E0D15575}"/>
              </a:ext>
            </a:extLst>
          </p:cNvPr>
          <p:cNvSpPr/>
          <p:nvPr/>
        </p:nvSpPr>
        <p:spPr bwMode="auto">
          <a:xfrm>
            <a:off x="1768111" y="3954463"/>
            <a:ext cx="2128674" cy="612648"/>
          </a:xfrm>
          <a:prstGeom prst="wedgeRectCallout">
            <a:avLst>
              <a:gd name="adj1" fmla="val 48877"/>
              <a:gd name="adj2" fmla="val 124108"/>
            </a:avLst>
          </a:prstGeom>
          <a:solidFill>
            <a:schemeClr val="bg1"/>
          </a:solidFill>
          <a:ln w="254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ct val="0"/>
              </a:spcBef>
              <a:spcAft>
                <a:spcPct val="0"/>
              </a:spcAft>
            </a:pPr>
            <a:r>
              <a:rPr lang="en-GB" sz="1000" dirty="0">
                <a:solidFill>
                  <a:schemeClr val="tx1"/>
                </a:solidFill>
                <a:ea typeface="Segoe UI" pitchFamily="34" charset="0"/>
                <a:cs typeface="Segoe UI" pitchFamily="34" charset="0"/>
              </a:rPr>
              <a:t>Disk’s performance requirement failed but can be achieved by striping data across several disks.</a:t>
            </a:r>
          </a:p>
        </p:txBody>
      </p:sp>
      <p:sp>
        <p:nvSpPr>
          <p:cNvPr id="13" name="Speech Bubble: Rectangle 12">
            <a:extLst>
              <a:ext uri="{FF2B5EF4-FFF2-40B4-BE49-F238E27FC236}">
                <a16:creationId xmlns:a16="http://schemas.microsoft.com/office/drawing/2014/main" id="{A97760B7-51D4-42CD-AC70-382777CB1FD1}"/>
              </a:ext>
            </a:extLst>
          </p:cNvPr>
          <p:cNvSpPr/>
          <p:nvPr/>
        </p:nvSpPr>
        <p:spPr bwMode="auto">
          <a:xfrm>
            <a:off x="4265708" y="4260787"/>
            <a:ext cx="2128674" cy="612648"/>
          </a:xfrm>
          <a:prstGeom prst="wedgeRectCallout">
            <a:avLst>
              <a:gd name="adj1" fmla="val -48392"/>
              <a:gd name="adj2" fmla="val 105237"/>
            </a:avLst>
          </a:prstGeom>
          <a:solidFill>
            <a:schemeClr val="bg1"/>
          </a:solidFill>
          <a:ln w="254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ct val="0"/>
              </a:spcBef>
              <a:spcAft>
                <a:spcPct val="0"/>
              </a:spcAft>
            </a:pPr>
            <a:r>
              <a:rPr lang="en-GB" sz="1000" dirty="0">
                <a:solidFill>
                  <a:schemeClr val="tx1"/>
                </a:solidFill>
                <a:ea typeface="Segoe UI" pitchFamily="34" charset="0"/>
                <a:cs typeface="Segoe UI" pitchFamily="34" charset="0"/>
              </a:rPr>
              <a:t>Work around: Use P30 and migrate to RAID 0 after migration</a:t>
            </a:r>
          </a:p>
        </p:txBody>
      </p:sp>
      <p:sp>
        <p:nvSpPr>
          <p:cNvPr id="14" name="Speech Bubble: Rectangle 13">
            <a:extLst>
              <a:ext uri="{FF2B5EF4-FFF2-40B4-BE49-F238E27FC236}">
                <a16:creationId xmlns:a16="http://schemas.microsoft.com/office/drawing/2014/main" id="{D3CE54E4-9799-43D3-AE34-9AFABE261A14}"/>
              </a:ext>
            </a:extLst>
          </p:cNvPr>
          <p:cNvSpPr/>
          <p:nvPr/>
        </p:nvSpPr>
        <p:spPr bwMode="auto">
          <a:xfrm>
            <a:off x="3932238" y="5907877"/>
            <a:ext cx="1142382" cy="523403"/>
          </a:xfrm>
          <a:prstGeom prst="wedgeRectCallout">
            <a:avLst>
              <a:gd name="adj1" fmla="val 84448"/>
              <a:gd name="adj2" fmla="val 19458"/>
            </a:avLst>
          </a:prstGeom>
          <a:solidFill>
            <a:schemeClr val="bg1"/>
          </a:solidFill>
          <a:ln w="254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ct val="0"/>
              </a:spcBef>
              <a:spcAft>
                <a:spcPct val="0"/>
              </a:spcAft>
            </a:pPr>
            <a:r>
              <a:rPr lang="en-GB" sz="1000" dirty="0">
                <a:solidFill>
                  <a:schemeClr val="tx1"/>
                </a:solidFill>
                <a:ea typeface="Segoe UI" pitchFamily="34" charset="0"/>
                <a:cs typeface="Segoe UI" pitchFamily="34" charset="0"/>
              </a:rPr>
              <a:t>Download detailed analysis</a:t>
            </a:r>
          </a:p>
        </p:txBody>
      </p:sp>
      <p:sp>
        <p:nvSpPr>
          <p:cNvPr id="15" name="Freeform 9">
            <a:extLst>
              <a:ext uri="{FF2B5EF4-FFF2-40B4-BE49-F238E27FC236}">
                <a16:creationId xmlns:a16="http://schemas.microsoft.com/office/drawing/2014/main" id="{BE42E6D8-4FD3-43D9-B127-FDB2E5E4E2C8}"/>
              </a:ext>
            </a:extLst>
          </p:cNvPr>
          <p:cNvSpPr>
            <a:spLocks noEditPoints="1"/>
          </p:cNvSpPr>
          <p:nvPr/>
        </p:nvSpPr>
        <p:spPr bwMode="black">
          <a:xfrm>
            <a:off x="6675438" y="1271625"/>
            <a:ext cx="363482" cy="364960"/>
          </a:xfrm>
          <a:prstGeom prst="ellipse">
            <a:avLst/>
          </a:prstGeom>
          <a:solidFill>
            <a:srgbClr val="005BAA"/>
          </a:solidFill>
          <a:ln>
            <a:noFill/>
          </a:ln>
          <a:extLst/>
        </p:spPr>
        <p:txBody>
          <a:bodyPr vert="horz" wrap="square" lIns="89642" tIns="44821" rIns="89642" bIns="44821" numCol="1" anchor="ctr" anchorCtr="0" compatLnSpc="1">
            <a:prstTxWarp prst="textNoShape">
              <a:avLst/>
            </a:prstTxWarp>
          </a:bodyPr>
          <a:lstStyle/>
          <a:p>
            <a:pPr algn="ctr" defTabSz="914462"/>
            <a:r>
              <a:rPr lang="en-US" dirty="0">
                <a:solidFill>
                  <a:schemeClr val="bg1"/>
                </a:solidFill>
                <a:latin typeface="Segoe UI"/>
                <a:sym typeface="Wingdings" panose="05000000000000000000" pitchFamily="2" charset="2"/>
              </a:rPr>
              <a:t></a:t>
            </a:r>
            <a:endParaRPr lang="en-US" dirty="0">
              <a:solidFill>
                <a:schemeClr val="bg1"/>
              </a:solidFill>
              <a:latin typeface="Segoe UI"/>
            </a:endParaRPr>
          </a:p>
        </p:txBody>
      </p:sp>
      <p:sp>
        <p:nvSpPr>
          <p:cNvPr id="16" name="Freeform 9">
            <a:extLst>
              <a:ext uri="{FF2B5EF4-FFF2-40B4-BE49-F238E27FC236}">
                <a16:creationId xmlns:a16="http://schemas.microsoft.com/office/drawing/2014/main" id="{0A046E04-3711-4F2C-BF47-DC8C705A587D}"/>
              </a:ext>
            </a:extLst>
          </p:cNvPr>
          <p:cNvSpPr>
            <a:spLocks noEditPoints="1"/>
          </p:cNvSpPr>
          <p:nvPr/>
        </p:nvSpPr>
        <p:spPr bwMode="black">
          <a:xfrm>
            <a:off x="6675438" y="2625863"/>
            <a:ext cx="363482" cy="364960"/>
          </a:xfrm>
          <a:prstGeom prst="ellipse">
            <a:avLst/>
          </a:prstGeom>
          <a:solidFill>
            <a:srgbClr val="005BAA"/>
          </a:solidFill>
          <a:ln>
            <a:noFill/>
          </a:ln>
          <a:extLst/>
        </p:spPr>
        <p:txBody>
          <a:bodyPr vert="horz" wrap="square" lIns="89642" tIns="44821" rIns="89642" bIns="44821" numCol="1" anchor="ctr" anchorCtr="0" compatLnSpc="1">
            <a:prstTxWarp prst="textNoShape">
              <a:avLst/>
            </a:prstTxWarp>
          </a:bodyPr>
          <a:lstStyle/>
          <a:p>
            <a:pPr algn="ctr" defTabSz="914462"/>
            <a:r>
              <a:rPr lang="en-US" dirty="0">
                <a:solidFill>
                  <a:schemeClr val="bg1"/>
                </a:solidFill>
                <a:latin typeface="Segoe UI"/>
                <a:sym typeface="Wingdings" panose="05000000000000000000" pitchFamily="2" charset="2"/>
              </a:rPr>
              <a:t></a:t>
            </a:r>
            <a:endParaRPr lang="en-US" dirty="0">
              <a:solidFill>
                <a:schemeClr val="bg1"/>
              </a:solidFill>
              <a:latin typeface="Segoe UI"/>
            </a:endParaRPr>
          </a:p>
        </p:txBody>
      </p:sp>
      <p:sp>
        <p:nvSpPr>
          <p:cNvPr id="17" name="Freeform 9">
            <a:extLst>
              <a:ext uri="{FF2B5EF4-FFF2-40B4-BE49-F238E27FC236}">
                <a16:creationId xmlns:a16="http://schemas.microsoft.com/office/drawing/2014/main" id="{F6BCA22E-0BE3-4F86-83EE-E6000BBE0475}"/>
              </a:ext>
            </a:extLst>
          </p:cNvPr>
          <p:cNvSpPr>
            <a:spLocks noEditPoints="1"/>
          </p:cNvSpPr>
          <p:nvPr/>
        </p:nvSpPr>
        <p:spPr bwMode="black">
          <a:xfrm>
            <a:off x="6675438" y="3378218"/>
            <a:ext cx="363482" cy="364960"/>
          </a:xfrm>
          <a:prstGeom prst="ellipse">
            <a:avLst/>
          </a:prstGeom>
          <a:solidFill>
            <a:srgbClr val="005BAA"/>
          </a:solidFill>
          <a:ln>
            <a:noFill/>
          </a:ln>
          <a:extLst/>
        </p:spPr>
        <p:txBody>
          <a:bodyPr vert="horz" wrap="square" lIns="89642" tIns="44821" rIns="89642" bIns="44821" numCol="1" anchor="ctr" anchorCtr="0" compatLnSpc="1">
            <a:prstTxWarp prst="textNoShape">
              <a:avLst/>
            </a:prstTxWarp>
          </a:bodyPr>
          <a:lstStyle/>
          <a:p>
            <a:pPr algn="ctr" defTabSz="914462"/>
            <a:r>
              <a:rPr lang="en-US" dirty="0">
                <a:solidFill>
                  <a:schemeClr val="bg1"/>
                </a:solidFill>
                <a:latin typeface="Segoe UI"/>
                <a:sym typeface="Wingdings" panose="05000000000000000000" pitchFamily="2" charset="2"/>
              </a:rPr>
              <a:t></a:t>
            </a:r>
            <a:endParaRPr lang="en-US" dirty="0">
              <a:solidFill>
                <a:schemeClr val="bg1"/>
              </a:solidFill>
              <a:latin typeface="Segoe UI"/>
            </a:endParaRPr>
          </a:p>
        </p:txBody>
      </p:sp>
    </p:spTree>
    <p:extLst>
      <p:ext uri="{BB962C8B-B14F-4D97-AF65-F5344CB8AC3E}">
        <p14:creationId xmlns:p14="http://schemas.microsoft.com/office/powerpoint/2010/main" val="43561387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507" dirty="0">
                <a:solidFill>
                  <a:schemeClr val="bg1"/>
                </a:solidFill>
                <a:latin typeface="Segoe UI Light" panose="020B0502040204020203" pitchFamily="34" charset="0"/>
                <a:cs typeface="Segoe UI Light" panose="020B0502040204020203" pitchFamily="34" charset="0"/>
              </a:rPr>
              <a:t>Deployment Planning</a:t>
            </a:r>
          </a:p>
        </p:txBody>
      </p:sp>
      <p:sp>
        <p:nvSpPr>
          <p:cNvPr id="3" name="Rectangle 2"/>
          <p:cNvSpPr/>
          <p:nvPr/>
        </p:nvSpPr>
        <p:spPr>
          <a:xfrm>
            <a:off x="624840" y="1212848"/>
            <a:ext cx="11354434" cy="5484815"/>
          </a:xfrm>
          <a:prstGeom prst="rect">
            <a:avLst/>
          </a:prstGeom>
          <a:solidFill>
            <a:schemeClr val="bg1">
              <a:alpha val="15000"/>
            </a:schemeClr>
          </a:solidFill>
        </p:spPr>
        <p:txBody>
          <a:bodyPr wrap="square" lIns="320040">
            <a:noAutofit/>
          </a:bodyPr>
          <a:lstStyle/>
          <a:p>
            <a:pPr defTabSz="932597">
              <a:spcBef>
                <a:spcPts val="1400"/>
              </a:spcBef>
            </a:pPr>
            <a:r>
              <a:rPr lang="en-IN" sz="2600" dirty="0">
                <a:solidFill>
                  <a:schemeClr val="bg1"/>
                </a:solidFill>
                <a:latin typeface="+mj-lt"/>
                <a:cs typeface="Segoe UI Light" panose="020B0502040204020203" pitchFamily="34" charset="0"/>
              </a:rPr>
              <a:t>Estimate</a:t>
            </a:r>
            <a:r>
              <a:rPr lang="en-IN" sz="2600" b="1" dirty="0">
                <a:solidFill>
                  <a:schemeClr val="bg1"/>
                </a:solidFill>
                <a:latin typeface="+mj-lt"/>
                <a:cs typeface="Segoe UI Light" panose="020B0502040204020203" pitchFamily="34" charset="0"/>
              </a:rPr>
              <a:t> </a:t>
            </a:r>
            <a:r>
              <a:rPr lang="en-IN" sz="2600" b="1" dirty="0">
                <a:solidFill>
                  <a:schemeClr val="bg1"/>
                </a:solidFill>
                <a:latin typeface="Segoe UI Semibold" panose="020B0702040204020203" pitchFamily="34" charset="0"/>
                <a:cs typeface="Segoe UI Semibold" panose="020B0702040204020203" pitchFamily="34" charset="0"/>
              </a:rPr>
              <a:t>network bandwidth</a:t>
            </a:r>
            <a:r>
              <a:rPr lang="en-IN" sz="2600" dirty="0">
                <a:solidFill>
                  <a:schemeClr val="bg1"/>
                </a:solidFill>
                <a:latin typeface="Segoe UI Semibold" panose="020B0702040204020203" pitchFamily="34" charset="0"/>
                <a:cs typeface="Segoe UI Semibold" panose="020B0702040204020203" pitchFamily="34" charset="0"/>
              </a:rPr>
              <a:t> </a:t>
            </a:r>
            <a:r>
              <a:rPr lang="en-IN" sz="2600" dirty="0">
                <a:solidFill>
                  <a:schemeClr val="bg1"/>
                </a:solidFill>
                <a:latin typeface="+mj-lt"/>
                <a:ea typeface="Calibri" panose="020F0502020204030204" pitchFamily="34" charset="0"/>
                <a:cs typeface="Segoe UI Light" panose="020B0502040204020203" pitchFamily="34" charset="0"/>
              </a:rPr>
              <a:t>required for initial and delta replication</a:t>
            </a:r>
            <a:endParaRPr lang="en-US" sz="2600" dirty="0">
              <a:solidFill>
                <a:schemeClr val="bg1"/>
              </a:solidFill>
              <a:latin typeface="+mj-lt"/>
              <a:ea typeface="Calibri" panose="020F0502020204030204" pitchFamily="34" charset="0"/>
              <a:cs typeface="Segoe UI Light" panose="020B0502040204020203" pitchFamily="34" charset="0"/>
            </a:endParaRPr>
          </a:p>
          <a:p>
            <a:pPr defTabSz="932597">
              <a:spcBef>
                <a:spcPts val="1400"/>
              </a:spcBef>
            </a:pPr>
            <a:r>
              <a:rPr lang="en-IN" sz="2600" dirty="0">
                <a:solidFill>
                  <a:schemeClr val="bg1"/>
                </a:solidFill>
                <a:latin typeface="+mj-lt"/>
                <a:cs typeface="Segoe UI Light" panose="020B0502040204020203" pitchFamily="34" charset="0"/>
              </a:rPr>
              <a:t>Identify</a:t>
            </a:r>
            <a:r>
              <a:rPr lang="en-IN" sz="2600" dirty="0">
                <a:solidFill>
                  <a:schemeClr val="bg1"/>
                </a:solidFill>
                <a:latin typeface="+mj-lt"/>
                <a:ea typeface="Calibri" panose="020F0502020204030204" pitchFamily="34" charset="0"/>
                <a:cs typeface="Segoe UI Light" panose="020B0502040204020203" pitchFamily="34" charset="0"/>
              </a:rPr>
              <a:t> Azure </a:t>
            </a:r>
            <a:r>
              <a:rPr lang="en-IN" sz="2600" b="1" dirty="0">
                <a:solidFill>
                  <a:schemeClr val="bg1"/>
                </a:solidFill>
                <a:latin typeface="Segoe UI Semibold" panose="020B0702040204020203" pitchFamily="34" charset="0"/>
                <a:cs typeface="Segoe UI Semibold" panose="020B0702040204020203" pitchFamily="34" charset="0"/>
              </a:rPr>
              <a:t>storage type </a:t>
            </a:r>
            <a:r>
              <a:rPr lang="en-IN" sz="2600" dirty="0">
                <a:solidFill>
                  <a:schemeClr val="bg1"/>
                </a:solidFill>
                <a:latin typeface="+mj-lt"/>
                <a:ea typeface="Calibri" panose="020F0502020204030204" pitchFamily="34" charset="0"/>
                <a:cs typeface="Segoe UI Light" panose="020B0502040204020203" pitchFamily="34" charset="0"/>
              </a:rPr>
              <a:t>(standard or premium) required for virtual machines </a:t>
            </a:r>
            <a:endParaRPr lang="en-US" sz="2600" dirty="0">
              <a:solidFill>
                <a:schemeClr val="bg1"/>
              </a:solidFill>
              <a:latin typeface="+mj-lt"/>
              <a:ea typeface="Calibri" panose="020F0502020204030204" pitchFamily="34" charset="0"/>
              <a:cs typeface="Segoe UI Light" panose="020B0502040204020203" pitchFamily="34" charset="0"/>
            </a:endParaRPr>
          </a:p>
          <a:p>
            <a:pPr defTabSz="932597">
              <a:spcBef>
                <a:spcPts val="1400"/>
              </a:spcBef>
            </a:pPr>
            <a:r>
              <a:rPr lang="en-IN" sz="2600" dirty="0">
                <a:solidFill>
                  <a:schemeClr val="bg1"/>
                </a:solidFill>
                <a:latin typeface="+mj-lt"/>
                <a:cs typeface="Segoe UI Light" panose="020B0502040204020203" pitchFamily="34" charset="0"/>
              </a:rPr>
              <a:t>Estimate</a:t>
            </a:r>
            <a:r>
              <a:rPr lang="en-IN" sz="2600" dirty="0">
                <a:solidFill>
                  <a:schemeClr val="bg1"/>
                </a:solidFill>
                <a:latin typeface="+mj-lt"/>
                <a:ea typeface="Calibri" panose="020F0502020204030204" pitchFamily="34" charset="0"/>
                <a:cs typeface="Segoe UI Light" panose="020B0502040204020203" pitchFamily="34" charset="0"/>
              </a:rPr>
              <a:t> the total </a:t>
            </a:r>
            <a:r>
              <a:rPr lang="en-IN" sz="2600" b="1" dirty="0">
                <a:solidFill>
                  <a:schemeClr val="bg1"/>
                </a:solidFill>
                <a:latin typeface="Segoe UI Semibold" panose="020B0702040204020203" pitchFamily="34" charset="0"/>
                <a:cs typeface="Segoe UI Semibold" panose="020B0702040204020203" pitchFamily="34" charset="0"/>
              </a:rPr>
              <a:t>number of </a:t>
            </a:r>
            <a:r>
              <a:rPr lang="en-IN" sz="2600" dirty="0">
                <a:solidFill>
                  <a:schemeClr val="bg1"/>
                </a:solidFill>
                <a:latin typeface="+mj-lt"/>
                <a:ea typeface="Calibri" panose="020F0502020204030204" pitchFamily="34" charset="0"/>
                <a:cs typeface="Segoe UI Light" panose="020B0502040204020203" pitchFamily="34" charset="0"/>
              </a:rPr>
              <a:t>standard and premium </a:t>
            </a:r>
            <a:r>
              <a:rPr lang="en-IN" sz="2600" b="1" dirty="0">
                <a:solidFill>
                  <a:schemeClr val="bg1"/>
                </a:solidFill>
                <a:latin typeface="+mj-lt"/>
                <a:cs typeface="Segoe UI Light" panose="020B0502040204020203" pitchFamily="34" charset="0"/>
              </a:rPr>
              <a:t>storage accounts </a:t>
            </a:r>
            <a:r>
              <a:rPr lang="en-IN" sz="2600" dirty="0">
                <a:solidFill>
                  <a:schemeClr val="bg1"/>
                </a:solidFill>
                <a:latin typeface="+mj-lt"/>
                <a:ea typeface="Calibri" panose="020F0502020204030204" pitchFamily="34" charset="0"/>
                <a:cs typeface="Segoe UI Light" panose="020B0502040204020203" pitchFamily="34" charset="0"/>
              </a:rPr>
              <a:t>that need to be provisioned</a:t>
            </a:r>
            <a:endParaRPr lang="en-US" sz="2600" dirty="0">
              <a:solidFill>
                <a:schemeClr val="bg1"/>
              </a:solidFill>
              <a:latin typeface="+mj-lt"/>
              <a:ea typeface="Calibri" panose="020F0502020204030204" pitchFamily="34" charset="0"/>
              <a:cs typeface="Segoe UI Light" panose="020B0502040204020203" pitchFamily="34" charset="0"/>
            </a:endParaRPr>
          </a:p>
          <a:p>
            <a:pPr defTabSz="932597">
              <a:spcBef>
                <a:spcPts val="1400"/>
              </a:spcBef>
            </a:pPr>
            <a:r>
              <a:rPr lang="en-IN" sz="2600" dirty="0">
                <a:solidFill>
                  <a:schemeClr val="bg1"/>
                </a:solidFill>
                <a:latin typeface="+mj-lt"/>
                <a:cs typeface="Segoe UI Light" panose="020B0502040204020203" pitchFamily="34" charset="0"/>
              </a:rPr>
              <a:t>Estimate</a:t>
            </a:r>
            <a:r>
              <a:rPr lang="en-IN" sz="2600" dirty="0">
                <a:solidFill>
                  <a:schemeClr val="bg1"/>
                </a:solidFill>
                <a:latin typeface="+mj-lt"/>
                <a:ea typeface="Calibri" panose="020F0502020204030204" pitchFamily="34" charset="0"/>
                <a:cs typeface="Segoe UI Light" panose="020B0502040204020203" pitchFamily="34" charset="0"/>
              </a:rPr>
              <a:t> the total </a:t>
            </a:r>
            <a:r>
              <a:rPr lang="en-IN" sz="2600" b="1" dirty="0">
                <a:solidFill>
                  <a:schemeClr val="bg1"/>
                </a:solidFill>
                <a:latin typeface="Segoe UI Semibold" panose="020B0702040204020203" pitchFamily="34" charset="0"/>
                <a:cs typeface="Segoe UI Semibold" panose="020B0702040204020203" pitchFamily="34" charset="0"/>
              </a:rPr>
              <a:t>number of Configuration and Process Servers </a:t>
            </a:r>
            <a:r>
              <a:rPr lang="en-IN" sz="2600" dirty="0">
                <a:solidFill>
                  <a:schemeClr val="bg1"/>
                </a:solidFill>
                <a:latin typeface="+mj-lt"/>
                <a:ea typeface="Calibri" panose="020F0502020204030204" pitchFamily="34" charset="0"/>
                <a:cs typeface="Segoe UI Light" panose="020B0502040204020203" pitchFamily="34" charset="0"/>
              </a:rPr>
              <a:t>that need</a:t>
            </a:r>
            <a:br>
              <a:rPr lang="en-IN" sz="2600" dirty="0">
                <a:solidFill>
                  <a:schemeClr val="bg1"/>
                </a:solidFill>
                <a:latin typeface="+mj-lt"/>
                <a:ea typeface="Calibri" panose="020F0502020204030204" pitchFamily="34" charset="0"/>
                <a:cs typeface="Segoe UI Light" panose="020B0502040204020203" pitchFamily="34" charset="0"/>
              </a:rPr>
            </a:br>
            <a:r>
              <a:rPr lang="en-IN" sz="2600" dirty="0">
                <a:solidFill>
                  <a:schemeClr val="bg1"/>
                </a:solidFill>
                <a:latin typeface="+mj-lt"/>
                <a:ea typeface="Calibri" panose="020F0502020204030204" pitchFamily="34" charset="0"/>
                <a:cs typeface="Segoe UI Light" panose="020B0502040204020203" pitchFamily="34" charset="0"/>
              </a:rPr>
              <a:t>to be deployed while protecting VMware workloads </a:t>
            </a:r>
            <a:endParaRPr lang="en-US" sz="2600" dirty="0">
              <a:solidFill>
                <a:schemeClr val="bg1"/>
              </a:solidFill>
              <a:latin typeface="+mj-lt"/>
              <a:ea typeface="Calibri" panose="020F0502020204030204" pitchFamily="34" charset="0"/>
              <a:cs typeface="Segoe UI Light" panose="020B0502040204020203" pitchFamily="34" charset="0"/>
            </a:endParaRPr>
          </a:p>
          <a:p>
            <a:pPr defTabSz="932597">
              <a:spcBef>
                <a:spcPts val="1400"/>
              </a:spcBef>
            </a:pPr>
            <a:r>
              <a:rPr lang="en-IN" sz="2600" dirty="0">
                <a:solidFill>
                  <a:schemeClr val="bg1"/>
                </a:solidFill>
                <a:latin typeface="+mj-lt"/>
                <a:ea typeface="Calibri" panose="020F0502020204030204" pitchFamily="34" charset="0"/>
                <a:cs typeface="Segoe UI Light" panose="020B0502040204020203" pitchFamily="34" charset="0"/>
              </a:rPr>
              <a:t>Run virtual machine </a:t>
            </a:r>
            <a:r>
              <a:rPr lang="en-IN" sz="2600" b="1" dirty="0">
                <a:solidFill>
                  <a:schemeClr val="bg1"/>
                </a:solidFill>
                <a:latin typeface="Segoe UI Semibold" panose="020B0702040204020203" pitchFamily="34" charset="0"/>
                <a:cs typeface="Segoe UI Semibold" panose="020B0702040204020203" pitchFamily="34" charset="0"/>
              </a:rPr>
              <a:t>eligibility assessment </a:t>
            </a:r>
            <a:r>
              <a:rPr lang="en-IN" sz="2600" dirty="0">
                <a:solidFill>
                  <a:schemeClr val="bg1"/>
                </a:solidFill>
                <a:latin typeface="+mj-lt"/>
                <a:ea typeface="Calibri" panose="020F0502020204030204" pitchFamily="34" charset="0"/>
                <a:cs typeface="Segoe UI Light" panose="020B0502040204020203" pitchFamily="34" charset="0"/>
              </a:rPr>
              <a:t>based on number of disks, </a:t>
            </a:r>
            <a:br>
              <a:rPr lang="en-IN" sz="2600" dirty="0">
                <a:solidFill>
                  <a:schemeClr val="bg1"/>
                </a:solidFill>
                <a:latin typeface="+mj-lt"/>
                <a:ea typeface="Calibri" panose="020F0502020204030204" pitchFamily="34" charset="0"/>
                <a:cs typeface="Segoe UI Light" panose="020B0502040204020203" pitchFamily="34" charset="0"/>
              </a:rPr>
            </a:br>
            <a:r>
              <a:rPr lang="en-IN" sz="2600" dirty="0">
                <a:solidFill>
                  <a:schemeClr val="bg1"/>
                </a:solidFill>
                <a:latin typeface="+mj-lt"/>
                <a:ea typeface="Calibri" panose="020F0502020204030204" pitchFamily="34" charset="0"/>
                <a:cs typeface="Segoe UI Light" panose="020B0502040204020203" pitchFamily="34" charset="0"/>
              </a:rPr>
              <a:t>size of the disks and IOPS</a:t>
            </a:r>
          </a:p>
          <a:p>
            <a:pPr defTabSz="932597">
              <a:spcBef>
                <a:spcPts val="1400"/>
              </a:spcBef>
            </a:pPr>
            <a:r>
              <a:rPr lang="en-IN" sz="2600" dirty="0">
                <a:solidFill>
                  <a:schemeClr val="bg1"/>
                </a:solidFill>
                <a:latin typeface="+mj-lt"/>
                <a:cs typeface="Segoe UI Light" panose="020B0502040204020203" pitchFamily="34" charset="0"/>
              </a:rPr>
              <a:t>Profile the </a:t>
            </a:r>
            <a:r>
              <a:rPr lang="en-IN" sz="2600" b="1" dirty="0">
                <a:solidFill>
                  <a:schemeClr val="bg1"/>
                </a:solidFill>
                <a:latin typeface="Segoe UI Semibold" panose="020B0702040204020203" pitchFamily="34" charset="0"/>
                <a:cs typeface="Segoe UI Semibold" panose="020B0702040204020203" pitchFamily="34" charset="0"/>
              </a:rPr>
              <a:t>actual churn </a:t>
            </a:r>
            <a:r>
              <a:rPr lang="en-IN" sz="2600" dirty="0">
                <a:solidFill>
                  <a:schemeClr val="bg1"/>
                </a:solidFill>
                <a:latin typeface="+mj-lt"/>
                <a:cs typeface="Segoe UI Light" panose="020B0502040204020203" pitchFamily="34" charset="0"/>
              </a:rPr>
              <a:t>on the source virtual machine</a:t>
            </a:r>
            <a:r>
              <a:rPr lang="en-IN" sz="2600" b="1" dirty="0">
                <a:solidFill>
                  <a:schemeClr val="bg1"/>
                </a:solidFill>
                <a:latin typeface="+mj-lt"/>
                <a:cs typeface="Segoe UI Light" panose="020B0502040204020203" pitchFamily="34" charset="0"/>
              </a:rPr>
              <a:t> </a:t>
            </a:r>
            <a:r>
              <a:rPr lang="en-IN" sz="2600" b="1" dirty="0">
                <a:solidFill>
                  <a:schemeClr val="bg1"/>
                </a:solidFill>
                <a:latin typeface="Segoe UI Semibold" panose="020B0702040204020203" pitchFamily="34" charset="0"/>
                <a:cs typeface="Segoe UI Semibold" panose="020B0702040204020203" pitchFamily="34" charset="0"/>
              </a:rPr>
              <a:t>without any impact </a:t>
            </a:r>
            <a:br>
              <a:rPr lang="en-IN" sz="2600" b="1" dirty="0">
                <a:solidFill>
                  <a:schemeClr val="bg1"/>
                </a:solidFill>
                <a:latin typeface="Segoe UI Semibold" panose="020B0702040204020203" pitchFamily="34" charset="0"/>
                <a:cs typeface="Segoe UI Semibold" panose="020B0702040204020203" pitchFamily="34" charset="0"/>
              </a:rPr>
            </a:br>
            <a:r>
              <a:rPr lang="en-IN" sz="2600" dirty="0">
                <a:solidFill>
                  <a:schemeClr val="bg1"/>
                </a:solidFill>
                <a:latin typeface="+mj-lt"/>
                <a:cs typeface="Segoe UI Light" panose="020B0502040204020203" pitchFamily="34" charset="0"/>
              </a:rPr>
              <a:t>to the production workload</a:t>
            </a:r>
            <a:endParaRPr lang="en-US" sz="2600" dirty="0">
              <a:solidFill>
                <a:schemeClr val="bg1"/>
              </a:solidFill>
              <a:latin typeface="+mj-lt"/>
              <a:cs typeface="Segoe UI Light" panose="020B0502040204020203" pitchFamily="34" charset="0"/>
            </a:endParaRPr>
          </a:p>
        </p:txBody>
      </p:sp>
      <p:sp>
        <p:nvSpPr>
          <p:cNvPr id="4" name="Freeform 9">
            <a:extLst>
              <a:ext uri="{FF2B5EF4-FFF2-40B4-BE49-F238E27FC236}">
                <a16:creationId xmlns:a16="http://schemas.microsoft.com/office/drawing/2014/main" id="{99A975D2-9DD6-491B-A1B6-749077BBF235}"/>
              </a:ext>
            </a:extLst>
          </p:cNvPr>
          <p:cNvSpPr>
            <a:spLocks noEditPoints="1"/>
          </p:cNvSpPr>
          <p:nvPr/>
        </p:nvSpPr>
        <p:spPr bwMode="black">
          <a:xfrm>
            <a:off x="457201" y="1271625"/>
            <a:ext cx="363482" cy="364960"/>
          </a:xfrm>
          <a:prstGeom prst="ellipse">
            <a:avLst/>
          </a:prstGeom>
          <a:solidFill>
            <a:srgbClr val="005BAA"/>
          </a:solidFill>
          <a:ln>
            <a:noFill/>
          </a:ln>
          <a:extLst/>
        </p:spPr>
        <p:txBody>
          <a:bodyPr vert="horz" wrap="square" lIns="89642" tIns="44821" rIns="89642" bIns="44821" numCol="1" anchor="ctr" anchorCtr="0" compatLnSpc="1">
            <a:prstTxWarp prst="textNoShape">
              <a:avLst/>
            </a:prstTxWarp>
          </a:bodyPr>
          <a:lstStyle/>
          <a:p>
            <a:pPr algn="ctr" defTabSz="914462"/>
            <a:r>
              <a:rPr lang="en-US" dirty="0">
                <a:solidFill>
                  <a:schemeClr val="bg1"/>
                </a:solidFill>
                <a:latin typeface="Segoe UI"/>
                <a:sym typeface="Wingdings" panose="05000000000000000000" pitchFamily="2" charset="2"/>
              </a:rPr>
              <a:t></a:t>
            </a:r>
            <a:endParaRPr lang="en-US" dirty="0">
              <a:solidFill>
                <a:schemeClr val="bg1"/>
              </a:solidFill>
              <a:latin typeface="Segoe UI"/>
            </a:endParaRPr>
          </a:p>
        </p:txBody>
      </p:sp>
      <p:sp>
        <p:nvSpPr>
          <p:cNvPr id="5" name="Freeform 9">
            <a:extLst>
              <a:ext uri="{FF2B5EF4-FFF2-40B4-BE49-F238E27FC236}">
                <a16:creationId xmlns:a16="http://schemas.microsoft.com/office/drawing/2014/main" id="{194C8A8A-8C7C-4684-96EA-5ED233CE3013}"/>
              </a:ext>
            </a:extLst>
          </p:cNvPr>
          <p:cNvSpPr>
            <a:spLocks noEditPoints="1"/>
          </p:cNvSpPr>
          <p:nvPr/>
        </p:nvSpPr>
        <p:spPr bwMode="black">
          <a:xfrm>
            <a:off x="457201" y="1881225"/>
            <a:ext cx="363482" cy="364960"/>
          </a:xfrm>
          <a:prstGeom prst="ellipse">
            <a:avLst/>
          </a:prstGeom>
          <a:solidFill>
            <a:srgbClr val="005BAA"/>
          </a:solidFill>
          <a:ln>
            <a:noFill/>
          </a:ln>
          <a:extLst/>
        </p:spPr>
        <p:txBody>
          <a:bodyPr vert="horz" wrap="square" lIns="89642" tIns="44821" rIns="89642" bIns="44821" numCol="1" anchor="ctr" anchorCtr="0" compatLnSpc="1">
            <a:prstTxWarp prst="textNoShape">
              <a:avLst/>
            </a:prstTxWarp>
          </a:bodyPr>
          <a:lstStyle/>
          <a:p>
            <a:pPr algn="ctr" defTabSz="914462"/>
            <a:r>
              <a:rPr lang="en-US" dirty="0">
                <a:solidFill>
                  <a:schemeClr val="bg1"/>
                </a:solidFill>
                <a:latin typeface="Segoe UI"/>
                <a:sym typeface="Wingdings" panose="05000000000000000000" pitchFamily="2" charset="2"/>
              </a:rPr>
              <a:t></a:t>
            </a:r>
            <a:endParaRPr lang="en-US" dirty="0">
              <a:solidFill>
                <a:schemeClr val="bg1"/>
              </a:solidFill>
              <a:latin typeface="Segoe UI"/>
            </a:endParaRPr>
          </a:p>
        </p:txBody>
      </p:sp>
      <p:sp>
        <p:nvSpPr>
          <p:cNvPr id="6" name="Freeform 9">
            <a:extLst>
              <a:ext uri="{FF2B5EF4-FFF2-40B4-BE49-F238E27FC236}">
                <a16:creationId xmlns:a16="http://schemas.microsoft.com/office/drawing/2014/main" id="{A7C1C112-372F-4DBA-AD1F-E935E7E0E1E4}"/>
              </a:ext>
            </a:extLst>
          </p:cNvPr>
          <p:cNvSpPr>
            <a:spLocks noEditPoints="1"/>
          </p:cNvSpPr>
          <p:nvPr/>
        </p:nvSpPr>
        <p:spPr bwMode="black">
          <a:xfrm>
            <a:off x="457201" y="2826105"/>
            <a:ext cx="363482" cy="364960"/>
          </a:xfrm>
          <a:prstGeom prst="ellipse">
            <a:avLst/>
          </a:prstGeom>
          <a:solidFill>
            <a:srgbClr val="005BAA"/>
          </a:solidFill>
          <a:ln>
            <a:noFill/>
          </a:ln>
          <a:extLst/>
        </p:spPr>
        <p:txBody>
          <a:bodyPr vert="horz" wrap="square" lIns="89642" tIns="44821" rIns="89642" bIns="44821" numCol="1" anchor="ctr" anchorCtr="0" compatLnSpc="1">
            <a:prstTxWarp prst="textNoShape">
              <a:avLst/>
            </a:prstTxWarp>
          </a:bodyPr>
          <a:lstStyle/>
          <a:p>
            <a:pPr algn="ctr" defTabSz="914462"/>
            <a:r>
              <a:rPr lang="en-US" dirty="0">
                <a:solidFill>
                  <a:schemeClr val="bg1"/>
                </a:solidFill>
                <a:latin typeface="Segoe UI"/>
                <a:sym typeface="Wingdings" panose="05000000000000000000" pitchFamily="2" charset="2"/>
              </a:rPr>
              <a:t></a:t>
            </a:r>
            <a:endParaRPr lang="en-US" dirty="0">
              <a:solidFill>
                <a:schemeClr val="bg1"/>
              </a:solidFill>
              <a:latin typeface="Segoe UI"/>
            </a:endParaRPr>
          </a:p>
        </p:txBody>
      </p:sp>
      <p:sp>
        <p:nvSpPr>
          <p:cNvPr id="7" name="Freeform 9">
            <a:extLst>
              <a:ext uri="{FF2B5EF4-FFF2-40B4-BE49-F238E27FC236}">
                <a16:creationId xmlns:a16="http://schemas.microsoft.com/office/drawing/2014/main" id="{09A937CE-9042-4FCB-BEAE-7210803EED22}"/>
              </a:ext>
            </a:extLst>
          </p:cNvPr>
          <p:cNvSpPr>
            <a:spLocks noEditPoints="1"/>
          </p:cNvSpPr>
          <p:nvPr/>
        </p:nvSpPr>
        <p:spPr bwMode="black">
          <a:xfrm>
            <a:off x="457201" y="3786225"/>
            <a:ext cx="363482" cy="364960"/>
          </a:xfrm>
          <a:prstGeom prst="ellipse">
            <a:avLst/>
          </a:prstGeom>
          <a:solidFill>
            <a:srgbClr val="005BAA"/>
          </a:solidFill>
          <a:ln>
            <a:noFill/>
          </a:ln>
          <a:extLst/>
        </p:spPr>
        <p:txBody>
          <a:bodyPr vert="horz" wrap="square" lIns="89642" tIns="44821" rIns="89642" bIns="44821" numCol="1" anchor="ctr" anchorCtr="0" compatLnSpc="1">
            <a:prstTxWarp prst="textNoShape">
              <a:avLst/>
            </a:prstTxWarp>
          </a:bodyPr>
          <a:lstStyle/>
          <a:p>
            <a:pPr algn="ctr" defTabSz="914462"/>
            <a:r>
              <a:rPr lang="en-US" dirty="0">
                <a:solidFill>
                  <a:schemeClr val="bg1"/>
                </a:solidFill>
                <a:latin typeface="Segoe UI"/>
                <a:sym typeface="Wingdings" panose="05000000000000000000" pitchFamily="2" charset="2"/>
              </a:rPr>
              <a:t></a:t>
            </a:r>
            <a:endParaRPr lang="en-US" dirty="0">
              <a:solidFill>
                <a:schemeClr val="bg1"/>
              </a:solidFill>
              <a:latin typeface="Segoe UI"/>
            </a:endParaRPr>
          </a:p>
        </p:txBody>
      </p:sp>
      <p:sp>
        <p:nvSpPr>
          <p:cNvPr id="8" name="Freeform 9">
            <a:extLst>
              <a:ext uri="{FF2B5EF4-FFF2-40B4-BE49-F238E27FC236}">
                <a16:creationId xmlns:a16="http://schemas.microsoft.com/office/drawing/2014/main" id="{432AE277-75B3-499B-9D1B-5931436BE81B}"/>
              </a:ext>
            </a:extLst>
          </p:cNvPr>
          <p:cNvSpPr>
            <a:spLocks noEditPoints="1"/>
          </p:cNvSpPr>
          <p:nvPr/>
        </p:nvSpPr>
        <p:spPr bwMode="black">
          <a:xfrm>
            <a:off x="457201" y="4807305"/>
            <a:ext cx="363482" cy="364960"/>
          </a:xfrm>
          <a:prstGeom prst="ellipse">
            <a:avLst/>
          </a:prstGeom>
          <a:solidFill>
            <a:srgbClr val="005BAA"/>
          </a:solidFill>
          <a:ln>
            <a:noFill/>
          </a:ln>
          <a:extLst/>
        </p:spPr>
        <p:txBody>
          <a:bodyPr vert="horz" wrap="square" lIns="89642" tIns="44821" rIns="89642" bIns="44821" numCol="1" anchor="ctr" anchorCtr="0" compatLnSpc="1">
            <a:prstTxWarp prst="textNoShape">
              <a:avLst/>
            </a:prstTxWarp>
          </a:bodyPr>
          <a:lstStyle/>
          <a:p>
            <a:pPr algn="ctr" defTabSz="914462"/>
            <a:r>
              <a:rPr lang="en-US" dirty="0">
                <a:solidFill>
                  <a:schemeClr val="bg1"/>
                </a:solidFill>
                <a:latin typeface="Segoe UI"/>
                <a:sym typeface="Wingdings" panose="05000000000000000000" pitchFamily="2" charset="2"/>
              </a:rPr>
              <a:t></a:t>
            </a:r>
            <a:endParaRPr lang="en-US" dirty="0">
              <a:solidFill>
                <a:schemeClr val="bg1"/>
              </a:solidFill>
              <a:latin typeface="Segoe UI"/>
            </a:endParaRPr>
          </a:p>
        </p:txBody>
      </p:sp>
      <p:sp>
        <p:nvSpPr>
          <p:cNvPr id="9" name="Freeform 9">
            <a:extLst>
              <a:ext uri="{FF2B5EF4-FFF2-40B4-BE49-F238E27FC236}">
                <a16:creationId xmlns:a16="http://schemas.microsoft.com/office/drawing/2014/main" id="{A8AAA29B-16FA-48ED-8C6C-3B9ACCDC2C10}"/>
              </a:ext>
            </a:extLst>
          </p:cNvPr>
          <p:cNvSpPr>
            <a:spLocks noEditPoints="1"/>
          </p:cNvSpPr>
          <p:nvPr/>
        </p:nvSpPr>
        <p:spPr bwMode="black">
          <a:xfrm>
            <a:off x="457201" y="5721705"/>
            <a:ext cx="363482" cy="364960"/>
          </a:xfrm>
          <a:prstGeom prst="ellipse">
            <a:avLst/>
          </a:prstGeom>
          <a:solidFill>
            <a:srgbClr val="005BAA"/>
          </a:solidFill>
          <a:ln>
            <a:noFill/>
          </a:ln>
          <a:extLst/>
        </p:spPr>
        <p:txBody>
          <a:bodyPr vert="horz" wrap="square" lIns="89642" tIns="44821" rIns="89642" bIns="44821" numCol="1" anchor="ctr" anchorCtr="0" compatLnSpc="1">
            <a:prstTxWarp prst="textNoShape">
              <a:avLst/>
            </a:prstTxWarp>
          </a:bodyPr>
          <a:lstStyle/>
          <a:p>
            <a:pPr algn="ctr" defTabSz="914462"/>
            <a:r>
              <a:rPr lang="en-US" dirty="0">
                <a:solidFill>
                  <a:schemeClr val="bg1"/>
                </a:solidFill>
                <a:latin typeface="Segoe UI"/>
                <a:sym typeface="Wingdings" panose="05000000000000000000" pitchFamily="2" charset="2"/>
              </a:rPr>
              <a:t></a:t>
            </a:r>
            <a:endParaRPr lang="en-US" dirty="0">
              <a:solidFill>
                <a:schemeClr val="bg1"/>
              </a:solidFill>
              <a:latin typeface="Segoe UI"/>
            </a:endParaRPr>
          </a:p>
        </p:txBody>
      </p:sp>
    </p:spTree>
    <p:extLst>
      <p:ext uri="{BB962C8B-B14F-4D97-AF65-F5344CB8AC3E}">
        <p14:creationId xmlns:p14="http://schemas.microsoft.com/office/powerpoint/2010/main" val="137362302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507" dirty="0">
                <a:solidFill>
                  <a:schemeClr val="bg1"/>
                </a:solidFill>
                <a:latin typeface="Segoe UI Light" panose="020B0502040204020203" pitchFamily="34" charset="0"/>
                <a:cs typeface="Segoe UI Light" panose="020B0502040204020203" pitchFamily="34" charset="0"/>
              </a:rPr>
              <a:t>Deployment Planner Recap</a:t>
            </a:r>
          </a:p>
        </p:txBody>
      </p:sp>
      <p:pic>
        <p:nvPicPr>
          <p:cNvPr id="5" name="Picture 4"/>
          <p:cNvPicPr>
            <a:picLocks noChangeAspect="1"/>
          </p:cNvPicPr>
          <p:nvPr/>
        </p:nvPicPr>
        <p:blipFill>
          <a:blip r:embed="rId3"/>
          <a:stretch>
            <a:fillRect/>
          </a:stretch>
        </p:blipFill>
        <p:spPr>
          <a:xfrm>
            <a:off x="474913" y="1212848"/>
            <a:ext cx="6973364" cy="5299757"/>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2664940086"/>
              </p:ext>
            </p:extLst>
          </p:nvPr>
        </p:nvGraphicFramePr>
        <p:xfrm>
          <a:off x="7589839" y="1212848"/>
          <a:ext cx="4404042" cy="5299756"/>
        </p:xfrm>
        <a:graphic>
          <a:graphicData uri="http://schemas.openxmlformats.org/drawingml/2006/table">
            <a:tbl>
              <a:tblPr/>
              <a:tblGrid>
                <a:gridCol w="2194241">
                  <a:extLst>
                    <a:ext uri="{9D8B030D-6E8A-4147-A177-3AD203B41FA5}">
                      <a16:colId xmlns:a16="http://schemas.microsoft.com/office/drawing/2014/main" val="1124285586"/>
                    </a:ext>
                  </a:extLst>
                </a:gridCol>
                <a:gridCol w="2209801">
                  <a:extLst>
                    <a:ext uri="{9D8B030D-6E8A-4147-A177-3AD203B41FA5}">
                      <a16:colId xmlns:a16="http://schemas.microsoft.com/office/drawing/2014/main" val="69185582"/>
                    </a:ext>
                  </a:extLst>
                </a:gridCol>
              </a:tblGrid>
              <a:tr h="1789985">
                <a:tc>
                  <a:txBody>
                    <a:bodyPr/>
                    <a:lstStyle/>
                    <a:p>
                      <a:pPr algn="l" fontAlgn="t"/>
                      <a:r>
                        <a:rPr lang="en-US" sz="1600" b="0" i="1" u="none" strike="noStrike" dirty="0">
                          <a:solidFill>
                            <a:schemeClr val="bg1"/>
                          </a:solidFill>
                          <a:effectLst/>
                          <a:latin typeface="+mj-lt"/>
                        </a:rPr>
                        <a:t>It is recommended to use a three character prefix for storage account names for performance and scalability optimization</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2">
                        <a:alpha val="20000"/>
                      </a:schemeClr>
                    </a:solidFill>
                  </a:tcPr>
                </a:tc>
                <a:tc>
                  <a:txBody>
                    <a:bodyPr/>
                    <a:lstStyle/>
                    <a:p>
                      <a:pPr algn="l" fontAlgn="t"/>
                      <a:r>
                        <a:rPr lang="en-US" sz="1600" b="0" i="0" u="sng" strike="noStrike" dirty="0">
                          <a:solidFill>
                            <a:schemeClr val="bg1"/>
                          </a:solidFill>
                          <a:effectLst/>
                          <a:latin typeface="+mj-lt"/>
                          <a:hlinkClick r:id="rId4"/>
                        </a:rPr>
                        <a:t>https://aka.ms/storage-performance-checklist</a:t>
                      </a:r>
                      <a:endParaRPr lang="en-US" sz="1600" b="0" i="0" u="sng" strike="noStrike" dirty="0">
                        <a:solidFill>
                          <a:schemeClr val="bg1"/>
                        </a:solidFill>
                        <a:effectLst/>
                        <a:latin typeface="+mj-lt"/>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15000"/>
                      </a:schemeClr>
                    </a:solidFill>
                  </a:tcPr>
                </a:tc>
                <a:extLst>
                  <a:ext uri="{0D108BD9-81ED-4DB2-BD59-A6C34878D82A}">
                    <a16:rowId xmlns:a16="http://schemas.microsoft.com/office/drawing/2014/main" val="992770757"/>
                  </a:ext>
                </a:extLst>
              </a:tr>
              <a:tr h="666857">
                <a:tc>
                  <a:txBody>
                    <a:bodyPr/>
                    <a:lstStyle/>
                    <a:p>
                      <a:pPr algn="l" fontAlgn="b"/>
                      <a:r>
                        <a:rPr lang="en-US" sz="1600" b="0" i="1" u="none" strike="noStrike" dirty="0">
                          <a:solidFill>
                            <a:schemeClr val="bg1"/>
                          </a:solidFill>
                          <a:effectLst/>
                          <a:latin typeface="+mj-lt"/>
                        </a:rPr>
                        <a:t>Naming convention</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2">
                        <a:alpha val="20000"/>
                      </a:schemeClr>
                    </a:solidFill>
                  </a:tcPr>
                </a:tc>
                <a:tc>
                  <a:txBody>
                    <a:bodyPr/>
                    <a:lstStyle/>
                    <a:p>
                      <a:pPr algn="l" fontAlgn="b"/>
                      <a:r>
                        <a:rPr lang="en-US" sz="1600" b="0" i="0" u="sng" strike="noStrike" dirty="0">
                          <a:solidFill>
                            <a:schemeClr val="bg1"/>
                          </a:solidFill>
                          <a:effectLst/>
                          <a:latin typeface="+mj-lt"/>
                          <a:hlinkClick r:id="rId5"/>
                        </a:rPr>
                        <a:t>https://aka.ms/guidance-naming-conventions</a:t>
                      </a:r>
                      <a:endParaRPr lang="en-US" sz="1600" b="0" i="0" u="sng" strike="noStrike" dirty="0">
                        <a:solidFill>
                          <a:schemeClr val="bg1"/>
                        </a:solidFill>
                        <a:effectLst/>
                        <a:latin typeface="+mj-lt"/>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15000"/>
                      </a:schemeClr>
                    </a:solidFill>
                  </a:tcPr>
                </a:tc>
                <a:extLst>
                  <a:ext uri="{0D108BD9-81ED-4DB2-BD59-A6C34878D82A}">
                    <a16:rowId xmlns:a16="http://schemas.microsoft.com/office/drawing/2014/main" val="635750596"/>
                  </a:ext>
                </a:extLst>
              </a:tr>
              <a:tr h="947638">
                <a:tc>
                  <a:txBody>
                    <a:bodyPr/>
                    <a:lstStyle/>
                    <a:p>
                      <a:pPr algn="l" fontAlgn="b"/>
                      <a:r>
                        <a:rPr lang="en-US" sz="1600" b="0" i="1" u="none" strike="noStrike" dirty="0">
                          <a:solidFill>
                            <a:schemeClr val="bg1"/>
                          </a:solidFill>
                          <a:effectLst/>
                          <a:latin typeface="+mj-lt"/>
                        </a:rPr>
                        <a:t>SQL Server workload</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2">
                        <a:alpha val="20000"/>
                      </a:schemeClr>
                    </a:solidFill>
                  </a:tcPr>
                </a:tc>
                <a:tc>
                  <a:txBody>
                    <a:bodyPr/>
                    <a:lstStyle/>
                    <a:p>
                      <a:pPr algn="l" fontAlgn="b"/>
                      <a:r>
                        <a:rPr lang="en-US" sz="1600" b="0" i="0" u="sng" strike="noStrike" dirty="0">
                          <a:solidFill>
                            <a:schemeClr val="bg1"/>
                          </a:solidFill>
                          <a:effectLst/>
                          <a:latin typeface="+mj-lt"/>
                          <a:hlinkClick r:id="rId6"/>
                        </a:rPr>
                        <a:t>https://aka.ms/azure-storage-scalbility-performance</a:t>
                      </a:r>
                      <a:endParaRPr lang="en-US" sz="1600" b="0" i="0" u="sng" strike="noStrike" dirty="0">
                        <a:solidFill>
                          <a:schemeClr val="bg1"/>
                        </a:solidFill>
                        <a:effectLst/>
                        <a:latin typeface="+mj-lt"/>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15000"/>
                      </a:schemeClr>
                    </a:solidFill>
                  </a:tcPr>
                </a:tc>
                <a:extLst>
                  <a:ext uri="{0D108BD9-81ED-4DB2-BD59-A6C34878D82A}">
                    <a16:rowId xmlns:a16="http://schemas.microsoft.com/office/drawing/2014/main" val="1048101476"/>
                  </a:ext>
                </a:extLst>
              </a:tr>
              <a:tr h="947638">
                <a:tc>
                  <a:txBody>
                    <a:bodyPr/>
                    <a:lstStyle/>
                    <a:p>
                      <a:pPr algn="l" fontAlgn="b"/>
                      <a:r>
                        <a:rPr lang="en-US" sz="1600" b="0" i="1" u="none" strike="noStrike" dirty="0">
                          <a:solidFill>
                            <a:schemeClr val="bg1"/>
                          </a:solidFill>
                          <a:effectLst/>
                          <a:latin typeface="+mj-lt"/>
                        </a:rPr>
                        <a:t>Other high performance workloads</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2">
                        <a:alpha val="20000"/>
                      </a:schemeClr>
                    </a:solidFill>
                  </a:tcPr>
                </a:tc>
                <a:tc>
                  <a:txBody>
                    <a:bodyPr/>
                    <a:lstStyle/>
                    <a:p>
                      <a:pPr algn="l" fontAlgn="b"/>
                      <a:r>
                        <a:rPr lang="en-US" sz="1600" b="0" i="0" u="sng" strike="noStrike" dirty="0">
                          <a:solidFill>
                            <a:schemeClr val="bg1"/>
                          </a:solidFill>
                          <a:effectLst/>
                          <a:latin typeface="+mj-lt"/>
                          <a:hlinkClick r:id="rId6"/>
                        </a:rPr>
                        <a:t>https://aka.ms/azure-storage-scalbility-performance</a:t>
                      </a:r>
                      <a:endParaRPr lang="en-US" sz="1600" b="0" i="0" u="sng" strike="noStrike" dirty="0">
                        <a:solidFill>
                          <a:schemeClr val="bg1"/>
                        </a:solidFill>
                        <a:effectLst/>
                        <a:latin typeface="+mj-lt"/>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15000"/>
                      </a:schemeClr>
                    </a:solidFill>
                  </a:tcPr>
                </a:tc>
                <a:extLst>
                  <a:ext uri="{0D108BD9-81ED-4DB2-BD59-A6C34878D82A}">
                    <a16:rowId xmlns:a16="http://schemas.microsoft.com/office/drawing/2014/main" val="3714065553"/>
                  </a:ext>
                </a:extLst>
              </a:tr>
              <a:tr h="947638">
                <a:tc>
                  <a:txBody>
                    <a:bodyPr/>
                    <a:lstStyle/>
                    <a:p>
                      <a:pPr algn="l" fontAlgn="b"/>
                      <a:r>
                        <a:rPr lang="en-US" sz="1600" b="0" i="1" u="none" strike="noStrike" dirty="0">
                          <a:solidFill>
                            <a:schemeClr val="bg1"/>
                          </a:solidFill>
                          <a:effectLst/>
                          <a:latin typeface="+mj-lt"/>
                        </a:rPr>
                        <a:t>Storage scalability and performance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alpha val="20000"/>
                      </a:schemeClr>
                    </a:solidFill>
                  </a:tcPr>
                </a:tc>
                <a:tc>
                  <a:txBody>
                    <a:bodyPr/>
                    <a:lstStyle/>
                    <a:p>
                      <a:pPr algn="l" fontAlgn="b"/>
                      <a:r>
                        <a:rPr lang="en-US" sz="1600" b="0" i="0" u="sng" strike="noStrike" dirty="0">
                          <a:solidFill>
                            <a:schemeClr val="bg1"/>
                          </a:solidFill>
                          <a:effectLst/>
                          <a:latin typeface="+mj-lt"/>
                          <a:hlinkClick r:id="rId6"/>
                        </a:rPr>
                        <a:t>https://aka.ms/azure-storage-scalbility-performance</a:t>
                      </a:r>
                      <a:endParaRPr lang="en-US" sz="1600" b="0" i="0" u="sng" strike="noStrike" dirty="0">
                        <a:solidFill>
                          <a:schemeClr val="bg1"/>
                        </a:solidFill>
                        <a:effectLst/>
                        <a:latin typeface="+mj-lt"/>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15000"/>
                      </a:schemeClr>
                    </a:solidFill>
                  </a:tcPr>
                </a:tc>
                <a:extLst>
                  <a:ext uri="{0D108BD9-81ED-4DB2-BD59-A6C34878D82A}">
                    <a16:rowId xmlns:a16="http://schemas.microsoft.com/office/drawing/2014/main" val="1733084934"/>
                  </a:ext>
                </a:extLst>
              </a:tr>
            </a:tbl>
          </a:graphicData>
        </a:graphic>
      </p:graphicFrame>
    </p:spTree>
    <p:extLst>
      <p:ext uri="{BB962C8B-B14F-4D97-AF65-F5344CB8AC3E}">
        <p14:creationId xmlns:p14="http://schemas.microsoft.com/office/powerpoint/2010/main" val="388370718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906331"/>
            <a:ext cx="11887200" cy="932563"/>
          </a:xfrm>
        </p:spPr>
        <p:txBody>
          <a:bodyPr/>
          <a:lstStyle/>
          <a:p>
            <a:r>
              <a:rPr lang="en-US" dirty="0"/>
              <a:t>ASR Hyper-V Architecture</a:t>
            </a:r>
          </a:p>
        </p:txBody>
      </p:sp>
    </p:spTree>
    <p:extLst>
      <p:ext uri="{BB962C8B-B14F-4D97-AF65-F5344CB8AC3E}">
        <p14:creationId xmlns:p14="http://schemas.microsoft.com/office/powerpoint/2010/main" val="87674746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Migrate Hyper-V to Azure</a:t>
            </a:r>
            <a:br>
              <a:rPr lang="en-US"/>
            </a:br>
            <a:endParaRPr lang="en-US" dirty="0"/>
          </a:p>
        </p:txBody>
      </p:sp>
      <p:pic>
        <p:nvPicPr>
          <p:cNvPr id="6" name="Picture 98" descr="Cloud"/>
          <p:cNvPicPr>
            <a:picLocks noChangeAspect="1" noChangeArrowheads="1"/>
          </p:cNvPicPr>
          <p:nvPr/>
        </p:nvPicPr>
        <p:blipFill>
          <a:blip r:embed="rId3" cstate="screen">
            <a:biLevel thresh="50000"/>
            <a:extLst>
              <a:ext uri="{28A0092B-C50C-407E-A947-70E740481C1C}">
                <a14:useLocalDpi xmlns:a14="http://schemas.microsoft.com/office/drawing/2010/main"/>
              </a:ext>
            </a:extLst>
          </a:blip>
          <a:srcRect/>
          <a:stretch>
            <a:fillRect/>
          </a:stretch>
        </p:blipFill>
        <p:spPr bwMode="auto">
          <a:xfrm>
            <a:off x="570230" y="2202047"/>
            <a:ext cx="4783733" cy="2097175"/>
          </a:xfrm>
          <a:prstGeom prst="rect">
            <a:avLst/>
          </a:prstGeom>
          <a:noFill/>
          <a:ln w="9525">
            <a:noFill/>
            <a:miter lim="800000"/>
            <a:headEnd/>
            <a:tailEnd/>
          </a:ln>
          <a:effectLst>
            <a:glow>
              <a:schemeClr val="accent1">
                <a:alpha val="0"/>
              </a:schemeClr>
            </a:glow>
          </a:effectLst>
        </p:spPr>
      </p:pic>
      <p:sp>
        <p:nvSpPr>
          <p:cNvPr id="27" name="TextBox 26"/>
          <p:cNvSpPr txBox="1"/>
          <p:nvPr/>
        </p:nvSpPr>
        <p:spPr>
          <a:xfrm>
            <a:off x="979037" y="4411533"/>
            <a:ext cx="3724315" cy="307777"/>
          </a:xfrm>
          <a:prstGeom prst="rect">
            <a:avLst/>
          </a:prstGeom>
          <a:noFill/>
        </p:spPr>
        <p:txBody>
          <a:bodyPr wrap="square" lIns="0" tIns="0" rIns="0" bIns="0" rtlCol="0">
            <a:spAutoFit/>
          </a:bodyPr>
          <a:lstStyle/>
          <a:p>
            <a:pPr algn="ctr" defTabSz="932223"/>
            <a:r>
              <a:rPr lang="en-US" sz="2000" dirty="0">
                <a:solidFill>
                  <a:schemeClr val="bg1"/>
                </a:solidFill>
                <a:latin typeface="Segoe UI Semibold" panose="020B0702040204020203" pitchFamily="34" charset="0"/>
                <a:cs typeface="Segoe UI Semibold" panose="020B0702040204020203" pitchFamily="34" charset="0"/>
              </a:rPr>
              <a:t>Source: Hyper-V VMs</a:t>
            </a:r>
            <a:endParaRPr lang="en-US" sz="2000" baseline="-25000" dirty="0">
              <a:solidFill>
                <a:schemeClr val="bg1"/>
              </a:solidFill>
              <a:latin typeface="Segoe UI Semibold" panose="020B0702040204020203" pitchFamily="34" charset="0"/>
              <a:cs typeface="Segoe UI Semibold" panose="020B0702040204020203" pitchFamily="34" charset="0"/>
            </a:endParaRPr>
          </a:p>
        </p:txBody>
      </p:sp>
      <p:grpSp>
        <p:nvGrpSpPr>
          <p:cNvPr id="44" name="Group 43"/>
          <p:cNvGrpSpPr/>
          <p:nvPr/>
        </p:nvGrpSpPr>
        <p:grpSpPr>
          <a:xfrm>
            <a:off x="5638254" y="3858488"/>
            <a:ext cx="1795588" cy="526419"/>
            <a:chOff x="5615202" y="4039836"/>
            <a:chExt cx="1694349" cy="526494"/>
          </a:xfrm>
        </p:grpSpPr>
        <p:sp>
          <p:nvSpPr>
            <p:cNvPr id="45" name="TextBox 44"/>
            <p:cNvSpPr txBox="1"/>
            <p:nvPr/>
          </p:nvSpPr>
          <p:spPr>
            <a:xfrm>
              <a:off x="5746654" y="4289292"/>
              <a:ext cx="1431440" cy="277038"/>
            </a:xfrm>
            <a:prstGeom prst="rect">
              <a:avLst/>
            </a:prstGeom>
            <a:noFill/>
          </p:spPr>
          <p:txBody>
            <a:bodyPr wrap="square" lIns="0" tIns="0" rIns="0" bIns="0" rtlCol="0">
              <a:spAutoFit/>
            </a:bodyPr>
            <a:lstStyle/>
            <a:p>
              <a:pPr algn="ctr" defTabSz="932223">
                <a:defRPr/>
              </a:pPr>
              <a:r>
                <a:rPr lang="en-US" kern="0" dirty="0">
                  <a:solidFill>
                    <a:schemeClr val="bg1"/>
                  </a:solidFill>
                  <a:cs typeface="Segoe UI Light" panose="020B0502040204020203" pitchFamily="34" charset="0"/>
                </a:rPr>
                <a:t>Data Channel</a:t>
              </a:r>
              <a:endParaRPr lang="en-US" kern="0" baseline="-25000" dirty="0">
                <a:solidFill>
                  <a:schemeClr val="bg1"/>
                </a:solidFill>
                <a:cs typeface="Segoe UI Light" panose="020B0502040204020203" pitchFamily="34" charset="0"/>
              </a:endParaRPr>
            </a:p>
          </p:txBody>
        </p:sp>
        <p:sp>
          <p:nvSpPr>
            <p:cNvPr id="47" name="Left-Right Arrow 46"/>
            <p:cNvSpPr/>
            <p:nvPr/>
          </p:nvSpPr>
          <p:spPr bwMode="auto">
            <a:xfrm>
              <a:off x="5615202" y="4039836"/>
              <a:ext cx="1694349" cy="219426"/>
            </a:xfrm>
            <a:prstGeom prst="leftRightArrow">
              <a:avLst/>
            </a:prstGeom>
            <a:solidFill>
              <a:schemeClr val="bg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32293" fontAlgn="base">
                <a:spcBef>
                  <a:spcPct val="0"/>
                </a:spcBef>
                <a:spcAft>
                  <a:spcPct val="0"/>
                </a:spcAft>
              </a:pPr>
              <a:endParaRPr lang="en-US" sz="2000" dirty="0">
                <a:solidFill>
                  <a:srgbClr val="FFFFFF"/>
                </a:solidFill>
                <a:latin typeface="+mj-lt"/>
                <a:cs typeface="Segoe UI Light" panose="020B0502040204020203" pitchFamily="34" charset="0"/>
              </a:endParaRPr>
            </a:p>
          </p:txBody>
        </p:sp>
      </p:grpSp>
      <p:sp>
        <p:nvSpPr>
          <p:cNvPr id="54" name="TextBox 53"/>
          <p:cNvSpPr txBox="1"/>
          <p:nvPr/>
        </p:nvSpPr>
        <p:spPr>
          <a:xfrm>
            <a:off x="9641069" y="2229529"/>
            <a:ext cx="980306" cy="153504"/>
          </a:xfrm>
          <a:prstGeom prst="rect">
            <a:avLst/>
          </a:prstGeom>
          <a:noFill/>
        </p:spPr>
        <p:txBody>
          <a:bodyPr wrap="square" lIns="0" tIns="0" rIns="0" bIns="0" rtlCol="0">
            <a:spAutoFit/>
          </a:bodyPr>
          <a:lstStyle/>
          <a:p>
            <a:pPr algn="ctr" defTabSz="932223"/>
            <a:endParaRPr lang="en-US" sz="1496" b="1" baseline="-25000" dirty="0">
              <a:solidFill>
                <a:srgbClr val="000000"/>
              </a:solidFill>
              <a:latin typeface="Segoe UI Light" panose="020B0502040204020203" pitchFamily="34" charset="0"/>
              <a:cs typeface="Segoe UI Light" panose="020B0502040204020203" pitchFamily="34" charset="0"/>
            </a:endParaRPr>
          </a:p>
        </p:txBody>
      </p:sp>
      <p:grpSp>
        <p:nvGrpSpPr>
          <p:cNvPr id="34" name="Group 33"/>
          <p:cNvGrpSpPr/>
          <p:nvPr/>
        </p:nvGrpSpPr>
        <p:grpSpPr>
          <a:xfrm>
            <a:off x="1581068" y="5567609"/>
            <a:ext cx="3772898" cy="707886"/>
            <a:chOff x="9383102" y="5941207"/>
            <a:chExt cx="3486620" cy="707985"/>
          </a:xfrm>
        </p:grpSpPr>
        <p:sp>
          <p:nvSpPr>
            <p:cNvPr id="30" name="TextBox 29"/>
            <p:cNvSpPr txBox="1"/>
            <p:nvPr/>
          </p:nvSpPr>
          <p:spPr>
            <a:xfrm>
              <a:off x="9979194" y="5941207"/>
              <a:ext cx="2890528" cy="707985"/>
            </a:xfrm>
            <a:prstGeom prst="rect">
              <a:avLst/>
            </a:prstGeom>
            <a:noFill/>
          </p:spPr>
          <p:txBody>
            <a:bodyPr wrap="square" lIns="0" tIns="0" rIns="0" bIns="0" rtlCol="0">
              <a:spAutoFit/>
            </a:bodyPr>
            <a:lstStyle/>
            <a:p>
              <a:pPr defTabSz="932223"/>
              <a:r>
                <a:rPr lang="en-US" sz="1600" dirty="0">
                  <a:solidFill>
                    <a:schemeClr val="bg1"/>
                  </a:solidFill>
                  <a:latin typeface="Segoe UI Semibold" panose="020B0702040204020203" pitchFamily="34" charset="0"/>
                  <a:cs typeface="Segoe UI Semibold" panose="020B0702040204020203" pitchFamily="34" charset="0"/>
                </a:rPr>
                <a:t>Microsoft Azure Recovery Services Agent </a:t>
              </a:r>
            </a:p>
            <a:p>
              <a:pPr defTabSz="932223">
                <a:defRPr/>
              </a:pPr>
              <a:r>
                <a:rPr lang="en-US" sz="1400" kern="0" dirty="0">
                  <a:solidFill>
                    <a:schemeClr val="bg1"/>
                  </a:solidFill>
                  <a:cs typeface="Segoe UI Light" panose="020B0502040204020203" pitchFamily="34" charset="0"/>
                </a:rPr>
                <a:t>Replicates data to Azure</a:t>
              </a:r>
            </a:p>
          </p:txBody>
        </p:sp>
        <p:pic>
          <p:nvPicPr>
            <p:cNvPr id="86" name="Picture 85"/>
            <p:cNvPicPr>
              <a:picLocks noChangeAspect="1"/>
            </p:cNvPicPr>
            <p:nvPr/>
          </p:nvPicPr>
          <p:blipFill>
            <a:blip r:embed="rId4">
              <a:biLevel thresh="50000"/>
            </a:blip>
            <a:stretch>
              <a:fillRect/>
            </a:stretch>
          </p:blipFill>
          <p:spPr>
            <a:xfrm>
              <a:off x="9383102" y="5986485"/>
              <a:ext cx="425196" cy="421683"/>
            </a:xfrm>
            <a:prstGeom prst="rect">
              <a:avLst/>
            </a:prstGeom>
          </p:spPr>
        </p:pic>
      </p:grpSp>
      <p:grpSp>
        <p:nvGrpSpPr>
          <p:cNvPr id="89" name="Group 88"/>
          <p:cNvGrpSpPr/>
          <p:nvPr/>
        </p:nvGrpSpPr>
        <p:grpSpPr>
          <a:xfrm>
            <a:off x="5745568" y="2686340"/>
            <a:ext cx="1580953" cy="1050695"/>
            <a:chOff x="4413198" y="2108497"/>
            <a:chExt cx="1581178" cy="1050845"/>
          </a:xfrm>
        </p:grpSpPr>
        <p:pic>
          <p:nvPicPr>
            <p:cNvPr id="90" name="Picture 89"/>
            <p:cNvPicPr>
              <a:picLocks noChangeAspect="1"/>
            </p:cNvPicPr>
            <p:nvPr/>
          </p:nvPicPr>
          <p:blipFill>
            <a:blip r:embed="rId5"/>
            <a:stretch>
              <a:fillRect/>
            </a:stretch>
          </p:blipFill>
          <p:spPr>
            <a:xfrm>
              <a:off x="4413198" y="2108497"/>
              <a:ext cx="1581178" cy="1050845"/>
            </a:xfrm>
            <a:prstGeom prst="rect">
              <a:avLst/>
            </a:prstGeom>
          </p:spPr>
        </p:pic>
        <p:sp>
          <p:nvSpPr>
            <p:cNvPr id="91" name="TextBox 90"/>
            <p:cNvSpPr txBox="1"/>
            <p:nvPr/>
          </p:nvSpPr>
          <p:spPr>
            <a:xfrm>
              <a:off x="4488287" y="2806854"/>
              <a:ext cx="1431001" cy="153910"/>
            </a:xfrm>
            <a:prstGeom prst="rect">
              <a:avLst/>
            </a:prstGeom>
            <a:noFill/>
          </p:spPr>
          <p:txBody>
            <a:bodyPr wrap="square" lIns="0" tIns="0" rIns="0" bIns="0" rtlCol="0">
              <a:spAutoFit/>
            </a:bodyPr>
            <a:lstStyle/>
            <a:p>
              <a:pPr algn="ctr" defTabSz="914191">
                <a:spcBef>
                  <a:spcPct val="0"/>
                </a:spcBef>
                <a:defRPr/>
              </a:pPr>
              <a:r>
                <a:rPr lang="en-US" sz="1000" dirty="0">
                  <a:solidFill>
                    <a:srgbClr val="FFFFFF"/>
                  </a:solidFill>
                  <a:latin typeface="Segoe UI Semibold" panose="020B0702040204020203" pitchFamily="34" charset="0"/>
                  <a:ea typeface="Segoe UI" panose="020B0502040204020203" pitchFamily="34" charset="0"/>
                  <a:cs typeface="Segoe UI Semibold" panose="020B0702040204020203" pitchFamily="34" charset="0"/>
                </a:rPr>
                <a:t>OMS Site Recovery</a:t>
              </a:r>
            </a:p>
          </p:txBody>
        </p:sp>
        <p:pic>
          <p:nvPicPr>
            <p:cNvPr id="92" name="Picture 91"/>
            <p:cNvPicPr>
              <a:picLocks noChangeAspect="1"/>
            </p:cNvPicPr>
            <p:nvPr/>
          </p:nvPicPr>
          <p:blipFill>
            <a:blip r:embed="rId6"/>
            <a:stretch>
              <a:fillRect/>
            </a:stretch>
          </p:blipFill>
          <p:spPr>
            <a:xfrm>
              <a:off x="4937975" y="2219240"/>
              <a:ext cx="535697" cy="533109"/>
            </a:xfrm>
            <a:prstGeom prst="rect">
              <a:avLst/>
            </a:prstGeom>
          </p:spPr>
        </p:pic>
      </p:grpSp>
      <p:pic>
        <p:nvPicPr>
          <p:cNvPr id="93" name="Picture 92"/>
          <p:cNvPicPr>
            <a:picLocks noChangeAspect="1"/>
          </p:cNvPicPr>
          <p:nvPr/>
        </p:nvPicPr>
        <p:blipFill>
          <a:blip r:embed="rId7"/>
          <a:stretch>
            <a:fillRect/>
          </a:stretch>
        </p:blipFill>
        <p:spPr>
          <a:xfrm>
            <a:off x="8017854" y="2004415"/>
            <a:ext cx="3848391" cy="2523693"/>
          </a:xfrm>
          <a:prstGeom prst="rect">
            <a:avLst/>
          </a:prstGeom>
        </p:spPr>
      </p:pic>
      <p:sp>
        <p:nvSpPr>
          <p:cNvPr id="52" name="TextBox 179"/>
          <p:cNvSpPr txBox="1"/>
          <p:nvPr/>
        </p:nvSpPr>
        <p:spPr>
          <a:xfrm>
            <a:off x="8565682" y="3535606"/>
            <a:ext cx="2752735" cy="726145"/>
          </a:xfrm>
          <a:prstGeom prst="rect">
            <a:avLst/>
          </a:prstGeom>
          <a:noFill/>
          <a:ln>
            <a:noFill/>
          </a:ln>
        </p:spPr>
        <p:txBody>
          <a:bodyPr wrap="none" lIns="182750" tIns="146201" rIns="182750" bIns="146201" rtlCol="0">
            <a:spAutoFit/>
          </a:bodyPr>
          <a:lstStyle/>
          <a:p>
            <a:pPr algn="ctr" defTabSz="931298">
              <a:spcAft>
                <a:spcPts val="600"/>
              </a:spcAft>
            </a:pPr>
            <a:r>
              <a:rPr lang="en-US" sz="2800" kern="0" dirty="0">
                <a:solidFill>
                  <a:schemeClr val="bg1"/>
                </a:solidFill>
                <a:latin typeface="+mj-lt"/>
                <a:cs typeface="Segoe UI Light" panose="020B0502040204020203" pitchFamily="34" charset="0"/>
              </a:rPr>
              <a:t>Microsoft Azure</a:t>
            </a:r>
          </a:p>
        </p:txBody>
      </p:sp>
      <p:grpSp>
        <p:nvGrpSpPr>
          <p:cNvPr id="3" name="Group 2"/>
          <p:cNvGrpSpPr/>
          <p:nvPr/>
        </p:nvGrpSpPr>
        <p:grpSpPr>
          <a:xfrm>
            <a:off x="2572784" y="1865158"/>
            <a:ext cx="416477" cy="840227"/>
            <a:chOff x="1245850" y="2481571"/>
            <a:chExt cx="416536" cy="840346"/>
          </a:xfrm>
        </p:grpSpPr>
        <p:pic>
          <p:nvPicPr>
            <p:cNvPr id="38" name="Picture 3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49563" y="2910378"/>
              <a:ext cx="412823" cy="411539"/>
            </a:xfrm>
            <a:prstGeom prst="rect">
              <a:avLst/>
            </a:prstGeom>
          </p:spPr>
        </p:pic>
        <p:pic>
          <p:nvPicPr>
            <p:cNvPr id="39" name="Picture 3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45850" y="2481571"/>
              <a:ext cx="412823" cy="430390"/>
            </a:xfrm>
            <a:prstGeom prst="rect">
              <a:avLst/>
            </a:prstGeom>
          </p:spPr>
        </p:pic>
      </p:grpSp>
      <p:pic>
        <p:nvPicPr>
          <p:cNvPr id="36" name="Picture 35"/>
          <p:cNvPicPr>
            <a:picLocks noChangeAspect="1"/>
          </p:cNvPicPr>
          <p:nvPr/>
        </p:nvPicPr>
        <p:blipFill>
          <a:blip r:embed="rId10">
            <a:duotone>
              <a:schemeClr val="accent1">
                <a:shade val="45000"/>
                <a:satMod val="135000"/>
              </a:schemeClr>
              <a:prstClr val="white"/>
            </a:duotone>
          </a:blip>
          <a:stretch>
            <a:fillRect/>
          </a:stretch>
        </p:blipFill>
        <p:spPr>
          <a:xfrm>
            <a:off x="2353207" y="2793401"/>
            <a:ext cx="721702" cy="1065092"/>
          </a:xfrm>
          <a:prstGeom prst="rect">
            <a:avLst/>
          </a:prstGeom>
          <a:ln>
            <a:solidFill>
              <a:srgbClr val="00B0F0"/>
            </a:solidFill>
          </a:ln>
        </p:spPr>
      </p:pic>
      <p:pic>
        <p:nvPicPr>
          <p:cNvPr id="42" name="Picture 41"/>
          <p:cNvPicPr>
            <a:picLocks noChangeAspect="1"/>
          </p:cNvPicPr>
          <p:nvPr/>
        </p:nvPicPr>
        <p:blipFill>
          <a:blip r:embed="rId4">
            <a:biLevel thresh="50000"/>
          </a:blip>
          <a:stretch>
            <a:fillRect/>
          </a:stretch>
        </p:blipFill>
        <p:spPr>
          <a:xfrm>
            <a:off x="2058714" y="3674016"/>
            <a:ext cx="425136" cy="421624"/>
          </a:xfrm>
          <a:prstGeom prst="rect">
            <a:avLst/>
          </a:prstGeom>
        </p:spPr>
      </p:pic>
      <p:sp>
        <p:nvSpPr>
          <p:cNvPr id="26" name="TextBox 25"/>
          <p:cNvSpPr txBox="1"/>
          <p:nvPr/>
        </p:nvSpPr>
        <p:spPr>
          <a:xfrm>
            <a:off x="1487506" y="3185234"/>
            <a:ext cx="813860" cy="492443"/>
          </a:xfrm>
          <a:prstGeom prst="rect">
            <a:avLst/>
          </a:prstGeom>
          <a:noFill/>
        </p:spPr>
        <p:txBody>
          <a:bodyPr wrap="square" lIns="0" tIns="0" rIns="0" bIns="0" rtlCol="0">
            <a:spAutoFit/>
          </a:bodyPr>
          <a:lstStyle/>
          <a:p>
            <a:pPr defTabSz="932223"/>
            <a:r>
              <a:rPr lang="en-US" sz="1600" i="1" dirty="0">
                <a:cs typeface="Segoe UI Light" panose="020B0502040204020203" pitchFamily="34" charset="0"/>
              </a:rPr>
              <a:t>Hyper-V</a:t>
            </a:r>
            <a:br>
              <a:rPr lang="en-US" sz="1600" i="1" dirty="0">
                <a:cs typeface="Segoe UI Light" panose="020B0502040204020203" pitchFamily="34" charset="0"/>
              </a:rPr>
            </a:br>
            <a:r>
              <a:rPr lang="en-US" sz="1600" i="1" dirty="0">
                <a:cs typeface="Segoe UI Light" panose="020B0502040204020203" pitchFamily="34" charset="0"/>
              </a:rPr>
              <a:t>Server</a:t>
            </a:r>
          </a:p>
        </p:txBody>
      </p:sp>
      <p:grpSp>
        <p:nvGrpSpPr>
          <p:cNvPr id="28" name="Group 27">
            <a:extLst>
              <a:ext uri="{FF2B5EF4-FFF2-40B4-BE49-F238E27FC236}">
                <a16:creationId xmlns:a16="http://schemas.microsoft.com/office/drawing/2014/main" id="{33D560F8-7E1D-4F6B-8329-335772A8E828}"/>
              </a:ext>
            </a:extLst>
          </p:cNvPr>
          <p:cNvGrpSpPr/>
          <p:nvPr/>
        </p:nvGrpSpPr>
        <p:grpSpPr>
          <a:xfrm>
            <a:off x="3178565" y="1704537"/>
            <a:ext cx="1481764" cy="1152721"/>
            <a:chOff x="9354961" y="2521836"/>
            <a:chExt cx="1099486" cy="703461"/>
          </a:xfrm>
          <a:solidFill>
            <a:srgbClr val="00B0F0"/>
          </a:solidFill>
        </p:grpSpPr>
        <p:pic>
          <p:nvPicPr>
            <p:cNvPr id="29" name="Picture 28">
              <a:extLst>
                <a:ext uri="{FF2B5EF4-FFF2-40B4-BE49-F238E27FC236}">
                  <a16:creationId xmlns:a16="http://schemas.microsoft.com/office/drawing/2014/main" id="{033AC5B3-9472-4DF0-BB92-A7AAE89EF122}"/>
                </a:ext>
              </a:extLst>
            </p:cNvPr>
            <p:cNvPicPr>
              <a:picLocks noChangeAspect="1"/>
            </p:cNvPicPr>
            <p:nvPr/>
          </p:nvPicPr>
          <p:blipFill>
            <a:blip r:embed="rId11"/>
            <a:stretch>
              <a:fillRect/>
            </a:stretch>
          </p:blipFill>
          <p:spPr>
            <a:xfrm>
              <a:off x="9354961" y="2521836"/>
              <a:ext cx="530221" cy="703461"/>
            </a:xfrm>
            <a:prstGeom prst="rect">
              <a:avLst/>
            </a:prstGeom>
            <a:grpFill/>
            <a:ln>
              <a:solidFill>
                <a:srgbClr val="00B0F0"/>
              </a:solidFill>
            </a:ln>
          </p:spPr>
        </p:pic>
        <p:pic>
          <p:nvPicPr>
            <p:cNvPr id="31" name="Picture 30">
              <a:extLst>
                <a:ext uri="{FF2B5EF4-FFF2-40B4-BE49-F238E27FC236}">
                  <a16:creationId xmlns:a16="http://schemas.microsoft.com/office/drawing/2014/main" id="{12E8F9AD-216E-4EC8-BB50-E4E296F084D1}"/>
                </a:ext>
              </a:extLst>
            </p:cNvPr>
            <p:cNvPicPr>
              <a:picLocks noChangeAspect="1"/>
            </p:cNvPicPr>
            <p:nvPr/>
          </p:nvPicPr>
          <p:blipFill>
            <a:blip r:embed="rId12"/>
            <a:stretch>
              <a:fillRect/>
            </a:stretch>
          </p:blipFill>
          <p:spPr>
            <a:xfrm>
              <a:off x="9924226" y="2702950"/>
              <a:ext cx="530221" cy="522347"/>
            </a:xfrm>
            <a:prstGeom prst="rect">
              <a:avLst/>
            </a:prstGeom>
            <a:grpFill/>
            <a:ln>
              <a:solidFill>
                <a:srgbClr val="00B0F0"/>
              </a:solidFill>
            </a:ln>
          </p:spPr>
        </p:pic>
      </p:grpSp>
      <p:sp>
        <p:nvSpPr>
          <p:cNvPr id="32" name="Rectangle 31">
            <a:extLst>
              <a:ext uri="{FF2B5EF4-FFF2-40B4-BE49-F238E27FC236}">
                <a16:creationId xmlns:a16="http://schemas.microsoft.com/office/drawing/2014/main" id="{C0439A91-D15D-449E-849C-9F6DCE828A6C}"/>
              </a:ext>
            </a:extLst>
          </p:cNvPr>
          <p:cNvSpPr/>
          <p:nvPr/>
        </p:nvSpPr>
        <p:spPr>
          <a:xfrm>
            <a:off x="462547" y="1211263"/>
            <a:ext cx="11516728" cy="5305284"/>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1836" dirty="0">
              <a:solidFill>
                <a:prstClr val="white"/>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34721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7" presetClass="path" presetSubtype="0" accel="50000" decel="50000" fill="hold" nodeType="clickEffect">
                                  <p:stCondLst>
                                    <p:cond delay="0"/>
                                  </p:stCondLst>
                                  <p:childTnLst>
                                    <p:animMotion origin="layout" path="M -4.66684E-6 3.83568E-6 L 0.12625 -0.11825 C 0.15267 -0.14503 0.19212 -0.15979 0.23347 -0.15979 C 0.2807 -0.15979 0.31849 -0.14503 0.34491 -0.11825 L 0.47128 3.83568E-6 " pathEditMode="relative" rAng="0" ptsTypes="AAAAA">
                                      <p:cBhvr>
                                        <p:cTn id="12" dur="2000" fill="hold"/>
                                        <p:tgtEl>
                                          <p:spTgt spid="28"/>
                                        </p:tgtEl>
                                        <p:attrNameLst>
                                          <p:attrName>ppt_x</p:attrName>
                                          <p:attrName>ppt_y</p:attrName>
                                        </p:attrNameLst>
                                      </p:cBhvr>
                                      <p:rCtr x="23564" y="-7989"/>
                                    </p:animMotion>
                                  </p:childTnLst>
                                </p:cTn>
                              </p:par>
                              <p:par>
                                <p:cTn id="13" presetID="37" presetClass="path" presetSubtype="0" accel="50000" decel="50000" fill="hold" nodeType="withEffect">
                                  <p:stCondLst>
                                    <p:cond delay="0"/>
                                  </p:stCondLst>
                                  <p:childTnLst>
                                    <p:animMotion origin="layout" path="M -5.41231E-7 -9.07853E-8 L 0.12637 -0.10191 C 0.1528 -0.12483 0.19224 -0.13754 0.23373 -0.13754 C 0.28096 -0.13754 0.31874 -0.12483 0.34516 -0.10191 L 0.47192 -9.07853E-8 " pathEditMode="relative" rAng="0" ptsTypes="AAAAA">
                                      <p:cBhvr>
                                        <p:cTn id="14" dur="2000" fill="hold"/>
                                        <p:tgtEl>
                                          <p:spTgt spid="3"/>
                                        </p:tgtEl>
                                        <p:attrNameLst>
                                          <p:attrName>ppt_x</p:attrName>
                                          <p:attrName>ppt_y</p:attrName>
                                        </p:attrNameLst>
                                      </p:cBhvr>
                                      <p:rCtr x="23589" y="-687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ASR setup for Hyper-V </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7903" r="-7903"/>
          <a:stretch/>
        </p:blipFill>
        <p:spPr>
          <a:xfrm>
            <a:off x="457200" y="1211263"/>
            <a:ext cx="11522076" cy="5486400"/>
          </a:xfrm>
          <a:prstGeom prst="rect">
            <a:avLst/>
          </a:prstGeom>
          <a:solidFill>
            <a:srgbClr val="002060"/>
          </a:solidFill>
        </p:spPr>
      </p:pic>
    </p:spTree>
    <p:extLst>
      <p:ext uri="{BB962C8B-B14F-4D97-AF65-F5344CB8AC3E}">
        <p14:creationId xmlns:p14="http://schemas.microsoft.com/office/powerpoint/2010/main" val="259350610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2906331"/>
            <a:ext cx="11887200" cy="932563"/>
          </a:xfrm>
        </p:spPr>
        <p:txBody>
          <a:bodyPr/>
          <a:lstStyle/>
          <a:p>
            <a:r>
              <a:rPr lang="en-US" dirty="0"/>
              <a:t>ASR VMWare/Physical Architecture</a:t>
            </a:r>
          </a:p>
        </p:txBody>
      </p:sp>
    </p:spTree>
    <p:extLst>
      <p:ext uri="{BB962C8B-B14F-4D97-AF65-F5344CB8AC3E}">
        <p14:creationId xmlns:p14="http://schemas.microsoft.com/office/powerpoint/2010/main" val="298441144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93" name="Picture 92"/>
          <p:cNvPicPr>
            <a:picLocks noChangeAspect="1"/>
          </p:cNvPicPr>
          <p:nvPr/>
        </p:nvPicPr>
        <p:blipFill>
          <a:blip r:embed="rId3"/>
          <a:stretch>
            <a:fillRect/>
          </a:stretch>
        </p:blipFill>
        <p:spPr>
          <a:xfrm>
            <a:off x="7974483" y="1836775"/>
            <a:ext cx="3848391" cy="2523693"/>
          </a:xfrm>
          <a:prstGeom prst="rect">
            <a:avLst/>
          </a:prstGeom>
        </p:spPr>
      </p:pic>
      <p:pic>
        <p:nvPicPr>
          <p:cNvPr id="6" name="Picture 98" descr="Cloud"/>
          <p:cNvPicPr>
            <a:picLocks noChangeAspect="1" noChangeArrowheads="1"/>
          </p:cNvPicPr>
          <p:nvPr/>
        </p:nvPicPr>
        <p:blipFill>
          <a:blip r:embed="rId4" cstate="screen">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534868" y="1601676"/>
            <a:ext cx="4783733" cy="2097175"/>
          </a:xfrm>
          <a:prstGeom prst="rect">
            <a:avLst/>
          </a:prstGeom>
          <a:noFill/>
          <a:ln w="9525">
            <a:noFill/>
            <a:miter lim="800000"/>
            <a:headEnd/>
            <a:tailEnd/>
          </a:ln>
          <a:effectLst>
            <a:glow>
              <a:schemeClr val="accent1">
                <a:alpha val="0"/>
              </a:schemeClr>
            </a:glow>
          </a:effectLst>
        </p:spPr>
      </p:pic>
      <p:grpSp>
        <p:nvGrpSpPr>
          <p:cNvPr id="41" name="Group 40"/>
          <p:cNvGrpSpPr/>
          <p:nvPr/>
        </p:nvGrpSpPr>
        <p:grpSpPr>
          <a:xfrm>
            <a:off x="1518091" y="2186371"/>
            <a:ext cx="1383752" cy="959646"/>
            <a:chOff x="1615160" y="2990537"/>
            <a:chExt cx="1061315" cy="681703"/>
          </a:xfrm>
        </p:grpSpPr>
        <p:pic>
          <p:nvPicPr>
            <p:cNvPr id="42" name="Picture 41"/>
            <p:cNvPicPr>
              <a:picLocks noChangeAspect="1"/>
            </p:cNvPicPr>
            <p:nvPr/>
          </p:nvPicPr>
          <p:blipFill>
            <a:blip r:embed="rId5"/>
            <a:stretch>
              <a:fillRect/>
            </a:stretch>
          </p:blipFill>
          <p:spPr>
            <a:xfrm>
              <a:off x="1615161" y="2990537"/>
              <a:ext cx="517447" cy="149084"/>
            </a:xfrm>
            <a:prstGeom prst="rect">
              <a:avLst/>
            </a:prstGeom>
          </p:spPr>
        </p:pic>
        <p:pic>
          <p:nvPicPr>
            <p:cNvPr id="43" name="Picture 42"/>
            <p:cNvPicPr>
              <a:picLocks noChangeAspect="1"/>
            </p:cNvPicPr>
            <p:nvPr/>
          </p:nvPicPr>
          <p:blipFill>
            <a:blip r:embed="rId5"/>
            <a:stretch>
              <a:fillRect/>
            </a:stretch>
          </p:blipFill>
          <p:spPr>
            <a:xfrm>
              <a:off x="1615161" y="3523156"/>
              <a:ext cx="517447" cy="149084"/>
            </a:xfrm>
            <a:prstGeom prst="rect">
              <a:avLst/>
            </a:prstGeom>
          </p:spPr>
        </p:pic>
        <p:pic>
          <p:nvPicPr>
            <p:cNvPr id="46" name="Picture 45"/>
            <p:cNvPicPr>
              <a:picLocks noChangeAspect="1"/>
            </p:cNvPicPr>
            <p:nvPr/>
          </p:nvPicPr>
          <p:blipFill>
            <a:blip r:embed="rId5"/>
            <a:stretch>
              <a:fillRect/>
            </a:stretch>
          </p:blipFill>
          <p:spPr>
            <a:xfrm>
              <a:off x="1615161" y="3346496"/>
              <a:ext cx="517447" cy="149084"/>
            </a:xfrm>
            <a:prstGeom prst="rect">
              <a:avLst/>
            </a:prstGeom>
          </p:spPr>
        </p:pic>
        <p:pic>
          <p:nvPicPr>
            <p:cNvPr id="48" name="Picture 47"/>
            <p:cNvPicPr>
              <a:picLocks noChangeAspect="1"/>
            </p:cNvPicPr>
            <p:nvPr/>
          </p:nvPicPr>
          <p:blipFill>
            <a:blip r:embed="rId5"/>
            <a:stretch>
              <a:fillRect/>
            </a:stretch>
          </p:blipFill>
          <p:spPr>
            <a:xfrm>
              <a:off x="1615160" y="3169837"/>
              <a:ext cx="517447" cy="149084"/>
            </a:xfrm>
            <a:prstGeom prst="rect">
              <a:avLst/>
            </a:prstGeom>
          </p:spPr>
        </p:pic>
        <p:pic>
          <p:nvPicPr>
            <p:cNvPr id="49" name="Picture 48"/>
            <p:cNvPicPr>
              <a:picLocks noChangeAspect="1"/>
            </p:cNvPicPr>
            <p:nvPr/>
          </p:nvPicPr>
          <p:blipFill>
            <a:blip r:embed="rId5"/>
            <a:stretch>
              <a:fillRect/>
            </a:stretch>
          </p:blipFill>
          <p:spPr>
            <a:xfrm>
              <a:off x="2159028" y="3523156"/>
              <a:ext cx="517447" cy="149084"/>
            </a:xfrm>
            <a:prstGeom prst="rect">
              <a:avLst/>
            </a:prstGeom>
          </p:spPr>
        </p:pic>
        <p:pic>
          <p:nvPicPr>
            <p:cNvPr id="50" name="Picture 49"/>
            <p:cNvPicPr>
              <a:picLocks noChangeAspect="1"/>
            </p:cNvPicPr>
            <p:nvPr/>
          </p:nvPicPr>
          <p:blipFill>
            <a:blip r:embed="rId5"/>
            <a:stretch>
              <a:fillRect/>
            </a:stretch>
          </p:blipFill>
          <p:spPr>
            <a:xfrm>
              <a:off x="2159028" y="3346494"/>
              <a:ext cx="517447" cy="149084"/>
            </a:xfrm>
            <a:prstGeom prst="rect">
              <a:avLst/>
            </a:prstGeom>
          </p:spPr>
        </p:pic>
        <p:pic>
          <p:nvPicPr>
            <p:cNvPr id="55" name="Picture 54"/>
            <p:cNvPicPr>
              <a:picLocks noChangeAspect="1"/>
            </p:cNvPicPr>
            <p:nvPr/>
          </p:nvPicPr>
          <p:blipFill>
            <a:blip r:embed="rId5"/>
            <a:stretch>
              <a:fillRect/>
            </a:stretch>
          </p:blipFill>
          <p:spPr>
            <a:xfrm>
              <a:off x="2159028" y="3169835"/>
              <a:ext cx="517447" cy="149084"/>
            </a:xfrm>
            <a:prstGeom prst="rect">
              <a:avLst/>
            </a:prstGeom>
          </p:spPr>
        </p:pic>
      </p:grpSp>
      <p:grpSp>
        <p:nvGrpSpPr>
          <p:cNvPr id="38" name="Group 37"/>
          <p:cNvGrpSpPr/>
          <p:nvPr/>
        </p:nvGrpSpPr>
        <p:grpSpPr>
          <a:xfrm>
            <a:off x="1518091" y="2159795"/>
            <a:ext cx="1383752" cy="1076474"/>
            <a:chOff x="9354961" y="2521836"/>
            <a:chExt cx="1099486" cy="703461"/>
          </a:xfrm>
        </p:grpSpPr>
        <p:pic>
          <p:nvPicPr>
            <p:cNvPr id="39" name="Picture 38"/>
            <p:cNvPicPr>
              <a:picLocks noChangeAspect="1"/>
            </p:cNvPicPr>
            <p:nvPr/>
          </p:nvPicPr>
          <p:blipFill>
            <a:blip r:embed="rId6"/>
            <a:stretch>
              <a:fillRect/>
            </a:stretch>
          </p:blipFill>
          <p:spPr>
            <a:xfrm>
              <a:off x="9354961" y="2521836"/>
              <a:ext cx="530221" cy="703461"/>
            </a:xfrm>
            <a:prstGeom prst="rect">
              <a:avLst/>
            </a:prstGeom>
          </p:spPr>
        </p:pic>
        <p:pic>
          <p:nvPicPr>
            <p:cNvPr id="40" name="Picture 39"/>
            <p:cNvPicPr>
              <a:picLocks noChangeAspect="1"/>
            </p:cNvPicPr>
            <p:nvPr/>
          </p:nvPicPr>
          <p:blipFill>
            <a:blip r:embed="rId7"/>
            <a:stretch>
              <a:fillRect/>
            </a:stretch>
          </p:blipFill>
          <p:spPr>
            <a:xfrm>
              <a:off x="9924226" y="2702950"/>
              <a:ext cx="530221" cy="522347"/>
            </a:xfrm>
            <a:prstGeom prst="rect">
              <a:avLst/>
            </a:prstGeom>
          </p:spPr>
        </p:pic>
      </p:grpSp>
      <p:sp>
        <p:nvSpPr>
          <p:cNvPr id="2" name="Title 1"/>
          <p:cNvSpPr>
            <a:spLocks noGrp="1"/>
          </p:cNvSpPr>
          <p:nvPr>
            <p:ph type="title"/>
          </p:nvPr>
        </p:nvSpPr>
        <p:spPr/>
        <p:txBody>
          <a:bodyPr/>
          <a:lstStyle/>
          <a:p>
            <a:r>
              <a:rPr lang="en-US"/>
              <a:t>Migrate VMware and Physical Servers to Azure</a:t>
            </a:r>
            <a:endParaRPr lang="en-US" dirty="0"/>
          </a:p>
        </p:txBody>
      </p:sp>
      <p:sp>
        <p:nvSpPr>
          <p:cNvPr id="27" name="TextBox 26"/>
          <p:cNvSpPr txBox="1"/>
          <p:nvPr/>
        </p:nvSpPr>
        <p:spPr>
          <a:xfrm>
            <a:off x="705042" y="3792286"/>
            <a:ext cx="3724315" cy="553998"/>
          </a:xfrm>
          <a:prstGeom prst="rect">
            <a:avLst/>
          </a:prstGeom>
          <a:noFill/>
        </p:spPr>
        <p:txBody>
          <a:bodyPr wrap="square" lIns="0" tIns="0" rIns="0" bIns="0" rtlCol="0">
            <a:spAutoFit/>
          </a:bodyPr>
          <a:lstStyle/>
          <a:p>
            <a:pPr algn="ctr" defTabSz="932223"/>
            <a:r>
              <a:rPr lang="en-US" dirty="0">
                <a:solidFill>
                  <a:prstClr val="white"/>
                </a:solidFill>
                <a:latin typeface="Segoe UI Semibold" panose="020B0702040204020203" pitchFamily="34" charset="0"/>
                <a:cs typeface="Segoe UI Semibold" panose="020B0702040204020203" pitchFamily="34" charset="0"/>
              </a:rPr>
              <a:t>Source: VMware VMs</a:t>
            </a:r>
            <a:br>
              <a:rPr lang="en-US" dirty="0">
                <a:solidFill>
                  <a:prstClr val="white"/>
                </a:solidFill>
                <a:latin typeface="Segoe UI Semibold" panose="020B0702040204020203" pitchFamily="34" charset="0"/>
                <a:cs typeface="Segoe UI Semibold" panose="020B0702040204020203" pitchFamily="34" charset="0"/>
              </a:rPr>
            </a:br>
            <a:r>
              <a:rPr lang="en-US" dirty="0">
                <a:solidFill>
                  <a:prstClr val="white"/>
                </a:solidFill>
                <a:latin typeface="Segoe UI Semibold" panose="020B0702040204020203" pitchFamily="34" charset="0"/>
                <a:cs typeface="Segoe UI Semibold" panose="020B0702040204020203" pitchFamily="34" charset="0"/>
              </a:rPr>
              <a:t>&amp; Physical Servers</a:t>
            </a:r>
            <a:endParaRPr lang="en-US" baseline="-25000" dirty="0">
              <a:solidFill>
                <a:prstClr val="white"/>
              </a:solidFill>
              <a:latin typeface="Segoe UI Semibold" panose="020B0702040204020203" pitchFamily="34" charset="0"/>
              <a:cs typeface="Segoe UI Semibold" panose="020B0702040204020203" pitchFamily="34" charset="0"/>
            </a:endParaRPr>
          </a:p>
        </p:txBody>
      </p:sp>
      <p:grpSp>
        <p:nvGrpSpPr>
          <p:cNvPr id="44" name="Group 43"/>
          <p:cNvGrpSpPr/>
          <p:nvPr/>
        </p:nvGrpSpPr>
        <p:grpSpPr>
          <a:xfrm>
            <a:off x="5653626" y="3690851"/>
            <a:ext cx="1795588" cy="578971"/>
            <a:chOff x="5615202" y="4039836"/>
            <a:chExt cx="1694349" cy="579053"/>
          </a:xfrm>
        </p:grpSpPr>
        <p:sp>
          <p:nvSpPr>
            <p:cNvPr id="45" name="TextBox 44"/>
            <p:cNvSpPr txBox="1"/>
            <p:nvPr/>
          </p:nvSpPr>
          <p:spPr>
            <a:xfrm>
              <a:off x="5791167" y="4341851"/>
              <a:ext cx="1342413" cy="277038"/>
            </a:xfrm>
            <a:prstGeom prst="rect">
              <a:avLst/>
            </a:prstGeom>
            <a:noFill/>
          </p:spPr>
          <p:txBody>
            <a:bodyPr wrap="square" lIns="0" tIns="0" rIns="0" bIns="0" rtlCol="0">
              <a:spAutoFit/>
            </a:bodyPr>
            <a:lstStyle/>
            <a:p>
              <a:pPr algn="ctr" defTabSz="932223">
                <a:defRPr/>
              </a:pPr>
              <a:r>
                <a:rPr lang="en-US" kern="0" dirty="0">
                  <a:solidFill>
                    <a:schemeClr val="bg1"/>
                  </a:solidFill>
                  <a:cs typeface="Segoe UI Light" panose="020B0502040204020203" pitchFamily="34" charset="0"/>
                </a:rPr>
                <a:t>Data Channel</a:t>
              </a:r>
              <a:endParaRPr lang="en-US" kern="0" baseline="-25000" dirty="0">
                <a:solidFill>
                  <a:schemeClr val="bg1"/>
                </a:solidFill>
                <a:cs typeface="Segoe UI Light" panose="020B0502040204020203" pitchFamily="34" charset="0"/>
              </a:endParaRPr>
            </a:p>
          </p:txBody>
        </p:sp>
        <p:sp>
          <p:nvSpPr>
            <p:cNvPr id="47" name="Left-Right Arrow 46"/>
            <p:cNvSpPr/>
            <p:nvPr/>
          </p:nvSpPr>
          <p:spPr bwMode="auto">
            <a:xfrm>
              <a:off x="5615202" y="4039836"/>
              <a:ext cx="1694349" cy="219426"/>
            </a:xfrm>
            <a:prstGeom prst="leftRightArrow">
              <a:avLst/>
            </a:prstGeom>
            <a:solidFill>
              <a:schemeClr val="bg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solidFill>
                  <a:prstClr val="white"/>
                </a:solidFill>
                <a:latin typeface="Segoe UI Light" panose="020B0502040204020203" pitchFamily="34" charset="0"/>
                <a:cs typeface="Segoe UI Light" panose="020B0502040204020203" pitchFamily="34" charset="0"/>
              </a:endParaRPr>
            </a:p>
          </p:txBody>
        </p:sp>
      </p:grpSp>
      <p:grpSp>
        <p:nvGrpSpPr>
          <p:cNvPr id="89" name="Group 88"/>
          <p:cNvGrpSpPr/>
          <p:nvPr/>
        </p:nvGrpSpPr>
        <p:grpSpPr>
          <a:xfrm>
            <a:off x="5760940" y="2518702"/>
            <a:ext cx="1580953" cy="1050696"/>
            <a:chOff x="4413198" y="2108497"/>
            <a:chExt cx="1581178" cy="1050845"/>
          </a:xfrm>
        </p:grpSpPr>
        <p:pic>
          <p:nvPicPr>
            <p:cNvPr id="90" name="Picture 89"/>
            <p:cNvPicPr>
              <a:picLocks noChangeAspect="1"/>
            </p:cNvPicPr>
            <p:nvPr/>
          </p:nvPicPr>
          <p:blipFill>
            <a:blip r:embed="rId8"/>
            <a:stretch>
              <a:fillRect/>
            </a:stretch>
          </p:blipFill>
          <p:spPr>
            <a:xfrm>
              <a:off x="4413198" y="2108497"/>
              <a:ext cx="1581178" cy="1050845"/>
            </a:xfrm>
            <a:prstGeom prst="rect">
              <a:avLst/>
            </a:prstGeom>
          </p:spPr>
        </p:pic>
        <p:sp>
          <p:nvSpPr>
            <p:cNvPr id="91" name="TextBox 90"/>
            <p:cNvSpPr txBox="1"/>
            <p:nvPr/>
          </p:nvSpPr>
          <p:spPr>
            <a:xfrm>
              <a:off x="4488287" y="2631569"/>
              <a:ext cx="1431001" cy="443568"/>
            </a:xfrm>
            <a:prstGeom prst="rect">
              <a:avLst/>
            </a:prstGeom>
            <a:noFill/>
          </p:spPr>
          <p:txBody>
            <a:bodyPr wrap="square" lIns="179260" tIns="143408" rIns="179260" bIns="143408" rtlCol="0">
              <a:spAutoFit/>
            </a:bodyPr>
            <a:lstStyle/>
            <a:p>
              <a:pPr algn="ctr" defTabSz="914191">
                <a:spcBef>
                  <a:spcPct val="0"/>
                </a:spcBef>
                <a:defRPr/>
              </a:pPr>
              <a:r>
                <a:rPr lang="en-US" sz="1000" b="1" dirty="0">
                  <a:solidFill>
                    <a:prstClr val="white"/>
                  </a:solidFill>
                  <a:latin typeface="Segoe UI Light" panose="020B0502040204020203" pitchFamily="34" charset="0"/>
                  <a:ea typeface="Segoe UI" panose="020B0502040204020203" pitchFamily="34" charset="0"/>
                  <a:cs typeface="Segoe UI Light" panose="020B0502040204020203" pitchFamily="34" charset="0"/>
                </a:rPr>
                <a:t>OMS Site Recovery</a:t>
              </a:r>
            </a:p>
          </p:txBody>
        </p:sp>
        <p:pic>
          <p:nvPicPr>
            <p:cNvPr id="92" name="Picture 91"/>
            <p:cNvPicPr>
              <a:picLocks noChangeAspect="1"/>
            </p:cNvPicPr>
            <p:nvPr/>
          </p:nvPicPr>
          <p:blipFill>
            <a:blip r:embed="rId9"/>
            <a:stretch>
              <a:fillRect/>
            </a:stretch>
          </p:blipFill>
          <p:spPr>
            <a:xfrm>
              <a:off x="4937975" y="2219240"/>
              <a:ext cx="535697" cy="533109"/>
            </a:xfrm>
            <a:prstGeom prst="rect">
              <a:avLst/>
            </a:prstGeom>
          </p:spPr>
        </p:pic>
      </p:grpSp>
      <p:sp>
        <p:nvSpPr>
          <p:cNvPr id="52" name="TextBox 179"/>
          <p:cNvSpPr txBox="1"/>
          <p:nvPr/>
        </p:nvSpPr>
        <p:spPr>
          <a:xfrm>
            <a:off x="8522311" y="3367966"/>
            <a:ext cx="2752735" cy="726145"/>
          </a:xfrm>
          <a:prstGeom prst="rect">
            <a:avLst/>
          </a:prstGeom>
          <a:noFill/>
          <a:ln>
            <a:noFill/>
          </a:ln>
        </p:spPr>
        <p:txBody>
          <a:bodyPr wrap="none" lIns="182750" tIns="146201" rIns="182750" bIns="146201" rtlCol="0">
            <a:spAutoFit/>
          </a:bodyPr>
          <a:lstStyle/>
          <a:p>
            <a:pPr algn="ctr" defTabSz="931298">
              <a:spcAft>
                <a:spcPts val="600"/>
              </a:spcAft>
            </a:pPr>
            <a:r>
              <a:rPr lang="en-US" sz="2800" kern="0" dirty="0">
                <a:solidFill>
                  <a:srgbClr val="000000"/>
                </a:solidFill>
                <a:latin typeface="+mj-lt"/>
                <a:cs typeface="Segoe UI Light" panose="020B0502040204020203" pitchFamily="34" charset="0"/>
              </a:rPr>
              <a:t>Microsoft Azure</a:t>
            </a:r>
          </a:p>
        </p:txBody>
      </p:sp>
      <p:grpSp>
        <p:nvGrpSpPr>
          <p:cNvPr id="3" name="Group 2"/>
          <p:cNvGrpSpPr/>
          <p:nvPr/>
        </p:nvGrpSpPr>
        <p:grpSpPr>
          <a:xfrm>
            <a:off x="766386" y="1800009"/>
            <a:ext cx="6363619" cy="4703970"/>
            <a:chOff x="513249" y="1967432"/>
            <a:chExt cx="6364521" cy="4704637"/>
          </a:xfrm>
        </p:grpSpPr>
        <p:sp>
          <p:nvSpPr>
            <p:cNvPr id="16" name="TextBox 15"/>
            <p:cNvSpPr txBox="1"/>
            <p:nvPr/>
          </p:nvSpPr>
          <p:spPr>
            <a:xfrm>
              <a:off x="3223387" y="2694629"/>
              <a:ext cx="669842" cy="492513"/>
            </a:xfrm>
            <a:prstGeom prst="rect">
              <a:avLst/>
            </a:prstGeom>
            <a:noFill/>
          </p:spPr>
          <p:txBody>
            <a:bodyPr wrap="square" lIns="0" tIns="0" rIns="0" bIns="0" rtlCol="0">
              <a:spAutoFit/>
            </a:bodyPr>
            <a:lstStyle/>
            <a:p>
              <a:pPr defTabSz="932223"/>
              <a:r>
                <a:rPr lang="en-US" sz="1600" i="1" dirty="0">
                  <a:solidFill>
                    <a:srgbClr val="000000"/>
                  </a:solidFill>
                  <a:cs typeface="Segoe UI Light" panose="020B0502040204020203" pitchFamily="34" charset="0"/>
                </a:rPr>
                <a:t>Process</a:t>
              </a:r>
              <a:br>
                <a:rPr lang="en-US" sz="1600" i="1" dirty="0">
                  <a:solidFill>
                    <a:srgbClr val="000000"/>
                  </a:solidFill>
                  <a:cs typeface="Segoe UI Light" panose="020B0502040204020203" pitchFamily="34" charset="0"/>
                </a:rPr>
              </a:br>
              <a:r>
                <a:rPr lang="en-US" sz="1600" i="1" dirty="0">
                  <a:solidFill>
                    <a:srgbClr val="000000"/>
                  </a:solidFill>
                  <a:cs typeface="Segoe UI Light" panose="020B0502040204020203" pitchFamily="34" charset="0"/>
                </a:rPr>
                <a:t>Server</a:t>
              </a:r>
            </a:p>
          </p:txBody>
        </p:sp>
        <p:sp>
          <p:nvSpPr>
            <p:cNvPr id="70" name="TextBox 69"/>
            <p:cNvSpPr txBox="1"/>
            <p:nvPr/>
          </p:nvSpPr>
          <p:spPr>
            <a:xfrm>
              <a:off x="3221236" y="2071261"/>
              <a:ext cx="669842" cy="492513"/>
            </a:xfrm>
            <a:prstGeom prst="rect">
              <a:avLst/>
            </a:prstGeom>
            <a:noFill/>
          </p:spPr>
          <p:txBody>
            <a:bodyPr wrap="square" lIns="0" tIns="0" rIns="0" bIns="0" rtlCol="0">
              <a:spAutoFit/>
            </a:bodyPr>
            <a:lstStyle/>
            <a:p>
              <a:pPr defTabSz="932223"/>
              <a:r>
                <a:rPr lang="en-US" sz="1600" i="1" dirty="0">
                  <a:solidFill>
                    <a:srgbClr val="000000"/>
                  </a:solidFill>
                  <a:cs typeface="Segoe UI Light" panose="020B0502040204020203" pitchFamily="34" charset="0"/>
                </a:rPr>
                <a:t>Config</a:t>
              </a:r>
              <a:br>
                <a:rPr lang="en-US" sz="1600" i="1" dirty="0">
                  <a:solidFill>
                    <a:srgbClr val="000000"/>
                  </a:solidFill>
                  <a:cs typeface="Segoe UI Light" panose="020B0502040204020203" pitchFamily="34" charset="0"/>
                </a:rPr>
              </a:br>
              <a:r>
                <a:rPr lang="en-US" sz="1600" i="1" dirty="0">
                  <a:solidFill>
                    <a:srgbClr val="000000"/>
                  </a:solidFill>
                  <a:cs typeface="Segoe UI Light" panose="020B0502040204020203" pitchFamily="34" charset="0"/>
                </a:rPr>
                <a:t>Server</a:t>
              </a:r>
            </a:p>
          </p:txBody>
        </p:sp>
        <p:pic>
          <p:nvPicPr>
            <p:cNvPr id="94" name="Picture 93"/>
            <p:cNvPicPr>
              <a:picLocks noChangeAspect="1"/>
            </p:cNvPicPr>
            <p:nvPr/>
          </p:nvPicPr>
          <p:blipFill>
            <a:blip r:embed="rId10"/>
            <a:stretch>
              <a:fillRect/>
            </a:stretch>
          </p:blipFill>
          <p:spPr>
            <a:xfrm>
              <a:off x="3962131" y="1967432"/>
              <a:ext cx="853349" cy="1261943"/>
            </a:xfrm>
            <a:prstGeom prst="rect">
              <a:avLst/>
            </a:prstGeom>
          </p:spPr>
        </p:pic>
        <p:grpSp>
          <p:nvGrpSpPr>
            <p:cNvPr id="53" name="Group 52"/>
            <p:cNvGrpSpPr/>
            <p:nvPr/>
          </p:nvGrpSpPr>
          <p:grpSpPr>
            <a:xfrm>
              <a:off x="513249" y="5420472"/>
              <a:ext cx="6364521" cy="1251597"/>
              <a:chOff x="1531056" y="5317549"/>
              <a:chExt cx="6364521" cy="1251597"/>
            </a:xfrm>
          </p:grpSpPr>
          <p:sp>
            <p:nvSpPr>
              <p:cNvPr id="95" name="TextBox 94"/>
              <p:cNvSpPr txBox="1"/>
              <p:nvPr/>
            </p:nvSpPr>
            <p:spPr>
              <a:xfrm>
                <a:off x="1897490" y="5317550"/>
                <a:ext cx="2412195" cy="1251596"/>
              </a:xfrm>
              <a:prstGeom prst="rect">
                <a:avLst/>
              </a:prstGeom>
              <a:noFill/>
            </p:spPr>
            <p:txBody>
              <a:bodyPr wrap="square" lIns="179260" tIns="143408" rIns="179260" bIns="143408" rtlCol="0">
                <a:spAutoFit/>
              </a:bodyPr>
              <a:lstStyle/>
              <a:p>
                <a:pPr defTabSz="932223">
                  <a:spcBef>
                    <a:spcPts val="294"/>
                  </a:spcBef>
                </a:pPr>
                <a:r>
                  <a:rPr lang="en-US" dirty="0">
                    <a:solidFill>
                      <a:prstClr val="white"/>
                    </a:solidFill>
                    <a:latin typeface="Segoe UI Semibold" panose="020B0702040204020203" pitchFamily="34" charset="0"/>
                    <a:cs typeface="Segoe UI Semibold" panose="020B0702040204020203" pitchFamily="34" charset="0"/>
                  </a:rPr>
                  <a:t>Process Server</a:t>
                </a:r>
              </a:p>
              <a:p>
                <a:pPr defTabSz="914191">
                  <a:spcBef>
                    <a:spcPts val="294"/>
                  </a:spcBef>
                </a:pPr>
                <a:r>
                  <a:rPr lang="en-US" sz="1400" dirty="0">
                    <a:solidFill>
                      <a:schemeClr val="bg1"/>
                    </a:solidFill>
                    <a:cs typeface="Segoe UI Light" panose="020B0502040204020203" pitchFamily="34" charset="0"/>
                  </a:rPr>
                  <a:t>Used for caching, compression, and encryption</a:t>
                </a:r>
              </a:p>
            </p:txBody>
          </p:sp>
          <p:sp>
            <p:nvSpPr>
              <p:cNvPr id="96" name="TextBox 95"/>
              <p:cNvSpPr txBox="1"/>
              <p:nvPr/>
            </p:nvSpPr>
            <p:spPr>
              <a:xfrm>
                <a:off x="5306865" y="5317549"/>
                <a:ext cx="2588712" cy="1036122"/>
              </a:xfrm>
              <a:prstGeom prst="rect">
                <a:avLst/>
              </a:prstGeom>
              <a:noFill/>
            </p:spPr>
            <p:txBody>
              <a:bodyPr wrap="square" lIns="179260" tIns="143408" rIns="179260" bIns="143408" rtlCol="0">
                <a:spAutoFit/>
              </a:bodyPr>
              <a:lstStyle/>
              <a:p>
                <a:pPr defTabSz="932223">
                  <a:spcBef>
                    <a:spcPts val="294"/>
                  </a:spcBef>
                </a:pPr>
                <a:r>
                  <a:rPr lang="en-US" dirty="0">
                    <a:solidFill>
                      <a:prstClr val="white"/>
                    </a:solidFill>
                    <a:latin typeface="Segoe UI Semibold" panose="020B0702040204020203" pitchFamily="34" charset="0"/>
                    <a:cs typeface="Segoe UI Semibold" panose="020B0702040204020203" pitchFamily="34" charset="0"/>
                  </a:rPr>
                  <a:t>Configuration Server</a:t>
                </a:r>
              </a:p>
              <a:p>
                <a:pPr defTabSz="914191">
                  <a:spcBef>
                    <a:spcPts val="294"/>
                  </a:spcBef>
                </a:pPr>
                <a:r>
                  <a:rPr lang="en-US" sz="1400" dirty="0">
                    <a:solidFill>
                      <a:schemeClr val="bg1"/>
                    </a:solidFill>
                    <a:cs typeface="Segoe UI Light" panose="020B0502040204020203" pitchFamily="34" charset="0"/>
                  </a:rPr>
                  <a:t>Used for centralized management</a:t>
                </a:r>
              </a:p>
            </p:txBody>
          </p:sp>
          <p:pic>
            <p:nvPicPr>
              <p:cNvPr id="97" name="Picture 96"/>
              <p:cNvPicPr>
                <a:picLocks noChangeAspect="1"/>
              </p:cNvPicPr>
              <p:nvPr/>
            </p:nvPicPr>
            <p:blipFill>
              <a:blip r:embed="rId11"/>
              <a:stretch>
                <a:fillRect/>
              </a:stretch>
            </p:blipFill>
            <p:spPr>
              <a:xfrm>
                <a:off x="1531056" y="5457874"/>
                <a:ext cx="435738" cy="643065"/>
              </a:xfrm>
              <a:prstGeom prst="rect">
                <a:avLst/>
              </a:prstGeom>
            </p:spPr>
          </p:pic>
          <p:pic>
            <p:nvPicPr>
              <p:cNvPr id="98" name="Picture 97"/>
              <p:cNvPicPr>
                <a:picLocks noChangeAspect="1"/>
              </p:cNvPicPr>
              <p:nvPr/>
            </p:nvPicPr>
            <p:blipFill>
              <a:blip r:embed="rId12"/>
              <a:stretch>
                <a:fillRect/>
              </a:stretch>
            </p:blipFill>
            <p:spPr>
              <a:xfrm>
                <a:off x="4919512" y="5457874"/>
                <a:ext cx="435738" cy="643065"/>
              </a:xfrm>
              <a:prstGeom prst="rect">
                <a:avLst/>
              </a:prstGeom>
            </p:spPr>
          </p:pic>
        </p:grpSp>
      </p:grpSp>
      <p:grpSp>
        <p:nvGrpSpPr>
          <p:cNvPr id="34" name="Group 33"/>
          <p:cNvGrpSpPr/>
          <p:nvPr/>
        </p:nvGrpSpPr>
        <p:grpSpPr>
          <a:xfrm>
            <a:off x="9305909" y="5286345"/>
            <a:ext cx="2373539" cy="707886"/>
            <a:chOff x="9394843" y="5941207"/>
            <a:chExt cx="2373876" cy="707985"/>
          </a:xfrm>
        </p:grpSpPr>
        <p:sp>
          <p:nvSpPr>
            <p:cNvPr id="30" name="TextBox 29"/>
            <p:cNvSpPr txBox="1"/>
            <p:nvPr/>
          </p:nvSpPr>
          <p:spPr>
            <a:xfrm>
              <a:off x="9979195" y="5941207"/>
              <a:ext cx="1789524" cy="707985"/>
            </a:xfrm>
            <a:prstGeom prst="rect">
              <a:avLst/>
            </a:prstGeom>
            <a:noFill/>
          </p:spPr>
          <p:txBody>
            <a:bodyPr wrap="square" lIns="0" tIns="0" rIns="0" bIns="0" rtlCol="0">
              <a:spAutoFit/>
            </a:bodyPr>
            <a:lstStyle/>
            <a:p>
              <a:pPr defTabSz="932223"/>
              <a:r>
                <a:rPr lang="en-US" dirty="0">
                  <a:solidFill>
                    <a:prstClr val="white"/>
                  </a:solidFill>
                  <a:latin typeface="Segoe UI Semibold" panose="020B0702040204020203" pitchFamily="34" charset="0"/>
                  <a:cs typeface="Segoe UI Semibold" panose="020B0702040204020203" pitchFamily="34" charset="0"/>
                </a:rPr>
                <a:t>Mobility Service </a:t>
              </a:r>
              <a:r>
                <a:rPr lang="en-US" sz="1400" dirty="0">
                  <a:solidFill>
                    <a:schemeClr val="bg1"/>
                  </a:solidFill>
                  <a:cs typeface="Segoe UI Light" panose="020B0502040204020203" pitchFamily="34" charset="0"/>
                </a:rPr>
                <a:t>Captures all data writes from memory</a:t>
              </a:r>
            </a:p>
          </p:txBody>
        </p:sp>
        <p:pic>
          <p:nvPicPr>
            <p:cNvPr id="86" name="Picture 85"/>
            <p:cNvPicPr>
              <a:picLocks noChangeAspect="1"/>
            </p:cNvPicPr>
            <p:nvPr/>
          </p:nvPicPr>
          <p:blipFill>
            <a:blip r:embed="rId13">
              <a:biLevel thresh="50000"/>
            </a:blip>
            <a:stretch>
              <a:fillRect/>
            </a:stretch>
          </p:blipFill>
          <p:spPr>
            <a:xfrm>
              <a:off x="9394843" y="5986485"/>
              <a:ext cx="425196" cy="421683"/>
            </a:xfrm>
            <a:prstGeom prst="rect">
              <a:avLst/>
            </a:prstGeom>
            <a:solidFill>
              <a:srgbClr val="0070C0"/>
            </a:solidFill>
          </p:spPr>
        </p:pic>
      </p:grpSp>
      <p:grpSp>
        <p:nvGrpSpPr>
          <p:cNvPr id="10" name="Group 9"/>
          <p:cNvGrpSpPr/>
          <p:nvPr/>
        </p:nvGrpSpPr>
        <p:grpSpPr>
          <a:xfrm>
            <a:off x="984944" y="2034407"/>
            <a:ext cx="416478" cy="840227"/>
            <a:chOff x="731837" y="2481571"/>
            <a:chExt cx="416537" cy="840346"/>
          </a:xfrm>
        </p:grpSpPr>
        <p:pic>
          <p:nvPicPr>
            <p:cNvPr id="56" name="Picture 55"/>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35551" y="2910378"/>
              <a:ext cx="412823" cy="411539"/>
            </a:xfrm>
            <a:prstGeom prst="rect">
              <a:avLst/>
            </a:prstGeom>
          </p:spPr>
        </p:pic>
        <p:pic>
          <p:nvPicPr>
            <p:cNvPr id="57" name="Picture 5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31837" y="2481571"/>
              <a:ext cx="398674" cy="414346"/>
            </a:xfrm>
            <a:prstGeom prst="rect">
              <a:avLst/>
            </a:prstGeom>
          </p:spPr>
        </p:pic>
      </p:grpSp>
      <p:sp>
        <p:nvSpPr>
          <p:cNvPr id="58" name="Rectangle 57">
            <a:extLst>
              <a:ext uri="{FF2B5EF4-FFF2-40B4-BE49-F238E27FC236}">
                <a16:creationId xmlns:a16="http://schemas.microsoft.com/office/drawing/2014/main" id="{047AB881-5A92-4E7F-A48A-DB6A5CEC3855}"/>
              </a:ext>
            </a:extLst>
          </p:cNvPr>
          <p:cNvSpPr/>
          <p:nvPr/>
        </p:nvSpPr>
        <p:spPr>
          <a:xfrm>
            <a:off x="462547" y="1211263"/>
            <a:ext cx="11516728" cy="5305284"/>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1836" dirty="0">
              <a:solidFill>
                <a:prstClr val="white"/>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556807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38"/>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7" presetClass="path" presetSubtype="0" accel="50000" decel="50000" fill="hold" nodeType="clickEffect">
                                  <p:stCondLst>
                                    <p:cond delay="0"/>
                                  </p:stCondLst>
                                  <p:childTnLst>
                                    <p:animMotion origin="layout" path="M 2.99464E-6 -0.00091 L 0.16722 -0.13777 C 0.20232 -0.16931 0.25453 -0.18679 0.30929 -0.18679 C 0.37184 -0.18679 0.42175 -0.16931 0.45685 -0.13777 L 0.6242 -0.00091 " pathEditMode="relative" rAng="0" ptsTypes="AAAAA">
                                      <p:cBhvr>
                                        <p:cTn id="18" dur="2000" fill="hold"/>
                                        <p:tgtEl>
                                          <p:spTgt spid="41"/>
                                        </p:tgtEl>
                                        <p:attrNameLst>
                                          <p:attrName>ppt_x</p:attrName>
                                          <p:attrName>ppt_y</p:attrName>
                                        </p:attrNameLst>
                                      </p:cBhvr>
                                      <p:rCtr x="31210" y="-9305"/>
                                    </p:animMotion>
                                  </p:childTnLst>
                                </p:cTn>
                              </p:par>
                              <p:par>
                                <p:cTn id="19" presetID="37" presetClass="path" presetSubtype="0" accel="50000" decel="50000" fill="hold" nodeType="withEffect">
                                  <p:stCondLst>
                                    <p:cond delay="0"/>
                                  </p:stCondLst>
                                  <p:childTnLst>
                                    <p:animMotion origin="layout" path="M -4.18177E-6 -0.01657 L 0.16939 -0.14685 C 0.20488 -0.17636 0.25798 -0.19247 0.31351 -0.19247 C 0.37682 -0.19247 0.4275 -0.17636 0.46311 -0.14685 L 0.63276 -0.01657 " pathEditMode="relative" rAng="0" ptsTypes="AAAAA">
                                      <p:cBhvr>
                                        <p:cTn id="20" dur="2000" fill="hold"/>
                                        <p:tgtEl>
                                          <p:spTgt spid="10"/>
                                        </p:tgtEl>
                                        <p:attrNameLst>
                                          <p:attrName>ppt_x</p:attrName>
                                          <p:attrName>ppt_y</p:attrName>
                                        </p:attrNameLst>
                                      </p:cBhvr>
                                      <p:rCtr x="31631" y="-88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ASR setup for VMWare/Physical Server</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5629" r="-15629"/>
          <a:stretch/>
        </p:blipFill>
        <p:spPr>
          <a:xfrm>
            <a:off x="457199" y="1211264"/>
            <a:ext cx="11522076" cy="5486400"/>
          </a:xfrm>
          <a:prstGeom prst="rect">
            <a:avLst/>
          </a:prstGeom>
          <a:solidFill>
            <a:srgbClr val="FFFFFF"/>
          </a:solidFill>
        </p:spPr>
      </p:pic>
    </p:spTree>
    <p:extLst>
      <p:ext uri="{BB962C8B-B14F-4D97-AF65-F5344CB8AC3E}">
        <p14:creationId xmlns:p14="http://schemas.microsoft.com/office/powerpoint/2010/main" val="307204116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ASR Multi-Tenant Migration Scenarios</a:t>
            </a:r>
            <a:endParaRPr lang="en-US" dirty="0"/>
          </a:p>
        </p:txBody>
      </p:sp>
    </p:spTree>
    <p:extLst>
      <p:ext uri="{BB962C8B-B14F-4D97-AF65-F5344CB8AC3E}">
        <p14:creationId xmlns:p14="http://schemas.microsoft.com/office/powerpoint/2010/main" val="349302921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Migrate Applications to Azure</a:t>
            </a:r>
            <a:endParaRPr lang="en-US" dirty="0"/>
          </a:p>
        </p:txBody>
      </p:sp>
      <p:sp>
        <p:nvSpPr>
          <p:cNvPr id="8" name="Rectangle 7">
            <a:extLst>
              <a:ext uri="{FF2B5EF4-FFF2-40B4-BE49-F238E27FC236}">
                <a16:creationId xmlns:a16="http://schemas.microsoft.com/office/drawing/2014/main" id="{1A4867A5-2D29-4F8A-AE9F-70C6C26AE8D7}"/>
              </a:ext>
            </a:extLst>
          </p:cNvPr>
          <p:cNvSpPr/>
          <p:nvPr/>
        </p:nvSpPr>
        <p:spPr>
          <a:xfrm>
            <a:off x="462455" y="1196787"/>
            <a:ext cx="4372304" cy="531962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1836">
              <a:solidFill>
                <a:prstClr val="white"/>
              </a:solidFill>
              <a:latin typeface="Segoe UI Light" panose="020B0502040204020203" pitchFamily="34" charset="0"/>
              <a:cs typeface="Segoe UI Light" panose="020B0502040204020203" pitchFamily="34" charset="0"/>
            </a:endParaRPr>
          </a:p>
        </p:txBody>
      </p:sp>
      <p:sp>
        <p:nvSpPr>
          <p:cNvPr id="9" name="Text Placeholder 3">
            <a:extLst>
              <a:ext uri="{FF2B5EF4-FFF2-40B4-BE49-F238E27FC236}">
                <a16:creationId xmlns:a16="http://schemas.microsoft.com/office/drawing/2014/main" id="{FE80DC00-BD92-47E8-8110-BC1C791FC3C9}"/>
              </a:ext>
            </a:extLst>
          </p:cNvPr>
          <p:cNvSpPr txBox="1">
            <a:spLocks/>
          </p:cNvSpPr>
          <p:nvPr/>
        </p:nvSpPr>
        <p:spPr>
          <a:xfrm>
            <a:off x="5116010" y="1196787"/>
            <a:ext cx="6858010" cy="5319627"/>
          </a:xfrm>
          <a:prstGeom prst="rect">
            <a:avLst/>
          </a:prstGeom>
          <a:solidFill>
            <a:schemeClr val="bg1">
              <a:alpha val="15000"/>
            </a:schemeClr>
          </a:solidFill>
        </p:spPr>
        <p:txBody>
          <a:bodyPr lIns="32004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51304">
              <a:lnSpc>
                <a:spcPct val="100000"/>
              </a:lnSpc>
              <a:spcBef>
                <a:spcPts val="2400"/>
              </a:spcBef>
              <a:buNone/>
              <a:defRPr/>
            </a:pPr>
            <a:r>
              <a:rPr lang="en-GB" sz="3200" dirty="0">
                <a:solidFill>
                  <a:schemeClr val="bg1"/>
                </a:solidFill>
                <a:cs typeface="Segoe UI Light" panose="020B0502040204020203" pitchFamily="34" charset="0"/>
              </a:rPr>
              <a:t>Plan the Azure infrastructure </a:t>
            </a:r>
          </a:p>
          <a:p>
            <a:pPr marL="0" indent="0" defTabSz="951304">
              <a:lnSpc>
                <a:spcPct val="100000"/>
              </a:lnSpc>
              <a:spcBef>
                <a:spcPts val="2400"/>
              </a:spcBef>
              <a:buNone/>
              <a:defRPr/>
            </a:pPr>
            <a:r>
              <a:rPr lang="en-GB" sz="3200" dirty="0">
                <a:solidFill>
                  <a:schemeClr val="bg1"/>
                </a:solidFill>
                <a:cs typeface="Segoe UI Light" panose="020B0502040204020203" pitchFamily="34" charset="0"/>
              </a:rPr>
              <a:t>Replicate data to Azure</a:t>
            </a:r>
          </a:p>
          <a:p>
            <a:pPr marL="0" indent="0" defTabSz="951304">
              <a:lnSpc>
                <a:spcPct val="100000"/>
              </a:lnSpc>
              <a:spcBef>
                <a:spcPts val="2400"/>
              </a:spcBef>
              <a:buNone/>
              <a:defRPr/>
            </a:pPr>
            <a:r>
              <a:rPr lang="en-GB" sz="3200" dirty="0">
                <a:solidFill>
                  <a:schemeClr val="bg1"/>
                </a:solidFill>
                <a:cs typeface="Segoe UI Light" panose="020B0502040204020203" pitchFamily="34" charset="0"/>
              </a:rPr>
              <a:t>Test applications in Azure before migration</a:t>
            </a:r>
          </a:p>
          <a:p>
            <a:pPr marL="0" indent="0" defTabSz="951304">
              <a:lnSpc>
                <a:spcPct val="100000"/>
              </a:lnSpc>
              <a:spcBef>
                <a:spcPts val="2400"/>
              </a:spcBef>
              <a:buNone/>
              <a:defRPr/>
            </a:pPr>
            <a:r>
              <a:rPr lang="en-GB" sz="3200" dirty="0">
                <a:solidFill>
                  <a:schemeClr val="bg1"/>
                </a:solidFill>
                <a:cs typeface="Segoe UI Light" panose="020B0502040204020203" pitchFamily="34" charset="0"/>
              </a:rPr>
              <a:t>Reduce downtime of production workload during migration</a:t>
            </a:r>
          </a:p>
        </p:txBody>
      </p:sp>
      <p:sp>
        <p:nvSpPr>
          <p:cNvPr id="15" name="Rectangle 14">
            <a:extLst>
              <a:ext uri="{FF2B5EF4-FFF2-40B4-BE49-F238E27FC236}">
                <a16:creationId xmlns:a16="http://schemas.microsoft.com/office/drawing/2014/main" id="{7E290280-F29F-485A-986B-E53FADF90E0F}"/>
              </a:ext>
            </a:extLst>
          </p:cNvPr>
          <p:cNvSpPr/>
          <p:nvPr/>
        </p:nvSpPr>
        <p:spPr>
          <a:xfrm>
            <a:off x="765854" y="1271828"/>
            <a:ext cx="3765506" cy="276999"/>
          </a:xfrm>
          <a:prstGeom prst="rect">
            <a:avLst/>
          </a:prstGeom>
        </p:spPr>
        <p:txBody>
          <a:bodyPr wrap="square" lIns="0" tIns="0" rIns="0" bIns="0">
            <a:spAutoFit/>
          </a:bodyPr>
          <a:lstStyle/>
          <a:p>
            <a:pPr algn="ctr" defTabSz="932597">
              <a:defRPr/>
            </a:pPr>
            <a:r>
              <a:rPr lang="en-US" i="1" dirty="0">
                <a:solidFill>
                  <a:schemeClr val="bg1"/>
                </a:solidFill>
                <a:latin typeface="Segoe UI Semibold" panose="020B0702040204020203" pitchFamily="34" charset="0"/>
                <a:cs typeface="Segoe UI Semibold" panose="020B0702040204020203" pitchFamily="34" charset="0"/>
              </a:rPr>
              <a:t>Key Considerations</a:t>
            </a:r>
          </a:p>
        </p:txBody>
      </p:sp>
      <p:sp>
        <p:nvSpPr>
          <p:cNvPr id="17" name="Arrow: Circular 16">
            <a:extLst>
              <a:ext uri="{FF2B5EF4-FFF2-40B4-BE49-F238E27FC236}">
                <a16:creationId xmlns:a16="http://schemas.microsoft.com/office/drawing/2014/main" id="{CCE7E150-389B-4158-8696-80EA2349026E}"/>
              </a:ext>
            </a:extLst>
          </p:cNvPr>
          <p:cNvSpPr/>
          <p:nvPr/>
        </p:nvSpPr>
        <p:spPr>
          <a:xfrm>
            <a:off x="1996690" y="1605648"/>
            <a:ext cx="1805385" cy="1805569"/>
          </a:xfrm>
          <a:prstGeom prst="circularArrow">
            <a:avLst>
              <a:gd name="adj1" fmla="val 10980"/>
              <a:gd name="adj2" fmla="val 1142322"/>
              <a:gd name="adj3" fmla="val 4500000"/>
              <a:gd name="adj4" fmla="val 10800000"/>
              <a:gd name="adj5" fmla="val 12500"/>
            </a:avLst>
          </a:prstGeom>
          <a:solidFill>
            <a:schemeClr val="accent2"/>
          </a:solidFill>
          <a:ln>
            <a:noFill/>
          </a:ln>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sp>
      <p:sp>
        <p:nvSpPr>
          <p:cNvPr id="18" name="Freeform: Shape 17">
            <a:extLst>
              <a:ext uri="{FF2B5EF4-FFF2-40B4-BE49-F238E27FC236}">
                <a16:creationId xmlns:a16="http://schemas.microsoft.com/office/drawing/2014/main" id="{D2B62D89-D90F-47F2-A366-9F92C150430F}"/>
              </a:ext>
            </a:extLst>
          </p:cNvPr>
          <p:cNvSpPr/>
          <p:nvPr/>
        </p:nvSpPr>
        <p:spPr>
          <a:xfrm>
            <a:off x="2665005" y="2372566"/>
            <a:ext cx="468077" cy="276999"/>
          </a:xfrm>
          <a:custGeom>
            <a:avLst/>
            <a:gdLst>
              <a:gd name="connsiteX0" fmla="*/ 0 w 1007507"/>
              <a:gd name="connsiteY0" fmla="*/ 0 h 503701"/>
              <a:gd name="connsiteX1" fmla="*/ 1007507 w 1007507"/>
              <a:gd name="connsiteY1" fmla="*/ 0 h 503701"/>
              <a:gd name="connsiteX2" fmla="*/ 1007507 w 1007507"/>
              <a:gd name="connsiteY2" fmla="*/ 503701 h 503701"/>
              <a:gd name="connsiteX3" fmla="*/ 0 w 1007507"/>
              <a:gd name="connsiteY3" fmla="*/ 503701 h 503701"/>
              <a:gd name="connsiteX4" fmla="*/ 0 w 1007507"/>
              <a:gd name="connsiteY4" fmla="*/ 0 h 5037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507" h="503701">
                <a:moveTo>
                  <a:pt x="0" y="0"/>
                </a:moveTo>
                <a:lnTo>
                  <a:pt x="1007507" y="0"/>
                </a:lnTo>
                <a:lnTo>
                  <a:pt x="1007507" y="503701"/>
                </a:lnTo>
                <a:lnTo>
                  <a:pt x="0" y="50370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kern="1200" dirty="0">
                <a:solidFill>
                  <a:schemeClr val="bg1"/>
                </a:solidFill>
                <a:latin typeface="Segoe UI Semibold" panose="020B0702040204020203" pitchFamily="34" charset="0"/>
                <a:cs typeface="Segoe UI Semibold" panose="020B0702040204020203" pitchFamily="34" charset="0"/>
              </a:rPr>
              <a:t>Plan</a:t>
            </a:r>
          </a:p>
        </p:txBody>
      </p:sp>
      <p:sp>
        <p:nvSpPr>
          <p:cNvPr id="19" name="Shape 18">
            <a:extLst>
              <a:ext uri="{FF2B5EF4-FFF2-40B4-BE49-F238E27FC236}">
                <a16:creationId xmlns:a16="http://schemas.microsoft.com/office/drawing/2014/main" id="{066DBC8E-BE8E-4AE2-9F98-4F5D385BCF50}"/>
              </a:ext>
            </a:extLst>
          </p:cNvPr>
          <p:cNvSpPr/>
          <p:nvPr/>
        </p:nvSpPr>
        <p:spPr>
          <a:xfrm>
            <a:off x="1495138" y="2643215"/>
            <a:ext cx="1805385" cy="1805569"/>
          </a:xfrm>
          <a:prstGeom prst="leftCircularArrow">
            <a:avLst>
              <a:gd name="adj1" fmla="val 10980"/>
              <a:gd name="adj2" fmla="val 1142322"/>
              <a:gd name="adj3" fmla="val 6300000"/>
              <a:gd name="adj4" fmla="val 18900000"/>
              <a:gd name="adj5" fmla="val 12500"/>
            </a:avLst>
          </a:prstGeom>
          <a:solidFill>
            <a:schemeClr val="accent3"/>
          </a:solidFill>
          <a:ln>
            <a:noFill/>
          </a:ln>
        </p:spPr>
        <p:style>
          <a:lnRef idx="3">
            <a:schemeClr val="lt1">
              <a:hueOff val="0"/>
              <a:satOff val="0"/>
              <a:lumOff val="0"/>
              <a:alphaOff val="0"/>
            </a:schemeClr>
          </a:lnRef>
          <a:fillRef idx="1">
            <a:schemeClr val="accent2">
              <a:hueOff val="-452313"/>
              <a:satOff val="0"/>
              <a:lumOff val="10588"/>
              <a:alphaOff val="0"/>
            </a:schemeClr>
          </a:fillRef>
          <a:effectRef idx="1">
            <a:schemeClr val="accent2">
              <a:hueOff val="-452313"/>
              <a:satOff val="0"/>
              <a:lumOff val="10588"/>
              <a:alphaOff val="0"/>
            </a:schemeClr>
          </a:effectRef>
          <a:fontRef idx="minor">
            <a:schemeClr val="lt1"/>
          </a:fontRef>
        </p:style>
      </p:sp>
      <p:sp>
        <p:nvSpPr>
          <p:cNvPr id="20" name="Freeform: Shape 19">
            <a:extLst>
              <a:ext uri="{FF2B5EF4-FFF2-40B4-BE49-F238E27FC236}">
                <a16:creationId xmlns:a16="http://schemas.microsoft.com/office/drawing/2014/main" id="{0FC0997B-106D-4057-94AA-2F76658F0CB6}"/>
              </a:ext>
            </a:extLst>
          </p:cNvPr>
          <p:cNvSpPr/>
          <p:nvPr/>
        </p:nvSpPr>
        <p:spPr>
          <a:xfrm>
            <a:off x="1891706" y="3412049"/>
            <a:ext cx="1007507" cy="276999"/>
          </a:xfrm>
          <a:custGeom>
            <a:avLst/>
            <a:gdLst>
              <a:gd name="connsiteX0" fmla="*/ 0 w 1007507"/>
              <a:gd name="connsiteY0" fmla="*/ 0 h 503701"/>
              <a:gd name="connsiteX1" fmla="*/ 1007507 w 1007507"/>
              <a:gd name="connsiteY1" fmla="*/ 0 h 503701"/>
              <a:gd name="connsiteX2" fmla="*/ 1007507 w 1007507"/>
              <a:gd name="connsiteY2" fmla="*/ 503701 h 503701"/>
              <a:gd name="connsiteX3" fmla="*/ 0 w 1007507"/>
              <a:gd name="connsiteY3" fmla="*/ 503701 h 503701"/>
              <a:gd name="connsiteX4" fmla="*/ 0 w 1007507"/>
              <a:gd name="connsiteY4" fmla="*/ 0 h 5037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507" h="503701">
                <a:moveTo>
                  <a:pt x="0" y="0"/>
                </a:moveTo>
                <a:lnTo>
                  <a:pt x="1007507" y="0"/>
                </a:lnTo>
                <a:lnTo>
                  <a:pt x="1007507" y="503701"/>
                </a:lnTo>
                <a:lnTo>
                  <a:pt x="0" y="50370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kern="1200" dirty="0">
                <a:solidFill>
                  <a:schemeClr val="bg1"/>
                </a:solidFill>
                <a:latin typeface="Segoe UI Semibold" panose="020B0702040204020203" pitchFamily="34" charset="0"/>
                <a:cs typeface="Segoe UI Semibold" panose="020B0702040204020203" pitchFamily="34" charset="0"/>
              </a:rPr>
              <a:t>Replicate</a:t>
            </a:r>
          </a:p>
        </p:txBody>
      </p:sp>
      <p:sp>
        <p:nvSpPr>
          <p:cNvPr id="21" name="Arrow: Circular 20">
            <a:extLst>
              <a:ext uri="{FF2B5EF4-FFF2-40B4-BE49-F238E27FC236}">
                <a16:creationId xmlns:a16="http://schemas.microsoft.com/office/drawing/2014/main" id="{80C3B4EB-F756-4558-B7F1-63A0303546F4}"/>
              </a:ext>
            </a:extLst>
          </p:cNvPr>
          <p:cNvSpPr/>
          <p:nvPr/>
        </p:nvSpPr>
        <p:spPr>
          <a:xfrm>
            <a:off x="1996690" y="3684614"/>
            <a:ext cx="1805385" cy="1805569"/>
          </a:xfrm>
          <a:prstGeom prst="circularArrow">
            <a:avLst>
              <a:gd name="adj1" fmla="val 10980"/>
              <a:gd name="adj2" fmla="val 1142322"/>
              <a:gd name="adj3" fmla="val 4500000"/>
              <a:gd name="adj4" fmla="val 13500000"/>
              <a:gd name="adj5" fmla="val 12500"/>
            </a:avLst>
          </a:prstGeom>
          <a:solidFill>
            <a:schemeClr val="accent4"/>
          </a:solidFill>
          <a:ln>
            <a:noFill/>
          </a:ln>
        </p:spPr>
        <p:style>
          <a:lnRef idx="3">
            <a:schemeClr val="lt1">
              <a:hueOff val="0"/>
              <a:satOff val="0"/>
              <a:lumOff val="0"/>
              <a:alphaOff val="0"/>
            </a:schemeClr>
          </a:lnRef>
          <a:fillRef idx="1">
            <a:scrgbClr r="0" g="0" b="0"/>
          </a:fillRef>
          <a:effectRef idx="1">
            <a:schemeClr val="accent2">
              <a:hueOff val="-904625"/>
              <a:satOff val="0"/>
              <a:lumOff val="21177"/>
              <a:alphaOff val="0"/>
            </a:schemeClr>
          </a:effectRef>
          <a:fontRef idx="minor">
            <a:schemeClr val="lt1"/>
          </a:fontRef>
        </p:style>
      </p:sp>
      <p:sp>
        <p:nvSpPr>
          <p:cNvPr id="22" name="Freeform: Shape 21">
            <a:extLst>
              <a:ext uri="{FF2B5EF4-FFF2-40B4-BE49-F238E27FC236}">
                <a16:creationId xmlns:a16="http://schemas.microsoft.com/office/drawing/2014/main" id="{2190DF6F-6833-4B6D-B6AA-CA0C82937617}"/>
              </a:ext>
            </a:extLst>
          </p:cNvPr>
          <p:cNvSpPr/>
          <p:nvPr/>
        </p:nvSpPr>
        <p:spPr>
          <a:xfrm>
            <a:off x="2687030" y="4451532"/>
            <a:ext cx="424027" cy="276999"/>
          </a:xfrm>
          <a:custGeom>
            <a:avLst/>
            <a:gdLst>
              <a:gd name="connsiteX0" fmla="*/ 0 w 1007507"/>
              <a:gd name="connsiteY0" fmla="*/ 0 h 503701"/>
              <a:gd name="connsiteX1" fmla="*/ 1007507 w 1007507"/>
              <a:gd name="connsiteY1" fmla="*/ 0 h 503701"/>
              <a:gd name="connsiteX2" fmla="*/ 1007507 w 1007507"/>
              <a:gd name="connsiteY2" fmla="*/ 503701 h 503701"/>
              <a:gd name="connsiteX3" fmla="*/ 0 w 1007507"/>
              <a:gd name="connsiteY3" fmla="*/ 503701 h 503701"/>
              <a:gd name="connsiteX4" fmla="*/ 0 w 1007507"/>
              <a:gd name="connsiteY4" fmla="*/ 0 h 5037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507" h="503701">
                <a:moveTo>
                  <a:pt x="0" y="0"/>
                </a:moveTo>
                <a:lnTo>
                  <a:pt x="1007507" y="0"/>
                </a:lnTo>
                <a:lnTo>
                  <a:pt x="1007507" y="503701"/>
                </a:lnTo>
                <a:lnTo>
                  <a:pt x="0" y="50370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kern="1200" dirty="0">
                <a:solidFill>
                  <a:schemeClr val="bg1"/>
                </a:solidFill>
                <a:latin typeface="Segoe UI Semibold" panose="020B0702040204020203" pitchFamily="34" charset="0"/>
                <a:cs typeface="Segoe UI Semibold" panose="020B0702040204020203" pitchFamily="34" charset="0"/>
              </a:rPr>
              <a:t>Test</a:t>
            </a:r>
          </a:p>
        </p:txBody>
      </p:sp>
      <p:sp>
        <p:nvSpPr>
          <p:cNvPr id="23" name="Block Arc 22">
            <a:extLst>
              <a:ext uri="{FF2B5EF4-FFF2-40B4-BE49-F238E27FC236}">
                <a16:creationId xmlns:a16="http://schemas.microsoft.com/office/drawing/2014/main" id="{AB7B73EA-0296-48EB-80E2-181A75C6D894}"/>
              </a:ext>
            </a:extLst>
          </p:cNvPr>
          <p:cNvSpPr/>
          <p:nvPr/>
        </p:nvSpPr>
        <p:spPr>
          <a:xfrm>
            <a:off x="1623828" y="4841882"/>
            <a:ext cx="1551053" cy="1551803"/>
          </a:xfrm>
          <a:prstGeom prst="blockArc">
            <a:avLst>
              <a:gd name="adj1" fmla="val 0"/>
              <a:gd name="adj2" fmla="val 18900000"/>
              <a:gd name="adj3" fmla="val 12740"/>
            </a:avLst>
          </a:prstGeom>
          <a:solidFill>
            <a:schemeClr val="accent6"/>
          </a:solidFill>
          <a:ln>
            <a:noFill/>
          </a:ln>
        </p:spPr>
        <p:style>
          <a:lnRef idx="3">
            <a:schemeClr val="lt1">
              <a:hueOff val="0"/>
              <a:satOff val="0"/>
              <a:lumOff val="0"/>
              <a:alphaOff val="0"/>
            </a:schemeClr>
          </a:lnRef>
          <a:fillRef idx="1">
            <a:scrgbClr r="0" g="0" b="0"/>
          </a:fillRef>
          <a:effectRef idx="1">
            <a:schemeClr val="accent2">
              <a:hueOff val="-1356938"/>
              <a:satOff val="0"/>
              <a:lumOff val="31765"/>
              <a:alphaOff val="0"/>
            </a:schemeClr>
          </a:effectRef>
          <a:fontRef idx="minor">
            <a:schemeClr val="lt1"/>
          </a:fontRef>
        </p:style>
      </p:sp>
      <p:sp>
        <p:nvSpPr>
          <p:cNvPr id="24" name="Freeform: Shape 23">
            <a:extLst>
              <a:ext uri="{FF2B5EF4-FFF2-40B4-BE49-F238E27FC236}">
                <a16:creationId xmlns:a16="http://schemas.microsoft.com/office/drawing/2014/main" id="{44E85DB3-7C40-4BDF-8F16-2D37A19124B5}"/>
              </a:ext>
            </a:extLst>
          </p:cNvPr>
          <p:cNvSpPr/>
          <p:nvPr/>
        </p:nvSpPr>
        <p:spPr>
          <a:xfrm>
            <a:off x="1969253" y="5491015"/>
            <a:ext cx="852413" cy="276999"/>
          </a:xfrm>
          <a:custGeom>
            <a:avLst/>
            <a:gdLst>
              <a:gd name="connsiteX0" fmla="*/ 0 w 1007507"/>
              <a:gd name="connsiteY0" fmla="*/ 0 h 503701"/>
              <a:gd name="connsiteX1" fmla="*/ 1007507 w 1007507"/>
              <a:gd name="connsiteY1" fmla="*/ 0 h 503701"/>
              <a:gd name="connsiteX2" fmla="*/ 1007507 w 1007507"/>
              <a:gd name="connsiteY2" fmla="*/ 503701 h 503701"/>
              <a:gd name="connsiteX3" fmla="*/ 0 w 1007507"/>
              <a:gd name="connsiteY3" fmla="*/ 503701 h 503701"/>
              <a:gd name="connsiteX4" fmla="*/ 0 w 1007507"/>
              <a:gd name="connsiteY4" fmla="*/ 0 h 5037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507" h="503701">
                <a:moveTo>
                  <a:pt x="0" y="0"/>
                </a:moveTo>
                <a:lnTo>
                  <a:pt x="1007507" y="0"/>
                </a:lnTo>
                <a:lnTo>
                  <a:pt x="1007507" y="503701"/>
                </a:lnTo>
                <a:lnTo>
                  <a:pt x="0" y="50370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kern="1200" dirty="0">
                <a:solidFill>
                  <a:schemeClr val="bg1"/>
                </a:solidFill>
                <a:latin typeface="Segoe UI Semibold" panose="020B0702040204020203" pitchFamily="34" charset="0"/>
                <a:cs typeface="Segoe UI Semibold" panose="020B0702040204020203" pitchFamily="34" charset="0"/>
              </a:rPr>
              <a:t>Migrate</a:t>
            </a:r>
          </a:p>
        </p:txBody>
      </p:sp>
      <p:sp>
        <p:nvSpPr>
          <p:cNvPr id="28" name="Freeform 9">
            <a:extLst>
              <a:ext uri="{FF2B5EF4-FFF2-40B4-BE49-F238E27FC236}">
                <a16:creationId xmlns:a16="http://schemas.microsoft.com/office/drawing/2014/main" id="{AC97AB24-C459-44E6-BA38-097F6271C9F1}"/>
              </a:ext>
            </a:extLst>
          </p:cNvPr>
          <p:cNvSpPr>
            <a:spLocks noEditPoints="1"/>
          </p:cNvSpPr>
          <p:nvPr/>
        </p:nvSpPr>
        <p:spPr bwMode="black">
          <a:xfrm>
            <a:off x="4953965" y="1271625"/>
            <a:ext cx="363482" cy="364960"/>
          </a:xfrm>
          <a:prstGeom prst="ellipse">
            <a:avLst/>
          </a:prstGeom>
          <a:solidFill>
            <a:srgbClr val="005BAA"/>
          </a:solidFill>
          <a:ln>
            <a:noFill/>
          </a:ln>
          <a:extLst/>
        </p:spPr>
        <p:txBody>
          <a:bodyPr vert="horz" wrap="square" lIns="89642" tIns="44821" rIns="89642" bIns="44821" numCol="1" anchor="ctr" anchorCtr="0" compatLnSpc="1">
            <a:prstTxWarp prst="textNoShape">
              <a:avLst/>
            </a:prstTxWarp>
          </a:bodyPr>
          <a:lstStyle/>
          <a:p>
            <a:pPr algn="ctr" defTabSz="914462"/>
            <a:r>
              <a:rPr lang="en-US" dirty="0">
                <a:solidFill>
                  <a:schemeClr val="bg1"/>
                </a:solidFill>
                <a:latin typeface="Segoe UI"/>
                <a:sym typeface="Wingdings" panose="05000000000000000000" pitchFamily="2" charset="2"/>
              </a:rPr>
              <a:t></a:t>
            </a:r>
            <a:endParaRPr lang="en-US" dirty="0">
              <a:solidFill>
                <a:schemeClr val="bg1"/>
              </a:solidFill>
              <a:latin typeface="Segoe UI"/>
            </a:endParaRPr>
          </a:p>
        </p:txBody>
      </p:sp>
      <p:sp>
        <p:nvSpPr>
          <p:cNvPr id="29" name="Freeform 9">
            <a:extLst>
              <a:ext uri="{FF2B5EF4-FFF2-40B4-BE49-F238E27FC236}">
                <a16:creationId xmlns:a16="http://schemas.microsoft.com/office/drawing/2014/main" id="{4D0F2198-9BC5-4054-B358-B6D7637A199D}"/>
              </a:ext>
            </a:extLst>
          </p:cNvPr>
          <p:cNvSpPr>
            <a:spLocks noEditPoints="1"/>
          </p:cNvSpPr>
          <p:nvPr/>
        </p:nvSpPr>
        <p:spPr bwMode="black">
          <a:xfrm>
            <a:off x="4953965" y="2116577"/>
            <a:ext cx="363482" cy="364960"/>
          </a:xfrm>
          <a:prstGeom prst="ellipse">
            <a:avLst/>
          </a:prstGeom>
          <a:solidFill>
            <a:srgbClr val="005BAA"/>
          </a:solidFill>
          <a:ln>
            <a:noFill/>
          </a:ln>
          <a:extLst/>
        </p:spPr>
        <p:txBody>
          <a:bodyPr vert="horz" wrap="square" lIns="89642" tIns="44821" rIns="89642" bIns="44821" numCol="1" anchor="ctr" anchorCtr="0" compatLnSpc="1">
            <a:prstTxWarp prst="textNoShape">
              <a:avLst/>
            </a:prstTxWarp>
          </a:bodyPr>
          <a:lstStyle/>
          <a:p>
            <a:pPr algn="ctr" defTabSz="914462"/>
            <a:r>
              <a:rPr lang="en-US" dirty="0">
                <a:solidFill>
                  <a:schemeClr val="bg1"/>
                </a:solidFill>
                <a:latin typeface="Segoe UI"/>
                <a:sym typeface="Wingdings" panose="05000000000000000000" pitchFamily="2" charset="2"/>
              </a:rPr>
              <a:t></a:t>
            </a:r>
            <a:endParaRPr lang="en-US" dirty="0">
              <a:solidFill>
                <a:schemeClr val="bg1"/>
              </a:solidFill>
              <a:latin typeface="Segoe UI"/>
            </a:endParaRPr>
          </a:p>
        </p:txBody>
      </p:sp>
      <p:sp>
        <p:nvSpPr>
          <p:cNvPr id="30" name="Freeform 9">
            <a:extLst>
              <a:ext uri="{FF2B5EF4-FFF2-40B4-BE49-F238E27FC236}">
                <a16:creationId xmlns:a16="http://schemas.microsoft.com/office/drawing/2014/main" id="{3CC8A596-5AD8-4538-9F26-782031E3A438}"/>
              </a:ext>
            </a:extLst>
          </p:cNvPr>
          <p:cNvSpPr>
            <a:spLocks noEditPoints="1"/>
          </p:cNvSpPr>
          <p:nvPr/>
        </p:nvSpPr>
        <p:spPr bwMode="black">
          <a:xfrm>
            <a:off x="4953965" y="2892080"/>
            <a:ext cx="363482" cy="364960"/>
          </a:xfrm>
          <a:prstGeom prst="ellipse">
            <a:avLst/>
          </a:prstGeom>
          <a:solidFill>
            <a:srgbClr val="005BAA"/>
          </a:solidFill>
          <a:ln>
            <a:noFill/>
          </a:ln>
          <a:extLst/>
        </p:spPr>
        <p:txBody>
          <a:bodyPr vert="horz" wrap="square" lIns="89642" tIns="44821" rIns="89642" bIns="44821" numCol="1" anchor="ctr" anchorCtr="0" compatLnSpc="1">
            <a:prstTxWarp prst="textNoShape">
              <a:avLst/>
            </a:prstTxWarp>
          </a:bodyPr>
          <a:lstStyle/>
          <a:p>
            <a:pPr algn="ctr" defTabSz="914462"/>
            <a:r>
              <a:rPr lang="en-US" dirty="0">
                <a:solidFill>
                  <a:schemeClr val="bg1"/>
                </a:solidFill>
                <a:latin typeface="Segoe UI"/>
                <a:sym typeface="Wingdings" panose="05000000000000000000" pitchFamily="2" charset="2"/>
              </a:rPr>
              <a:t></a:t>
            </a:r>
            <a:endParaRPr lang="en-US" dirty="0">
              <a:solidFill>
                <a:schemeClr val="bg1"/>
              </a:solidFill>
              <a:latin typeface="Segoe UI"/>
            </a:endParaRPr>
          </a:p>
        </p:txBody>
      </p:sp>
      <p:sp>
        <p:nvSpPr>
          <p:cNvPr id="31" name="Freeform 9">
            <a:extLst>
              <a:ext uri="{FF2B5EF4-FFF2-40B4-BE49-F238E27FC236}">
                <a16:creationId xmlns:a16="http://schemas.microsoft.com/office/drawing/2014/main" id="{DF7190D3-1D73-4D60-ADB1-04FA8CD28D51}"/>
              </a:ext>
            </a:extLst>
          </p:cNvPr>
          <p:cNvSpPr>
            <a:spLocks noEditPoints="1"/>
          </p:cNvSpPr>
          <p:nvPr/>
        </p:nvSpPr>
        <p:spPr bwMode="black">
          <a:xfrm>
            <a:off x="4953965" y="4188445"/>
            <a:ext cx="363482" cy="364960"/>
          </a:xfrm>
          <a:prstGeom prst="ellipse">
            <a:avLst/>
          </a:prstGeom>
          <a:solidFill>
            <a:srgbClr val="005BAA"/>
          </a:solidFill>
          <a:ln>
            <a:noFill/>
          </a:ln>
          <a:extLst/>
        </p:spPr>
        <p:txBody>
          <a:bodyPr vert="horz" wrap="square" lIns="89642" tIns="44821" rIns="89642" bIns="44821" numCol="1" anchor="ctr" anchorCtr="0" compatLnSpc="1">
            <a:prstTxWarp prst="textNoShape">
              <a:avLst/>
            </a:prstTxWarp>
          </a:bodyPr>
          <a:lstStyle/>
          <a:p>
            <a:pPr algn="ctr" defTabSz="914462"/>
            <a:r>
              <a:rPr lang="en-US" dirty="0">
                <a:solidFill>
                  <a:schemeClr val="bg1"/>
                </a:solidFill>
                <a:latin typeface="Segoe UI"/>
                <a:sym typeface="Wingdings" panose="05000000000000000000" pitchFamily="2" charset="2"/>
              </a:rPr>
              <a:t></a:t>
            </a:r>
            <a:endParaRPr lang="en-US" dirty="0">
              <a:solidFill>
                <a:schemeClr val="bg1"/>
              </a:solidFill>
              <a:latin typeface="Segoe UI"/>
            </a:endParaRPr>
          </a:p>
        </p:txBody>
      </p:sp>
    </p:spTree>
    <p:extLst>
      <p:ext uri="{BB962C8B-B14F-4D97-AF65-F5344CB8AC3E}">
        <p14:creationId xmlns:p14="http://schemas.microsoft.com/office/powerpoint/2010/main" val="398010474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Multi-Tenant Migration Scenarios</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0318" y="2670652"/>
            <a:ext cx="5472853" cy="3078479"/>
          </a:xfrm>
          <a:prstGeom prst="rect">
            <a:avLst/>
          </a:prstGeom>
        </p:spPr>
      </p:pic>
      <p:sp>
        <p:nvSpPr>
          <p:cNvPr id="11" name="Title 2">
            <a:extLst>
              <a:ext uri="{FF2B5EF4-FFF2-40B4-BE49-F238E27FC236}">
                <a16:creationId xmlns:a16="http://schemas.microsoft.com/office/drawing/2014/main" id="{6DB61D52-3DE6-4058-91DA-2F33D4A3E864}"/>
              </a:ext>
            </a:extLst>
          </p:cNvPr>
          <p:cNvSpPr txBox="1">
            <a:spLocks/>
          </p:cNvSpPr>
          <p:nvPr/>
        </p:nvSpPr>
        <p:spPr>
          <a:xfrm>
            <a:off x="457201" y="1187320"/>
            <a:ext cx="11522074" cy="439479"/>
          </a:xfrm>
          <a:prstGeom prst="rect">
            <a:avLst/>
          </a:prstGeom>
        </p:spPr>
        <p:txBody>
          <a:bodyPr wrap="square" lIns="0" tIns="0" rIns="0" bIns="0">
            <a:spAutoFit/>
          </a:bodyPr>
          <a:lstStyle>
            <a:lvl1pPr algn="l" defTabSz="1049264" rtl="0" eaLnBrk="1" fontAlgn="base" hangingPunct="1">
              <a:spcBef>
                <a:spcPct val="0"/>
              </a:spcBef>
              <a:spcAft>
                <a:spcPct val="0"/>
              </a:spcAft>
              <a:defRPr sz="2800" b="0">
                <a:solidFill>
                  <a:schemeClr val="accent1"/>
                </a:solidFill>
                <a:latin typeface="+mj-lt"/>
                <a:ea typeface="+mj-ea"/>
                <a:cs typeface="+mj-cs"/>
              </a:defRPr>
            </a:lvl1pPr>
            <a:lvl2pPr algn="l" defTabSz="1049264" rtl="0" eaLnBrk="1" fontAlgn="base" hangingPunct="1">
              <a:spcBef>
                <a:spcPct val="0"/>
              </a:spcBef>
              <a:spcAft>
                <a:spcPct val="0"/>
              </a:spcAft>
              <a:defRPr sz="2800" b="1">
                <a:solidFill>
                  <a:schemeClr val="tx2"/>
                </a:solidFill>
                <a:latin typeface="Trebuchet MS" pitchFamily="34" charset="0"/>
                <a:cs typeface="Arial" charset="0"/>
              </a:defRPr>
            </a:lvl2pPr>
            <a:lvl3pPr algn="l" defTabSz="1049264" rtl="0" eaLnBrk="1" fontAlgn="base" hangingPunct="1">
              <a:spcBef>
                <a:spcPct val="0"/>
              </a:spcBef>
              <a:spcAft>
                <a:spcPct val="0"/>
              </a:spcAft>
              <a:defRPr sz="2800" b="1">
                <a:solidFill>
                  <a:schemeClr val="tx2"/>
                </a:solidFill>
                <a:latin typeface="Trebuchet MS" pitchFamily="34" charset="0"/>
                <a:cs typeface="Arial" charset="0"/>
              </a:defRPr>
            </a:lvl3pPr>
            <a:lvl4pPr algn="l" defTabSz="1049264" rtl="0" eaLnBrk="1" fontAlgn="base" hangingPunct="1">
              <a:spcBef>
                <a:spcPct val="0"/>
              </a:spcBef>
              <a:spcAft>
                <a:spcPct val="0"/>
              </a:spcAft>
              <a:defRPr sz="2800" b="1">
                <a:solidFill>
                  <a:schemeClr val="tx2"/>
                </a:solidFill>
                <a:latin typeface="Trebuchet MS" pitchFamily="34" charset="0"/>
                <a:cs typeface="Arial" charset="0"/>
              </a:defRPr>
            </a:lvl4pPr>
            <a:lvl5pPr algn="l" defTabSz="1049264" rtl="0" eaLnBrk="1" fontAlgn="base" hangingPunct="1">
              <a:spcBef>
                <a:spcPct val="0"/>
              </a:spcBef>
              <a:spcAft>
                <a:spcPct val="0"/>
              </a:spcAft>
              <a:defRPr sz="2800" b="1">
                <a:solidFill>
                  <a:schemeClr val="tx2"/>
                </a:solidFill>
                <a:latin typeface="Trebuchet MS" pitchFamily="34" charset="0"/>
                <a:cs typeface="Arial" charset="0"/>
              </a:defRPr>
            </a:lvl5pPr>
            <a:lvl6pPr marL="539621" algn="l" defTabSz="1049264" rtl="0" eaLnBrk="1" fontAlgn="base" hangingPunct="1">
              <a:spcBef>
                <a:spcPct val="0"/>
              </a:spcBef>
              <a:spcAft>
                <a:spcPct val="0"/>
              </a:spcAft>
              <a:defRPr sz="2800" b="1">
                <a:solidFill>
                  <a:schemeClr val="tx2"/>
                </a:solidFill>
                <a:latin typeface="Trebuchet MS" pitchFamily="34" charset="0"/>
                <a:cs typeface="Arial" charset="0"/>
              </a:defRPr>
            </a:lvl6pPr>
            <a:lvl7pPr marL="1079242" algn="l" defTabSz="1049264" rtl="0" eaLnBrk="1" fontAlgn="base" hangingPunct="1">
              <a:spcBef>
                <a:spcPct val="0"/>
              </a:spcBef>
              <a:spcAft>
                <a:spcPct val="0"/>
              </a:spcAft>
              <a:defRPr sz="2800" b="1">
                <a:solidFill>
                  <a:schemeClr val="tx2"/>
                </a:solidFill>
                <a:latin typeface="Trebuchet MS" pitchFamily="34" charset="0"/>
                <a:cs typeface="Arial" charset="0"/>
              </a:defRPr>
            </a:lvl7pPr>
            <a:lvl8pPr marL="1618863" algn="l" defTabSz="1049264" rtl="0" eaLnBrk="1" fontAlgn="base" hangingPunct="1">
              <a:spcBef>
                <a:spcPct val="0"/>
              </a:spcBef>
              <a:spcAft>
                <a:spcPct val="0"/>
              </a:spcAft>
              <a:defRPr sz="2800" b="1">
                <a:solidFill>
                  <a:schemeClr val="tx2"/>
                </a:solidFill>
                <a:latin typeface="Trebuchet MS" pitchFamily="34" charset="0"/>
                <a:cs typeface="Arial" charset="0"/>
              </a:defRPr>
            </a:lvl8pPr>
            <a:lvl9pPr marL="2158484" algn="l" defTabSz="1049264" rtl="0" eaLnBrk="1" fontAlgn="base" hangingPunct="1">
              <a:spcBef>
                <a:spcPct val="0"/>
              </a:spcBef>
              <a:spcAft>
                <a:spcPct val="0"/>
              </a:spcAft>
              <a:defRPr sz="2800" b="1">
                <a:solidFill>
                  <a:schemeClr val="tx2"/>
                </a:solidFill>
                <a:latin typeface="Trebuchet MS" pitchFamily="34" charset="0"/>
                <a:cs typeface="Arial" charset="0"/>
              </a:defRPr>
            </a:lvl9pPr>
          </a:lstStyle>
          <a:p>
            <a:pPr defTabSz="1070144"/>
            <a:r>
              <a:rPr lang="en-GB" dirty="0">
                <a:solidFill>
                  <a:schemeClr val="bg1"/>
                </a:solidFill>
                <a:cs typeface="Segoe UI Light" panose="020B0502040204020203" pitchFamily="34" charset="0"/>
              </a:rPr>
              <a:t>Shared Hosting Services Provider (HSP)</a:t>
            </a:r>
          </a:p>
        </p:txBody>
      </p:sp>
      <p:sp>
        <p:nvSpPr>
          <p:cNvPr id="12" name="Rectangle 11">
            <a:extLst>
              <a:ext uri="{FF2B5EF4-FFF2-40B4-BE49-F238E27FC236}">
                <a16:creationId xmlns:a16="http://schemas.microsoft.com/office/drawing/2014/main" id="{6AF31CE7-F1DF-4B12-9D00-4D122D992C55}"/>
              </a:ext>
            </a:extLst>
          </p:cNvPr>
          <p:cNvSpPr/>
          <p:nvPr/>
        </p:nvSpPr>
        <p:spPr>
          <a:xfrm>
            <a:off x="624840" y="1722120"/>
            <a:ext cx="5697358" cy="4975543"/>
          </a:xfrm>
          <a:prstGeom prst="rect">
            <a:avLst/>
          </a:prstGeom>
          <a:solidFill>
            <a:schemeClr val="bg1">
              <a:alpha val="15000"/>
            </a:schemeClr>
          </a:solidFill>
        </p:spPr>
        <p:txBody>
          <a:bodyPr wrap="square" lIns="320040">
            <a:noAutofit/>
          </a:bodyPr>
          <a:lstStyle/>
          <a:p>
            <a:pPr defTabSz="932597">
              <a:spcBef>
                <a:spcPts val="1400"/>
              </a:spcBef>
            </a:pPr>
            <a:r>
              <a:rPr lang="en-GB" sz="2600" dirty="0">
                <a:solidFill>
                  <a:schemeClr val="bg1"/>
                </a:solidFill>
                <a:latin typeface="+mj-lt"/>
                <a:cs typeface="Segoe UI Light" panose="020B0502040204020203" pitchFamily="34" charset="0"/>
              </a:rPr>
              <a:t>The partner owns the physical infrastructure and uses shared resources (</a:t>
            </a:r>
            <a:r>
              <a:rPr lang="en-GB" sz="2600" dirty="0" err="1">
                <a:solidFill>
                  <a:schemeClr val="bg1"/>
                </a:solidFill>
                <a:latin typeface="+mj-lt"/>
                <a:cs typeface="Segoe UI Light" panose="020B0502040204020203" pitchFamily="34" charset="0"/>
              </a:rPr>
              <a:t>vCenter</a:t>
            </a:r>
            <a:r>
              <a:rPr lang="en-GB" sz="2600" dirty="0">
                <a:solidFill>
                  <a:schemeClr val="bg1"/>
                </a:solidFill>
                <a:latin typeface="+mj-lt"/>
                <a:cs typeface="Segoe UI Light" panose="020B0502040204020203" pitchFamily="34" charset="0"/>
              </a:rPr>
              <a:t>, </a:t>
            </a:r>
            <a:r>
              <a:rPr lang="en-GB" sz="2600" dirty="0" err="1">
                <a:solidFill>
                  <a:schemeClr val="bg1"/>
                </a:solidFill>
                <a:latin typeface="+mj-lt"/>
                <a:cs typeface="Segoe UI Light" panose="020B0502040204020203" pitchFamily="34" charset="0"/>
              </a:rPr>
              <a:t>datacenters</a:t>
            </a:r>
            <a:r>
              <a:rPr lang="en-GB" sz="2600" dirty="0">
                <a:solidFill>
                  <a:schemeClr val="bg1"/>
                </a:solidFill>
                <a:latin typeface="+mj-lt"/>
                <a:cs typeface="Segoe UI Light" panose="020B0502040204020203" pitchFamily="34" charset="0"/>
              </a:rPr>
              <a:t>, physical storage, Etc.)</a:t>
            </a:r>
          </a:p>
          <a:p>
            <a:pPr defTabSz="932597">
              <a:spcBef>
                <a:spcPts val="1400"/>
              </a:spcBef>
            </a:pPr>
            <a:r>
              <a:rPr lang="en-GB" sz="2600" dirty="0">
                <a:solidFill>
                  <a:schemeClr val="bg1"/>
                </a:solidFill>
                <a:latin typeface="+mj-lt"/>
                <a:cs typeface="Segoe UI Light" panose="020B0502040204020203" pitchFamily="34" charset="0"/>
              </a:rPr>
              <a:t>Host multiple tenants’ VMs on the same infrastructure. </a:t>
            </a:r>
          </a:p>
          <a:p>
            <a:pPr defTabSz="932597">
              <a:spcBef>
                <a:spcPts val="1400"/>
              </a:spcBef>
            </a:pPr>
            <a:r>
              <a:rPr lang="en-GB" sz="2600" dirty="0">
                <a:solidFill>
                  <a:schemeClr val="bg1"/>
                </a:solidFill>
                <a:latin typeface="+mj-lt"/>
                <a:cs typeface="Segoe UI Light" panose="020B0502040204020203" pitchFamily="34" charset="0"/>
              </a:rPr>
              <a:t>The partner can provide </a:t>
            </a:r>
            <a:br>
              <a:rPr lang="en-GB" sz="2600" dirty="0">
                <a:solidFill>
                  <a:schemeClr val="bg1"/>
                </a:solidFill>
                <a:latin typeface="+mj-lt"/>
                <a:cs typeface="Segoe UI Light" panose="020B0502040204020203" pitchFamily="34" charset="0"/>
              </a:rPr>
            </a:br>
            <a:r>
              <a:rPr lang="en-GB" sz="2600" dirty="0">
                <a:solidFill>
                  <a:schemeClr val="bg1"/>
                </a:solidFill>
                <a:latin typeface="+mj-lt"/>
                <a:cs typeface="Segoe UI Light" panose="020B0502040204020203" pitchFamily="34" charset="0"/>
              </a:rPr>
              <a:t>disaster-recovery management as a managed service, or the tenant can own disaster recovery as a </a:t>
            </a:r>
            <a:br>
              <a:rPr lang="en-GB" sz="2600" dirty="0">
                <a:solidFill>
                  <a:schemeClr val="bg1"/>
                </a:solidFill>
                <a:latin typeface="+mj-lt"/>
                <a:cs typeface="Segoe UI Light" panose="020B0502040204020203" pitchFamily="34" charset="0"/>
              </a:rPr>
            </a:br>
            <a:r>
              <a:rPr lang="en-GB" sz="2600" dirty="0">
                <a:solidFill>
                  <a:schemeClr val="bg1"/>
                </a:solidFill>
                <a:latin typeface="+mj-lt"/>
                <a:cs typeface="Segoe UI Light" panose="020B0502040204020203" pitchFamily="34" charset="0"/>
              </a:rPr>
              <a:t>self-service solution.</a:t>
            </a:r>
          </a:p>
        </p:txBody>
      </p:sp>
      <p:sp>
        <p:nvSpPr>
          <p:cNvPr id="13" name="Freeform 9">
            <a:extLst>
              <a:ext uri="{FF2B5EF4-FFF2-40B4-BE49-F238E27FC236}">
                <a16:creationId xmlns:a16="http://schemas.microsoft.com/office/drawing/2014/main" id="{8D1DA615-E041-44A2-A68B-174864229EA7}"/>
              </a:ext>
            </a:extLst>
          </p:cNvPr>
          <p:cNvSpPr>
            <a:spLocks noEditPoints="1"/>
          </p:cNvSpPr>
          <p:nvPr/>
        </p:nvSpPr>
        <p:spPr bwMode="black">
          <a:xfrm>
            <a:off x="457201" y="1850745"/>
            <a:ext cx="363482" cy="364960"/>
          </a:xfrm>
          <a:prstGeom prst="ellipse">
            <a:avLst/>
          </a:prstGeom>
          <a:solidFill>
            <a:srgbClr val="005BAA"/>
          </a:solidFill>
          <a:ln>
            <a:noFill/>
          </a:ln>
          <a:extLst/>
        </p:spPr>
        <p:txBody>
          <a:bodyPr vert="horz" wrap="square" lIns="89642" tIns="44821" rIns="89642" bIns="44821" numCol="1" anchor="ctr" anchorCtr="0" compatLnSpc="1">
            <a:prstTxWarp prst="textNoShape">
              <a:avLst/>
            </a:prstTxWarp>
          </a:bodyPr>
          <a:lstStyle/>
          <a:p>
            <a:pPr algn="ctr" defTabSz="914462"/>
            <a:r>
              <a:rPr lang="en-US" dirty="0">
                <a:solidFill>
                  <a:schemeClr val="bg1"/>
                </a:solidFill>
                <a:latin typeface="Segoe UI"/>
                <a:sym typeface="Wingdings" panose="05000000000000000000" pitchFamily="2" charset="2"/>
              </a:rPr>
              <a:t></a:t>
            </a:r>
            <a:endParaRPr lang="en-US" dirty="0">
              <a:solidFill>
                <a:schemeClr val="bg1"/>
              </a:solidFill>
              <a:latin typeface="Segoe UI"/>
            </a:endParaRPr>
          </a:p>
        </p:txBody>
      </p:sp>
      <p:sp>
        <p:nvSpPr>
          <p:cNvPr id="14" name="Freeform 9">
            <a:extLst>
              <a:ext uri="{FF2B5EF4-FFF2-40B4-BE49-F238E27FC236}">
                <a16:creationId xmlns:a16="http://schemas.microsoft.com/office/drawing/2014/main" id="{041F6788-C894-4B23-9F9F-0B55815BF367}"/>
              </a:ext>
            </a:extLst>
          </p:cNvPr>
          <p:cNvSpPr>
            <a:spLocks noEditPoints="1"/>
          </p:cNvSpPr>
          <p:nvPr/>
        </p:nvSpPr>
        <p:spPr bwMode="black">
          <a:xfrm>
            <a:off x="457201" y="3572865"/>
            <a:ext cx="363482" cy="364960"/>
          </a:xfrm>
          <a:prstGeom prst="ellipse">
            <a:avLst/>
          </a:prstGeom>
          <a:solidFill>
            <a:srgbClr val="005BAA"/>
          </a:solidFill>
          <a:ln>
            <a:noFill/>
          </a:ln>
          <a:extLst/>
        </p:spPr>
        <p:txBody>
          <a:bodyPr vert="horz" wrap="square" lIns="89642" tIns="44821" rIns="89642" bIns="44821" numCol="1" anchor="ctr" anchorCtr="0" compatLnSpc="1">
            <a:prstTxWarp prst="textNoShape">
              <a:avLst/>
            </a:prstTxWarp>
          </a:bodyPr>
          <a:lstStyle/>
          <a:p>
            <a:pPr algn="ctr" defTabSz="914462"/>
            <a:r>
              <a:rPr lang="en-US" dirty="0">
                <a:solidFill>
                  <a:schemeClr val="bg1"/>
                </a:solidFill>
                <a:latin typeface="Segoe UI"/>
                <a:sym typeface="Wingdings" panose="05000000000000000000" pitchFamily="2" charset="2"/>
              </a:rPr>
              <a:t></a:t>
            </a:r>
            <a:endParaRPr lang="en-US" dirty="0">
              <a:solidFill>
                <a:schemeClr val="bg1"/>
              </a:solidFill>
              <a:latin typeface="Segoe UI"/>
            </a:endParaRPr>
          </a:p>
        </p:txBody>
      </p:sp>
      <p:sp>
        <p:nvSpPr>
          <p:cNvPr id="15" name="Freeform 9">
            <a:extLst>
              <a:ext uri="{FF2B5EF4-FFF2-40B4-BE49-F238E27FC236}">
                <a16:creationId xmlns:a16="http://schemas.microsoft.com/office/drawing/2014/main" id="{C95D5233-D3A2-47D7-A6BA-85B97772964D}"/>
              </a:ext>
            </a:extLst>
          </p:cNvPr>
          <p:cNvSpPr>
            <a:spLocks noEditPoints="1"/>
          </p:cNvSpPr>
          <p:nvPr/>
        </p:nvSpPr>
        <p:spPr bwMode="black">
          <a:xfrm>
            <a:off x="457201" y="4548225"/>
            <a:ext cx="363482" cy="364960"/>
          </a:xfrm>
          <a:prstGeom prst="ellipse">
            <a:avLst/>
          </a:prstGeom>
          <a:solidFill>
            <a:srgbClr val="005BAA"/>
          </a:solidFill>
          <a:ln>
            <a:noFill/>
          </a:ln>
          <a:extLst/>
        </p:spPr>
        <p:txBody>
          <a:bodyPr vert="horz" wrap="square" lIns="89642" tIns="44821" rIns="89642" bIns="44821" numCol="1" anchor="ctr" anchorCtr="0" compatLnSpc="1">
            <a:prstTxWarp prst="textNoShape">
              <a:avLst/>
            </a:prstTxWarp>
          </a:bodyPr>
          <a:lstStyle/>
          <a:p>
            <a:pPr algn="ctr" defTabSz="914462"/>
            <a:r>
              <a:rPr lang="en-US" dirty="0">
                <a:solidFill>
                  <a:schemeClr val="bg1"/>
                </a:solidFill>
                <a:latin typeface="Segoe UI"/>
                <a:sym typeface="Wingdings" panose="05000000000000000000" pitchFamily="2" charset="2"/>
              </a:rPr>
              <a:t></a:t>
            </a:r>
            <a:endParaRPr lang="en-US" dirty="0">
              <a:solidFill>
                <a:schemeClr val="bg1"/>
              </a:solidFill>
              <a:latin typeface="Segoe UI"/>
            </a:endParaRPr>
          </a:p>
        </p:txBody>
      </p:sp>
    </p:spTree>
    <p:extLst>
      <p:ext uri="{BB962C8B-B14F-4D97-AF65-F5344CB8AC3E}">
        <p14:creationId xmlns:p14="http://schemas.microsoft.com/office/powerpoint/2010/main" val="3657011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Multi-Tenant Migration Scenarios</a:t>
            </a:r>
            <a:endParaRPr lang="en-US" dirty="0"/>
          </a:p>
        </p:txBody>
      </p:sp>
      <p:sp>
        <p:nvSpPr>
          <p:cNvPr id="9" name="Title 2">
            <a:extLst>
              <a:ext uri="{FF2B5EF4-FFF2-40B4-BE49-F238E27FC236}">
                <a16:creationId xmlns:a16="http://schemas.microsoft.com/office/drawing/2014/main" id="{4A665787-04AE-42DA-8BF8-6FCBDF731980}"/>
              </a:ext>
            </a:extLst>
          </p:cNvPr>
          <p:cNvSpPr txBox="1">
            <a:spLocks/>
          </p:cNvSpPr>
          <p:nvPr/>
        </p:nvSpPr>
        <p:spPr>
          <a:xfrm>
            <a:off x="457201" y="1187320"/>
            <a:ext cx="11522074" cy="439479"/>
          </a:xfrm>
          <a:prstGeom prst="rect">
            <a:avLst/>
          </a:prstGeom>
        </p:spPr>
        <p:txBody>
          <a:bodyPr wrap="square" lIns="0" tIns="0" rIns="0" bIns="0">
            <a:spAutoFit/>
          </a:bodyPr>
          <a:lstStyle>
            <a:lvl1pPr algn="l" defTabSz="1049264" rtl="0" eaLnBrk="1" fontAlgn="base" hangingPunct="1">
              <a:spcBef>
                <a:spcPct val="0"/>
              </a:spcBef>
              <a:spcAft>
                <a:spcPct val="0"/>
              </a:spcAft>
              <a:defRPr sz="2800" b="0">
                <a:solidFill>
                  <a:schemeClr val="accent1"/>
                </a:solidFill>
                <a:latin typeface="+mj-lt"/>
                <a:ea typeface="+mj-ea"/>
                <a:cs typeface="+mj-cs"/>
              </a:defRPr>
            </a:lvl1pPr>
            <a:lvl2pPr algn="l" defTabSz="1049264" rtl="0" eaLnBrk="1" fontAlgn="base" hangingPunct="1">
              <a:spcBef>
                <a:spcPct val="0"/>
              </a:spcBef>
              <a:spcAft>
                <a:spcPct val="0"/>
              </a:spcAft>
              <a:defRPr sz="2800" b="1">
                <a:solidFill>
                  <a:schemeClr val="tx2"/>
                </a:solidFill>
                <a:latin typeface="Trebuchet MS" pitchFamily="34" charset="0"/>
                <a:cs typeface="Arial" charset="0"/>
              </a:defRPr>
            </a:lvl2pPr>
            <a:lvl3pPr algn="l" defTabSz="1049264" rtl="0" eaLnBrk="1" fontAlgn="base" hangingPunct="1">
              <a:spcBef>
                <a:spcPct val="0"/>
              </a:spcBef>
              <a:spcAft>
                <a:spcPct val="0"/>
              </a:spcAft>
              <a:defRPr sz="2800" b="1">
                <a:solidFill>
                  <a:schemeClr val="tx2"/>
                </a:solidFill>
                <a:latin typeface="Trebuchet MS" pitchFamily="34" charset="0"/>
                <a:cs typeface="Arial" charset="0"/>
              </a:defRPr>
            </a:lvl3pPr>
            <a:lvl4pPr algn="l" defTabSz="1049264" rtl="0" eaLnBrk="1" fontAlgn="base" hangingPunct="1">
              <a:spcBef>
                <a:spcPct val="0"/>
              </a:spcBef>
              <a:spcAft>
                <a:spcPct val="0"/>
              </a:spcAft>
              <a:defRPr sz="2800" b="1">
                <a:solidFill>
                  <a:schemeClr val="tx2"/>
                </a:solidFill>
                <a:latin typeface="Trebuchet MS" pitchFamily="34" charset="0"/>
                <a:cs typeface="Arial" charset="0"/>
              </a:defRPr>
            </a:lvl4pPr>
            <a:lvl5pPr algn="l" defTabSz="1049264" rtl="0" eaLnBrk="1" fontAlgn="base" hangingPunct="1">
              <a:spcBef>
                <a:spcPct val="0"/>
              </a:spcBef>
              <a:spcAft>
                <a:spcPct val="0"/>
              </a:spcAft>
              <a:defRPr sz="2800" b="1">
                <a:solidFill>
                  <a:schemeClr val="tx2"/>
                </a:solidFill>
                <a:latin typeface="Trebuchet MS" pitchFamily="34" charset="0"/>
                <a:cs typeface="Arial" charset="0"/>
              </a:defRPr>
            </a:lvl5pPr>
            <a:lvl6pPr marL="539621" algn="l" defTabSz="1049264" rtl="0" eaLnBrk="1" fontAlgn="base" hangingPunct="1">
              <a:spcBef>
                <a:spcPct val="0"/>
              </a:spcBef>
              <a:spcAft>
                <a:spcPct val="0"/>
              </a:spcAft>
              <a:defRPr sz="2800" b="1">
                <a:solidFill>
                  <a:schemeClr val="tx2"/>
                </a:solidFill>
                <a:latin typeface="Trebuchet MS" pitchFamily="34" charset="0"/>
                <a:cs typeface="Arial" charset="0"/>
              </a:defRPr>
            </a:lvl6pPr>
            <a:lvl7pPr marL="1079242" algn="l" defTabSz="1049264" rtl="0" eaLnBrk="1" fontAlgn="base" hangingPunct="1">
              <a:spcBef>
                <a:spcPct val="0"/>
              </a:spcBef>
              <a:spcAft>
                <a:spcPct val="0"/>
              </a:spcAft>
              <a:defRPr sz="2800" b="1">
                <a:solidFill>
                  <a:schemeClr val="tx2"/>
                </a:solidFill>
                <a:latin typeface="Trebuchet MS" pitchFamily="34" charset="0"/>
                <a:cs typeface="Arial" charset="0"/>
              </a:defRPr>
            </a:lvl7pPr>
            <a:lvl8pPr marL="1618863" algn="l" defTabSz="1049264" rtl="0" eaLnBrk="1" fontAlgn="base" hangingPunct="1">
              <a:spcBef>
                <a:spcPct val="0"/>
              </a:spcBef>
              <a:spcAft>
                <a:spcPct val="0"/>
              </a:spcAft>
              <a:defRPr sz="2800" b="1">
                <a:solidFill>
                  <a:schemeClr val="tx2"/>
                </a:solidFill>
                <a:latin typeface="Trebuchet MS" pitchFamily="34" charset="0"/>
                <a:cs typeface="Arial" charset="0"/>
              </a:defRPr>
            </a:lvl8pPr>
            <a:lvl9pPr marL="2158484" algn="l" defTabSz="1049264" rtl="0" eaLnBrk="1" fontAlgn="base" hangingPunct="1">
              <a:spcBef>
                <a:spcPct val="0"/>
              </a:spcBef>
              <a:spcAft>
                <a:spcPct val="0"/>
              </a:spcAft>
              <a:defRPr sz="2800" b="1">
                <a:solidFill>
                  <a:schemeClr val="tx2"/>
                </a:solidFill>
                <a:latin typeface="Trebuchet MS" pitchFamily="34" charset="0"/>
                <a:cs typeface="Arial" charset="0"/>
              </a:defRPr>
            </a:lvl9pPr>
          </a:lstStyle>
          <a:p>
            <a:pPr defTabSz="1070144"/>
            <a:r>
              <a:rPr lang="en-GB" dirty="0">
                <a:solidFill>
                  <a:schemeClr val="bg1"/>
                </a:solidFill>
                <a:cs typeface="Segoe UI Light" panose="020B0502040204020203" pitchFamily="34" charset="0"/>
              </a:rPr>
              <a:t>Dedicated Hosting Services Provider</a:t>
            </a:r>
          </a:p>
        </p:txBody>
      </p:sp>
      <p:sp>
        <p:nvSpPr>
          <p:cNvPr id="10" name="Rectangle 9">
            <a:extLst>
              <a:ext uri="{FF2B5EF4-FFF2-40B4-BE49-F238E27FC236}">
                <a16:creationId xmlns:a16="http://schemas.microsoft.com/office/drawing/2014/main" id="{6F11E935-C68D-4941-853D-42658C00F4DB}"/>
              </a:ext>
            </a:extLst>
          </p:cNvPr>
          <p:cNvSpPr/>
          <p:nvPr/>
        </p:nvSpPr>
        <p:spPr>
          <a:xfrm>
            <a:off x="624840" y="1722120"/>
            <a:ext cx="5697358" cy="4975543"/>
          </a:xfrm>
          <a:prstGeom prst="rect">
            <a:avLst/>
          </a:prstGeom>
          <a:solidFill>
            <a:schemeClr val="bg1">
              <a:alpha val="15000"/>
            </a:schemeClr>
          </a:solidFill>
        </p:spPr>
        <p:txBody>
          <a:bodyPr wrap="square" lIns="320040">
            <a:noAutofit/>
          </a:bodyPr>
          <a:lstStyle/>
          <a:p>
            <a:pPr defTabSz="932597">
              <a:spcBef>
                <a:spcPts val="1400"/>
              </a:spcBef>
            </a:pPr>
            <a:r>
              <a:rPr lang="en-GB" sz="2600" dirty="0">
                <a:solidFill>
                  <a:schemeClr val="bg1"/>
                </a:solidFill>
                <a:latin typeface="+mj-lt"/>
                <a:cs typeface="Segoe UI Light" panose="020B0502040204020203" pitchFamily="34" charset="0"/>
              </a:rPr>
              <a:t>Partner owns the physical infrastructure</a:t>
            </a:r>
          </a:p>
          <a:p>
            <a:pPr defTabSz="932597">
              <a:spcBef>
                <a:spcPts val="1400"/>
              </a:spcBef>
            </a:pPr>
            <a:r>
              <a:rPr lang="en-GB" sz="2600" dirty="0">
                <a:solidFill>
                  <a:schemeClr val="bg1"/>
                </a:solidFill>
                <a:latin typeface="+mj-lt"/>
                <a:cs typeface="Segoe UI Light" panose="020B0502040204020203" pitchFamily="34" charset="0"/>
              </a:rPr>
              <a:t>Dedicated resources (multiple </a:t>
            </a:r>
            <a:r>
              <a:rPr lang="en-GB" sz="2600" dirty="0" err="1">
                <a:solidFill>
                  <a:schemeClr val="bg1"/>
                </a:solidFill>
                <a:latin typeface="+mj-lt"/>
                <a:cs typeface="Segoe UI Light" panose="020B0502040204020203" pitchFamily="34" charset="0"/>
              </a:rPr>
              <a:t>vCenters</a:t>
            </a:r>
            <a:r>
              <a:rPr lang="en-GB" sz="2600" dirty="0">
                <a:solidFill>
                  <a:schemeClr val="bg1"/>
                </a:solidFill>
                <a:latin typeface="+mj-lt"/>
                <a:cs typeface="Segoe UI Light" panose="020B0502040204020203" pitchFamily="34" charset="0"/>
              </a:rPr>
              <a:t>, physical datastores, and </a:t>
            </a:r>
            <a:br>
              <a:rPr lang="en-GB" sz="2600" dirty="0">
                <a:solidFill>
                  <a:schemeClr val="bg1"/>
                </a:solidFill>
                <a:latin typeface="+mj-lt"/>
                <a:cs typeface="Segoe UI Light" panose="020B0502040204020203" pitchFamily="34" charset="0"/>
              </a:rPr>
            </a:br>
            <a:r>
              <a:rPr lang="en-GB" sz="2600" dirty="0">
                <a:solidFill>
                  <a:schemeClr val="bg1"/>
                </a:solidFill>
                <a:latin typeface="+mj-lt"/>
                <a:cs typeface="Segoe UI Light" panose="020B0502040204020203" pitchFamily="34" charset="0"/>
              </a:rPr>
              <a:t>so on) are used to host each tenant’s VMs on a separate infrastructure. </a:t>
            </a:r>
          </a:p>
          <a:p>
            <a:pPr defTabSz="932597">
              <a:spcBef>
                <a:spcPts val="1400"/>
              </a:spcBef>
            </a:pPr>
            <a:r>
              <a:rPr lang="en-GB" sz="2600" dirty="0">
                <a:solidFill>
                  <a:schemeClr val="bg1"/>
                </a:solidFill>
                <a:latin typeface="+mj-lt"/>
                <a:cs typeface="Segoe UI Light" panose="020B0502040204020203" pitchFamily="34" charset="0"/>
              </a:rPr>
              <a:t>The partner can provide disaster-recovery management as a managed service, or the tenant can own it as a self-service solution.</a:t>
            </a:r>
          </a:p>
        </p:txBody>
      </p:sp>
      <p:sp>
        <p:nvSpPr>
          <p:cNvPr id="11" name="Freeform 9">
            <a:extLst>
              <a:ext uri="{FF2B5EF4-FFF2-40B4-BE49-F238E27FC236}">
                <a16:creationId xmlns:a16="http://schemas.microsoft.com/office/drawing/2014/main" id="{7E57EC3B-0255-48E4-9034-3BA0D2712E85}"/>
              </a:ext>
            </a:extLst>
          </p:cNvPr>
          <p:cNvSpPr>
            <a:spLocks noEditPoints="1"/>
          </p:cNvSpPr>
          <p:nvPr/>
        </p:nvSpPr>
        <p:spPr bwMode="black">
          <a:xfrm>
            <a:off x="457201" y="1850745"/>
            <a:ext cx="363482" cy="364960"/>
          </a:xfrm>
          <a:prstGeom prst="ellipse">
            <a:avLst/>
          </a:prstGeom>
          <a:solidFill>
            <a:srgbClr val="005BAA"/>
          </a:solidFill>
          <a:ln>
            <a:noFill/>
          </a:ln>
          <a:extLst/>
        </p:spPr>
        <p:txBody>
          <a:bodyPr vert="horz" wrap="square" lIns="89642" tIns="44821" rIns="89642" bIns="44821" numCol="1" anchor="ctr" anchorCtr="0" compatLnSpc="1">
            <a:prstTxWarp prst="textNoShape">
              <a:avLst/>
            </a:prstTxWarp>
          </a:bodyPr>
          <a:lstStyle/>
          <a:p>
            <a:pPr algn="ctr" defTabSz="914462"/>
            <a:r>
              <a:rPr lang="en-US" dirty="0">
                <a:solidFill>
                  <a:schemeClr val="bg1"/>
                </a:solidFill>
                <a:latin typeface="Segoe UI"/>
                <a:sym typeface="Wingdings" panose="05000000000000000000" pitchFamily="2" charset="2"/>
              </a:rPr>
              <a:t></a:t>
            </a:r>
            <a:endParaRPr lang="en-US" dirty="0">
              <a:solidFill>
                <a:schemeClr val="bg1"/>
              </a:solidFill>
              <a:latin typeface="Segoe UI"/>
            </a:endParaRPr>
          </a:p>
        </p:txBody>
      </p:sp>
      <p:sp>
        <p:nvSpPr>
          <p:cNvPr id="12" name="Freeform 9">
            <a:extLst>
              <a:ext uri="{FF2B5EF4-FFF2-40B4-BE49-F238E27FC236}">
                <a16:creationId xmlns:a16="http://schemas.microsoft.com/office/drawing/2014/main" id="{C5A7885B-BC39-4B39-B93E-A56D6BAB279B}"/>
              </a:ext>
            </a:extLst>
          </p:cNvPr>
          <p:cNvSpPr>
            <a:spLocks noEditPoints="1"/>
          </p:cNvSpPr>
          <p:nvPr/>
        </p:nvSpPr>
        <p:spPr bwMode="black">
          <a:xfrm>
            <a:off x="457201" y="2798197"/>
            <a:ext cx="363482" cy="364960"/>
          </a:xfrm>
          <a:prstGeom prst="ellipse">
            <a:avLst/>
          </a:prstGeom>
          <a:solidFill>
            <a:srgbClr val="005BAA"/>
          </a:solidFill>
          <a:ln>
            <a:noFill/>
          </a:ln>
          <a:extLst/>
        </p:spPr>
        <p:txBody>
          <a:bodyPr vert="horz" wrap="square" lIns="89642" tIns="44821" rIns="89642" bIns="44821" numCol="1" anchor="ctr" anchorCtr="0" compatLnSpc="1">
            <a:prstTxWarp prst="textNoShape">
              <a:avLst/>
            </a:prstTxWarp>
          </a:bodyPr>
          <a:lstStyle/>
          <a:p>
            <a:pPr algn="ctr" defTabSz="914462"/>
            <a:r>
              <a:rPr lang="en-US" dirty="0">
                <a:solidFill>
                  <a:schemeClr val="bg1"/>
                </a:solidFill>
                <a:latin typeface="Segoe UI"/>
                <a:sym typeface="Wingdings" panose="05000000000000000000" pitchFamily="2" charset="2"/>
              </a:rPr>
              <a:t></a:t>
            </a:r>
            <a:endParaRPr lang="en-US" dirty="0">
              <a:solidFill>
                <a:schemeClr val="bg1"/>
              </a:solidFill>
              <a:latin typeface="Segoe UI"/>
            </a:endParaRPr>
          </a:p>
        </p:txBody>
      </p:sp>
      <p:sp>
        <p:nvSpPr>
          <p:cNvPr id="13" name="Freeform 9">
            <a:extLst>
              <a:ext uri="{FF2B5EF4-FFF2-40B4-BE49-F238E27FC236}">
                <a16:creationId xmlns:a16="http://schemas.microsoft.com/office/drawing/2014/main" id="{7783F344-5B0C-4602-98B9-AC93E6B4AE92}"/>
              </a:ext>
            </a:extLst>
          </p:cNvPr>
          <p:cNvSpPr>
            <a:spLocks noEditPoints="1"/>
          </p:cNvSpPr>
          <p:nvPr/>
        </p:nvSpPr>
        <p:spPr bwMode="black">
          <a:xfrm>
            <a:off x="457201" y="4548225"/>
            <a:ext cx="363482" cy="364960"/>
          </a:xfrm>
          <a:prstGeom prst="ellipse">
            <a:avLst/>
          </a:prstGeom>
          <a:solidFill>
            <a:srgbClr val="005BAA"/>
          </a:solidFill>
          <a:ln>
            <a:noFill/>
          </a:ln>
          <a:extLst/>
        </p:spPr>
        <p:txBody>
          <a:bodyPr vert="horz" wrap="square" lIns="89642" tIns="44821" rIns="89642" bIns="44821" numCol="1" anchor="ctr" anchorCtr="0" compatLnSpc="1">
            <a:prstTxWarp prst="textNoShape">
              <a:avLst/>
            </a:prstTxWarp>
          </a:bodyPr>
          <a:lstStyle/>
          <a:p>
            <a:pPr algn="ctr" defTabSz="914462"/>
            <a:r>
              <a:rPr lang="en-US" dirty="0">
                <a:solidFill>
                  <a:schemeClr val="bg1"/>
                </a:solidFill>
                <a:latin typeface="Segoe UI"/>
                <a:sym typeface="Wingdings" panose="05000000000000000000" pitchFamily="2" charset="2"/>
              </a:rPr>
              <a:t></a:t>
            </a:r>
            <a:endParaRPr lang="en-US" dirty="0">
              <a:solidFill>
                <a:schemeClr val="bg1"/>
              </a:solidFill>
              <a:latin typeface="Segoe UI"/>
            </a:endParaRPr>
          </a:p>
        </p:txBody>
      </p:sp>
      <p:pic>
        <p:nvPicPr>
          <p:cNvPr id="14" name="Picture 13">
            <a:extLst>
              <a:ext uri="{FF2B5EF4-FFF2-40B4-BE49-F238E27FC236}">
                <a16:creationId xmlns:a16="http://schemas.microsoft.com/office/drawing/2014/main" id="{0A420CBA-09E5-4709-8F7C-62F583C9A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0318" y="2670652"/>
            <a:ext cx="5472853" cy="3078479"/>
          </a:xfrm>
          <a:prstGeom prst="rect">
            <a:avLst/>
          </a:prstGeom>
        </p:spPr>
      </p:pic>
    </p:spTree>
    <p:extLst>
      <p:ext uri="{BB962C8B-B14F-4D97-AF65-F5344CB8AC3E}">
        <p14:creationId xmlns:p14="http://schemas.microsoft.com/office/powerpoint/2010/main" val="441859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Segoe UI Light" panose="020B0502040204020203" pitchFamily="34" charset="0"/>
                <a:cs typeface="Segoe UI Light" panose="020B0502040204020203" pitchFamily="34" charset="0"/>
              </a:rPr>
              <a:t>Deployment Steps</a:t>
            </a:r>
          </a:p>
        </p:txBody>
      </p:sp>
      <p:grpSp>
        <p:nvGrpSpPr>
          <p:cNvPr id="13" name="Group 12">
            <a:extLst>
              <a:ext uri="{FF2B5EF4-FFF2-40B4-BE49-F238E27FC236}">
                <a16:creationId xmlns:a16="http://schemas.microsoft.com/office/drawing/2014/main" id="{242E09E2-5620-4C58-B594-D041E48580D9}"/>
              </a:ext>
            </a:extLst>
          </p:cNvPr>
          <p:cNvGrpSpPr/>
          <p:nvPr/>
        </p:nvGrpSpPr>
        <p:grpSpPr>
          <a:xfrm>
            <a:off x="462455" y="1433558"/>
            <a:ext cx="3210313" cy="4977746"/>
            <a:chOff x="462455" y="1433558"/>
            <a:chExt cx="3210313" cy="4977746"/>
          </a:xfrm>
        </p:grpSpPr>
        <p:sp>
          <p:nvSpPr>
            <p:cNvPr id="23" name="Rectangle 22">
              <a:extLst>
                <a:ext uri="{FF2B5EF4-FFF2-40B4-BE49-F238E27FC236}">
                  <a16:creationId xmlns:a16="http://schemas.microsoft.com/office/drawing/2014/main" id="{633D3C8F-8D4E-4E50-945D-4CDC8591ABD9}"/>
                </a:ext>
              </a:extLst>
            </p:cNvPr>
            <p:cNvSpPr/>
            <p:nvPr/>
          </p:nvSpPr>
          <p:spPr>
            <a:xfrm>
              <a:off x="462455" y="4153438"/>
              <a:ext cx="3209544" cy="2257866"/>
            </a:xfrm>
            <a:prstGeom prst="rect">
              <a:avLst/>
            </a:prstGeom>
            <a:solidFill>
              <a:schemeClr val="bg1">
                <a:alpha val="1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32597">
                <a:spcBef>
                  <a:spcPts val="900"/>
                </a:spcBef>
                <a:defRPr/>
              </a:pPr>
              <a:r>
                <a:rPr lang="en-GB" sz="2200" dirty="0">
                  <a:solidFill>
                    <a:schemeClr val="bg1"/>
                  </a:solidFill>
                  <a:latin typeface="+mj-lt"/>
                  <a:cs typeface="Segoe UI Light" panose="020B0502040204020203" pitchFamily="34" charset="0"/>
                </a:rPr>
                <a:t>Prepare on-premises infrastructure</a:t>
              </a:r>
            </a:p>
          </p:txBody>
        </p:sp>
        <p:pic>
          <p:nvPicPr>
            <p:cNvPr id="3" name="Picture 2"/>
            <p:cNvPicPr>
              <a:picLocks noChangeAspect="1"/>
            </p:cNvPicPr>
            <p:nvPr/>
          </p:nvPicPr>
          <p:blipFill>
            <a:blip r:embed="rId3"/>
            <a:stretch>
              <a:fillRect/>
            </a:stretch>
          </p:blipFill>
          <p:spPr>
            <a:xfrm>
              <a:off x="462455" y="1433558"/>
              <a:ext cx="3210313" cy="2719880"/>
            </a:xfrm>
            <a:prstGeom prst="rect">
              <a:avLst/>
            </a:prstGeom>
          </p:spPr>
        </p:pic>
        <p:sp>
          <p:nvSpPr>
            <p:cNvPr id="6" name="Oval 5"/>
            <p:cNvSpPr/>
            <p:nvPr/>
          </p:nvSpPr>
          <p:spPr bwMode="auto">
            <a:xfrm>
              <a:off x="1869715" y="3703738"/>
              <a:ext cx="395792" cy="391336"/>
            </a:xfrm>
            <a:prstGeom prst="ellipse">
              <a:avLst/>
            </a:prstGeom>
            <a:solidFill>
              <a:schemeClr val="accent2"/>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163" fontAlgn="base">
                <a:lnSpc>
                  <a:spcPct val="90000"/>
                </a:lnSpc>
                <a:spcBef>
                  <a:spcPct val="0"/>
                </a:spcBef>
                <a:spcAft>
                  <a:spcPct val="0"/>
                </a:spcAft>
              </a:pPr>
              <a:r>
                <a:rPr lang="en-US" sz="2000" dirty="0">
                  <a:solidFill>
                    <a:prstClr val="white"/>
                  </a:solidFill>
                  <a:latin typeface="Segoe UI Semibold" panose="020B0702040204020203" pitchFamily="34" charset="0"/>
                  <a:ea typeface="Segoe UI" pitchFamily="34" charset="0"/>
                  <a:cs typeface="Segoe UI Semibold" panose="020B0702040204020203" pitchFamily="34" charset="0"/>
                </a:rPr>
                <a:t>1</a:t>
              </a:r>
              <a:endParaRPr lang="en-US" sz="1200" dirty="0">
                <a:solidFill>
                  <a:prstClr val="white"/>
                </a:solidFill>
                <a:latin typeface="Segoe UI Semibold" panose="020B0702040204020203" pitchFamily="34" charset="0"/>
                <a:ea typeface="Segoe UI" pitchFamily="34" charset="0"/>
                <a:cs typeface="Segoe UI Semibold" panose="020B0702040204020203" pitchFamily="34" charset="0"/>
              </a:endParaRPr>
            </a:p>
          </p:txBody>
        </p:sp>
      </p:grpSp>
      <p:grpSp>
        <p:nvGrpSpPr>
          <p:cNvPr id="25" name="Group 24">
            <a:extLst>
              <a:ext uri="{FF2B5EF4-FFF2-40B4-BE49-F238E27FC236}">
                <a16:creationId xmlns:a16="http://schemas.microsoft.com/office/drawing/2014/main" id="{CB69FED1-0563-4656-8B76-263C5FE55CFF}"/>
              </a:ext>
            </a:extLst>
          </p:cNvPr>
          <p:cNvGrpSpPr/>
          <p:nvPr/>
        </p:nvGrpSpPr>
        <p:grpSpPr>
          <a:xfrm>
            <a:off x="3777087" y="1433558"/>
            <a:ext cx="3209544" cy="4977746"/>
            <a:chOff x="3777087" y="1433558"/>
            <a:chExt cx="3209544" cy="4977746"/>
          </a:xfrm>
        </p:grpSpPr>
        <p:sp>
          <p:nvSpPr>
            <p:cNvPr id="22" name="Rectangle 21">
              <a:extLst>
                <a:ext uri="{FF2B5EF4-FFF2-40B4-BE49-F238E27FC236}">
                  <a16:creationId xmlns:a16="http://schemas.microsoft.com/office/drawing/2014/main" id="{58A3746E-BC6A-425D-812F-25D6FAEAF247}"/>
                </a:ext>
              </a:extLst>
            </p:cNvPr>
            <p:cNvSpPr/>
            <p:nvPr/>
          </p:nvSpPr>
          <p:spPr>
            <a:xfrm>
              <a:off x="3777087" y="4153438"/>
              <a:ext cx="3209544" cy="2257866"/>
            </a:xfrm>
            <a:prstGeom prst="rect">
              <a:avLst/>
            </a:prstGeom>
            <a:solidFill>
              <a:schemeClr val="bg1">
                <a:alpha val="1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32597">
                <a:spcBef>
                  <a:spcPts val="900"/>
                </a:spcBef>
                <a:defRPr/>
              </a:pPr>
              <a:r>
                <a:rPr lang="en-US" sz="2200" dirty="0">
                  <a:solidFill>
                    <a:schemeClr val="bg1"/>
                  </a:solidFill>
                  <a:latin typeface="+mj-lt"/>
                  <a:cs typeface="Segoe UI Light" panose="020B0502040204020203" pitchFamily="34" charset="0"/>
                </a:rPr>
                <a:t>Replicate Application</a:t>
              </a:r>
            </a:p>
          </p:txBody>
        </p:sp>
        <p:pic>
          <p:nvPicPr>
            <p:cNvPr id="4" name="Picture 3"/>
            <p:cNvPicPr>
              <a:picLocks noChangeAspect="1"/>
            </p:cNvPicPr>
            <p:nvPr/>
          </p:nvPicPr>
          <p:blipFill>
            <a:blip r:embed="rId4"/>
            <a:stretch>
              <a:fillRect/>
            </a:stretch>
          </p:blipFill>
          <p:spPr>
            <a:xfrm>
              <a:off x="3777087" y="1433558"/>
              <a:ext cx="3206604" cy="2719879"/>
            </a:xfrm>
            <a:prstGeom prst="rect">
              <a:avLst/>
            </a:prstGeom>
          </p:spPr>
        </p:pic>
        <p:sp>
          <p:nvSpPr>
            <p:cNvPr id="9" name="Oval 8"/>
            <p:cNvSpPr/>
            <p:nvPr/>
          </p:nvSpPr>
          <p:spPr bwMode="auto">
            <a:xfrm>
              <a:off x="5182493" y="3703738"/>
              <a:ext cx="395792" cy="391336"/>
            </a:xfrm>
            <a:prstGeom prst="ellipse">
              <a:avLst/>
            </a:prstGeom>
            <a:solidFill>
              <a:schemeClr val="accent2"/>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163" fontAlgn="base">
                <a:lnSpc>
                  <a:spcPct val="90000"/>
                </a:lnSpc>
                <a:spcBef>
                  <a:spcPct val="0"/>
                </a:spcBef>
                <a:spcAft>
                  <a:spcPct val="0"/>
                </a:spcAft>
              </a:pPr>
              <a:r>
                <a:rPr lang="en-US" sz="2000" dirty="0">
                  <a:solidFill>
                    <a:prstClr val="white"/>
                  </a:solidFill>
                  <a:latin typeface="Segoe UI Semibold" panose="020B0702040204020203" pitchFamily="34" charset="0"/>
                  <a:ea typeface="Segoe UI" pitchFamily="34" charset="0"/>
                  <a:cs typeface="Segoe UI Semibold" panose="020B0702040204020203" pitchFamily="34" charset="0"/>
                </a:rPr>
                <a:t>2</a:t>
              </a:r>
              <a:endParaRPr lang="en-US" sz="1200" dirty="0">
                <a:solidFill>
                  <a:prstClr val="white"/>
                </a:solidFill>
                <a:latin typeface="Segoe UI Semibold" panose="020B0702040204020203" pitchFamily="34" charset="0"/>
                <a:ea typeface="Segoe UI" pitchFamily="34" charset="0"/>
                <a:cs typeface="Segoe UI Semibold" panose="020B0702040204020203" pitchFamily="34" charset="0"/>
              </a:endParaRPr>
            </a:p>
          </p:txBody>
        </p:sp>
      </p:grpSp>
      <p:grpSp>
        <p:nvGrpSpPr>
          <p:cNvPr id="26" name="Group 25">
            <a:extLst>
              <a:ext uri="{FF2B5EF4-FFF2-40B4-BE49-F238E27FC236}">
                <a16:creationId xmlns:a16="http://schemas.microsoft.com/office/drawing/2014/main" id="{311B029F-3166-4EAE-BD32-2A00158AC19A}"/>
              </a:ext>
            </a:extLst>
          </p:cNvPr>
          <p:cNvGrpSpPr/>
          <p:nvPr/>
        </p:nvGrpSpPr>
        <p:grpSpPr>
          <a:xfrm>
            <a:off x="7088008" y="1433557"/>
            <a:ext cx="4892040" cy="4977747"/>
            <a:chOff x="7088008" y="1433557"/>
            <a:chExt cx="4892040" cy="4977747"/>
          </a:xfrm>
        </p:grpSpPr>
        <p:sp>
          <p:nvSpPr>
            <p:cNvPr id="21" name="Rectangle 20">
              <a:extLst>
                <a:ext uri="{FF2B5EF4-FFF2-40B4-BE49-F238E27FC236}">
                  <a16:creationId xmlns:a16="http://schemas.microsoft.com/office/drawing/2014/main" id="{233F090C-D5E3-4AFF-BE7E-4A4E83D7CC66}"/>
                </a:ext>
              </a:extLst>
            </p:cNvPr>
            <p:cNvSpPr/>
            <p:nvPr/>
          </p:nvSpPr>
          <p:spPr>
            <a:xfrm>
              <a:off x="7088008" y="4153438"/>
              <a:ext cx="4892040" cy="2257866"/>
            </a:xfrm>
            <a:prstGeom prst="rect">
              <a:avLst/>
            </a:prstGeom>
            <a:solidFill>
              <a:schemeClr val="bg1">
                <a:alpha val="1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32597">
                <a:spcBef>
                  <a:spcPts val="900"/>
                </a:spcBef>
                <a:defRPr/>
              </a:pPr>
              <a:r>
                <a:rPr lang="en-GB" sz="2200" dirty="0">
                  <a:solidFill>
                    <a:schemeClr val="bg1"/>
                  </a:solidFill>
                  <a:latin typeface="+mj-lt"/>
                  <a:cs typeface="Segoe UI Light" panose="020B0502040204020203" pitchFamily="34" charset="0"/>
                </a:rPr>
                <a:t>Manage Recovery Plan</a:t>
              </a:r>
            </a:p>
            <a:p>
              <a:pPr defTabSz="932597">
                <a:spcBef>
                  <a:spcPts val="900"/>
                </a:spcBef>
                <a:defRPr/>
              </a:pPr>
              <a:r>
                <a:rPr lang="en-GB" sz="2200" dirty="0">
                  <a:solidFill>
                    <a:schemeClr val="bg1"/>
                  </a:solidFill>
                  <a:latin typeface="+mj-lt"/>
                  <a:cs typeface="Segoe UI Light" panose="020B0502040204020203" pitchFamily="34" charset="0"/>
                </a:rPr>
                <a:t>Always perform a Test Failover to validate</a:t>
              </a:r>
            </a:p>
            <a:p>
              <a:pPr defTabSz="932597">
                <a:spcBef>
                  <a:spcPts val="900"/>
                </a:spcBef>
                <a:defRPr/>
              </a:pPr>
              <a:r>
                <a:rPr lang="en-GB" sz="2200" dirty="0">
                  <a:solidFill>
                    <a:schemeClr val="bg1"/>
                  </a:solidFill>
                  <a:latin typeface="+mj-lt"/>
                  <a:cs typeface="Segoe UI Light" panose="020B0502040204020203" pitchFamily="34" charset="0"/>
                </a:rPr>
                <a:t>Perform Failover to recover application in Azure</a:t>
              </a:r>
            </a:p>
          </p:txBody>
        </p:sp>
        <p:pic>
          <p:nvPicPr>
            <p:cNvPr id="5" name="Picture 4"/>
            <p:cNvPicPr>
              <a:picLocks noChangeAspect="1"/>
            </p:cNvPicPr>
            <p:nvPr/>
          </p:nvPicPr>
          <p:blipFill>
            <a:blip r:embed="rId5"/>
            <a:stretch>
              <a:fillRect/>
            </a:stretch>
          </p:blipFill>
          <p:spPr>
            <a:xfrm>
              <a:off x="7088008" y="1433557"/>
              <a:ext cx="4892040" cy="2720308"/>
            </a:xfrm>
            <a:prstGeom prst="rect">
              <a:avLst/>
            </a:prstGeom>
          </p:spPr>
        </p:pic>
        <p:sp>
          <p:nvSpPr>
            <p:cNvPr id="10" name="Oval 9"/>
            <p:cNvSpPr/>
            <p:nvPr/>
          </p:nvSpPr>
          <p:spPr bwMode="auto">
            <a:xfrm>
              <a:off x="9336132" y="3703738"/>
              <a:ext cx="395792" cy="391336"/>
            </a:xfrm>
            <a:prstGeom prst="ellipse">
              <a:avLst/>
            </a:prstGeom>
            <a:solidFill>
              <a:schemeClr val="accent2"/>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163" fontAlgn="base">
                <a:lnSpc>
                  <a:spcPct val="90000"/>
                </a:lnSpc>
                <a:spcBef>
                  <a:spcPct val="0"/>
                </a:spcBef>
                <a:spcAft>
                  <a:spcPct val="0"/>
                </a:spcAft>
              </a:pPr>
              <a:r>
                <a:rPr lang="en-US" sz="2000" dirty="0">
                  <a:solidFill>
                    <a:prstClr val="white"/>
                  </a:solidFill>
                  <a:latin typeface="Segoe UI Semibold" panose="020B0702040204020203" pitchFamily="34" charset="0"/>
                  <a:ea typeface="Segoe UI" pitchFamily="34" charset="0"/>
                  <a:cs typeface="Segoe UI Semibold" panose="020B0702040204020203" pitchFamily="34" charset="0"/>
                </a:rPr>
                <a:t>3</a:t>
              </a:r>
              <a:endParaRPr lang="en-US" sz="1200" dirty="0">
                <a:solidFill>
                  <a:prstClr val="white"/>
                </a:solidFill>
                <a:latin typeface="Segoe UI Semibold" panose="020B0702040204020203" pitchFamily="34" charset="0"/>
                <a:ea typeface="Segoe UI" pitchFamily="34" charset="0"/>
                <a:cs typeface="Segoe UI Semibold" panose="020B0702040204020203" pitchFamily="34" charset="0"/>
              </a:endParaRPr>
            </a:p>
          </p:txBody>
        </p:sp>
      </p:grpSp>
    </p:spTree>
    <p:extLst>
      <p:ext uri="{BB962C8B-B14F-4D97-AF65-F5344CB8AC3E}">
        <p14:creationId xmlns:p14="http://schemas.microsoft.com/office/powerpoint/2010/main" val="27802408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618" y="2906331"/>
            <a:ext cx="11887200" cy="932563"/>
          </a:xfrm>
        </p:spPr>
        <p:txBody>
          <a:bodyPr/>
          <a:lstStyle/>
          <a:p>
            <a:r>
              <a:rPr lang="en-US" dirty="0"/>
              <a:t>Additional Bandwidth Considerations</a:t>
            </a:r>
          </a:p>
        </p:txBody>
      </p:sp>
    </p:spTree>
    <p:extLst>
      <p:ext uri="{BB962C8B-B14F-4D97-AF65-F5344CB8AC3E}">
        <p14:creationId xmlns:p14="http://schemas.microsoft.com/office/powerpoint/2010/main" val="337713543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5F0E520E-EAF3-48F9-B691-233D984FD576}"/>
              </a:ext>
            </a:extLst>
          </p:cNvPr>
          <p:cNvGraphicFramePr/>
          <p:nvPr>
            <p:extLst>
              <p:ext uri="{D42A27DB-BD31-4B8C-83A1-F6EECF244321}">
                <p14:modId xmlns:p14="http://schemas.microsoft.com/office/powerpoint/2010/main" val="882339129"/>
              </p:ext>
            </p:extLst>
          </p:nvPr>
        </p:nvGraphicFramePr>
        <p:xfrm>
          <a:off x="6737132" y="3086362"/>
          <a:ext cx="5239420" cy="3207222"/>
        </p:xfrm>
        <a:graphic>
          <a:graphicData uri="http://schemas.openxmlformats.org/drawingml/2006/chart">
            <c:chart xmlns:c="http://schemas.openxmlformats.org/drawingml/2006/chart" xmlns:r="http://schemas.openxmlformats.org/officeDocument/2006/relationships" r:id="rId3"/>
          </a:graphicData>
        </a:graphic>
      </p:graphicFrame>
      <p:sp>
        <p:nvSpPr>
          <p:cNvPr id="11" name="Rectangle 10">
            <a:extLst>
              <a:ext uri="{FF2B5EF4-FFF2-40B4-BE49-F238E27FC236}">
                <a16:creationId xmlns:a16="http://schemas.microsoft.com/office/drawing/2014/main" id="{5D2111B6-AF4B-43FD-B896-CD1096CAA09F}"/>
              </a:ext>
            </a:extLst>
          </p:cNvPr>
          <p:cNvSpPr/>
          <p:nvPr/>
        </p:nvSpPr>
        <p:spPr>
          <a:xfrm>
            <a:off x="6737131" y="3086362"/>
            <a:ext cx="5239420" cy="3207222"/>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1836" dirty="0">
              <a:solidFill>
                <a:prstClr val="white"/>
              </a:solidFill>
              <a:latin typeface="Segoe UI Light" panose="020B0502040204020203" pitchFamily="34" charset="0"/>
              <a:cs typeface="Segoe UI Light" panose="020B0502040204020203" pitchFamily="34" charset="0"/>
            </a:endParaRPr>
          </a:p>
        </p:txBody>
      </p:sp>
      <p:pic>
        <p:nvPicPr>
          <p:cNvPr id="43" name="Picture 42"/>
          <p:cNvPicPr/>
          <p:nvPr/>
        </p:nvPicPr>
        <p:blipFill>
          <a:blip r:embed="rId4"/>
          <a:stretch>
            <a:fillRect/>
          </a:stretch>
        </p:blipFill>
        <p:spPr>
          <a:xfrm>
            <a:off x="459924" y="3086362"/>
            <a:ext cx="6183984" cy="3207222"/>
          </a:xfrm>
          <a:prstGeom prst="rect">
            <a:avLst/>
          </a:prstGeom>
        </p:spPr>
      </p:pic>
      <p:pic>
        <p:nvPicPr>
          <p:cNvPr id="44" name="Picture 43"/>
          <p:cNvPicPr/>
          <p:nvPr/>
        </p:nvPicPr>
        <p:blipFill rotWithShape="1">
          <a:blip r:embed="rId5"/>
          <a:srcRect t="-2425" b="-2425"/>
          <a:stretch/>
        </p:blipFill>
        <p:spPr>
          <a:xfrm>
            <a:off x="459924" y="1211263"/>
            <a:ext cx="6183984" cy="1781484"/>
          </a:xfrm>
          <a:prstGeom prst="rect">
            <a:avLst/>
          </a:prstGeom>
          <a:solidFill>
            <a:schemeClr val="bg1"/>
          </a:solidFill>
        </p:spPr>
      </p:pic>
      <p:graphicFrame>
        <p:nvGraphicFramePr>
          <p:cNvPr id="41" name="Table 40"/>
          <p:cNvGraphicFramePr>
            <a:graphicFrameLocks noGrp="1"/>
          </p:cNvGraphicFramePr>
          <p:nvPr>
            <p:extLst>
              <p:ext uri="{D42A27DB-BD31-4B8C-83A1-F6EECF244321}">
                <p14:modId xmlns:p14="http://schemas.microsoft.com/office/powerpoint/2010/main" val="9939974"/>
              </p:ext>
            </p:extLst>
          </p:nvPr>
        </p:nvGraphicFramePr>
        <p:xfrm>
          <a:off x="6737131" y="1211263"/>
          <a:ext cx="5239420" cy="1800411"/>
        </p:xfrm>
        <a:graphic>
          <a:graphicData uri="http://schemas.openxmlformats.org/drawingml/2006/table">
            <a:tbl>
              <a:tblPr firstRow="1" bandRow="1">
                <a:tableStyleId>{3B4B98B0-60AC-42C2-AFA5-B58CD77FA1E5}</a:tableStyleId>
              </a:tblPr>
              <a:tblGrid>
                <a:gridCol w="2270621">
                  <a:extLst>
                    <a:ext uri="{9D8B030D-6E8A-4147-A177-3AD203B41FA5}">
                      <a16:colId xmlns:a16="http://schemas.microsoft.com/office/drawing/2014/main" val="2010637580"/>
                    </a:ext>
                  </a:extLst>
                </a:gridCol>
                <a:gridCol w="2968799">
                  <a:extLst>
                    <a:ext uri="{9D8B030D-6E8A-4147-A177-3AD203B41FA5}">
                      <a16:colId xmlns:a16="http://schemas.microsoft.com/office/drawing/2014/main" val="1214237135"/>
                    </a:ext>
                  </a:extLst>
                </a:gridCol>
              </a:tblGrid>
              <a:tr h="356297">
                <a:tc rowSpan="3">
                  <a:txBody>
                    <a:bodyPr/>
                    <a:lstStyle/>
                    <a:p>
                      <a:r>
                        <a:rPr lang="en-US" sz="1800" b="0" dirty="0">
                          <a:solidFill>
                            <a:schemeClr val="bg1"/>
                          </a:solidFill>
                          <a:latin typeface="Segoe UI Semibold" panose="020B0702040204020203" pitchFamily="34" charset="0"/>
                          <a:cs typeface="Segoe UI Semibold" panose="020B0702040204020203" pitchFamily="34" charset="0"/>
                        </a:rPr>
                        <a:t>Data Reduction</a:t>
                      </a:r>
                    </a:p>
                  </a:txBody>
                  <a:tcPr anchor="ctr">
                    <a:lnL w="6350" cap="flat" cmpd="sng" algn="ctr">
                      <a:no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accent2">
                        <a:alpha val="20000"/>
                      </a:schemeClr>
                    </a:solidFill>
                  </a:tcPr>
                </a:tc>
                <a:tc>
                  <a:txBody>
                    <a:bodyPr/>
                    <a:lstStyle/>
                    <a:p>
                      <a:r>
                        <a:rPr lang="en-US" sz="1600" b="0" dirty="0">
                          <a:solidFill>
                            <a:schemeClr val="bg1"/>
                          </a:solidFill>
                          <a:latin typeface="+mn-lt"/>
                          <a:cs typeface="Calibri" panose="020F0502020204030204" pitchFamily="34" charset="0"/>
                        </a:rPr>
                        <a:t>Average: 72.1%</a:t>
                      </a:r>
                    </a:p>
                  </a:txBody>
                  <a:tcPr>
                    <a:lnL w="6350" cap="flat" cmpd="sng" algn="ctr">
                      <a:solidFill>
                        <a:schemeClr val="bg1">
                          <a:lumMod val="8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alpha val="15000"/>
                      </a:schemeClr>
                    </a:solidFill>
                  </a:tcPr>
                </a:tc>
                <a:extLst>
                  <a:ext uri="{0D108BD9-81ED-4DB2-BD59-A6C34878D82A}">
                    <a16:rowId xmlns:a16="http://schemas.microsoft.com/office/drawing/2014/main" val="1653159167"/>
                  </a:ext>
                </a:extLst>
              </a:tr>
              <a:tr h="356297">
                <a:tc vMerge="1">
                  <a:txBody>
                    <a:bodyPr/>
                    <a:lstStyle/>
                    <a:p>
                      <a:endParaRPr lang="en-US" sz="1800" dirty="0">
                        <a:solidFill>
                          <a:schemeClr val="bg1"/>
                        </a:solidFill>
                        <a:latin typeface="Calibri" panose="020F0502020204030204" pitchFamily="34" charset="0"/>
                        <a:cs typeface="Calibri" panose="020F0502020204030204" pitchFamily="34" charset="0"/>
                      </a:endParaRPr>
                    </a:p>
                  </a:txBody>
                  <a:tcPr marL="91427" marR="91427" marT="45713" marB="45713"/>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b="0" dirty="0">
                          <a:solidFill>
                            <a:schemeClr val="bg1"/>
                          </a:solidFill>
                          <a:latin typeface="+mn-lt"/>
                          <a:cs typeface="Calibri" panose="020F0502020204030204" pitchFamily="34" charset="0"/>
                        </a:rPr>
                        <a:t>Peak: 99.7%</a:t>
                      </a:r>
                    </a:p>
                  </a:txBody>
                  <a:tcPr>
                    <a:lnL w="6350" cap="flat" cmpd="sng" algn="ctr">
                      <a:solidFill>
                        <a:schemeClr val="bg1">
                          <a:lumMod val="8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alpha val="15000"/>
                      </a:schemeClr>
                    </a:solidFill>
                  </a:tcPr>
                </a:tc>
                <a:extLst>
                  <a:ext uri="{0D108BD9-81ED-4DB2-BD59-A6C34878D82A}">
                    <a16:rowId xmlns:a16="http://schemas.microsoft.com/office/drawing/2014/main" val="1303577682"/>
                  </a:ext>
                </a:extLst>
              </a:tr>
              <a:tr h="356297">
                <a:tc vMerge="1">
                  <a:txBody>
                    <a:bodyPr/>
                    <a:lstStyle/>
                    <a:p>
                      <a:endParaRPr lang="en-US" sz="1800" dirty="0">
                        <a:solidFill>
                          <a:schemeClr val="bg1"/>
                        </a:solidFill>
                        <a:latin typeface="Calibri" panose="020F0502020204030204" pitchFamily="34" charset="0"/>
                        <a:cs typeface="Calibri" panose="020F0502020204030204" pitchFamily="34" charset="0"/>
                      </a:endParaRPr>
                    </a:p>
                  </a:txBody>
                  <a:tcPr marL="91427" marR="91427" marT="45713" marB="45713"/>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b="0" dirty="0">
                          <a:solidFill>
                            <a:schemeClr val="bg1"/>
                          </a:solidFill>
                          <a:latin typeface="+mn-lt"/>
                          <a:cs typeface="Calibri" panose="020F0502020204030204" pitchFamily="34" charset="0"/>
                        </a:rPr>
                        <a:t>3.6x capacity increase</a:t>
                      </a:r>
                    </a:p>
                  </a:txBody>
                  <a:tcPr>
                    <a:lnL w="6350" cap="flat" cmpd="sng" algn="ctr">
                      <a:solidFill>
                        <a:schemeClr val="bg1">
                          <a:lumMod val="8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alpha val="15000"/>
                      </a:schemeClr>
                    </a:solidFill>
                  </a:tcPr>
                </a:tc>
                <a:extLst>
                  <a:ext uri="{0D108BD9-81ED-4DB2-BD59-A6C34878D82A}">
                    <a16:rowId xmlns:a16="http://schemas.microsoft.com/office/drawing/2014/main" val="3642852613"/>
                  </a:ext>
                </a:extLst>
              </a:tr>
              <a:tr h="356297">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b="0" kern="1200" dirty="0">
                          <a:solidFill>
                            <a:schemeClr val="bg1"/>
                          </a:solidFill>
                          <a:latin typeface="Segoe UI Semibold" panose="020B0702040204020203" pitchFamily="34" charset="0"/>
                          <a:ea typeface="+mn-ea"/>
                          <a:cs typeface="Segoe UI Semibold" panose="020B0702040204020203" pitchFamily="34" charset="0"/>
                        </a:rPr>
                        <a:t>LAN Throughput</a:t>
                      </a:r>
                    </a:p>
                  </a:txBody>
                  <a:tcPr anchor="ctr">
                    <a:lnL w="6350" cap="flat" cmpd="sng" algn="ctr">
                      <a:no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accent2">
                        <a:alpha val="20000"/>
                      </a:schemeClr>
                    </a:solidFill>
                  </a:tcPr>
                </a:tc>
                <a:tc>
                  <a:txBody>
                    <a:bodyPr/>
                    <a:lstStyle/>
                    <a:p>
                      <a:r>
                        <a:rPr lang="en-US" sz="1600" b="0" dirty="0">
                          <a:solidFill>
                            <a:schemeClr val="bg1"/>
                          </a:solidFill>
                          <a:latin typeface="+mn-lt"/>
                          <a:cs typeface="Calibri" panose="020F0502020204030204" pitchFamily="34" charset="0"/>
                        </a:rPr>
                        <a:t>Total: 95.4 GB</a:t>
                      </a:r>
                    </a:p>
                  </a:txBody>
                  <a:tcPr>
                    <a:lnL w="6350" cap="flat" cmpd="sng" algn="ctr">
                      <a:solidFill>
                        <a:schemeClr val="bg1">
                          <a:lumMod val="8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alpha val="15000"/>
                      </a:schemeClr>
                    </a:solidFill>
                  </a:tcPr>
                </a:tc>
                <a:extLst>
                  <a:ext uri="{0D108BD9-81ED-4DB2-BD59-A6C34878D82A}">
                    <a16:rowId xmlns:a16="http://schemas.microsoft.com/office/drawing/2014/main" val="2736037067"/>
                  </a:ext>
                </a:extLst>
              </a:tr>
              <a:tr h="356297">
                <a:tc>
                  <a:txBody>
                    <a:bodyPr/>
                    <a:lstStyle/>
                    <a:p>
                      <a:pPr marL="0" algn="l" defTabSz="932742" rtl="0" eaLnBrk="1" latinLnBrk="0" hangingPunct="1"/>
                      <a:r>
                        <a:rPr lang="en-US" sz="1800" b="0" kern="1200" dirty="0">
                          <a:solidFill>
                            <a:schemeClr val="bg1"/>
                          </a:solidFill>
                          <a:latin typeface="Segoe UI Semibold" panose="020B0702040204020203" pitchFamily="34" charset="0"/>
                          <a:ea typeface="+mn-ea"/>
                          <a:cs typeface="Segoe UI Semibold" panose="020B0702040204020203" pitchFamily="34" charset="0"/>
                        </a:rPr>
                        <a:t>WAN Throughput</a:t>
                      </a:r>
                    </a:p>
                  </a:txBody>
                  <a:tcPr anchor="ctr">
                    <a:lnL w="6350" cap="flat" cmpd="sng" algn="ctr">
                      <a:no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solidFill>
                      <a:schemeClr val="accent2">
                        <a:alpha val="20000"/>
                      </a:schemeClr>
                    </a:solidFill>
                  </a:tcPr>
                </a:tc>
                <a:tc>
                  <a:txBody>
                    <a:bodyPr/>
                    <a:lstStyle/>
                    <a:p>
                      <a:pPr marL="0" algn="l" defTabSz="932742" rtl="0" eaLnBrk="1" latinLnBrk="0" hangingPunct="1"/>
                      <a:r>
                        <a:rPr lang="en-US" sz="1600" b="0" kern="1200" dirty="0">
                          <a:solidFill>
                            <a:schemeClr val="bg1"/>
                          </a:solidFill>
                          <a:latin typeface="+mn-lt"/>
                          <a:ea typeface="+mn-ea"/>
                          <a:cs typeface="Calibri" panose="020F0502020204030204" pitchFamily="34" charset="0"/>
                        </a:rPr>
                        <a:t>Total: 26.6 GB</a:t>
                      </a:r>
                    </a:p>
                  </a:txBody>
                  <a:tcPr>
                    <a:lnL w="6350" cap="flat" cmpd="sng" algn="ctr">
                      <a:solidFill>
                        <a:schemeClr val="bg1">
                          <a:lumMod val="8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solidFill>
                      <a:schemeClr val="bg1">
                        <a:alpha val="15000"/>
                      </a:schemeClr>
                    </a:solidFill>
                  </a:tcPr>
                </a:tc>
                <a:extLst>
                  <a:ext uri="{0D108BD9-81ED-4DB2-BD59-A6C34878D82A}">
                    <a16:rowId xmlns:a16="http://schemas.microsoft.com/office/drawing/2014/main" val="4248324378"/>
                  </a:ext>
                </a:extLst>
              </a:tr>
            </a:tbl>
          </a:graphicData>
        </a:graphic>
      </p:graphicFrame>
      <p:sp>
        <p:nvSpPr>
          <p:cNvPr id="47" name="Title 1"/>
          <p:cNvSpPr>
            <a:spLocks noGrp="1"/>
          </p:cNvSpPr>
          <p:nvPr>
            <p:ph type="title"/>
          </p:nvPr>
        </p:nvSpPr>
        <p:spPr/>
        <p:txBody>
          <a:bodyPr/>
          <a:lstStyle/>
          <a:p>
            <a:r>
              <a:rPr lang="en-US" sz="5507" dirty="0">
                <a:solidFill>
                  <a:schemeClr val="bg1"/>
                </a:solidFill>
                <a:latin typeface="Segoe UI Light" panose="020B0502040204020203" pitchFamily="34" charset="0"/>
                <a:cs typeface="Segoe UI Light" panose="020B0502040204020203" pitchFamily="34" charset="0"/>
              </a:rPr>
              <a:t>ASR with Riverbed</a:t>
            </a:r>
          </a:p>
        </p:txBody>
      </p:sp>
      <p:sp>
        <p:nvSpPr>
          <p:cNvPr id="45" name="Rectangle 44"/>
          <p:cNvSpPr/>
          <p:nvPr/>
        </p:nvSpPr>
        <p:spPr>
          <a:xfrm>
            <a:off x="459390" y="6354857"/>
            <a:ext cx="9452706" cy="215315"/>
          </a:xfrm>
          <a:prstGeom prst="rect">
            <a:avLst/>
          </a:prstGeom>
        </p:spPr>
        <p:txBody>
          <a:bodyPr wrap="square" lIns="0" tIns="0" rIns="0" bIns="0">
            <a:noAutofit/>
          </a:bodyPr>
          <a:lstStyle/>
          <a:p>
            <a:pPr defTabSz="932597"/>
            <a:r>
              <a:rPr lang="en-US" sz="1399" i="1" dirty="0">
                <a:solidFill>
                  <a:schemeClr val="bg1"/>
                </a:solidFill>
                <a:latin typeface="Segoe UI Semibold" panose="020B0702040204020203" pitchFamily="34" charset="0"/>
                <a:cs typeface="Segoe UI Semibold" panose="020B0702040204020203" pitchFamily="34" charset="0"/>
              </a:rPr>
              <a:t>Source: </a:t>
            </a:r>
            <a:r>
              <a:rPr lang="en-US" sz="1399" i="1" dirty="0">
                <a:solidFill>
                  <a:schemeClr val="bg1"/>
                </a:solidFill>
                <a:cs typeface="Segoe UI Light" panose="020B0502040204020203" pitchFamily="34" charset="0"/>
              </a:rPr>
              <a:t>Microsoft and Riverbed whitepaper: https://gallery.technet.microsoft.com/Optimizing-Azure-Recovery-8da50893</a:t>
            </a:r>
          </a:p>
        </p:txBody>
      </p:sp>
      <p:sp>
        <p:nvSpPr>
          <p:cNvPr id="12" name="Rectangle 11">
            <a:extLst>
              <a:ext uri="{FF2B5EF4-FFF2-40B4-BE49-F238E27FC236}">
                <a16:creationId xmlns:a16="http://schemas.microsoft.com/office/drawing/2014/main" id="{98F8AA92-A54D-4D71-AD5A-9CBFC18B856A}"/>
              </a:ext>
            </a:extLst>
          </p:cNvPr>
          <p:cNvSpPr/>
          <p:nvPr/>
        </p:nvSpPr>
        <p:spPr>
          <a:xfrm>
            <a:off x="7774590" y="3583597"/>
            <a:ext cx="497957" cy="184666"/>
          </a:xfrm>
          <a:prstGeom prst="rect">
            <a:avLst/>
          </a:prstGeom>
        </p:spPr>
        <p:txBody>
          <a:bodyPr wrap="none" lIns="0" tIns="0" rIns="0" bIns="0">
            <a:spAutoFit/>
          </a:bodyPr>
          <a:lstStyle/>
          <a:p>
            <a:pPr defTabSz="932597"/>
            <a:r>
              <a:rPr lang="en-US" sz="1200" dirty="0">
                <a:solidFill>
                  <a:schemeClr val="bg1"/>
                </a:solidFill>
                <a:cs typeface="Segoe UI Light" panose="020B0502040204020203" pitchFamily="34" charset="0"/>
              </a:rPr>
              <a:t>8 hours</a:t>
            </a:r>
          </a:p>
        </p:txBody>
      </p:sp>
      <p:sp>
        <p:nvSpPr>
          <p:cNvPr id="13" name="Rectangle 12">
            <a:extLst>
              <a:ext uri="{FF2B5EF4-FFF2-40B4-BE49-F238E27FC236}">
                <a16:creationId xmlns:a16="http://schemas.microsoft.com/office/drawing/2014/main" id="{8FC568A9-EC70-4EE8-8FDE-CB3A339D12C6}"/>
              </a:ext>
            </a:extLst>
          </p:cNvPr>
          <p:cNvSpPr/>
          <p:nvPr/>
        </p:nvSpPr>
        <p:spPr>
          <a:xfrm>
            <a:off x="8480644" y="4972559"/>
            <a:ext cx="395942" cy="184666"/>
          </a:xfrm>
          <a:prstGeom prst="rect">
            <a:avLst/>
          </a:prstGeom>
        </p:spPr>
        <p:txBody>
          <a:bodyPr wrap="none" lIns="0" tIns="0" rIns="0" bIns="0">
            <a:spAutoFit/>
          </a:bodyPr>
          <a:lstStyle/>
          <a:p>
            <a:pPr defTabSz="932597"/>
            <a:r>
              <a:rPr lang="en-US" sz="1200" dirty="0">
                <a:solidFill>
                  <a:schemeClr val="bg1"/>
                </a:solidFill>
                <a:cs typeface="Segoe UI Light" panose="020B0502040204020203" pitchFamily="34" charset="0"/>
              </a:rPr>
              <a:t>95 GB</a:t>
            </a:r>
          </a:p>
        </p:txBody>
      </p:sp>
      <p:sp>
        <p:nvSpPr>
          <p:cNvPr id="14" name="Rectangle 13">
            <a:extLst>
              <a:ext uri="{FF2B5EF4-FFF2-40B4-BE49-F238E27FC236}">
                <a16:creationId xmlns:a16="http://schemas.microsoft.com/office/drawing/2014/main" id="{A2A22177-1AD1-47C8-8E87-9E92BA3AEEB9}"/>
              </a:ext>
            </a:extLst>
          </p:cNvPr>
          <p:cNvSpPr/>
          <p:nvPr/>
        </p:nvSpPr>
        <p:spPr>
          <a:xfrm>
            <a:off x="9823307" y="4663273"/>
            <a:ext cx="996491" cy="184666"/>
          </a:xfrm>
          <a:prstGeom prst="rect">
            <a:avLst/>
          </a:prstGeom>
        </p:spPr>
        <p:txBody>
          <a:bodyPr wrap="none" lIns="0" tIns="0" rIns="0" bIns="0">
            <a:spAutoFit/>
          </a:bodyPr>
          <a:lstStyle/>
          <a:p>
            <a:pPr defTabSz="932597"/>
            <a:r>
              <a:rPr lang="en-US" sz="1200" dirty="0">
                <a:solidFill>
                  <a:schemeClr val="bg1"/>
                </a:solidFill>
                <a:cs typeface="Segoe UI Light" panose="020B0502040204020203" pitchFamily="34" charset="0"/>
              </a:rPr>
              <a:t>2 hours 49 min</a:t>
            </a:r>
          </a:p>
        </p:txBody>
      </p:sp>
      <p:sp>
        <p:nvSpPr>
          <p:cNvPr id="15" name="Rectangle 14">
            <a:extLst>
              <a:ext uri="{FF2B5EF4-FFF2-40B4-BE49-F238E27FC236}">
                <a16:creationId xmlns:a16="http://schemas.microsoft.com/office/drawing/2014/main" id="{1BB6A316-94D1-440C-8A87-C86DA15E87B0}"/>
              </a:ext>
            </a:extLst>
          </p:cNvPr>
          <p:cNvSpPr/>
          <p:nvPr/>
        </p:nvSpPr>
        <p:spPr>
          <a:xfrm>
            <a:off x="10795459" y="5238247"/>
            <a:ext cx="395942" cy="184666"/>
          </a:xfrm>
          <a:prstGeom prst="rect">
            <a:avLst/>
          </a:prstGeom>
        </p:spPr>
        <p:txBody>
          <a:bodyPr wrap="none" lIns="0" tIns="0" rIns="0" bIns="0">
            <a:spAutoFit/>
          </a:bodyPr>
          <a:lstStyle/>
          <a:p>
            <a:pPr defTabSz="932597"/>
            <a:r>
              <a:rPr lang="en-US" sz="1200" dirty="0">
                <a:solidFill>
                  <a:schemeClr val="bg1"/>
                </a:solidFill>
                <a:cs typeface="Segoe UI Light" panose="020B0502040204020203" pitchFamily="34" charset="0"/>
              </a:rPr>
              <a:t>26 GB</a:t>
            </a:r>
          </a:p>
        </p:txBody>
      </p:sp>
    </p:spTree>
    <p:extLst>
      <p:ext uri="{BB962C8B-B14F-4D97-AF65-F5344CB8AC3E}">
        <p14:creationId xmlns:p14="http://schemas.microsoft.com/office/powerpoint/2010/main" val="279826352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Networking</a:t>
            </a:r>
            <a:endParaRPr lang="en-US" dirty="0"/>
          </a:p>
        </p:txBody>
      </p:sp>
      <p:sp>
        <p:nvSpPr>
          <p:cNvPr id="11" name="Rectangle 10">
            <a:extLst>
              <a:ext uri="{FF2B5EF4-FFF2-40B4-BE49-F238E27FC236}">
                <a16:creationId xmlns:a16="http://schemas.microsoft.com/office/drawing/2014/main" id="{A7224423-BD23-4815-82E8-E95DEF188738}"/>
              </a:ext>
            </a:extLst>
          </p:cNvPr>
          <p:cNvSpPr/>
          <p:nvPr/>
        </p:nvSpPr>
        <p:spPr>
          <a:xfrm>
            <a:off x="636609" y="1226503"/>
            <a:ext cx="6400800" cy="5296217"/>
          </a:xfrm>
          <a:prstGeom prst="rect">
            <a:avLst/>
          </a:prstGeom>
          <a:solidFill>
            <a:schemeClr val="bg1">
              <a:alpha val="15000"/>
            </a:schemeClr>
          </a:solidFill>
        </p:spPr>
        <p:txBody>
          <a:bodyPr lIns="320040" tIns="45720" rIns="182880">
            <a:noAutofit/>
          </a:bodyPr>
          <a:lstStyle/>
          <a:p>
            <a:pPr lvl="0">
              <a:spcBef>
                <a:spcPts val="1800"/>
              </a:spcBef>
              <a:buSzPct val="90000"/>
            </a:pPr>
            <a:r>
              <a:rPr lang="en-US" sz="2800" dirty="0">
                <a:solidFill>
                  <a:schemeClr val="bg1"/>
                </a:solidFill>
                <a:latin typeface="+mj-lt"/>
                <a:cs typeface="Segoe UI Light" panose="020B0502040204020203" pitchFamily="34" charset="0"/>
              </a:rPr>
              <a:t>Saturate Available bandwidth</a:t>
            </a:r>
          </a:p>
          <a:p>
            <a:pPr lvl="0">
              <a:spcBef>
                <a:spcPts val="1800"/>
              </a:spcBef>
              <a:buSzPct val="90000"/>
            </a:pPr>
            <a:r>
              <a:rPr lang="en-US" sz="2800" dirty="0">
                <a:solidFill>
                  <a:schemeClr val="bg1"/>
                </a:solidFill>
                <a:latin typeface="+mj-lt"/>
                <a:cs typeface="Segoe UI Light" panose="020B0502040204020203" pitchFamily="34" charset="0"/>
              </a:rPr>
              <a:t>Throttling </a:t>
            </a:r>
          </a:p>
          <a:p>
            <a:pPr marL="173037" lvl="2">
              <a:spcBef>
                <a:spcPct val="20000"/>
              </a:spcBef>
              <a:buSzPct val="90000"/>
            </a:pPr>
            <a:r>
              <a:rPr lang="en-US" sz="2400" dirty="0">
                <a:solidFill>
                  <a:schemeClr val="bg1"/>
                </a:solidFill>
                <a:latin typeface="+mj-lt"/>
                <a:cs typeface="Segoe UI Light" panose="020B0502040204020203" pitchFamily="34" charset="0"/>
                <a:hlinkClick r:id="rId3"/>
              </a:rPr>
              <a:t>More details</a:t>
            </a:r>
            <a:endParaRPr lang="en-US" sz="2400" dirty="0">
              <a:solidFill>
                <a:schemeClr val="bg1"/>
              </a:solidFill>
              <a:latin typeface="+mj-lt"/>
              <a:cs typeface="Segoe UI Light" panose="020B0502040204020203" pitchFamily="34" charset="0"/>
            </a:endParaRPr>
          </a:p>
          <a:p>
            <a:pPr>
              <a:spcBef>
                <a:spcPts val="1800"/>
              </a:spcBef>
              <a:buSzPct val="90000"/>
            </a:pPr>
            <a:r>
              <a:rPr lang="en-US" sz="2800" dirty="0">
                <a:solidFill>
                  <a:schemeClr val="bg1"/>
                </a:solidFill>
                <a:latin typeface="+mj-lt"/>
                <a:cs typeface="Segoe UI Light" panose="020B0502040204020203" pitchFamily="34" charset="0"/>
              </a:rPr>
              <a:t>Retain IP vs. Change IP</a:t>
            </a:r>
          </a:p>
          <a:p>
            <a:pPr marL="428625" lvl="2" indent="-255588">
              <a:spcBef>
                <a:spcPct val="20000"/>
              </a:spcBef>
              <a:buSzPct val="90000"/>
              <a:buFont typeface="Arial" panose="020B0604020202020204" pitchFamily="34" charset="0"/>
              <a:buChar char="•"/>
            </a:pPr>
            <a:r>
              <a:rPr lang="en-US" sz="2400" dirty="0">
                <a:solidFill>
                  <a:schemeClr val="bg1"/>
                </a:solidFill>
                <a:latin typeface="+mj-lt"/>
                <a:cs typeface="Segoe UI Light" panose="020B0502040204020203" pitchFamily="34" charset="0"/>
              </a:rPr>
              <a:t>With full subnet failover </a:t>
            </a:r>
            <a:r>
              <a:rPr lang="en-US" sz="2400" dirty="0">
                <a:solidFill>
                  <a:schemeClr val="bg1"/>
                </a:solidFill>
                <a:latin typeface="+mj-lt"/>
                <a:cs typeface="Segoe UI Light" panose="020B0502040204020203" pitchFamily="34" charset="0"/>
                <a:sym typeface="Wingdings" panose="05000000000000000000" pitchFamily="2" charset="2"/>
              </a:rPr>
              <a:t></a:t>
            </a:r>
            <a:r>
              <a:rPr lang="en-US" sz="2400" dirty="0">
                <a:solidFill>
                  <a:schemeClr val="bg1"/>
                </a:solidFill>
                <a:latin typeface="+mj-lt"/>
                <a:cs typeface="Segoe UI Light" panose="020B0502040204020203" pitchFamily="34" charset="0"/>
              </a:rPr>
              <a:t> Retain IP</a:t>
            </a:r>
          </a:p>
          <a:p>
            <a:pPr marL="428625" lvl="2" indent="-255588">
              <a:spcBef>
                <a:spcPct val="20000"/>
              </a:spcBef>
              <a:buSzPct val="90000"/>
              <a:buFont typeface="Arial" panose="020B0604020202020204" pitchFamily="34" charset="0"/>
              <a:buChar char="•"/>
            </a:pPr>
            <a:r>
              <a:rPr lang="en-US" sz="2400" dirty="0">
                <a:solidFill>
                  <a:schemeClr val="bg1"/>
                </a:solidFill>
                <a:latin typeface="+mj-lt"/>
                <a:cs typeface="Segoe UI Light" panose="020B0502040204020203" pitchFamily="34" charset="0"/>
              </a:rPr>
              <a:t>For partial subnet failovers </a:t>
            </a:r>
            <a:r>
              <a:rPr lang="en-US" sz="2400" dirty="0">
                <a:solidFill>
                  <a:schemeClr val="bg1"/>
                </a:solidFill>
                <a:cs typeface="Segoe UI Light" panose="020B0502040204020203" pitchFamily="34" charset="0"/>
                <a:sym typeface="Wingdings" panose="05000000000000000000" pitchFamily="2" charset="2"/>
              </a:rPr>
              <a:t></a:t>
            </a:r>
            <a:r>
              <a:rPr lang="en-US" sz="2400" dirty="0">
                <a:solidFill>
                  <a:schemeClr val="bg1"/>
                </a:solidFill>
                <a:latin typeface="+mj-lt"/>
                <a:cs typeface="Segoe UI Light" panose="020B0502040204020203" pitchFamily="34" charset="0"/>
              </a:rPr>
              <a:t> Change IP</a:t>
            </a:r>
          </a:p>
          <a:p>
            <a:pPr marL="173037" lvl="2">
              <a:spcBef>
                <a:spcPct val="20000"/>
              </a:spcBef>
              <a:buSzPct val="90000"/>
            </a:pPr>
            <a:r>
              <a:rPr lang="en-US" sz="2400" dirty="0">
                <a:solidFill>
                  <a:schemeClr val="bg1"/>
                </a:solidFill>
                <a:latin typeface="+mj-lt"/>
                <a:cs typeface="Segoe UI Light" panose="020B0502040204020203" pitchFamily="34" charset="0"/>
                <a:hlinkClick r:id="rId4"/>
              </a:rPr>
              <a:t>More details</a:t>
            </a:r>
            <a:endParaRPr lang="en-US" sz="2400" dirty="0">
              <a:solidFill>
                <a:schemeClr val="bg1"/>
              </a:solidFill>
              <a:latin typeface="+mj-lt"/>
              <a:cs typeface="Segoe UI Light" panose="020B0502040204020203" pitchFamily="34" charset="0"/>
            </a:endParaRPr>
          </a:p>
          <a:p>
            <a:pPr>
              <a:spcBef>
                <a:spcPts val="1800"/>
              </a:spcBef>
              <a:buSzPct val="90000"/>
            </a:pPr>
            <a:r>
              <a:rPr lang="en-US" sz="2800" dirty="0">
                <a:solidFill>
                  <a:schemeClr val="bg1"/>
                </a:solidFill>
                <a:latin typeface="+mj-lt"/>
                <a:cs typeface="Segoe UI Light" panose="020B0502040204020203" pitchFamily="34" charset="0"/>
              </a:rPr>
              <a:t>Client routing</a:t>
            </a:r>
          </a:p>
          <a:p>
            <a:pPr marL="428625" lvl="2" indent="-255588">
              <a:spcBef>
                <a:spcPct val="20000"/>
              </a:spcBef>
              <a:buSzPct val="90000"/>
              <a:buFont typeface="Arial" panose="020B0604020202020204" pitchFamily="34" charset="0"/>
              <a:buChar char="•"/>
            </a:pPr>
            <a:r>
              <a:rPr lang="en-US" sz="2400" dirty="0">
                <a:solidFill>
                  <a:schemeClr val="bg1"/>
                </a:solidFill>
                <a:latin typeface="+mj-lt"/>
                <a:cs typeface="Segoe UI Light" panose="020B0502040204020203" pitchFamily="34" charset="0"/>
              </a:rPr>
              <a:t>ASR + Azure Traffic Manager</a:t>
            </a:r>
          </a:p>
          <a:p>
            <a:pPr marL="173037" lvl="2">
              <a:spcBef>
                <a:spcPct val="20000"/>
              </a:spcBef>
              <a:buSzPct val="90000"/>
            </a:pPr>
            <a:r>
              <a:rPr lang="en-US" sz="2400" dirty="0">
                <a:solidFill>
                  <a:schemeClr val="bg1"/>
                </a:solidFill>
                <a:latin typeface="+mj-lt"/>
                <a:cs typeface="Segoe UI Light" panose="020B0502040204020203" pitchFamily="34" charset="0"/>
                <a:hlinkClick r:id="rId5"/>
              </a:rPr>
              <a:t>More details</a:t>
            </a:r>
            <a:endParaRPr lang="en-US" sz="2400" dirty="0">
              <a:solidFill>
                <a:schemeClr val="bg1"/>
              </a:solidFill>
              <a:latin typeface="+mj-lt"/>
              <a:cs typeface="Segoe UI Light" panose="020B0502040204020203" pitchFamily="34" charset="0"/>
            </a:endParaRPr>
          </a:p>
        </p:txBody>
      </p:sp>
      <p:sp>
        <p:nvSpPr>
          <p:cNvPr id="23" name="Freeform 9">
            <a:extLst>
              <a:ext uri="{FF2B5EF4-FFF2-40B4-BE49-F238E27FC236}">
                <a16:creationId xmlns:a16="http://schemas.microsoft.com/office/drawing/2014/main" id="{EBCB73AC-8D90-4546-91EF-93EE1911BB3D}"/>
              </a:ext>
            </a:extLst>
          </p:cNvPr>
          <p:cNvSpPr>
            <a:spLocks noEditPoints="1"/>
          </p:cNvSpPr>
          <p:nvPr/>
        </p:nvSpPr>
        <p:spPr bwMode="black">
          <a:xfrm>
            <a:off x="457201" y="1248475"/>
            <a:ext cx="363482" cy="364960"/>
          </a:xfrm>
          <a:prstGeom prst="ellipse">
            <a:avLst/>
          </a:prstGeom>
          <a:solidFill>
            <a:srgbClr val="005BAA"/>
          </a:solidFill>
          <a:ln>
            <a:noFill/>
          </a:ln>
          <a:extLst/>
        </p:spPr>
        <p:txBody>
          <a:bodyPr vert="horz" wrap="square" lIns="89642" tIns="44821" rIns="89642" bIns="44821" numCol="1" anchor="ctr" anchorCtr="0" compatLnSpc="1">
            <a:prstTxWarp prst="textNoShape">
              <a:avLst/>
            </a:prstTxWarp>
          </a:bodyPr>
          <a:lstStyle/>
          <a:p>
            <a:pPr algn="ctr" defTabSz="914462"/>
            <a:r>
              <a:rPr lang="en-US" dirty="0">
                <a:solidFill>
                  <a:schemeClr val="bg1"/>
                </a:solidFill>
                <a:latin typeface="Segoe UI"/>
                <a:sym typeface="Wingdings" panose="05000000000000000000" pitchFamily="2" charset="2"/>
              </a:rPr>
              <a:t></a:t>
            </a:r>
            <a:endParaRPr lang="en-US" dirty="0">
              <a:solidFill>
                <a:schemeClr val="bg1"/>
              </a:solidFill>
              <a:latin typeface="Segoe UI"/>
            </a:endParaRPr>
          </a:p>
        </p:txBody>
      </p:sp>
      <p:sp>
        <p:nvSpPr>
          <p:cNvPr id="24" name="Freeform 9">
            <a:extLst>
              <a:ext uri="{FF2B5EF4-FFF2-40B4-BE49-F238E27FC236}">
                <a16:creationId xmlns:a16="http://schemas.microsoft.com/office/drawing/2014/main" id="{4859A2B9-FBFC-4D2C-B40E-FE543D3B5D20}"/>
              </a:ext>
            </a:extLst>
          </p:cNvPr>
          <p:cNvSpPr>
            <a:spLocks noEditPoints="1"/>
          </p:cNvSpPr>
          <p:nvPr/>
        </p:nvSpPr>
        <p:spPr bwMode="black">
          <a:xfrm>
            <a:off x="457201" y="2012404"/>
            <a:ext cx="363482" cy="364960"/>
          </a:xfrm>
          <a:prstGeom prst="ellipse">
            <a:avLst/>
          </a:prstGeom>
          <a:solidFill>
            <a:srgbClr val="005BAA"/>
          </a:solidFill>
          <a:ln>
            <a:noFill/>
          </a:ln>
          <a:extLst/>
        </p:spPr>
        <p:txBody>
          <a:bodyPr vert="horz" wrap="square" lIns="89642" tIns="44821" rIns="89642" bIns="44821" numCol="1" anchor="ctr" anchorCtr="0" compatLnSpc="1">
            <a:prstTxWarp prst="textNoShape">
              <a:avLst/>
            </a:prstTxWarp>
          </a:bodyPr>
          <a:lstStyle/>
          <a:p>
            <a:pPr algn="ctr" defTabSz="914462"/>
            <a:r>
              <a:rPr lang="en-US" dirty="0">
                <a:solidFill>
                  <a:schemeClr val="bg1"/>
                </a:solidFill>
                <a:latin typeface="Segoe UI"/>
                <a:sym typeface="Wingdings" panose="05000000000000000000" pitchFamily="2" charset="2"/>
              </a:rPr>
              <a:t></a:t>
            </a:r>
            <a:endParaRPr lang="en-US" dirty="0">
              <a:solidFill>
                <a:schemeClr val="bg1"/>
              </a:solidFill>
              <a:latin typeface="Segoe UI"/>
            </a:endParaRPr>
          </a:p>
        </p:txBody>
      </p:sp>
      <p:sp>
        <p:nvSpPr>
          <p:cNvPr id="25" name="Freeform 9">
            <a:extLst>
              <a:ext uri="{FF2B5EF4-FFF2-40B4-BE49-F238E27FC236}">
                <a16:creationId xmlns:a16="http://schemas.microsoft.com/office/drawing/2014/main" id="{0022DD5B-29CC-4269-B862-76BA2E5066B2}"/>
              </a:ext>
            </a:extLst>
          </p:cNvPr>
          <p:cNvSpPr>
            <a:spLocks noEditPoints="1"/>
          </p:cNvSpPr>
          <p:nvPr/>
        </p:nvSpPr>
        <p:spPr bwMode="black">
          <a:xfrm>
            <a:off x="457201" y="3088849"/>
            <a:ext cx="363482" cy="364960"/>
          </a:xfrm>
          <a:prstGeom prst="ellipse">
            <a:avLst/>
          </a:prstGeom>
          <a:solidFill>
            <a:srgbClr val="005BAA"/>
          </a:solidFill>
          <a:ln>
            <a:noFill/>
          </a:ln>
          <a:extLst/>
        </p:spPr>
        <p:txBody>
          <a:bodyPr vert="horz" wrap="square" lIns="89642" tIns="44821" rIns="89642" bIns="44821" numCol="1" anchor="ctr" anchorCtr="0" compatLnSpc="1">
            <a:prstTxWarp prst="textNoShape">
              <a:avLst/>
            </a:prstTxWarp>
          </a:bodyPr>
          <a:lstStyle/>
          <a:p>
            <a:pPr algn="ctr" defTabSz="914462"/>
            <a:r>
              <a:rPr lang="en-US" dirty="0">
                <a:solidFill>
                  <a:schemeClr val="bg1"/>
                </a:solidFill>
                <a:latin typeface="Segoe UI"/>
                <a:sym typeface="Wingdings" panose="05000000000000000000" pitchFamily="2" charset="2"/>
              </a:rPr>
              <a:t></a:t>
            </a:r>
            <a:endParaRPr lang="en-US" dirty="0">
              <a:solidFill>
                <a:schemeClr val="bg1"/>
              </a:solidFill>
              <a:latin typeface="Segoe UI"/>
            </a:endParaRPr>
          </a:p>
        </p:txBody>
      </p:sp>
      <p:sp>
        <p:nvSpPr>
          <p:cNvPr id="26" name="Freeform 9">
            <a:extLst>
              <a:ext uri="{FF2B5EF4-FFF2-40B4-BE49-F238E27FC236}">
                <a16:creationId xmlns:a16="http://schemas.microsoft.com/office/drawing/2014/main" id="{F537FF30-2140-42B0-A475-DF983BD0EBA0}"/>
              </a:ext>
            </a:extLst>
          </p:cNvPr>
          <p:cNvSpPr>
            <a:spLocks noEditPoints="1"/>
          </p:cNvSpPr>
          <p:nvPr/>
        </p:nvSpPr>
        <p:spPr bwMode="black">
          <a:xfrm>
            <a:off x="457201" y="5033396"/>
            <a:ext cx="363482" cy="364960"/>
          </a:xfrm>
          <a:prstGeom prst="ellipse">
            <a:avLst/>
          </a:prstGeom>
          <a:solidFill>
            <a:srgbClr val="005BAA"/>
          </a:solidFill>
          <a:ln>
            <a:noFill/>
          </a:ln>
          <a:extLst/>
        </p:spPr>
        <p:txBody>
          <a:bodyPr vert="horz" wrap="square" lIns="89642" tIns="44821" rIns="89642" bIns="44821" numCol="1" anchor="ctr" anchorCtr="0" compatLnSpc="1">
            <a:prstTxWarp prst="textNoShape">
              <a:avLst/>
            </a:prstTxWarp>
          </a:bodyPr>
          <a:lstStyle/>
          <a:p>
            <a:pPr algn="ctr" defTabSz="914462"/>
            <a:r>
              <a:rPr lang="en-US" dirty="0">
                <a:solidFill>
                  <a:schemeClr val="bg1"/>
                </a:solidFill>
                <a:latin typeface="Segoe UI"/>
                <a:sym typeface="Wingdings" panose="05000000000000000000" pitchFamily="2" charset="2"/>
              </a:rPr>
              <a:t></a:t>
            </a:r>
            <a:endParaRPr lang="en-US" dirty="0">
              <a:solidFill>
                <a:schemeClr val="bg1"/>
              </a:solidFill>
              <a:latin typeface="Segoe UI"/>
            </a:endParaRPr>
          </a:p>
        </p:txBody>
      </p:sp>
      <p:pic>
        <p:nvPicPr>
          <p:cNvPr id="5" name="Picture 4"/>
          <p:cNvPicPr>
            <a:picLocks noChangeAspect="1"/>
          </p:cNvPicPr>
          <p:nvPr/>
        </p:nvPicPr>
        <p:blipFill>
          <a:blip r:embed="rId6"/>
          <a:stretch>
            <a:fillRect/>
          </a:stretch>
        </p:blipFill>
        <p:spPr>
          <a:xfrm>
            <a:off x="7168298" y="1226503"/>
            <a:ext cx="4791537" cy="1517233"/>
          </a:xfrm>
          <a:prstGeom prst="rect">
            <a:avLst/>
          </a:prstGeom>
        </p:spPr>
      </p:pic>
      <p:pic>
        <p:nvPicPr>
          <p:cNvPr id="27" name="Picture 26">
            <a:extLst>
              <a:ext uri="{FF2B5EF4-FFF2-40B4-BE49-F238E27FC236}">
                <a16:creationId xmlns:a16="http://schemas.microsoft.com/office/drawing/2014/main" id="{3A071414-0D16-4D09-834F-C1DB831D5D7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68298" y="2856711"/>
            <a:ext cx="4791537" cy="3666008"/>
          </a:xfrm>
          <a:prstGeom prst="rect">
            <a:avLst/>
          </a:prstGeom>
        </p:spPr>
      </p:pic>
      <p:pic>
        <p:nvPicPr>
          <p:cNvPr id="20" name="Picture 19">
            <a:extLst>
              <a:ext uri="{FF2B5EF4-FFF2-40B4-BE49-F238E27FC236}">
                <a16:creationId xmlns:a16="http://schemas.microsoft.com/office/drawing/2014/main" id="{EBAFC336-59F6-47A3-92FD-24331F00C17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68298" y="1226503"/>
            <a:ext cx="4791537" cy="4668453"/>
          </a:xfrm>
          <a:prstGeom prst="rect">
            <a:avLst/>
          </a:prstGeom>
        </p:spPr>
      </p:pic>
      <p:pic>
        <p:nvPicPr>
          <p:cNvPr id="29" name="Picture 28">
            <a:extLst>
              <a:ext uri="{FF2B5EF4-FFF2-40B4-BE49-F238E27FC236}">
                <a16:creationId xmlns:a16="http://schemas.microsoft.com/office/drawing/2014/main" id="{8F719723-87CE-40C2-8BA2-541E60EE2B39}"/>
              </a:ext>
            </a:extLst>
          </p:cNvPr>
          <p:cNvPicPr>
            <a:picLocks noChangeAspect="1"/>
          </p:cNvPicPr>
          <p:nvPr/>
        </p:nvPicPr>
        <p:blipFill>
          <a:blip r:embed="rId9"/>
          <a:stretch>
            <a:fillRect/>
          </a:stretch>
        </p:blipFill>
        <p:spPr>
          <a:xfrm>
            <a:off x="7168298" y="2806416"/>
            <a:ext cx="4791537" cy="2136390"/>
          </a:xfrm>
          <a:prstGeom prst="rect">
            <a:avLst/>
          </a:prstGeom>
        </p:spPr>
      </p:pic>
    </p:spTree>
    <p:extLst>
      <p:ext uri="{BB962C8B-B14F-4D97-AF65-F5344CB8AC3E}">
        <p14:creationId xmlns:p14="http://schemas.microsoft.com/office/powerpoint/2010/main" val="309954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0" end="0"/>
                                            </p:txEl>
                                          </p:spTgt>
                                        </p:tgtEl>
                                        <p:attrNameLst>
                                          <p:attrName>style.visibility</p:attrName>
                                        </p:attrNameLst>
                                      </p:cBhvr>
                                      <p:to>
                                        <p:strVal val="visible"/>
                                      </p:to>
                                    </p:set>
                                    <p:animEffect transition="in" filter="fade">
                                      <p:cBhvr>
                                        <p:cTn id="10" dur="500"/>
                                        <p:tgtEl>
                                          <p:spTgt spid="11">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xEl>
                                              <p:pRg st="1" end="1"/>
                                            </p:txEl>
                                          </p:spTgt>
                                        </p:tgtEl>
                                        <p:attrNameLst>
                                          <p:attrName>style.visibility</p:attrName>
                                        </p:attrNameLst>
                                      </p:cBhvr>
                                      <p:to>
                                        <p:strVal val="visible"/>
                                      </p:to>
                                    </p:set>
                                    <p:animEffect transition="in" filter="fade">
                                      <p:cBhvr>
                                        <p:cTn id="26" dur="500"/>
                                        <p:tgtEl>
                                          <p:spTgt spid="11">
                                            <p:txEl>
                                              <p:pRg st="1" end="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1">
                                            <p:txEl>
                                              <p:pRg st="2" end="2"/>
                                            </p:txEl>
                                          </p:spTgt>
                                        </p:tgtEl>
                                        <p:attrNameLst>
                                          <p:attrName>style.visibility</p:attrName>
                                        </p:attrNameLst>
                                      </p:cBhvr>
                                      <p:to>
                                        <p:strVal val="visible"/>
                                      </p:to>
                                    </p:set>
                                    <p:animEffect transition="in" filter="fade">
                                      <p:cBhvr>
                                        <p:cTn id="29" dur="500"/>
                                        <p:tgtEl>
                                          <p:spTgt spid="11">
                                            <p:txEl>
                                              <p:pRg st="2" end="2"/>
                                            </p:txEl>
                                          </p:spTgt>
                                        </p:tgtEl>
                                      </p:cBhvr>
                                    </p:animEffect>
                                  </p:childTnLst>
                                </p:cTn>
                              </p:par>
                              <p:par>
                                <p:cTn id="30" presetID="10" presetClass="exit" presetSubtype="0" fill="hold" nodeType="withEffect">
                                  <p:stCondLst>
                                    <p:cond delay="0"/>
                                  </p:stCondLst>
                                  <p:childTnLst>
                                    <p:animEffect transition="out" filter="fade">
                                      <p:cBhvr>
                                        <p:cTn id="31" dur="500"/>
                                        <p:tgtEl>
                                          <p:spTgt spid="5"/>
                                        </p:tgtEl>
                                      </p:cBhvr>
                                    </p:animEffect>
                                    <p:set>
                                      <p:cBhvr>
                                        <p:cTn id="32" dur="1" fill="hold">
                                          <p:stCondLst>
                                            <p:cond delay="499"/>
                                          </p:stCondLst>
                                        </p:cTn>
                                        <p:tgtEl>
                                          <p:spTgt spid="5"/>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27"/>
                                        </p:tgtEl>
                                      </p:cBhvr>
                                    </p:animEffect>
                                    <p:set>
                                      <p:cBhvr>
                                        <p:cTn id="35" dur="1" fill="hold">
                                          <p:stCondLst>
                                            <p:cond delay="499"/>
                                          </p:stCondLst>
                                        </p:cTn>
                                        <p:tgtEl>
                                          <p:spTgt spid="27"/>
                                        </p:tgtEl>
                                        <p:attrNameLst>
                                          <p:attrName>style.visibility</p:attrName>
                                        </p:attrNameLst>
                                      </p:cBhvr>
                                      <p:to>
                                        <p:strVal val="hidden"/>
                                      </p:to>
                                    </p:set>
                                  </p:childTnLst>
                                </p:cTn>
                              </p:par>
                              <p:par>
                                <p:cTn id="36" presetID="10" presetClass="entr" presetSubtype="0" fill="hold"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500"/>
                                        <p:tgtEl>
                                          <p:spTgt spid="25"/>
                                        </p:tgtEl>
                                      </p:cBhvr>
                                    </p:animEffect>
                                  </p:childTnLst>
                                </p:cTn>
                              </p:par>
                              <p:par>
                                <p:cTn id="44" presetID="10" presetClass="entr" presetSubtype="0" fill="hold" nodeType="withEffect">
                                  <p:stCondLst>
                                    <p:cond delay="0"/>
                                  </p:stCondLst>
                                  <p:childTnLst>
                                    <p:set>
                                      <p:cBhvr>
                                        <p:cTn id="45" dur="1" fill="hold">
                                          <p:stCondLst>
                                            <p:cond delay="0"/>
                                          </p:stCondLst>
                                        </p:cTn>
                                        <p:tgtEl>
                                          <p:spTgt spid="11">
                                            <p:txEl>
                                              <p:pRg st="3" end="3"/>
                                            </p:txEl>
                                          </p:spTgt>
                                        </p:tgtEl>
                                        <p:attrNameLst>
                                          <p:attrName>style.visibility</p:attrName>
                                        </p:attrNameLst>
                                      </p:cBhvr>
                                      <p:to>
                                        <p:strVal val="visible"/>
                                      </p:to>
                                    </p:set>
                                    <p:animEffect transition="in" filter="fade">
                                      <p:cBhvr>
                                        <p:cTn id="46" dur="500"/>
                                        <p:tgtEl>
                                          <p:spTgt spid="11">
                                            <p:txEl>
                                              <p:pRg st="3" end="3"/>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11">
                                            <p:txEl>
                                              <p:pRg st="4" end="4"/>
                                            </p:txEl>
                                          </p:spTgt>
                                        </p:tgtEl>
                                        <p:attrNameLst>
                                          <p:attrName>style.visibility</p:attrName>
                                        </p:attrNameLst>
                                      </p:cBhvr>
                                      <p:to>
                                        <p:strVal val="visible"/>
                                      </p:to>
                                    </p:set>
                                    <p:animEffect transition="in" filter="fade">
                                      <p:cBhvr>
                                        <p:cTn id="49" dur="500"/>
                                        <p:tgtEl>
                                          <p:spTgt spid="11">
                                            <p:txEl>
                                              <p:pRg st="4" end="4"/>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11">
                                            <p:txEl>
                                              <p:pRg st="5" end="5"/>
                                            </p:txEl>
                                          </p:spTgt>
                                        </p:tgtEl>
                                        <p:attrNameLst>
                                          <p:attrName>style.visibility</p:attrName>
                                        </p:attrNameLst>
                                      </p:cBhvr>
                                      <p:to>
                                        <p:strVal val="visible"/>
                                      </p:to>
                                    </p:set>
                                    <p:animEffect transition="in" filter="fade">
                                      <p:cBhvr>
                                        <p:cTn id="52" dur="500"/>
                                        <p:tgtEl>
                                          <p:spTgt spid="11">
                                            <p:txEl>
                                              <p:pRg st="5" end="5"/>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11">
                                            <p:txEl>
                                              <p:pRg st="6" end="6"/>
                                            </p:txEl>
                                          </p:spTgt>
                                        </p:tgtEl>
                                        <p:attrNameLst>
                                          <p:attrName>style.visibility</p:attrName>
                                        </p:attrNameLst>
                                      </p:cBhvr>
                                      <p:to>
                                        <p:strVal val="visible"/>
                                      </p:to>
                                    </p:set>
                                    <p:animEffect transition="in" filter="fade">
                                      <p:cBhvr>
                                        <p:cTn id="55" dur="500"/>
                                        <p:tgtEl>
                                          <p:spTgt spid="11">
                                            <p:txEl>
                                              <p:pRg st="6" end="6"/>
                                            </p:txEl>
                                          </p:spTgt>
                                        </p:tgtEl>
                                      </p:cBhvr>
                                    </p:animEffect>
                                  </p:childTnLst>
                                </p:cTn>
                              </p:par>
                              <p:par>
                                <p:cTn id="56" presetID="10" presetClass="exit" presetSubtype="0" fill="hold" nodeType="with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par>
                                <p:cTn id="59" presetID="10" presetClass="entr" presetSubtype="0" fill="hold" nodeType="with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500"/>
                                        <p:tgtEl>
                                          <p:spTgt spid="29"/>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nodeType="clickEffect">
                                  <p:stCondLst>
                                    <p:cond delay="0"/>
                                  </p:stCondLst>
                                  <p:childTnLst>
                                    <p:animEffect transition="out" filter="fade">
                                      <p:cBhvr>
                                        <p:cTn id="65" dur="500"/>
                                        <p:tgtEl>
                                          <p:spTgt spid="29"/>
                                        </p:tgtEl>
                                      </p:cBhvr>
                                    </p:animEffect>
                                    <p:set>
                                      <p:cBhvr>
                                        <p:cTn id="66" dur="1" fill="hold">
                                          <p:stCondLst>
                                            <p:cond delay="499"/>
                                          </p:stCondLst>
                                        </p:cTn>
                                        <p:tgtEl>
                                          <p:spTgt spid="29"/>
                                        </p:tgtEl>
                                        <p:attrNameLst>
                                          <p:attrName>style.visibility</p:attrName>
                                        </p:attrNameLst>
                                      </p:cBhvr>
                                      <p:to>
                                        <p:strVal val="hidden"/>
                                      </p:to>
                                    </p:set>
                                  </p:childTnLst>
                                </p:cTn>
                              </p:par>
                              <p:par>
                                <p:cTn id="67" presetID="10" presetClass="entr" presetSubtype="0" fill="hold" grpId="0" nodeType="with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fade">
                                      <p:cBhvr>
                                        <p:cTn id="69" dur="500"/>
                                        <p:tgtEl>
                                          <p:spTgt spid="26"/>
                                        </p:tgtEl>
                                      </p:cBhvr>
                                    </p:animEffect>
                                  </p:childTnLst>
                                </p:cTn>
                              </p:par>
                              <p:par>
                                <p:cTn id="70" presetID="10" presetClass="entr" presetSubtype="0" fill="hold" nodeType="withEffect">
                                  <p:stCondLst>
                                    <p:cond delay="0"/>
                                  </p:stCondLst>
                                  <p:childTnLst>
                                    <p:set>
                                      <p:cBhvr>
                                        <p:cTn id="71" dur="1" fill="hold">
                                          <p:stCondLst>
                                            <p:cond delay="0"/>
                                          </p:stCondLst>
                                        </p:cTn>
                                        <p:tgtEl>
                                          <p:spTgt spid="11">
                                            <p:txEl>
                                              <p:pRg st="7" end="7"/>
                                            </p:txEl>
                                          </p:spTgt>
                                        </p:tgtEl>
                                        <p:attrNameLst>
                                          <p:attrName>style.visibility</p:attrName>
                                        </p:attrNameLst>
                                      </p:cBhvr>
                                      <p:to>
                                        <p:strVal val="visible"/>
                                      </p:to>
                                    </p:set>
                                    <p:animEffect transition="in" filter="fade">
                                      <p:cBhvr>
                                        <p:cTn id="72" dur="500"/>
                                        <p:tgtEl>
                                          <p:spTgt spid="11">
                                            <p:txEl>
                                              <p:pRg st="7" end="7"/>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11">
                                            <p:txEl>
                                              <p:pRg st="8" end="8"/>
                                            </p:txEl>
                                          </p:spTgt>
                                        </p:tgtEl>
                                        <p:attrNameLst>
                                          <p:attrName>style.visibility</p:attrName>
                                        </p:attrNameLst>
                                      </p:cBhvr>
                                      <p:to>
                                        <p:strVal val="visible"/>
                                      </p:to>
                                    </p:set>
                                    <p:animEffect transition="in" filter="fade">
                                      <p:cBhvr>
                                        <p:cTn id="75" dur="500"/>
                                        <p:tgtEl>
                                          <p:spTgt spid="11">
                                            <p:txEl>
                                              <p:pRg st="8" end="8"/>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11">
                                            <p:txEl>
                                              <p:pRg st="9" end="9"/>
                                            </p:txEl>
                                          </p:spTgt>
                                        </p:tgtEl>
                                        <p:attrNameLst>
                                          <p:attrName>style.visibility</p:attrName>
                                        </p:attrNameLst>
                                      </p:cBhvr>
                                      <p:to>
                                        <p:strVal val="visible"/>
                                      </p:to>
                                    </p:set>
                                    <p:animEffect transition="in" filter="fade">
                                      <p:cBhvr>
                                        <p:cTn id="78" dur="500"/>
                                        <p:tgtEl>
                                          <p:spTgt spid="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Migrating Complex Applications</a:t>
            </a:r>
            <a:endParaRPr lang="en-US" dirty="0"/>
          </a:p>
        </p:txBody>
      </p:sp>
    </p:spTree>
    <p:extLst>
      <p:ext uri="{BB962C8B-B14F-4D97-AF65-F5344CB8AC3E}">
        <p14:creationId xmlns:p14="http://schemas.microsoft.com/office/powerpoint/2010/main" val="9590256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cxnSp>
        <p:nvCxnSpPr>
          <p:cNvPr id="4" name="Curved Connector 3"/>
          <p:cNvCxnSpPr>
            <a:cxnSpLocks/>
            <a:endCxn id="66" idx="0"/>
          </p:cNvCxnSpPr>
          <p:nvPr/>
        </p:nvCxnSpPr>
        <p:spPr>
          <a:xfrm>
            <a:off x="7393114" y="1719212"/>
            <a:ext cx="2382957" cy="1186035"/>
          </a:xfrm>
          <a:prstGeom prst="curvedConnector2">
            <a:avLst/>
          </a:prstGeom>
          <a:ln w="28575">
            <a:solidFill>
              <a:schemeClr val="bg1"/>
            </a:solidFill>
            <a:prstDash val="sysDash"/>
            <a:headEnd type="arrow"/>
            <a:tailEnd type="none"/>
          </a:ln>
        </p:spPr>
        <p:style>
          <a:lnRef idx="2">
            <a:schemeClr val="dk1"/>
          </a:lnRef>
          <a:fillRef idx="0">
            <a:schemeClr val="dk1"/>
          </a:fillRef>
          <a:effectRef idx="1">
            <a:schemeClr val="dk1"/>
          </a:effectRef>
          <a:fontRef idx="minor">
            <a:schemeClr val="tx1"/>
          </a:fontRef>
        </p:style>
      </p:cxnSp>
      <p:cxnSp>
        <p:nvCxnSpPr>
          <p:cNvPr id="5" name="Curved Connector 4"/>
          <p:cNvCxnSpPr>
            <a:cxnSpLocks/>
            <a:endCxn id="21" idx="0"/>
          </p:cNvCxnSpPr>
          <p:nvPr/>
        </p:nvCxnSpPr>
        <p:spPr>
          <a:xfrm rot="10800000" flipV="1">
            <a:off x="2805229" y="1719212"/>
            <a:ext cx="2754467" cy="1126832"/>
          </a:xfrm>
          <a:prstGeom prst="curvedConnector2">
            <a:avLst/>
          </a:prstGeom>
          <a:ln w="28575">
            <a:solidFill>
              <a:schemeClr val="bg1"/>
            </a:solidFill>
            <a:prstDash val="sysDash"/>
            <a:headEnd type="arrow"/>
            <a:tailEnd type="none"/>
          </a:ln>
        </p:spPr>
        <p:style>
          <a:lnRef idx="2">
            <a:schemeClr val="dk1"/>
          </a:lnRef>
          <a:fillRef idx="0">
            <a:schemeClr val="dk1"/>
          </a:fillRef>
          <a:effectRef idx="1">
            <a:schemeClr val="dk1"/>
          </a:effectRef>
          <a:fontRef idx="minor">
            <a:schemeClr val="tx1"/>
          </a:fontRef>
        </p:style>
      </p:cxnSp>
      <p:sp>
        <p:nvSpPr>
          <p:cNvPr id="6" name="TextBox 5"/>
          <p:cNvSpPr txBox="1"/>
          <p:nvPr/>
        </p:nvSpPr>
        <p:spPr>
          <a:xfrm rot="1574484">
            <a:off x="8175810" y="2113370"/>
            <a:ext cx="1258597" cy="430161"/>
          </a:xfrm>
          <a:prstGeom prst="rect">
            <a:avLst/>
          </a:prstGeom>
          <a:noFill/>
        </p:spPr>
        <p:txBody>
          <a:bodyPr wrap="square" lIns="91356" tIns="45678" rIns="91356" bIns="45678" rtlCol="0">
            <a:spAutoFit/>
          </a:bodyPr>
          <a:lstStyle/>
          <a:p>
            <a:pPr algn="ctr" defTabSz="913466">
              <a:defRPr/>
            </a:pPr>
            <a:r>
              <a:rPr lang="en-US" sz="1100" kern="0" dirty="0">
                <a:solidFill>
                  <a:schemeClr val="bg1"/>
                </a:solidFill>
                <a:latin typeface="Segoe UI Semibold" panose="020B0702040204020203" pitchFamily="34" charset="0"/>
                <a:cs typeface="Segoe UI Semibold" panose="020B0702040204020203" pitchFamily="34" charset="0"/>
              </a:rPr>
              <a:t>DR Orchestration</a:t>
            </a:r>
          </a:p>
        </p:txBody>
      </p:sp>
      <p:sp>
        <p:nvSpPr>
          <p:cNvPr id="7" name="TextBox 6"/>
          <p:cNvSpPr txBox="1"/>
          <p:nvPr/>
        </p:nvSpPr>
        <p:spPr>
          <a:xfrm rot="20379941">
            <a:off x="3418554" y="2085820"/>
            <a:ext cx="1258597" cy="430161"/>
          </a:xfrm>
          <a:prstGeom prst="rect">
            <a:avLst/>
          </a:prstGeom>
          <a:noFill/>
        </p:spPr>
        <p:txBody>
          <a:bodyPr wrap="square" lIns="91356" tIns="45678" rIns="91356" bIns="45678" rtlCol="0">
            <a:spAutoFit/>
          </a:bodyPr>
          <a:lstStyle/>
          <a:p>
            <a:pPr algn="ctr" defTabSz="913466">
              <a:defRPr/>
            </a:pPr>
            <a:r>
              <a:rPr lang="en-US" sz="1100" kern="0" dirty="0">
                <a:solidFill>
                  <a:schemeClr val="bg1"/>
                </a:solidFill>
                <a:latin typeface="Segoe UI Semibold" panose="020B0702040204020203" pitchFamily="34" charset="0"/>
                <a:cs typeface="Segoe UI Semibold" panose="020B0702040204020203" pitchFamily="34" charset="0"/>
              </a:rPr>
              <a:t>DR Orchestration</a:t>
            </a:r>
          </a:p>
        </p:txBody>
      </p:sp>
      <p:sp>
        <p:nvSpPr>
          <p:cNvPr id="88" name="Left-Right Arrow 87"/>
          <p:cNvSpPr/>
          <p:nvPr/>
        </p:nvSpPr>
        <p:spPr bwMode="auto">
          <a:xfrm>
            <a:off x="4661003" y="4152089"/>
            <a:ext cx="3669150" cy="668909"/>
          </a:xfrm>
          <a:prstGeom prst="leftRightArrow">
            <a:avLst/>
          </a:prstGeom>
          <a:solidFill>
            <a:schemeClr val="accent4"/>
          </a:solidFill>
          <a:ln w="158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12" tIns="146167" rIns="182712" bIns="146167" numCol="1" spcCol="0" rtlCol="0" fromWordArt="0" anchor="ctr" anchorCtr="0" forceAA="0" compatLnSpc="1">
            <a:prstTxWarp prst="textNoShape">
              <a:avLst/>
            </a:prstTxWarp>
            <a:noAutofit/>
          </a:bodyPr>
          <a:lstStyle/>
          <a:p>
            <a:pPr algn="ctr" defTabSz="913466"/>
            <a:r>
              <a:rPr lang="en-US" sz="1598" kern="0" dirty="0">
                <a:solidFill>
                  <a:schemeClr val="bg1"/>
                </a:solidFill>
                <a:latin typeface="Segoe UI Semibold" panose="020B0702040204020203" pitchFamily="34" charset="0"/>
                <a:cs typeface="Segoe UI Semibold" panose="020B0702040204020203" pitchFamily="34" charset="0"/>
              </a:rPr>
              <a:t>ASR Replication</a:t>
            </a:r>
          </a:p>
        </p:txBody>
      </p:sp>
      <p:sp>
        <p:nvSpPr>
          <p:cNvPr id="55" name="Freeform 128"/>
          <p:cNvSpPr>
            <a:spLocks noChangeAspect="1"/>
          </p:cNvSpPr>
          <p:nvPr/>
        </p:nvSpPr>
        <p:spPr bwMode="black">
          <a:xfrm>
            <a:off x="5391104" y="1344540"/>
            <a:ext cx="1920115" cy="103196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B0F0"/>
          </a:solidFill>
          <a:extLst/>
        </p:spPr>
        <p:txBody>
          <a:bodyPr vert="horz" wrap="square" lIns="89599" tIns="44800" rIns="89599" bIns="44800" numCol="1" anchor="b" anchorCtr="1" compatLnSpc="1">
            <a:prstTxWarp prst="textNoShape">
              <a:avLst/>
            </a:prstTxWarp>
          </a:bodyPr>
          <a:lstStyle/>
          <a:p>
            <a:pPr defTabSz="913611">
              <a:defRPr/>
            </a:pPr>
            <a:endParaRPr lang="en-US" sz="1700" kern="0" dirty="0">
              <a:solidFill>
                <a:prstClr val="white"/>
              </a:solidFill>
              <a:latin typeface="Segoe UI Light" panose="020B0502040204020203" pitchFamily="34" charset="0"/>
              <a:cs typeface="Segoe UI Light" panose="020B0502040204020203" pitchFamily="34" charset="0"/>
            </a:endParaRPr>
          </a:p>
        </p:txBody>
      </p:sp>
      <p:sp>
        <p:nvSpPr>
          <p:cNvPr id="53" name="Freeform 207"/>
          <p:cNvSpPr>
            <a:spLocks noEditPoints="1"/>
          </p:cNvSpPr>
          <p:nvPr/>
        </p:nvSpPr>
        <p:spPr bwMode="black">
          <a:xfrm>
            <a:off x="2536402" y="4037895"/>
            <a:ext cx="1069711" cy="54867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bg1"/>
          </a:solidFill>
          <a:ln>
            <a:noFill/>
          </a:ln>
          <a:extLst/>
        </p:spPr>
        <p:txBody>
          <a:bodyPr vert="horz" wrap="square" lIns="91414" tIns="45706" rIns="91414" bIns="45706" numCol="1" anchor="t" anchorCtr="0" compatLnSpc="1">
            <a:prstTxWarp prst="textNoShape">
              <a:avLst/>
            </a:prstTxWarp>
          </a:bodyPr>
          <a:lstStyle/>
          <a:p>
            <a:pPr defTabSz="914224">
              <a:defRPr/>
            </a:pPr>
            <a:endParaRPr lang="en-US" sz="1598" kern="0" dirty="0">
              <a:solidFill>
                <a:prstClr val="white"/>
              </a:solidFill>
              <a:latin typeface="Segoe UI Light" panose="020B0502040204020203" pitchFamily="34" charset="0"/>
              <a:cs typeface="Segoe UI Light" panose="020B0502040204020203" pitchFamily="34" charset="0"/>
            </a:endParaRPr>
          </a:p>
        </p:txBody>
      </p:sp>
      <p:sp>
        <p:nvSpPr>
          <p:cNvPr id="59" name="Freeform 207"/>
          <p:cNvSpPr>
            <a:spLocks noEditPoints="1"/>
          </p:cNvSpPr>
          <p:nvPr/>
        </p:nvSpPr>
        <p:spPr bwMode="black">
          <a:xfrm>
            <a:off x="2744687" y="3309704"/>
            <a:ext cx="1069711" cy="54867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bg1"/>
          </a:solidFill>
          <a:ln>
            <a:noFill/>
          </a:ln>
          <a:extLst/>
        </p:spPr>
        <p:txBody>
          <a:bodyPr vert="horz" wrap="square" lIns="91414" tIns="45706" rIns="91414" bIns="45706" numCol="1" anchor="t" anchorCtr="0" compatLnSpc="1">
            <a:prstTxWarp prst="textNoShape">
              <a:avLst/>
            </a:prstTxWarp>
          </a:bodyPr>
          <a:lstStyle/>
          <a:p>
            <a:pPr defTabSz="914224">
              <a:defRPr/>
            </a:pPr>
            <a:endParaRPr lang="en-US" sz="1598" kern="0" dirty="0">
              <a:solidFill>
                <a:prstClr val="white"/>
              </a:solidFill>
              <a:latin typeface="Segoe UI Light" panose="020B0502040204020203" pitchFamily="34" charset="0"/>
              <a:cs typeface="Segoe UI Light" panose="020B0502040204020203" pitchFamily="34" charset="0"/>
            </a:endParaRPr>
          </a:p>
        </p:txBody>
      </p:sp>
      <p:sp>
        <p:nvSpPr>
          <p:cNvPr id="60" name="Freeform 207"/>
          <p:cNvSpPr>
            <a:spLocks noEditPoints="1"/>
          </p:cNvSpPr>
          <p:nvPr/>
        </p:nvSpPr>
        <p:spPr bwMode="black">
          <a:xfrm>
            <a:off x="9183931" y="3311323"/>
            <a:ext cx="1069711" cy="54867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bg1"/>
          </a:solidFill>
          <a:ln>
            <a:noFill/>
          </a:ln>
          <a:extLst/>
        </p:spPr>
        <p:txBody>
          <a:bodyPr vert="horz" wrap="square" lIns="91414" tIns="45706" rIns="91414" bIns="45706" numCol="1" anchor="t" anchorCtr="0" compatLnSpc="1">
            <a:prstTxWarp prst="textNoShape">
              <a:avLst/>
            </a:prstTxWarp>
          </a:bodyPr>
          <a:lstStyle/>
          <a:p>
            <a:pPr defTabSz="914224">
              <a:defRPr/>
            </a:pPr>
            <a:endParaRPr lang="en-US" sz="1598" kern="0" dirty="0">
              <a:solidFill>
                <a:prstClr val="white"/>
              </a:solidFill>
              <a:latin typeface="Segoe UI Light" panose="020B0502040204020203" pitchFamily="34" charset="0"/>
              <a:cs typeface="Segoe UI Light" panose="020B0502040204020203" pitchFamily="34" charset="0"/>
            </a:endParaRPr>
          </a:p>
        </p:txBody>
      </p:sp>
      <p:sp>
        <p:nvSpPr>
          <p:cNvPr id="2" name="Rectangle 1"/>
          <p:cNvSpPr/>
          <p:nvPr/>
        </p:nvSpPr>
        <p:spPr bwMode="auto">
          <a:xfrm>
            <a:off x="1620456" y="3136739"/>
            <a:ext cx="8704162" cy="833377"/>
          </a:xfrm>
          <a:prstGeom prst="rect">
            <a:avLst/>
          </a:prstGeom>
          <a:no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kern="0" dirty="0">
              <a:solidFill>
                <a:prstClr val="white"/>
              </a:solidFill>
              <a:latin typeface="Segoe UI Light" panose="020B0502040204020203" pitchFamily="34" charset="0"/>
              <a:cs typeface="Segoe UI Light" panose="020B0502040204020203" pitchFamily="34" charset="0"/>
            </a:endParaRPr>
          </a:p>
        </p:txBody>
      </p:sp>
      <p:sp>
        <p:nvSpPr>
          <p:cNvPr id="61" name="Left-Right Arrow 60"/>
          <p:cNvSpPr/>
          <p:nvPr/>
        </p:nvSpPr>
        <p:spPr bwMode="auto">
          <a:xfrm>
            <a:off x="4661003" y="3241393"/>
            <a:ext cx="3669150" cy="624068"/>
          </a:xfrm>
          <a:prstGeom prst="leftRightArrow">
            <a:avLst/>
          </a:prstGeom>
          <a:solidFill>
            <a:schemeClr val="accent2"/>
          </a:solidFill>
          <a:ln w="158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12" tIns="146167" rIns="182712" bIns="146167" numCol="1" spcCol="0" rtlCol="0" fromWordArt="0" anchor="ctr" anchorCtr="0" forceAA="0" compatLnSpc="1">
            <a:prstTxWarp prst="textNoShape">
              <a:avLst/>
            </a:prstTxWarp>
            <a:noAutofit/>
          </a:bodyPr>
          <a:lstStyle/>
          <a:p>
            <a:pPr algn="ctr" defTabSz="913466">
              <a:defRPr/>
            </a:pPr>
            <a:r>
              <a:rPr lang="en-US" sz="1598" kern="0" dirty="0">
                <a:solidFill>
                  <a:schemeClr val="bg1"/>
                </a:solidFill>
                <a:latin typeface="Segoe UI Semibold" panose="020B0702040204020203" pitchFamily="34" charset="0"/>
                <a:cs typeface="Segoe UI Semibold" panose="020B0702040204020203" pitchFamily="34" charset="0"/>
              </a:rPr>
              <a:t>SQL Availability Group</a:t>
            </a:r>
          </a:p>
        </p:txBody>
      </p:sp>
      <p:sp>
        <p:nvSpPr>
          <p:cNvPr id="3" name="TextBox 2"/>
          <p:cNvSpPr txBox="1"/>
          <p:nvPr/>
        </p:nvSpPr>
        <p:spPr>
          <a:xfrm>
            <a:off x="619668" y="4178112"/>
            <a:ext cx="1786841" cy="630942"/>
          </a:xfrm>
          <a:prstGeom prst="rect">
            <a:avLst/>
          </a:prstGeom>
          <a:noFill/>
        </p:spPr>
        <p:txBody>
          <a:bodyPr wrap="square" lIns="0" tIns="0" rIns="0" bIns="0" rtlCol="0">
            <a:spAutoFit/>
          </a:bodyPr>
          <a:lstStyle/>
          <a:p>
            <a:pPr defTabSz="914224">
              <a:spcAft>
                <a:spcPts val="600"/>
              </a:spcAft>
              <a:defRPr/>
            </a:pPr>
            <a:r>
              <a:rPr lang="en-US" kern="0" dirty="0">
                <a:solidFill>
                  <a:schemeClr val="bg1"/>
                </a:solidFill>
                <a:cs typeface="Segoe UI Light" panose="020B0502040204020203" pitchFamily="34" charset="0"/>
              </a:rPr>
              <a:t>App Tier</a:t>
            </a:r>
          </a:p>
          <a:p>
            <a:pPr defTabSz="914224">
              <a:spcAft>
                <a:spcPts val="600"/>
              </a:spcAft>
              <a:defRPr/>
            </a:pPr>
            <a:r>
              <a:rPr lang="en-US" kern="0" dirty="0">
                <a:solidFill>
                  <a:schemeClr val="bg1"/>
                </a:solidFill>
                <a:cs typeface="Segoe UI Light" panose="020B0502040204020203" pitchFamily="34" charset="0"/>
              </a:rPr>
              <a:t>Web Tier</a:t>
            </a:r>
          </a:p>
        </p:txBody>
      </p:sp>
      <p:sp>
        <p:nvSpPr>
          <p:cNvPr id="62" name="TextBox 61"/>
          <p:cNvSpPr txBox="1"/>
          <p:nvPr/>
        </p:nvSpPr>
        <p:spPr>
          <a:xfrm>
            <a:off x="590686" y="3356178"/>
            <a:ext cx="1478414" cy="276999"/>
          </a:xfrm>
          <a:prstGeom prst="rect">
            <a:avLst/>
          </a:prstGeom>
          <a:noFill/>
        </p:spPr>
        <p:txBody>
          <a:bodyPr wrap="square" lIns="0" tIns="0" rIns="0" bIns="0" rtlCol="0">
            <a:spAutoFit/>
          </a:bodyPr>
          <a:lstStyle/>
          <a:p>
            <a:pPr defTabSz="914224">
              <a:spcAft>
                <a:spcPts val="600"/>
              </a:spcAft>
              <a:defRPr/>
            </a:pPr>
            <a:r>
              <a:rPr lang="en-US" kern="0" dirty="0">
                <a:solidFill>
                  <a:schemeClr val="bg1"/>
                </a:solidFill>
                <a:cs typeface="Segoe UI Light" panose="020B0502040204020203" pitchFamily="34" charset="0"/>
              </a:rPr>
              <a:t>DB Tier</a:t>
            </a:r>
          </a:p>
        </p:txBody>
      </p:sp>
      <p:sp>
        <p:nvSpPr>
          <p:cNvPr id="63" name="Freeform 207"/>
          <p:cNvSpPr>
            <a:spLocks noEditPoints="1"/>
          </p:cNvSpPr>
          <p:nvPr/>
        </p:nvSpPr>
        <p:spPr bwMode="black">
          <a:xfrm>
            <a:off x="1751642" y="3333844"/>
            <a:ext cx="1069711" cy="54867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bg1"/>
          </a:solidFill>
          <a:ln>
            <a:noFill/>
          </a:ln>
          <a:extLst/>
        </p:spPr>
        <p:txBody>
          <a:bodyPr vert="horz" wrap="square" lIns="91414" tIns="45706" rIns="91414" bIns="45706" numCol="1" anchor="t" anchorCtr="0" compatLnSpc="1">
            <a:prstTxWarp prst="textNoShape">
              <a:avLst/>
            </a:prstTxWarp>
          </a:bodyPr>
          <a:lstStyle/>
          <a:p>
            <a:pPr defTabSz="914224">
              <a:defRPr/>
            </a:pPr>
            <a:endParaRPr lang="en-US" sz="1598" kern="0" dirty="0">
              <a:solidFill>
                <a:prstClr val="white"/>
              </a:solidFill>
              <a:latin typeface="Segoe UI Light" panose="020B0502040204020203" pitchFamily="34" charset="0"/>
              <a:cs typeface="Segoe UI Light" panose="020B0502040204020203" pitchFamily="34" charset="0"/>
            </a:endParaRPr>
          </a:p>
        </p:txBody>
      </p:sp>
      <p:sp>
        <p:nvSpPr>
          <p:cNvPr id="20" name="Curved Down Arrow 19"/>
          <p:cNvSpPr/>
          <p:nvPr/>
        </p:nvSpPr>
        <p:spPr bwMode="auto">
          <a:xfrm>
            <a:off x="2260222" y="2958676"/>
            <a:ext cx="1122261" cy="675044"/>
          </a:xfrm>
          <a:prstGeom prst="curvedDown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spcBef>
                <a:spcPct val="0"/>
              </a:spcBef>
              <a:spcAft>
                <a:spcPct val="0"/>
              </a:spcAft>
              <a:defRPr/>
            </a:pPr>
            <a:endParaRPr lang="en-US" sz="2400" kern="0" dirty="0">
              <a:solidFill>
                <a:prstClr val="white"/>
              </a:solidFill>
              <a:latin typeface="Segoe UI Light" panose="020B0502040204020203" pitchFamily="34" charset="0"/>
              <a:ea typeface="Segoe UI" pitchFamily="34" charset="0"/>
              <a:cs typeface="Segoe UI Light" panose="020B0502040204020203" pitchFamily="34" charset="0"/>
            </a:endParaRPr>
          </a:p>
        </p:txBody>
      </p:sp>
      <p:sp>
        <p:nvSpPr>
          <p:cNvPr id="64" name="TextBox 63"/>
          <p:cNvSpPr txBox="1"/>
          <p:nvPr/>
        </p:nvSpPr>
        <p:spPr>
          <a:xfrm>
            <a:off x="1784960" y="6119044"/>
            <a:ext cx="1852357" cy="307777"/>
          </a:xfrm>
          <a:prstGeom prst="rect">
            <a:avLst/>
          </a:prstGeom>
          <a:noFill/>
        </p:spPr>
        <p:txBody>
          <a:bodyPr wrap="square" lIns="0" tIns="0" rIns="0" bIns="0" rtlCol="0">
            <a:spAutoFit/>
          </a:bodyPr>
          <a:lstStyle/>
          <a:p>
            <a:pPr algn="ctr" defTabSz="914224">
              <a:spcAft>
                <a:spcPts val="600"/>
              </a:spcAft>
              <a:defRPr/>
            </a:pPr>
            <a:r>
              <a:rPr lang="en-US" sz="2000" kern="0" dirty="0">
                <a:solidFill>
                  <a:schemeClr val="bg1"/>
                </a:solidFill>
                <a:cs typeface="Segoe UI Light" panose="020B0502040204020203" pitchFamily="34" charset="0"/>
              </a:rPr>
              <a:t>Primary Site</a:t>
            </a:r>
          </a:p>
        </p:txBody>
      </p:sp>
      <p:sp>
        <p:nvSpPr>
          <p:cNvPr id="65" name="TextBox 64"/>
          <p:cNvSpPr txBox="1"/>
          <p:nvPr/>
        </p:nvSpPr>
        <p:spPr>
          <a:xfrm>
            <a:off x="9256792" y="6090068"/>
            <a:ext cx="1993700" cy="307777"/>
          </a:xfrm>
          <a:prstGeom prst="rect">
            <a:avLst/>
          </a:prstGeom>
          <a:noFill/>
        </p:spPr>
        <p:txBody>
          <a:bodyPr wrap="square" lIns="0" tIns="0" rIns="0" bIns="0" rtlCol="0">
            <a:spAutoFit/>
          </a:bodyPr>
          <a:lstStyle/>
          <a:p>
            <a:pPr algn="ctr" defTabSz="914224">
              <a:defRPr/>
            </a:pPr>
            <a:r>
              <a:rPr lang="en-US" sz="2000" kern="0" dirty="0">
                <a:solidFill>
                  <a:schemeClr val="bg1"/>
                </a:solidFill>
                <a:cs typeface="Segoe UI Light" panose="020B0502040204020203" pitchFamily="34" charset="0"/>
              </a:rPr>
              <a:t>Azure</a:t>
            </a:r>
          </a:p>
        </p:txBody>
      </p:sp>
      <p:sp>
        <p:nvSpPr>
          <p:cNvPr id="21" name="Rectangle 20"/>
          <p:cNvSpPr/>
          <p:nvPr/>
        </p:nvSpPr>
        <p:spPr bwMode="auto">
          <a:xfrm>
            <a:off x="460387" y="2846044"/>
            <a:ext cx="4689681" cy="3097048"/>
          </a:xfrm>
          <a:prstGeom prst="rect">
            <a:avLst/>
          </a:prstGeom>
          <a:noFill/>
          <a:ln>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spcBef>
                <a:spcPct val="0"/>
              </a:spcBef>
              <a:spcAft>
                <a:spcPct val="0"/>
              </a:spcAft>
              <a:defRPr/>
            </a:pPr>
            <a:endParaRPr lang="en-US" sz="2400" kern="0" dirty="0">
              <a:solidFill>
                <a:prstClr val="white"/>
              </a:solidFill>
              <a:latin typeface="Segoe UI Light" panose="020B0502040204020203" pitchFamily="34" charset="0"/>
              <a:ea typeface="Segoe UI" pitchFamily="34" charset="0"/>
              <a:cs typeface="Segoe UI Light" panose="020B0502040204020203" pitchFamily="34" charset="0"/>
            </a:endParaRPr>
          </a:p>
        </p:txBody>
      </p:sp>
      <p:sp>
        <p:nvSpPr>
          <p:cNvPr id="66" name="Rectangle 65"/>
          <p:cNvSpPr/>
          <p:nvPr/>
        </p:nvSpPr>
        <p:spPr bwMode="auto">
          <a:xfrm>
            <a:off x="7578214" y="2905247"/>
            <a:ext cx="4395714" cy="3037848"/>
          </a:xfrm>
          <a:prstGeom prst="rect">
            <a:avLst/>
          </a:prstGeom>
          <a:noFill/>
          <a:ln>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spcBef>
                <a:spcPct val="0"/>
              </a:spcBef>
              <a:spcAft>
                <a:spcPct val="0"/>
              </a:spcAft>
              <a:defRPr/>
            </a:pPr>
            <a:endParaRPr lang="en-US" sz="2400" kern="0" dirty="0">
              <a:solidFill>
                <a:prstClr val="white"/>
              </a:solidFill>
              <a:latin typeface="Segoe UI Light" panose="020B0502040204020203" pitchFamily="34" charset="0"/>
              <a:ea typeface="Segoe UI" pitchFamily="34" charset="0"/>
              <a:cs typeface="Segoe UI Light" panose="020B0502040204020203" pitchFamily="34" charset="0"/>
            </a:endParaRPr>
          </a:p>
        </p:txBody>
      </p:sp>
      <p:sp>
        <p:nvSpPr>
          <p:cNvPr id="28" name="TextBox 27"/>
          <p:cNvSpPr txBox="1"/>
          <p:nvPr/>
        </p:nvSpPr>
        <p:spPr>
          <a:xfrm>
            <a:off x="10422554" y="4355084"/>
            <a:ext cx="1531189" cy="276999"/>
          </a:xfrm>
          <a:prstGeom prst="rect">
            <a:avLst/>
          </a:prstGeom>
          <a:noFill/>
        </p:spPr>
        <p:txBody>
          <a:bodyPr wrap="square" lIns="0" tIns="0" rIns="0" bIns="0" rtlCol="0">
            <a:spAutoFit/>
          </a:bodyPr>
          <a:lstStyle>
            <a:defPPr>
              <a:defRPr lang="en-US"/>
            </a:defPPr>
            <a:lvl1pPr defTabSz="914224">
              <a:lnSpc>
                <a:spcPct val="90000"/>
              </a:lnSpc>
              <a:spcAft>
                <a:spcPts val="600"/>
              </a:spcAft>
              <a:defRPr kern="0">
                <a:solidFill>
                  <a:schemeClr val="bg1"/>
                </a:solidFill>
                <a:cs typeface="Segoe UI Light" panose="020B0502040204020203" pitchFamily="34" charset="0"/>
              </a:defRPr>
            </a:lvl1pPr>
          </a:lstStyle>
          <a:p>
            <a:pPr>
              <a:lnSpc>
                <a:spcPct val="100000"/>
              </a:lnSpc>
            </a:pPr>
            <a:r>
              <a:rPr lang="en-US" dirty="0"/>
              <a:t>Azure Storage</a:t>
            </a:r>
          </a:p>
        </p:txBody>
      </p:sp>
      <p:pic>
        <p:nvPicPr>
          <p:cNvPr id="8" name="Picture 7"/>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9326416" y="4190186"/>
            <a:ext cx="819265" cy="692336"/>
          </a:xfrm>
          <a:prstGeom prst="rect">
            <a:avLst/>
          </a:prstGeom>
          <a:solidFill>
            <a:schemeClr val="bg1">
              <a:alpha val="0"/>
            </a:schemeClr>
          </a:solidFill>
        </p:spPr>
      </p:pic>
      <p:sp>
        <p:nvSpPr>
          <p:cNvPr id="10" name="TextBox 9"/>
          <p:cNvSpPr txBox="1"/>
          <p:nvPr/>
        </p:nvSpPr>
        <p:spPr>
          <a:xfrm>
            <a:off x="10422554" y="3356178"/>
            <a:ext cx="1403253" cy="276999"/>
          </a:xfrm>
          <a:prstGeom prst="rect">
            <a:avLst/>
          </a:prstGeom>
          <a:noFill/>
        </p:spPr>
        <p:txBody>
          <a:bodyPr wrap="square" lIns="0" tIns="0" rIns="0" bIns="0" rtlCol="0">
            <a:spAutoFit/>
          </a:bodyPr>
          <a:lstStyle>
            <a:defPPr>
              <a:defRPr lang="en-US"/>
            </a:defPPr>
            <a:lvl1pPr defTabSz="914224">
              <a:lnSpc>
                <a:spcPct val="90000"/>
              </a:lnSpc>
              <a:spcAft>
                <a:spcPts val="600"/>
              </a:spcAft>
              <a:defRPr kern="0">
                <a:solidFill>
                  <a:schemeClr val="bg1"/>
                </a:solidFill>
                <a:cs typeface="Segoe UI Light" panose="020B0502040204020203" pitchFamily="34" charset="0"/>
              </a:defRPr>
            </a:lvl1pPr>
          </a:lstStyle>
          <a:p>
            <a:pPr>
              <a:lnSpc>
                <a:spcPct val="100000"/>
              </a:lnSpc>
            </a:pPr>
            <a:r>
              <a:rPr lang="en-US" dirty="0"/>
              <a:t>IaaS VM</a:t>
            </a:r>
          </a:p>
        </p:txBody>
      </p:sp>
      <p:sp>
        <p:nvSpPr>
          <p:cNvPr id="29" name="Freeform 207"/>
          <p:cNvSpPr>
            <a:spLocks noEditPoints="1"/>
          </p:cNvSpPr>
          <p:nvPr/>
        </p:nvSpPr>
        <p:spPr bwMode="black">
          <a:xfrm>
            <a:off x="2847629" y="4639751"/>
            <a:ext cx="1069711" cy="54867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bg1"/>
          </a:solidFill>
          <a:ln>
            <a:noFill/>
          </a:ln>
          <a:extLst/>
        </p:spPr>
        <p:txBody>
          <a:bodyPr vert="horz" wrap="square" lIns="91414" tIns="45706" rIns="91414" bIns="45706" numCol="1" anchor="t" anchorCtr="0" compatLnSpc="1">
            <a:prstTxWarp prst="textNoShape">
              <a:avLst/>
            </a:prstTxWarp>
          </a:bodyPr>
          <a:lstStyle/>
          <a:p>
            <a:pPr defTabSz="914224">
              <a:defRPr/>
            </a:pPr>
            <a:endParaRPr lang="en-US" sz="1598" kern="0" dirty="0">
              <a:solidFill>
                <a:prstClr val="white"/>
              </a:solidFill>
              <a:latin typeface="Segoe UI Light" panose="020B0502040204020203" pitchFamily="34" charset="0"/>
              <a:cs typeface="Segoe UI Light" panose="020B0502040204020203" pitchFamily="34" charset="0"/>
            </a:endParaRPr>
          </a:p>
        </p:txBody>
      </p:sp>
      <p:sp>
        <p:nvSpPr>
          <p:cNvPr id="31" name="Freeform 207"/>
          <p:cNvSpPr>
            <a:spLocks noEditPoints="1"/>
          </p:cNvSpPr>
          <p:nvPr/>
        </p:nvSpPr>
        <p:spPr bwMode="black">
          <a:xfrm>
            <a:off x="2536402" y="5257494"/>
            <a:ext cx="1069711" cy="54867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bg1"/>
          </a:solidFill>
          <a:ln>
            <a:noFill/>
          </a:ln>
          <a:extLst/>
        </p:spPr>
        <p:txBody>
          <a:bodyPr vert="horz" wrap="square" lIns="91414" tIns="45706" rIns="91414" bIns="45706" numCol="1" anchor="t" anchorCtr="0" compatLnSpc="1">
            <a:prstTxWarp prst="textNoShape">
              <a:avLst/>
            </a:prstTxWarp>
          </a:bodyPr>
          <a:lstStyle/>
          <a:p>
            <a:pPr defTabSz="932384">
              <a:defRPr/>
            </a:pPr>
            <a:endParaRPr lang="en-US" sz="1598" kern="0" dirty="0">
              <a:solidFill>
                <a:prstClr val="white"/>
              </a:solidFill>
              <a:latin typeface="Segoe UI Light" panose="020B0502040204020203" pitchFamily="34" charset="0"/>
              <a:cs typeface="Segoe UI Light" panose="020B0502040204020203" pitchFamily="34" charset="0"/>
            </a:endParaRPr>
          </a:p>
        </p:txBody>
      </p:sp>
      <p:sp>
        <p:nvSpPr>
          <p:cNvPr id="32" name="TextBox 31"/>
          <p:cNvSpPr txBox="1"/>
          <p:nvPr/>
        </p:nvSpPr>
        <p:spPr>
          <a:xfrm>
            <a:off x="590686" y="5326290"/>
            <a:ext cx="1478414" cy="553998"/>
          </a:xfrm>
          <a:prstGeom prst="rect">
            <a:avLst/>
          </a:prstGeom>
          <a:noFill/>
        </p:spPr>
        <p:txBody>
          <a:bodyPr wrap="square" lIns="0" tIns="0" rIns="0" bIns="0" rtlCol="0">
            <a:spAutoFit/>
          </a:bodyPr>
          <a:lstStyle/>
          <a:p>
            <a:pPr defTabSz="932384">
              <a:spcAft>
                <a:spcPts val="600"/>
              </a:spcAft>
              <a:defRPr/>
            </a:pPr>
            <a:r>
              <a:rPr lang="en-US" kern="0" dirty="0">
                <a:solidFill>
                  <a:schemeClr val="bg1"/>
                </a:solidFill>
                <a:cs typeface="Segoe UI Light" panose="020B0502040204020203" pitchFamily="34" charset="0"/>
              </a:rPr>
              <a:t>Active Directory</a:t>
            </a:r>
          </a:p>
        </p:txBody>
      </p:sp>
      <p:sp>
        <p:nvSpPr>
          <p:cNvPr id="33" name="Left-Right Arrow 32"/>
          <p:cNvSpPr/>
          <p:nvPr/>
        </p:nvSpPr>
        <p:spPr bwMode="auto">
          <a:xfrm>
            <a:off x="4661003" y="5129402"/>
            <a:ext cx="3669150" cy="668909"/>
          </a:xfrm>
          <a:prstGeom prst="leftRightArrow">
            <a:avLst/>
          </a:prstGeom>
          <a:solidFill>
            <a:schemeClr val="accent6"/>
          </a:solidFill>
          <a:ln w="158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12" tIns="146167" rIns="182712" bIns="146167" numCol="1" spcCol="0" rtlCol="0" fromWordArt="0" anchor="ctr" anchorCtr="0" forceAA="0" compatLnSpc="1">
            <a:prstTxWarp prst="textNoShape">
              <a:avLst/>
            </a:prstTxWarp>
            <a:noAutofit/>
          </a:bodyPr>
          <a:lstStyle/>
          <a:p>
            <a:pPr algn="ctr" defTabSz="913466"/>
            <a:r>
              <a:rPr lang="en-US" sz="1598" kern="0" dirty="0">
                <a:solidFill>
                  <a:schemeClr val="tx1"/>
                </a:solidFill>
                <a:latin typeface="Segoe UI Semibold" panose="020B0702040204020203" pitchFamily="34" charset="0"/>
                <a:cs typeface="Segoe UI Semibold" panose="020B0702040204020203" pitchFamily="34" charset="0"/>
              </a:rPr>
              <a:t>AD &amp; ASR Replication</a:t>
            </a:r>
          </a:p>
        </p:txBody>
      </p:sp>
      <p:sp>
        <p:nvSpPr>
          <p:cNvPr id="35" name="Freeform 207"/>
          <p:cNvSpPr>
            <a:spLocks noEditPoints="1"/>
          </p:cNvSpPr>
          <p:nvPr/>
        </p:nvSpPr>
        <p:spPr bwMode="black">
          <a:xfrm>
            <a:off x="9216974" y="5177775"/>
            <a:ext cx="1069711" cy="54867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bg1"/>
          </a:solidFill>
          <a:ln>
            <a:noFill/>
          </a:ln>
          <a:extLst/>
        </p:spPr>
        <p:txBody>
          <a:bodyPr vert="horz" wrap="square" lIns="91414" tIns="45706" rIns="91414" bIns="45706" numCol="1" anchor="t" anchorCtr="0" compatLnSpc="1">
            <a:prstTxWarp prst="textNoShape">
              <a:avLst/>
            </a:prstTxWarp>
          </a:bodyPr>
          <a:lstStyle/>
          <a:p>
            <a:pPr defTabSz="914224">
              <a:defRPr/>
            </a:pPr>
            <a:endParaRPr lang="en-US" sz="1598" kern="0" dirty="0">
              <a:solidFill>
                <a:prstClr val="white"/>
              </a:solidFill>
              <a:latin typeface="Segoe UI Light" panose="020B0502040204020203" pitchFamily="34" charset="0"/>
              <a:cs typeface="Segoe UI Light" panose="020B0502040204020203" pitchFamily="34" charset="0"/>
            </a:endParaRPr>
          </a:p>
        </p:txBody>
      </p:sp>
      <p:sp>
        <p:nvSpPr>
          <p:cNvPr id="36" name="TextBox 35"/>
          <p:cNvSpPr txBox="1"/>
          <p:nvPr/>
        </p:nvSpPr>
        <p:spPr>
          <a:xfrm>
            <a:off x="10422554" y="5464790"/>
            <a:ext cx="1403253" cy="276999"/>
          </a:xfrm>
          <a:prstGeom prst="rect">
            <a:avLst/>
          </a:prstGeom>
          <a:noFill/>
        </p:spPr>
        <p:txBody>
          <a:bodyPr wrap="square" lIns="0" tIns="0" rIns="0" bIns="0" rtlCol="0">
            <a:spAutoFit/>
          </a:bodyPr>
          <a:lstStyle>
            <a:defPPr>
              <a:defRPr lang="en-US"/>
            </a:defPPr>
            <a:lvl1pPr defTabSz="914224">
              <a:lnSpc>
                <a:spcPct val="90000"/>
              </a:lnSpc>
              <a:spcAft>
                <a:spcPts val="600"/>
              </a:spcAft>
              <a:defRPr kern="0">
                <a:solidFill>
                  <a:schemeClr val="bg1"/>
                </a:solidFill>
                <a:cs typeface="Segoe UI Light" panose="020B0502040204020203" pitchFamily="34" charset="0"/>
              </a:defRPr>
            </a:lvl1pPr>
          </a:lstStyle>
          <a:p>
            <a:pPr>
              <a:lnSpc>
                <a:spcPct val="100000"/>
              </a:lnSpc>
            </a:pPr>
            <a:r>
              <a:rPr lang="en-US" dirty="0"/>
              <a:t>IaaS VM</a:t>
            </a:r>
          </a:p>
        </p:txBody>
      </p:sp>
      <p:cxnSp>
        <p:nvCxnSpPr>
          <p:cNvPr id="14" name="Straight Connector 13"/>
          <p:cNvCxnSpPr>
            <a:cxnSpLocks/>
          </p:cNvCxnSpPr>
          <p:nvPr/>
        </p:nvCxnSpPr>
        <p:spPr>
          <a:xfrm rot="16200000" flipH="1">
            <a:off x="6302818" y="4097409"/>
            <a:ext cx="12700" cy="3749040"/>
          </a:xfrm>
          <a:prstGeom prst="bentConnector3">
            <a:avLst>
              <a:gd name="adj1" fmla="val 1800000"/>
            </a:avLst>
          </a:prstGeom>
          <a:ln w="12700">
            <a:solidFill>
              <a:srgbClr val="FFC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743345" y="5864303"/>
            <a:ext cx="1131647" cy="249299"/>
          </a:xfrm>
          <a:prstGeom prst="rect">
            <a:avLst/>
          </a:prstGeom>
          <a:noFill/>
        </p:spPr>
        <p:txBody>
          <a:bodyPr wrap="square" lIns="0" tIns="0" rIns="0" bIns="0" rtlCol="0">
            <a:noAutofit/>
          </a:bodyPr>
          <a:lstStyle/>
          <a:p>
            <a:pPr algn="ctr" defTabSz="914224">
              <a:spcAft>
                <a:spcPts val="600"/>
              </a:spcAft>
              <a:defRPr/>
            </a:pPr>
            <a:r>
              <a:rPr lang="en-US" sz="1600" kern="0" dirty="0">
                <a:solidFill>
                  <a:schemeClr val="bg1"/>
                </a:solidFill>
                <a:cs typeface="Segoe UI Light" panose="020B0502040204020203" pitchFamily="34" charset="0"/>
              </a:rPr>
              <a:t>S2S VPN</a:t>
            </a:r>
          </a:p>
        </p:txBody>
      </p:sp>
      <p:sp>
        <p:nvSpPr>
          <p:cNvPr id="40" name="Freeform 207"/>
          <p:cNvSpPr>
            <a:spLocks noEditPoints="1"/>
          </p:cNvSpPr>
          <p:nvPr/>
        </p:nvSpPr>
        <p:spPr bwMode="black">
          <a:xfrm>
            <a:off x="1675110" y="4634332"/>
            <a:ext cx="1069711" cy="548674"/>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bg1"/>
          </a:solidFill>
          <a:ln>
            <a:noFill/>
          </a:ln>
          <a:extLst/>
        </p:spPr>
        <p:txBody>
          <a:bodyPr vert="horz" wrap="square" lIns="91414" tIns="45706" rIns="91414" bIns="45706" numCol="1" anchor="t" anchorCtr="0" compatLnSpc="1">
            <a:prstTxWarp prst="textNoShape">
              <a:avLst/>
            </a:prstTxWarp>
          </a:bodyPr>
          <a:lstStyle/>
          <a:p>
            <a:pPr defTabSz="914224">
              <a:defRPr/>
            </a:pPr>
            <a:endParaRPr lang="en-US" sz="1598" kern="0" dirty="0">
              <a:solidFill>
                <a:prstClr val="white"/>
              </a:solidFill>
              <a:latin typeface="Segoe UI Light" panose="020B0502040204020203" pitchFamily="34" charset="0"/>
              <a:cs typeface="Segoe UI Light" panose="020B0502040204020203" pitchFamily="34" charset="0"/>
            </a:endParaRPr>
          </a:p>
        </p:txBody>
      </p:sp>
      <p:sp>
        <p:nvSpPr>
          <p:cNvPr id="41" name="TextBox 40"/>
          <p:cNvSpPr txBox="1"/>
          <p:nvPr/>
        </p:nvSpPr>
        <p:spPr>
          <a:xfrm>
            <a:off x="5652313" y="1767874"/>
            <a:ext cx="1397696" cy="492443"/>
          </a:xfrm>
          <a:prstGeom prst="rect">
            <a:avLst/>
          </a:prstGeom>
          <a:noFill/>
        </p:spPr>
        <p:txBody>
          <a:bodyPr wrap="square" lIns="0" tIns="0" rIns="0" bIns="0" rtlCol="0">
            <a:spAutoFit/>
          </a:bodyPr>
          <a:lstStyle/>
          <a:p>
            <a:pPr algn="ctr" defTabSz="932384">
              <a:defRPr/>
            </a:pPr>
            <a:r>
              <a:rPr lang="en-GB" sz="1600" kern="0" dirty="0">
                <a:solidFill>
                  <a:srgbClr val="000000"/>
                </a:solidFill>
                <a:cs typeface="Segoe UI Light" panose="020B0502040204020203" pitchFamily="34" charset="0"/>
              </a:rPr>
              <a:t>Azure Site Recovery</a:t>
            </a:r>
          </a:p>
        </p:txBody>
      </p:sp>
      <p:sp>
        <p:nvSpPr>
          <p:cNvPr id="9" name="Title 8"/>
          <p:cNvSpPr>
            <a:spLocks noGrp="1"/>
          </p:cNvSpPr>
          <p:nvPr>
            <p:ph type="title"/>
          </p:nvPr>
        </p:nvSpPr>
        <p:spPr/>
        <p:txBody>
          <a:bodyPr/>
          <a:lstStyle/>
          <a:p>
            <a:r>
              <a:rPr lang="en-US"/>
              <a:t>Application DR with ASR</a:t>
            </a:r>
            <a:endParaRPr lang="en-US" dirty="0"/>
          </a:p>
        </p:txBody>
      </p:sp>
    </p:spTree>
    <p:extLst>
      <p:ext uri="{BB962C8B-B14F-4D97-AF65-F5344CB8AC3E}">
        <p14:creationId xmlns:p14="http://schemas.microsoft.com/office/powerpoint/2010/main" val="283734453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C1DC324-DA45-4329-8B1F-B6252365EA77}"/>
              </a:ext>
            </a:extLst>
          </p:cNvPr>
          <p:cNvSpPr/>
          <p:nvPr/>
        </p:nvSpPr>
        <p:spPr>
          <a:xfrm>
            <a:off x="7177721" y="1212847"/>
            <a:ext cx="4801554" cy="381109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1836" dirty="0">
              <a:solidFill>
                <a:prstClr val="white"/>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p:txBody>
          <a:bodyPr/>
          <a:lstStyle/>
          <a:p>
            <a:r>
              <a:rPr lang="en-US"/>
              <a:t>Active Directory + DNS</a:t>
            </a:r>
            <a:endParaRPr lang="en-US" dirty="0"/>
          </a:p>
        </p:txBody>
      </p:sp>
      <p:pic>
        <p:nvPicPr>
          <p:cNvPr id="7" name="Picture 6">
            <a:extLst>
              <a:ext uri="{FF2B5EF4-FFF2-40B4-BE49-F238E27FC236}">
                <a16:creationId xmlns:a16="http://schemas.microsoft.com/office/drawing/2014/main" id="{D4E6F4C7-3AB3-48DA-BC9E-FD1FC4D92E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7721" y="5107051"/>
            <a:ext cx="4811780" cy="1651101"/>
          </a:xfrm>
          <a:prstGeom prst="rect">
            <a:avLst/>
          </a:prstGeom>
        </p:spPr>
      </p:pic>
      <p:grpSp>
        <p:nvGrpSpPr>
          <p:cNvPr id="15" name="Group 14">
            <a:extLst>
              <a:ext uri="{FF2B5EF4-FFF2-40B4-BE49-F238E27FC236}">
                <a16:creationId xmlns:a16="http://schemas.microsoft.com/office/drawing/2014/main" id="{B2D6E395-7F7E-49F0-B411-6488F448A9F0}"/>
              </a:ext>
            </a:extLst>
          </p:cNvPr>
          <p:cNvGrpSpPr/>
          <p:nvPr/>
        </p:nvGrpSpPr>
        <p:grpSpPr>
          <a:xfrm>
            <a:off x="7290956" y="2759823"/>
            <a:ext cx="1736800" cy="1518405"/>
            <a:chOff x="7507776" y="1253339"/>
            <a:chExt cx="1702899" cy="1488767"/>
          </a:xfrm>
        </p:grpSpPr>
        <p:sp>
          <p:nvSpPr>
            <p:cNvPr id="8" name="Freeform 207">
              <a:extLst>
                <a:ext uri="{FF2B5EF4-FFF2-40B4-BE49-F238E27FC236}">
                  <a16:creationId xmlns:a16="http://schemas.microsoft.com/office/drawing/2014/main" id="{064A8751-55C1-4A29-90A2-25677E639BD3}"/>
                </a:ext>
              </a:extLst>
            </p:cNvPr>
            <p:cNvSpPr>
              <a:spLocks noEditPoints="1"/>
            </p:cNvSpPr>
            <p:nvPr/>
          </p:nvSpPr>
          <p:spPr bwMode="black">
            <a:xfrm>
              <a:off x="7791098" y="1402314"/>
              <a:ext cx="1136256" cy="582807"/>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bg1"/>
            </a:solidFill>
            <a:ln>
              <a:noFill/>
            </a:ln>
            <a:extLst/>
          </p:spPr>
          <p:txBody>
            <a:bodyPr vert="horz" wrap="square" lIns="91414" tIns="45706" rIns="91414" bIns="45706" numCol="1" anchor="t" anchorCtr="0" compatLnSpc="1">
              <a:prstTxWarp prst="textNoShape">
                <a:avLst/>
              </a:prstTxWarp>
            </a:bodyPr>
            <a:lstStyle/>
            <a:p>
              <a:pPr defTabSz="932384">
                <a:defRPr/>
              </a:pPr>
              <a:endParaRPr lang="en-US" sz="1598" kern="0" dirty="0">
                <a:solidFill>
                  <a:prstClr val="white"/>
                </a:solidFill>
                <a:latin typeface="Segoe UI Light" panose="020B0502040204020203" pitchFamily="34" charset="0"/>
                <a:cs typeface="Segoe UI Light" panose="020B0502040204020203" pitchFamily="34" charset="0"/>
              </a:endParaRPr>
            </a:p>
          </p:txBody>
        </p:sp>
        <p:sp>
          <p:nvSpPr>
            <p:cNvPr id="9" name="TextBox 8">
              <a:extLst>
                <a:ext uri="{FF2B5EF4-FFF2-40B4-BE49-F238E27FC236}">
                  <a16:creationId xmlns:a16="http://schemas.microsoft.com/office/drawing/2014/main" id="{10A7A08E-E46C-4383-B085-149E7E44DCFC}"/>
                </a:ext>
              </a:extLst>
            </p:cNvPr>
            <p:cNvSpPr txBox="1"/>
            <p:nvPr/>
          </p:nvSpPr>
          <p:spPr>
            <a:xfrm>
              <a:off x="7611875" y="2202887"/>
              <a:ext cx="1494702" cy="457636"/>
            </a:xfrm>
            <a:prstGeom prst="rect">
              <a:avLst/>
            </a:prstGeom>
            <a:noFill/>
          </p:spPr>
          <p:txBody>
            <a:bodyPr wrap="square" lIns="0" tIns="0" rIns="0" bIns="0" rtlCol="0">
              <a:noAutofit/>
            </a:bodyPr>
            <a:lstStyle/>
            <a:p>
              <a:pPr algn="ctr" defTabSz="932384">
                <a:lnSpc>
                  <a:spcPct val="90000"/>
                </a:lnSpc>
                <a:spcAft>
                  <a:spcPts val="600"/>
                </a:spcAft>
                <a:defRPr/>
              </a:pPr>
              <a:r>
                <a:rPr lang="en-US" sz="1600" kern="0" dirty="0">
                  <a:solidFill>
                    <a:schemeClr val="bg1"/>
                  </a:solidFill>
                  <a:cs typeface="Segoe UI Light" panose="020B0502040204020203" pitchFamily="34" charset="0"/>
                </a:rPr>
                <a:t>On-</a:t>
              </a:r>
              <a:r>
                <a:rPr lang="en-US" sz="1600" kern="0" dirty="0" err="1">
                  <a:solidFill>
                    <a:schemeClr val="bg1"/>
                  </a:solidFill>
                  <a:cs typeface="Segoe UI Light" panose="020B0502040204020203" pitchFamily="34" charset="0"/>
                </a:rPr>
                <a:t>prem</a:t>
              </a:r>
              <a:r>
                <a:rPr lang="en-US" sz="1600" kern="0" dirty="0">
                  <a:solidFill>
                    <a:schemeClr val="bg1"/>
                  </a:solidFill>
                  <a:cs typeface="Segoe UI Light" panose="020B0502040204020203" pitchFamily="34" charset="0"/>
                </a:rPr>
                <a:t> Active Directory</a:t>
              </a:r>
            </a:p>
          </p:txBody>
        </p:sp>
        <p:sp>
          <p:nvSpPr>
            <p:cNvPr id="12" name="Rectangle 11">
              <a:extLst>
                <a:ext uri="{FF2B5EF4-FFF2-40B4-BE49-F238E27FC236}">
                  <a16:creationId xmlns:a16="http://schemas.microsoft.com/office/drawing/2014/main" id="{1EDF2EED-F448-402E-A5EF-6BB60038956A}"/>
                </a:ext>
              </a:extLst>
            </p:cNvPr>
            <p:cNvSpPr/>
            <p:nvPr/>
          </p:nvSpPr>
          <p:spPr bwMode="auto">
            <a:xfrm>
              <a:off x="7507776" y="1253339"/>
              <a:ext cx="1702899" cy="1488767"/>
            </a:xfrm>
            <a:prstGeom prst="rect">
              <a:avLst/>
            </a:prstGeom>
            <a:noFill/>
            <a:ln>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400" kern="0" dirty="0">
                <a:solidFill>
                  <a:prstClr val="white"/>
                </a:solidFill>
                <a:latin typeface="Segoe UI Light" panose="020B0502040204020203" pitchFamily="34" charset="0"/>
                <a:ea typeface="Segoe UI" pitchFamily="34" charset="0"/>
                <a:cs typeface="Segoe UI Light" panose="020B0502040204020203" pitchFamily="34" charset="0"/>
              </a:endParaRPr>
            </a:p>
          </p:txBody>
        </p:sp>
      </p:grpSp>
      <p:grpSp>
        <p:nvGrpSpPr>
          <p:cNvPr id="14" name="Group 13">
            <a:extLst>
              <a:ext uri="{FF2B5EF4-FFF2-40B4-BE49-F238E27FC236}">
                <a16:creationId xmlns:a16="http://schemas.microsoft.com/office/drawing/2014/main" id="{7AD2B79E-7528-4859-A25E-E19F054419ED}"/>
              </a:ext>
            </a:extLst>
          </p:cNvPr>
          <p:cNvGrpSpPr/>
          <p:nvPr/>
        </p:nvGrpSpPr>
        <p:grpSpPr>
          <a:xfrm>
            <a:off x="10139815" y="2759823"/>
            <a:ext cx="1736800" cy="1518405"/>
            <a:chOff x="10047070" y="1243129"/>
            <a:chExt cx="1702899" cy="1488768"/>
          </a:xfrm>
        </p:grpSpPr>
        <p:sp>
          <p:nvSpPr>
            <p:cNvPr id="10" name="Freeform 207">
              <a:extLst>
                <a:ext uri="{FF2B5EF4-FFF2-40B4-BE49-F238E27FC236}">
                  <a16:creationId xmlns:a16="http://schemas.microsoft.com/office/drawing/2014/main" id="{43B38BBB-440F-4355-8A0C-47DB9A85024A}"/>
                </a:ext>
              </a:extLst>
            </p:cNvPr>
            <p:cNvSpPr>
              <a:spLocks noEditPoints="1"/>
            </p:cNvSpPr>
            <p:nvPr/>
          </p:nvSpPr>
          <p:spPr bwMode="black">
            <a:xfrm>
              <a:off x="10330392" y="1392103"/>
              <a:ext cx="1136256" cy="582807"/>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bg1"/>
            </a:solidFill>
            <a:ln>
              <a:noFill/>
            </a:ln>
            <a:extLst/>
          </p:spPr>
          <p:txBody>
            <a:bodyPr vert="horz" wrap="square" lIns="91414" tIns="45706" rIns="91414" bIns="45706" numCol="1" anchor="t" anchorCtr="0" compatLnSpc="1">
              <a:prstTxWarp prst="textNoShape">
                <a:avLst/>
              </a:prstTxWarp>
            </a:bodyPr>
            <a:lstStyle/>
            <a:p>
              <a:pPr defTabSz="914224">
                <a:defRPr/>
              </a:pPr>
              <a:endParaRPr lang="en-US" sz="1598" kern="0" dirty="0">
                <a:solidFill>
                  <a:prstClr val="white"/>
                </a:solidFill>
                <a:latin typeface="Segoe UI Light" panose="020B0502040204020203" pitchFamily="34" charset="0"/>
                <a:cs typeface="Segoe UI Light" panose="020B0502040204020203" pitchFamily="34" charset="0"/>
              </a:endParaRPr>
            </a:p>
          </p:txBody>
        </p:sp>
        <p:sp>
          <p:nvSpPr>
            <p:cNvPr id="11" name="TextBox 10">
              <a:extLst>
                <a:ext uri="{FF2B5EF4-FFF2-40B4-BE49-F238E27FC236}">
                  <a16:creationId xmlns:a16="http://schemas.microsoft.com/office/drawing/2014/main" id="{0AABFEEF-4CCA-49A9-893A-7C977F143596}"/>
                </a:ext>
              </a:extLst>
            </p:cNvPr>
            <p:cNvSpPr txBox="1"/>
            <p:nvPr/>
          </p:nvSpPr>
          <p:spPr>
            <a:xfrm>
              <a:off x="10544885" y="2363658"/>
              <a:ext cx="707271" cy="217274"/>
            </a:xfrm>
            <a:prstGeom prst="rect">
              <a:avLst/>
            </a:prstGeom>
            <a:noFill/>
          </p:spPr>
          <p:txBody>
            <a:bodyPr wrap="none" lIns="0" tIns="0" rIns="0" bIns="0" rtlCol="0">
              <a:spAutoFit/>
            </a:bodyPr>
            <a:lstStyle>
              <a:defPPr>
                <a:defRPr lang="en-US"/>
              </a:defPPr>
              <a:lvl1pPr algn="ctr" defTabSz="932384">
                <a:lnSpc>
                  <a:spcPct val="90000"/>
                </a:lnSpc>
                <a:spcAft>
                  <a:spcPts val="600"/>
                </a:spcAft>
                <a:defRPr sz="1600" kern="0">
                  <a:solidFill>
                    <a:schemeClr val="bg1"/>
                  </a:solidFill>
                  <a:cs typeface="Segoe UI Light" panose="020B0502040204020203" pitchFamily="34" charset="0"/>
                </a:defRPr>
              </a:lvl1pPr>
            </a:lstStyle>
            <a:p>
              <a:r>
                <a:rPr lang="en-US" dirty="0"/>
                <a:t>IaaS VM</a:t>
              </a:r>
            </a:p>
          </p:txBody>
        </p:sp>
        <p:sp>
          <p:nvSpPr>
            <p:cNvPr id="13" name="Rectangle 12">
              <a:extLst>
                <a:ext uri="{FF2B5EF4-FFF2-40B4-BE49-F238E27FC236}">
                  <a16:creationId xmlns:a16="http://schemas.microsoft.com/office/drawing/2014/main" id="{AAF0C41C-5718-496D-91B5-6E46EBE07D48}"/>
                </a:ext>
              </a:extLst>
            </p:cNvPr>
            <p:cNvSpPr/>
            <p:nvPr/>
          </p:nvSpPr>
          <p:spPr bwMode="auto">
            <a:xfrm>
              <a:off x="10047070" y="1243129"/>
              <a:ext cx="1702899" cy="1488768"/>
            </a:xfrm>
            <a:prstGeom prst="rect">
              <a:avLst/>
            </a:prstGeom>
            <a:noFill/>
            <a:ln>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400" kern="0" dirty="0">
                <a:solidFill>
                  <a:prstClr val="white"/>
                </a:solidFill>
                <a:latin typeface="Segoe UI Light" panose="020B0502040204020203" pitchFamily="34" charset="0"/>
                <a:ea typeface="Segoe UI" pitchFamily="34" charset="0"/>
                <a:cs typeface="Segoe UI Light" panose="020B0502040204020203" pitchFamily="34" charset="0"/>
              </a:endParaRPr>
            </a:p>
          </p:txBody>
        </p:sp>
      </p:grpSp>
      <p:sp>
        <p:nvSpPr>
          <p:cNvPr id="20" name="Freeform 128">
            <a:extLst>
              <a:ext uri="{FF2B5EF4-FFF2-40B4-BE49-F238E27FC236}">
                <a16:creationId xmlns:a16="http://schemas.microsoft.com/office/drawing/2014/main" id="{D8871EEA-B35E-494F-BF91-C2420ECE1243}"/>
              </a:ext>
            </a:extLst>
          </p:cNvPr>
          <p:cNvSpPr>
            <a:spLocks noChangeAspect="1"/>
          </p:cNvSpPr>
          <p:nvPr/>
        </p:nvSpPr>
        <p:spPr bwMode="black">
          <a:xfrm>
            <a:off x="8756978" y="1346314"/>
            <a:ext cx="1657022" cy="108870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2">
              <a:alpha val="20000"/>
            </a:schemeClr>
          </a:solidFill>
          <a:extLst/>
        </p:spPr>
        <p:txBody>
          <a:bodyPr vert="horz" wrap="square" lIns="89599" tIns="44800" rIns="89599" bIns="44800" numCol="1" anchor="b" anchorCtr="1" compatLnSpc="1">
            <a:prstTxWarp prst="textNoShape">
              <a:avLst/>
            </a:prstTxWarp>
          </a:bodyPr>
          <a:lstStyle/>
          <a:p>
            <a:pPr defTabSz="913611">
              <a:defRPr/>
            </a:pPr>
            <a:endParaRPr lang="en-US" sz="1700" kern="0" dirty="0">
              <a:solidFill>
                <a:prstClr val="white"/>
              </a:solidFill>
              <a:latin typeface="Segoe UI Light" panose="020B0502040204020203" pitchFamily="34" charset="0"/>
              <a:cs typeface="Segoe UI Light" panose="020B0502040204020203" pitchFamily="34" charset="0"/>
            </a:endParaRPr>
          </a:p>
        </p:txBody>
      </p:sp>
      <p:sp>
        <p:nvSpPr>
          <p:cNvPr id="21" name="TextBox 20">
            <a:extLst>
              <a:ext uri="{FF2B5EF4-FFF2-40B4-BE49-F238E27FC236}">
                <a16:creationId xmlns:a16="http://schemas.microsoft.com/office/drawing/2014/main" id="{B7C66E2E-BE30-4925-A5BD-D4271F6298C4}"/>
              </a:ext>
            </a:extLst>
          </p:cNvPr>
          <p:cNvSpPr txBox="1"/>
          <p:nvPr/>
        </p:nvSpPr>
        <p:spPr>
          <a:xfrm>
            <a:off x="8959431" y="1859904"/>
            <a:ext cx="1252116" cy="480790"/>
          </a:xfrm>
          <a:prstGeom prst="rect">
            <a:avLst/>
          </a:prstGeom>
          <a:noFill/>
        </p:spPr>
        <p:txBody>
          <a:bodyPr wrap="square" lIns="0" tIns="0" rIns="0" bIns="0" rtlCol="0">
            <a:noAutofit/>
          </a:bodyPr>
          <a:lstStyle>
            <a:defPPr>
              <a:defRPr lang="en-US"/>
            </a:defPPr>
            <a:lvl1pPr algn="ctr" defTabSz="932384">
              <a:lnSpc>
                <a:spcPct val="90000"/>
              </a:lnSpc>
              <a:spcAft>
                <a:spcPts val="600"/>
              </a:spcAft>
              <a:defRPr sz="1600" kern="0">
                <a:solidFill>
                  <a:schemeClr val="bg1"/>
                </a:solidFill>
                <a:cs typeface="Segoe UI Light" panose="020B0502040204020203" pitchFamily="34" charset="0"/>
              </a:defRPr>
            </a:lvl1pPr>
          </a:lstStyle>
          <a:p>
            <a:r>
              <a:rPr lang="en-GB" dirty="0">
                <a:latin typeface="Segoe UI Semibold" panose="020B0702040204020203" pitchFamily="34" charset="0"/>
                <a:cs typeface="Segoe UI Semibold" panose="020B0702040204020203" pitchFamily="34" charset="0"/>
              </a:rPr>
              <a:t>Azure Site Recovery</a:t>
            </a:r>
          </a:p>
        </p:txBody>
      </p:sp>
      <p:sp>
        <p:nvSpPr>
          <p:cNvPr id="30" name="Left-Right Arrow 32">
            <a:extLst>
              <a:ext uri="{FF2B5EF4-FFF2-40B4-BE49-F238E27FC236}">
                <a16:creationId xmlns:a16="http://schemas.microsoft.com/office/drawing/2014/main" id="{8B11AA2B-442B-4F98-ACB7-76716212398A}"/>
              </a:ext>
            </a:extLst>
          </p:cNvPr>
          <p:cNvSpPr/>
          <p:nvPr/>
        </p:nvSpPr>
        <p:spPr bwMode="auto">
          <a:xfrm>
            <a:off x="7290955" y="4381759"/>
            <a:ext cx="4585658" cy="562209"/>
          </a:xfrm>
          <a:prstGeom prst="leftRightArrow">
            <a:avLst>
              <a:gd name="adj1" fmla="val 50000"/>
              <a:gd name="adj2" fmla="val 61484"/>
            </a:avLst>
          </a:prstGeom>
          <a:solidFill>
            <a:schemeClr val="accent3">
              <a:alpha val="50000"/>
            </a:schemeClr>
          </a:solidFill>
          <a:ln w="158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12" tIns="146167" rIns="182712" bIns="146167" numCol="1" spcCol="0" rtlCol="0" fromWordArt="0" anchor="ctr" anchorCtr="0" forceAA="0" compatLnSpc="1">
            <a:prstTxWarp prst="textNoShape">
              <a:avLst/>
            </a:prstTxWarp>
            <a:noAutofit/>
          </a:bodyPr>
          <a:lstStyle/>
          <a:p>
            <a:pPr algn="ctr" defTabSz="913466">
              <a:defRPr/>
            </a:pPr>
            <a:r>
              <a:rPr lang="en-US" sz="1600" kern="0" dirty="0">
                <a:solidFill>
                  <a:schemeClr val="bg1"/>
                </a:solidFill>
                <a:latin typeface="Segoe UI Semibold" panose="020B0702040204020203" pitchFamily="34" charset="0"/>
                <a:cs typeface="Segoe UI Semibold" panose="020B0702040204020203" pitchFamily="34" charset="0"/>
              </a:rPr>
              <a:t>ASR Replication</a:t>
            </a:r>
          </a:p>
        </p:txBody>
      </p:sp>
      <p:sp>
        <p:nvSpPr>
          <p:cNvPr id="23" name="Rectangle 22">
            <a:extLst>
              <a:ext uri="{FF2B5EF4-FFF2-40B4-BE49-F238E27FC236}">
                <a16:creationId xmlns:a16="http://schemas.microsoft.com/office/drawing/2014/main" id="{D27F582F-A5CA-4CA9-A819-7617F7507154}"/>
              </a:ext>
            </a:extLst>
          </p:cNvPr>
          <p:cNvSpPr/>
          <p:nvPr/>
        </p:nvSpPr>
        <p:spPr>
          <a:xfrm>
            <a:off x="624840" y="1212848"/>
            <a:ext cx="6431280" cy="5545304"/>
          </a:xfrm>
          <a:prstGeom prst="rect">
            <a:avLst/>
          </a:prstGeom>
          <a:solidFill>
            <a:schemeClr val="bg1">
              <a:alpha val="15000"/>
            </a:schemeClr>
          </a:solidFill>
        </p:spPr>
        <p:txBody>
          <a:bodyPr wrap="square" lIns="274320">
            <a:noAutofit/>
          </a:bodyPr>
          <a:lstStyle/>
          <a:p>
            <a:pPr defTabSz="932597">
              <a:spcBef>
                <a:spcPts val="1400"/>
              </a:spcBef>
            </a:pPr>
            <a:r>
              <a:rPr lang="en-GB" sz="1400" dirty="0">
                <a:solidFill>
                  <a:schemeClr val="bg1"/>
                </a:solidFill>
                <a:cs typeface="Segoe UI Light" panose="020B0502040204020203" pitchFamily="34" charset="0"/>
              </a:rPr>
              <a:t>Single domain controller environment (no S2S)</a:t>
            </a:r>
          </a:p>
          <a:p>
            <a:pPr marL="288925" indent="-204788" defTabSz="932597">
              <a:spcBef>
                <a:spcPts val="200"/>
              </a:spcBef>
              <a:spcAft>
                <a:spcPts val="400"/>
              </a:spcAft>
              <a:buFont typeface="Arial" panose="020B0604020202020204" pitchFamily="34" charset="0"/>
              <a:buChar char="•"/>
            </a:pPr>
            <a:r>
              <a:rPr lang="en-GB" sz="1400" dirty="0">
                <a:solidFill>
                  <a:schemeClr val="bg1"/>
                </a:solidFill>
                <a:cs typeface="Segoe UI Light" panose="020B0502040204020203" pitchFamily="34" charset="0"/>
              </a:rPr>
              <a:t>Few applications and a single domain controller.</a:t>
            </a:r>
          </a:p>
          <a:p>
            <a:pPr marL="288925" indent="-204788" defTabSz="932597">
              <a:spcBef>
                <a:spcPts val="200"/>
              </a:spcBef>
              <a:spcAft>
                <a:spcPts val="400"/>
              </a:spcAft>
              <a:buFont typeface="Arial" panose="020B0604020202020204" pitchFamily="34" charset="0"/>
              <a:buChar char="•"/>
            </a:pPr>
            <a:r>
              <a:rPr lang="en-GB" sz="1400" dirty="0">
                <a:solidFill>
                  <a:schemeClr val="bg1"/>
                </a:solidFill>
                <a:cs typeface="Segoe UI Light" panose="020B0502040204020203" pitchFamily="34" charset="0"/>
              </a:rPr>
              <a:t>If you can failover the entire site to Azure.</a:t>
            </a:r>
          </a:p>
          <a:p>
            <a:pPr marL="288925" indent="-204788" defTabSz="932597">
              <a:spcBef>
                <a:spcPts val="200"/>
              </a:spcBef>
              <a:spcAft>
                <a:spcPts val="400"/>
              </a:spcAft>
              <a:buFont typeface="Arial" panose="020B0604020202020204" pitchFamily="34" charset="0"/>
              <a:buChar char="•"/>
            </a:pPr>
            <a:r>
              <a:rPr lang="en-GB" sz="1400" dirty="0">
                <a:solidFill>
                  <a:schemeClr val="bg1"/>
                </a:solidFill>
                <a:cs typeface="Segoe UI Light" panose="020B0502040204020203" pitchFamily="34" charset="0"/>
              </a:rPr>
              <a:t>Replicate workload using ASR.</a:t>
            </a:r>
          </a:p>
          <a:p>
            <a:pPr marL="288925" indent="-204788" defTabSz="932597">
              <a:spcBef>
                <a:spcPts val="200"/>
              </a:spcBef>
              <a:spcAft>
                <a:spcPts val="400"/>
              </a:spcAft>
              <a:buFont typeface="Arial" panose="020B0604020202020204" pitchFamily="34" charset="0"/>
              <a:buChar char="•"/>
            </a:pPr>
            <a:r>
              <a:rPr lang="en-GB" sz="1400" dirty="0">
                <a:solidFill>
                  <a:schemeClr val="bg1"/>
                </a:solidFill>
                <a:cs typeface="Segoe UI Light" panose="020B0502040204020203" pitchFamily="34" charset="0"/>
              </a:rPr>
              <a:t>During failovers use the same CIDR for Azure VNET as on-premises network and retain the same IP address when failing over.</a:t>
            </a:r>
          </a:p>
          <a:p>
            <a:pPr marL="288925" indent="-204788" defTabSz="932597">
              <a:spcBef>
                <a:spcPts val="200"/>
              </a:spcBef>
              <a:spcAft>
                <a:spcPts val="400"/>
              </a:spcAft>
              <a:buFont typeface="Arial" panose="020B0604020202020204" pitchFamily="34" charset="0"/>
              <a:buChar char="•"/>
            </a:pPr>
            <a:r>
              <a:rPr lang="en-GB" sz="1400" dirty="0">
                <a:solidFill>
                  <a:schemeClr val="bg1"/>
                </a:solidFill>
                <a:cs typeface="Segoe UI Light" panose="020B0502040204020203" pitchFamily="34" charset="0"/>
              </a:rPr>
              <a:t>Update the DNS settings to the IP of the failed over VM in the </a:t>
            </a:r>
            <a:br>
              <a:rPr lang="en-GB" sz="1400" dirty="0">
                <a:solidFill>
                  <a:schemeClr val="bg1"/>
                </a:solidFill>
                <a:cs typeface="Segoe UI Light" panose="020B0502040204020203" pitchFamily="34" charset="0"/>
              </a:rPr>
            </a:br>
            <a:r>
              <a:rPr lang="en-GB" sz="1400" dirty="0">
                <a:solidFill>
                  <a:schemeClr val="bg1"/>
                </a:solidFill>
                <a:cs typeface="Segoe UI Light" panose="020B0502040204020203" pitchFamily="34" charset="0"/>
              </a:rPr>
              <a:t>VNET settings.</a:t>
            </a:r>
          </a:p>
          <a:p>
            <a:pPr marL="288925" indent="-204788" defTabSz="932597">
              <a:spcBef>
                <a:spcPts val="200"/>
              </a:spcBef>
              <a:spcAft>
                <a:spcPts val="400"/>
              </a:spcAft>
              <a:buFont typeface="Arial" panose="020B0604020202020204" pitchFamily="34" charset="0"/>
              <a:buChar char="•"/>
            </a:pPr>
            <a:r>
              <a:rPr lang="en-GB" sz="1400" dirty="0">
                <a:solidFill>
                  <a:schemeClr val="bg1"/>
                </a:solidFill>
                <a:cs typeface="Segoe UI Light" panose="020B0502040204020203" pitchFamily="34" charset="0"/>
              </a:rPr>
              <a:t>Any new VM’s created in this VNET can be domain joined and also communicate with your DNS.</a:t>
            </a:r>
          </a:p>
          <a:p>
            <a:pPr defTabSz="932597">
              <a:spcBef>
                <a:spcPts val="600"/>
              </a:spcBef>
              <a:spcAft>
                <a:spcPts val="300"/>
              </a:spcAft>
            </a:pPr>
            <a:r>
              <a:rPr lang="en-GB" sz="1400" dirty="0">
                <a:solidFill>
                  <a:schemeClr val="bg1"/>
                </a:solidFill>
                <a:cs typeface="Segoe UI Light" panose="020B0502040204020203" pitchFamily="34" charset="0"/>
              </a:rPr>
              <a:t>Multiple domain controllers/Large scale deployment (need S2S)</a:t>
            </a:r>
          </a:p>
          <a:p>
            <a:pPr marL="288925" indent="-204788" defTabSz="932597">
              <a:spcBef>
                <a:spcPts val="200"/>
              </a:spcBef>
              <a:spcAft>
                <a:spcPts val="400"/>
              </a:spcAft>
              <a:buFont typeface="Arial" panose="020B0604020202020204" pitchFamily="34" charset="0"/>
              <a:buChar char="•"/>
            </a:pPr>
            <a:r>
              <a:rPr lang="en-GB" sz="1400" dirty="0">
                <a:solidFill>
                  <a:schemeClr val="bg1"/>
                </a:solidFill>
                <a:cs typeface="Segoe UI Light" panose="020B0502040204020203" pitchFamily="34" charset="0"/>
              </a:rPr>
              <a:t>Multiple applications &amp; domain controllers are present on-premises.</a:t>
            </a:r>
          </a:p>
          <a:p>
            <a:pPr marL="288925" indent="-204788" defTabSz="932597">
              <a:spcBef>
                <a:spcPts val="200"/>
              </a:spcBef>
              <a:spcAft>
                <a:spcPts val="400"/>
              </a:spcAft>
              <a:buFont typeface="Arial" panose="020B0604020202020204" pitchFamily="34" charset="0"/>
              <a:buChar char="•"/>
            </a:pPr>
            <a:r>
              <a:rPr lang="en-GB" sz="1400" dirty="0">
                <a:solidFill>
                  <a:schemeClr val="bg1"/>
                </a:solidFill>
                <a:cs typeface="Segoe UI Light" panose="020B0502040204020203" pitchFamily="34" charset="0"/>
              </a:rPr>
              <a:t>Plan to fail over a few applications at a time (typically the case).</a:t>
            </a:r>
          </a:p>
          <a:p>
            <a:pPr marL="288925" indent="-204788" defTabSz="932597">
              <a:spcBef>
                <a:spcPts val="200"/>
              </a:spcBef>
              <a:spcAft>
                <a:spcPts val="400"/>
              </a:spcAft>
              <a:buFont typeface="Arial" panose="020B0604020202020204" pitchFamily="34" charset="0"/>
              <a:buChar char="•"/>
            </a:pPr>
            <a:r>
              <a:rPr lang="en-GB" sz="1400" dirty="0">
                <a:solidFill>
                  <a:schemeClr val="bg1"/>
                </a:solidFill>
                <a:cs typeface="Segoe UI Light" panose="020B0502040204020203" pitchFamily="34" charset="0"/>
              </a:rPr>
              <a:t>We will be extending the AD infrastructure to Azure so connectivity back </a:t>
            </a:r>
            <a:br>
              <a:rPr lang="en-GB" sz="1400" dirty="0">
                <a:solidFill>
                  <a:schemeClr val="bg1"/>
                </a:solidFill>
                <a:cs typeface="Segoe UI Light" panose="020B0502040204020203" pitchFamily="34" charset="0"/>
              </a:rPr>
            </a:br>
            <a:r>
              <a:rPr lang="en-GB" sz="1400" dirty="0">
                <a:solidFill>
                  <a:schemeClr val="bg1"/>
                </a:solidFill>
                <a:cs typeface="Segoe UI Light" panose="020B0502040204020203" pitchFamily="34" charset="0"/>
              </a:rPr>
              <a:t>to on-premise is a must.</a:t>
            </a:r>
          </a:p>
          <a:p>
            <a:pPr marL="288925" indent="-204788" defTabSz="932597">
              <a:spcBef>
                <a:spcPts val="200"/>
              </a:spcBef>
              <a:spcAft>
                <a:spcPts val="400"/>
              </a:spcAft>
              <a:buFont typeface="Arial" panose="020B0604020202020204" pitchFamily="34" charset="0"/>
              <a:buChar char="•"/>
            </a:pPr>
            <a:r>
              <a:rPr lang="en-GB" sz="1400" dirty="0">
                <a:solidFill>
                  <a:schemeClr val="bg1"/>
                </a:solidFill>
                <a:cs typeface="Segoe UI Light" panose="020B0502040204020203" pitchFamily="34" charset="0"/>
              </a:rPr>
              <a:t>Provision new Azure VM’s, install and configure domain controllers as </a:t>
            </a:r>
            <a:br>
              <a:rPr lang="en-GB" sz="1400" dirty="0">
                <a:solidFill>
                  <a:schemeClr val="bg1"/>
                </a:solidFill>
                <a:cs typeface="Segoe UI Light" panose="020B0502040204020203" pitchFamily="34" charset="0"/>
              </a:rPr>
            </a:br>
            <a:r>
              <a:rPr lang="en-GB" sz="1400" dirty="0">
                <a:solidFill>
                  <a:schemeClr val="bg1"/>
                </a:solidFill>
                <a:cs typeface="Segoe UI Light" panose="020B0502040204020203" pitchFamily="34" charset="0"/>
              </a:rPr>
              <a:t>a part of the on-</a:t>
            </a:r>
            <a:r>
              <a:rPr lang="en-GB" sz="1400" dirty="0" err="1">
                <a:solidFill>
                  <a:schemeClr val="bg1"/>
                </a:solidFill>
                <a:cs typeface="Segoe UI Light" panose="020B0502040204020203" pitchFamily="34" charset="0"/>
              </a:rPr>
              <a:t>prem</a:t>
            </a:r>
            <a:r>
              <a:rPr lang="en-GB" sz="1400" dirty="0">
                <a:solidFill>
                  <a:schemeClr val="bg1"/>
                </a:solidFill>
                <a:cs typeface="Segoe UI Light" panose="020B0502040204020203" pitchFamily="34" charset="0"/>
              </a:rPr>
              <a:t> forest.</a:t>
            </a:r>
          </a:p>
          <a:p>
            <a:pPr marL="288925" indent="-204788" defTabSz="932597">
              <a:spcBef>
                <a:spcPts val="200"/>
              </a:spcBef>
              <a:spcAft>
                <a:spcPts val="400"/>
              </a:spcAft>
              <a:buFont typeface="Arial" panose="020B0604020202020204" pitchFamily="34" charset="0"/>
              <a:buChar char="•"/>
            </a:pPr>
            <a:r>
              <a:rPr lang="en-GB" sz="1400" dirty="0">
                <a:solidFill>
                  <a:schemeClr val="bg1"/>
                </a:solidFill>
                <a:cs typeface="Segoe UI Light" panose="020B0502040204020203" pitchFamily="34" charset="0"/>
              </a:rPr>
              <a:t>On-premises workloads can now be replicated &amp; failed over to Azure </a:t>
            </a:r>
            <a:br>
              <a:rPr lang="en-GB" sz="1400" dirty="0">
                <a:solidFill>
                  <a:schemeClr val="bg1"/>
                </a:solidFill>
                <a:cs typeface="Segoe UI Light" panose="020B0502040204020203" pitchFamily="34" charset="0"/>
              </a:rPr>
            </a:br>
            <a:r>
              <a:rPr lang="en-GB" sz="1400" dirty="0">
                <a:solidFill>
                  <a:schemeClr val="bg1"/>
                </a:solidFill>
                <a:cs typeface="Segoe UI Light" panose="020B0502040204020203" pitchFamily="34" charset="0"/>
              </a:rPr>
              <a:t>on their own timelines. </a:t>
            </a:r>
          </a:p>
          <a:p>
            <a:pPr marL="288925" indent="-204788" defTabSz="932597">
              <a:spcBef>
                <a:spcPts val="200"/>
              </a:spcBef>
              <a:spcAft>
                <a:spcPts val="400"/>
              </a:spcAft>
              <a:buFont typeface="Arial" panose="020B0604020202020204" pitchFamily="34" charset="0"/>
              <a:buChar char="•"/>
            </a:pPr>
            <a:r>
              <a:rPr lang="en-GB" sz="1400" dirty="0">
                <a:solidFill>
                  <a:schemeClr val="bg1"/>
                </a:solidFill>
                <a:cs typeface="Segoe UI Light" panose="020B0502040204020203" pitchFamily="34" charset="0"/>
              </a:rPr>
              <a:t>These workloads will also be accessible from on-premises.</a:t>
            </a:r>
          </a:p>
        </p:txBody>
      </p:sp>
      <p:sp>
        <p:nvSpPr>
          <p:cNvPr id="24" name="Freeform 9">
            <a:extLst>
              <a:ext uri="{FF2B5EF4-FFF2-40B4-BE49-F238E27FC236}">
                <a16:creationId xmlns:a16="http://schemas.microsoft.com/office/drawing/2014/main" id="{283F39E7-4611-4E01-AB85-0B3B4E072C70}"/>
              </a:ext>
            </a:extLst>
          </p:cNvPr>
          <p:cNvSpPr>
            <a:spLocks noEditPoints="1"/>
          </p:cNvSpPr>
          <p:nvPr/>
        </p:nvSpPr>
        <p:spPr bwMode="black">
          <a:xfrm>
            <a:off x="457201" y="1248475"/>
            <a:ext cx="363482" cy="364960"/>
          </a:xfrm>
          <a:prstGeom prst="ellipse">
            <a:avLst/>
          </a:prstGeom>
          <a:solidFill>
            <a:srgbClr val="005BAA"/>
          </a:solidFill>
          <a:ln>
            <a:noFill/>
          </a:ln>
          <a:extLst/>
        </p:spPr>
        <p:txBody>
          <a:bodyPr vert="horz" wrap="square" lIns="89642" tIns="44821" rIns="89642" bIns="44821" numCol="1" anchor="ctr" anchorCtr="0" compatLnSpc="1">
            <a:prstTxWarp prst="textNoShape">
              <a:avLst/>
            </a:prstTxWarp>
          </a:bodyPr>
          <a:lstStyle/>
          <a:p>
            <a:pPr algn="ctr" defTabSz="914462"/>
            <a:r>
              <a:rPr lang="en-US" dirty="0">
                <a:solidFill>
                  <a:schemeClr val="bg1"/>
                </a:solidFill>
                <a:latin typeface="Segoe UI"/>
                <a:sym typeface="Wingdings" panose="05000000000000000000" pitchFamily="2" charset="2"/>
              </a:rPr>
              <a:t></a:t>
            </a:r>
            <a:endParaRPr lang="en-US" dirty="0">
              <a:solidFill>
                <a:schemeClr val="bg1"/>
              </a:solidFill>
              <a:latin typeface="Segoe UI"/>
            </a:endParaRPr>
          </a:p>
        </p:txBody>
      </p:sp>
      <p:sp>
        <p:nvSpPr>
          <p:cNvPr id="35" name="TextBox 34">
            <a:extLst>
              <a:ext uri="{FF2B5EF4-FFF2-40B4-BE49-F238E27FC236}">
                <a16:creationId xmlns:a16="http://schemas.microsoft.com/office/drawing/2014/main" id="{DE3B5F11-A4C6-4468-946B-EDC4866ABF21}"/>
              </a:ext>
            </a:extLst>
          </p:cNvPr>
          <p:cNvSpPr txBox="1"/>
          <p:nvPr/>
        </p:nvSpPr>
        <p:spPr>
          <a:xfrm rot="18976778">
            <a:off x="7722891" y="1875900"/>
            <a:ext cx="1551952" cy="1146918"/>
          </a:xfrm>
          <a:prstGeom prst="rect">
            <a:avLst/>
          </a:prstGeom>
          <a:noFill/>
        </p:spPr>
        <p:txBody>
          <a:bodyPr wrap="square" lIns="91356" tIns="45678" rIns="91356" bIns="45678" rtlCol="0">
            <a:prstTxWarp prst="textArchUp">
              <a:avLst/>
            </a:prstTxWarp>
            <a:spAutoFit/>
          </a:bodyPr>
          <a:lstStyle/>
          <a:p>
            <a:pPr algn="ctr" defTabSz="913466">
              <a:defRPr/>
            </a:pPr>
            <a:r>
              <a:rPr lang="en-US" sz="1200" kern="0" dirty="0">
                <a:solidFill>
                  <a:schemeClr val="bg1"/>
                </a:solidFill>
                <a:latin typeface="Segoe UI Semibold" panose="020B0702040204020203" pitchFamily="34" charset="0"/>
                <a:cs typeface="Segoe UI Semibold" panose="020B0702040204020203" pitchFamily="34" charset="0"/>
              </a:rPr>
              <a:t>DR Orchestration</a:t>
            </a:r>
          </a:p>
        </p:txBody>
      </p:sp>
      <p:cxnSp>
        <p:nvCxnSpPr>
          <p:cNvPr id="17" name="Curved Connector 4">
            <a:extLst>
              <a:ext uri="{FF2B5EF4-FFF2-40B4-BE49-F238E27FC236}">
                <a16:creationId xmlns:a16="http://schemas.microsoft.com/office/drawing/2014/main" id="{FE0177E4-2B6A-45AB-B86A-DF7CCB49C850}"/>
              </a:ext>
            </a:extLst>
          </p:cNvPr>
          <p:cNvCxnSpPr>
            <a:cxnSpLocks/>
          </p:cNvCxnSpPr>
          <p:nvPr/>
        </p:nvCxnSpPr>
        <p:spPr>
          <a:xfrm rot="10800000" flipV="1">
            <a:off x="7914640" y="1851921"/>
            <a:ext cx="943069" cy="914400"/>
          </a:xfrm>
          <a:prstGeom prst="curvedConnector2">
            <a:avLst/>
          </a:prstGeom>
          <a:ln w="25400">
            <a:solidFill>
              <a:schemeClr val="bg1"/>
            </a:solidFill>
            <a:prstDash val="dash"/>
            <a:headEnd type="triangle" w="med" len="sm"/>
            <a:tailEnd type="none"/>
          </a:ln>
        </p:spPr>
        <p:style>
          <a:lnRef idx="2">
            <a:schemeClr val="dk1"/>
          </a:lnRef>
          <a:fillRef idx="0">
            <a:schemeClr val="dk1"/>
          </a:fillRef>
          <a:effectRef idx="1">
            <a:schemeClr val="dk1"/>
          </a:effectRef>
          <a:fontRef idx="minor">
            <a:schemeClr val="tx1"/>
          </a:fontRef>
        </p:style>
      </p:cxnSp>
      <p:cxnSp>
        <p:nvCxnSpPr>
          <p:cNvPr id="38" name="Curved Connector 4">
            <a:extLst>
              <a:ext uri="{FF2B5EF4-FFF2-40B4-BE49-F238E27FC236}">
                <a16:creationId xmlns:a16="http://schemas.microsoft.com/office/drawing/2014/main" id="{2413FAF6-3F45-4143-A84A-24341C1BA863}"/>
              </a:ext>
            </a:extLst>
          </p:cNvPr>
          <p:cNvCxnSpPr>
            <a:cxnSpLocks/>
          </p:cNvCxnSpPr>
          <p:nvPr/>
        </p:nvCxnSpPr>
        <p:spPr>
          <a:xfrm rot="10800000" flipH="1" flipV="1">
            <a:off x="10476281" y="1851921"/>
            <a:ext cx="943069" cy="914400"/>
          </a:xfrm>
          <a:prstGeom prst="curvedConnector2">
            <a:avLst/>
          </a:prstGeom>
          <a:ln w="25400">
            <a:solidFill>
              <a:schemeClr val="bg1"/>
            </a:solidFill>
            <a:prstDash val="dash"/>
            <a:headEnd type="triangle" w="med" len="sm"/>
            <a:tailEnd type="none"/>
          </a:ln>
        </p:spPr>
        <p:style>
          <a:lnRef idx="2">
            <a:schemeClr val="dk1"/>
          </a:lnRef>
          <a:fillRef idx="0">
            <a:schemeClr val="dk1"/>
          </a:fillRef>
          <a:effectRef idx="1">
            <a:schemeClr val="dk1"/>
          </a:effectRef>
          <a:fontRef idx="minor">
            <a:schemeClr val="tx1"/>
          </a:fontRef>
        </p:style>
      </p:cxnSp>
      <p:sp>
        <p:nvSpPr>
          <p:cNvPr id="39" name="Freeform 9">
            <a:extLst>
              <a:ext uri="{FF2B5EF4-FFF2-40B4-BE49-F238E27FC236}">
                <a16:creationId xmlns:a16="http://schemas.microsoft.com/office/drawing/2014/main" id="{01EE0065-2DED-4521-9A75-78C9F937050E}"/>
              </a:ext>
            </a:extLst>
          </p:cNvPr>
          <p:cNvSpPr>
            <a:spLocks noEditPoints="1"/>
          </p:cNvSpPr>
          <p:nvPr/>
        </p:nvSpPr>
        <p:spPr bwMode="black">
          <a:xfrm>
            <a:off x="457201" y="3852779"/>
            <a:ext cx="363482" cy="364960"/>
          </a:xfrm>
          <a:prstGeom prst="ellipse">
            <a:avLst/>
          </a:prstGeom>
          <a:solidFill>
            <a:srgbClr val="005BAA"/>
          </a:solidFill>
          <a:ln>
            <a:noFill/>
          </a:ln>
          <a:extLst/>
        </p:spPr>
        <p:txBody>
          <a:bodyPr vert="horz" wrap="square" lIns="89642" tIns="44821" rIns="89642" bIns="44821" numCol="1" anchor="ctr" anchorCtr="0" compatLnSpc="1">
            <a:prstTxWarp prst="textNoShape">
              <a:avLst/>
            </a:prstTxWarp>
          </a:bodyPr>
          <a:lstStyle/>
          <a:p>
            <a:pPr algn="ctr" defTabSz="914462"/>
            <a:r>
              <a:rPr lang="en-US" dirty="0">
                <a:solidFill>
                  <a:schemeClr val="bg1"/>
                </a:solidFill>
                <a:latin typeface="Segoe UI"/>
                <a:sym typeface="Wingdings" panose="05000000000000000000" pitchFamily="2" charset="2"/>
              </a:rPr>
              <a:t></a:t>
            </a:r>
            <a:endParaRPr lang="en-US" dirty="0">
              <a:solidFill>
                <a:schemeClr val="bg1"/>
              </a:solidFill>
              <a:latin typeface="Segoe UI"/>
            </a:endParaRPr>
          </a:p>
        </p:txBody>
      </p:sp>
      <p:sp>
        <p:nvSpPr>
          <p:cNvPr id="58" name="TextBox 57">
            <a:extLst>
              <a:ext uri="{FF2B5EF4-FFF2-40B4-BE49-F238E27FC236}">
                <a16:creationId xmlns:a16="http://schemas.microsoft.com/office/drawing/2014/main" id="{9549F110-696B-4008-98D1-974636D2CABA}"/>
              </a:ext>
            </a:extLst>
          </p:cNvPr>
          <p:cNvSpPr txBox="1"/>
          <p:nvPr/>
        </p:nvSpPr>
        <p:spPr>
          <a:xfrm rot="2898468">
            <a:off x="10046050" y="1908548"/>
            <a:ext cx="1591406" cy="1146918"/>
          </a:xfrm>
          <a:prstGeom prst="rect">
            <a:avLst/>
          </a:prstGeom>
          <a:noFill/>
        </p:spPr>
        <p:txBody>
          <a:bodyPr wrap="square" lIns="91356" tIns="45678" rIns="91356" bIns="45678" rtlCol="0">
            <a:prstTxWarp prst="textArchUp">
              <a:avLst/>
            </a:prstTxWarp>
            <a:spAutoFit/>
          </a:bodyPr>
          <a:lstStyle/>
          <a:p>
            <a:pPr algn="ctr" defTabSz="913466">
              <a:defRPr/>
            </a:pPr>
            <a:r>
              <a:rPr lang="en-US" sz="1200" kern="0" dirty="0">
                <a:solidFill>
                  <a:schemeClr val="bg1"/>
                </a:solidFill>
                <a:latin typeface="Segoe UI Semibold" panose="020B0702040204020203" pitchFamily="34" charset="0"/>
                <a:cs typeface="Segoe UI Semibold" panose="020B0702040204020203" pitchFamily="34" charset="0"/>
              </a:rPr>
              <a:t>DR Orchestration</a:t>
            </a:r>
          </a:p>
        </p:txBody>
      </p:sp>
    </p:spTree>
    <p:extLst>
      <p:ext uri="{BB962C8B-B14F-4D97-AF65-F5344CB8AC3E}">
        <p14:creationId xmlns:p14="http://schemas.microsoft.com/office/powerpoint/2010/main" val="406238203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Multi Tier IIS based web applications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7337" y="1212846"/>
            <a:ext cx="3901938" cy="5486405"/>
          </a:xfrm>
          <a:prstGeom prst="rect">
            <a:avLst/>
          </a:prstGeom>
        </p:spPr>
      </p:pic>
      <p:sp>
        <p:nvSpPr>
          <p:cNvPr id="11" name="Rectangle 10">
            <a:extLst>
              <a:ext uri="{FF2B5EF4-FFF2-40B4-BE49-F238E27FC236}">
                <a16:creationId xmlns:a16="http://schemas.microsoft.com/office/drawing/2014/main" id="{3A51F656-8454-4B76-9B21-F2118F870943}"/>
              </a:ext>
            </a:extLst>
          </p:cNvPr>
          <p:cNvSpPr/>
          <p:nvPr/>
        </p:nvSpPr>
        <p:spPr>
          <a:xfrm>
            <a:off x="624839" y="1212848"/>
            <a:ext cx="7350117" cy="5486403"/>
          </a:xfrm>
          <a:prstGeom prst="rect">
            <a:avLst/>
          </a:prstGeom>
          <a:solidFill>
            <a:schemeClr val="bg1">
              <a:alpha val="15000"/>
            </a:schemeClr>
          </a:solidFill>
        </p:spPr>
        <p:txBody>
          <a:bodyPr wrap="square" lIns="274320">
            <a:noAutofit/>
          </a:bodyPr>
          <a:lstStyle/>
          <a:p>
            <a:pPr defTabSz="932597">
              <a:spcBef>
                <a:spcPts val="1400"/>
              </a:spcBef>
            </a:pPr>
            <a:r>
              <a:rPr lang="en-GB" dirty="0">
                <a:solidFill>
                  <a:schemeClr val="bg1"/>
                </a:solidFill>
                <a:cs typeface="Segoe UI Light" panose="020B0502040204020203" pitchFamily="34" charset="0"/>
              </a:rPr>
              <a:t>Replicate ALL the virtual machines to Azure using ASR</a:t>
            </a:r>
          </a:p>
          <a:p>
            <a:pPr defTabSz="932597">
              <a:spcBef>
                <a:spcPts val="1400"/>
              </a:spcBef>
            </a:pPr>
            <a:r>
              <a:rPr lang="en-GB" dirty="0">
                <a:solidFill>
                  <a:schemeClr val="bg1"/>
                </a:solidFill>
                <a:cs typeface="Segoe UI Light" panose="020B0502040204020203" pitchFamily="34" charset="0"/>
              </a:rPr>
              <a:t>Create a recovery plan to sequence the failover of various tiers of the web application hence, maintaining application consistency.</a:t>
            </a:r>
          </a:p>
          <a:p>
            <a:pPr marL="288925" indent="-204788" defTabSz="932597">
              <a:spcBef>
                <a:spcPts val="200"/>
              </a:spcBef>
              <a:spcAft>
                <a:spcPts val="400"/>
              </a:spcAft>
              <a:buFont typeface="Arial" panose="020B0604020202020204" pitchFamily="34" charset="0"/>
              <a:buChar char="•"/>
            </a:pPr>
            <a:r>
              <a:rPr lang="en-GB" dirty="0">
                <a:solidFill>
                  <a:schemeClr val="bg1"/>
                </a:solidFill>
                <a:cs typeface="Segoe UI Light" panose="020B0502040204020203" pitchFamily="34" charset="0"/>
              </a:rPr>
              <a:t>Add the database tier VMs under Group 1, to ensure that they are shutdown last and brought up first.</a:t>
            </a:r>
          </a:p>
          <a:p>
            <a:pPr marL="288925" indent="-204788" defTabSz="932597">
              <a:spcBef>
                <a:spcPts val="200"/>
              </a:spcBef>
              <a:spcAft>
                <a:spcPts val="400"/>
              </a:spcAft>
              <a:buFont typeface="Arial" panose="020B0604020202020204" pitchFamily="34" charset="0"/>
              <a:buChar char="•"/>
            </a:pPr>
            <a:r>
              <a:rPr lang="en-GB" dirty="0">
                <a:solidFill>
                  <a:schemeClr val="bg1"/>
                </a:solidFill>
                <a:cs typeface="Segoe UI Light" panose="020B0502040204020203" pitchFamily="34" charset="0"/>
              </a:rPr>
              <a:t>Add the application, web &amp; ARR tier under Group 2/3/4 </a:t>
            </a:r>
            <a:br>
              <a:rPr lang="en-GB" dirty="0">
                <a:solidFill>
                  <a:schemeClr val="bg1"/>
                </a:solidFill>
                <a:cs typeface="Segoe UI Light" panose="020B0502040204020203" pitchFamily="34" charset="0"/>
              </a:rPr>
            </a:br>
            <a:r>
              <a:rPr lang="en-GB" dirty="0">
                <a:solidFill>
                  <a:schemeClr val="bg1"/>
                </a:solidFill>
                <a:cs typeface="Segoe UI Light" panose="020B0502040204020203" pitchFamily="34" charset="0"/>
              </a:rPr>
              <a:t>respectively such that they are failed over/brought online after the subsequent tier.</a:t>
            </a:r>
          </a:p>
          <a:p>
            <a:pPr defTabSz="932597">
              <a:spcBef>
                <a:spcPts val="600"/>
              </a:spcBef>
              <a:spcAft>
                <a:spcPts val="300"/>
              </a:spcAft>
            </a:pPr>
            <a:r>
              <a:rPr lang="en-GB" dirty="0">
                <a:solidFill>
                  <a:schemeClr val="bg1"/>
                </a:solidFill>
                <a:cs typeface="Segoe UI Light" panose="020B0502040204020203" pitchFamily="34" charset="0"/>
              </a:rPr>
              <a:t>Add scripts to your recovery plan to complete any pre &amp; post failover options like:</a:t>
            </a:r>
          </a:p>
          <a:p>
            <a:pPr marL="288925" indent="-204788" defTabSz="932597">
              <a:spcBef>
                <a:spcPts val="200"/>
              </a:spcBef>
              <a:spcAft>
                <a:spcPts val="400"/>
              </a:spcAft>
              <a:buFont typeface="Arial" panose="020B0604020202020204" pitchFamily="34" charset="0"/>
              <a:buChar char="•"/>
            </a:pPr>
            <a:r>
              <a:rPr lang="en-GB" dirty="0">
                <a:solidFill>
                  <a:schemeClr val="bg1"/>
                </a:solidFill>
                <a:cs typeface="Segoe UI Light" panose="020B0502040204020203" pitchFamily="34" charset="0"/>
              </a:rPr>
              <a:t>Update DNS – If dynamic DNS update is enabled, this can </a:t>
            </a:r>
            <a:br>
              <a:rPr lang="en-GB" dirty="0">
                <a:solidFill>
                  <a:schemeClr val="bg1"/>
                </a:solidFill>
                <a:cs typeface="Segoe UI Light" panose="020B0502040204020203" pitchFamily="34" charset="0"/>
              </a:rPr>
            </a:br>
            <a:r>
              <a:rPr lang="en-GB" dirty="0">
                <a:solidFill>
                  <a:schemeClr val="bg1"/>
                </a:solidFill>
                <a:cs typeface="Segoe UI Light" panose="020B0502040204020203" pitchFamily="34" charset="0"/>
              </a:rPr>
              <a:t>be skipped.</a:t>
            </a:r>
          </a:p>
          <a:p>
            <a:pPr marL="288925" indent="-204788" defTabSz="932597">
              <a:spcBef>
                <a:spcPts val="200"/>
              </a:spcBef>
              <a:spcAft>
                <a:spcPts val="400"/>
              </a:spcAft>
              <a:buFont typeface="Arial" panose="020B0604020202020204" pitchFamily="34" charset="0"/>
              <a:buChar char="•"/>
            </a:pPr>
            <a:r>
              <a:rPr lang="en-GB" dirty="0">
                <a:solidFill>
                  <a:schemeClr val="bg1"/>
                </a:solidFill>
                <a:cs typeface="Segoe UI Light" panose="020B0502040204020203" pitchFamily="34" charset="0"/>
              </a:rPr>
              <a:t>Connection string in an application’s </a:t>
            </a:r>
            <a:r>
              <a:rPr lang="en-GB" dirty="0" err="1">
                <a:solidFill>
                  <a:schemeClr val="bg1"/>
                </a:solidFill>
                <a:cs typeface="Segoe UI Light" panose="020B0502040204020203" pitchFamily="34" charset="0"/>
              </a:rPr>
              <a:t>web.config</a:t>
            </a:r>
            <a:r>
              <a:rPr lang="en-GB" dirty="0">
                <a:solidFill>
                  <a:schemeClr val="bg1"/>
                </a:solidFill>
                <a:cs typeface="Segoe UI Light" panose="020B0502040204020203" pitchFamily="34" charset="0"/>
              </a:rPr>
              <a:t>.</a:t>
            </a:r>
          </a:p>
          <a:p>
            <a:pPr marL="288925" indent="-204788" defTabSz="932597">
              <a:spcBef>
                <a:spcPts val="200"/>
              </a:spcBef>
              <a:spcAft>
                <a:spcPts val="400"/>
              </a:spcAft>
              <a:buFont typeface="Arial" panose="020B0604020202020204" pitchFamily="34" charset="0"/>
              <a:buChar char="•"/>
            </a:pPr>
            <a:r>
              <a:rPr lang="en-GB" dirty="0">
                <a:solidFill>
                  <a:schemeClr val="bg1"/>
                </a:solidFill>
                <a:cs typeface="Segoe UI Light" panose="020B0502040204020203" pitchFamily="34" charset="0"/>
              </a:rPr>
              <a:t>Site bindings for the application.</a:t>
            </a:r>
          </a:p>
          <a:p>
            <a:pPr marL="288925" indent="-204788" defTabSz="932597">
              <a:spcBef>
                <a:spcPts val="200"/>
              </a:spcBef>
              <a:spcAft>
                <a:spcPts val="400"/>
              </a:spcAft>
              <a:buFont typeface="Arial" panose="020B0604020202020204" pitchFamily="34" charset="0"/>
              <a:buChar char="•"/>
            </a:pPr>
            <a:r>
              <a:rPr lang="en-GB" dirty="0">
                <a:solidFill>
                  <a:schemeClr val="bg1"/>
                </a:solidFill>
                <a:cs typeface="Segoe UI Light" panose="020B0502040204020203" pitchFamily="34" charset="0"/>
              </a:rPr>
              <a:t>Creating &amp; updating the configuration of a new load balancer.</a:t>
            </a:r>
          </a:p>
          <a:p>
            <a:pPr marL="288925" indent="-204788" defTabSz="932597">
              <a:spcBef>
                <a:spcPts val="200"/>
              </a:spcBef>
              <a:spcAft>
                <a:spcPts val="400"/>
              </a:spcAft>
              <a:buFont typeface="Arial" panose="020B0604020202020204" pitchFamily="34" charset="0"/>
              <a:buChar char="•"/>
            </a:pPr>
            <a:r>
              <a:rPr lang="en-GB" dirty="0">
                <a:solidFill>
                  <a:schemeClr val="bg1"/>
                </a:solidFill>
                <a:cs typeface="Segoe UI Light" panose="020B0502040204020203" pitchFamily="34" charset="0"/>
              </a:rPr>
              <a:t>Any additional dependencies.</a:t>
            </a:r>
          </a:p>
        </p:txBody>
      </p:sp>
      <p:sp>
        <p:nvSpPr>
          <p:cNvPr id="12" name="Freeform 9">
            <a:extLst>
              <a:ext uri="{FF2B5EF4-FFF2-40B4-BE49-F238E27FC236}">
                <a16:creationId xmlns:a16="http://schemas.microsoft.com/office/drawing/2014/main" id="{194E10FD-4E3C-42D8-9926-630A54E7D4CF}"/>
              </a:ext>
            </a:extLst>
          </p:cNvPr>
          <p:cNvSpPr>
            <a:spLocks noEditPoints="1"/>
          </p:cNvSpPr>
          <p:nvPr/>
        </p:nvSpPr>
        <p:spPr bwMode="black">
          <a:xfrm>
            <a:off x="457201" y="1248475"/>
            <a:ext cx="363482" cy="364960"/>
          </a:xfrm>
          <a:prstGeom prst="ellipse">
            <a:avLst/>
          </a:prstGeom>
          <a:solidFill>
            <a:srgbClr val="005BAA"/>
          </a:solidFill>
          <a:ln>
            <a:noFill/>
          </a:ln>
          <a:extLst/>
        </p:spPr>
        <p:txBody>
          <a:bodyPr vert="horz" wrap="square" lIns="89642" tIns="44821" rIns="89642" bIns="44821" numCol="1" anchor="ctr" anchorCtr="0" compatLnSpc="1">
            <a:prstTxWarp prst="textNoShape">
              <a:avLst/>
            </a:prstTxWarp>
          </a:bodyPr>
          <a:lstStyle/>
          <a:p>
            <a:pPr algn="ctr" defTabSz="914462"/>
            <a:r>
              <a:rPr lang="en-US" dirty="0">
                <a:solidFill>
                  <a:schemeClr val="bg1"/>
                </a:solidFill>
                <a:latin typeface="Segoe UI"/>
                <a:sym typeface="Wingdings" panose="05000000000000000000" pitchFamily="2" charset="2"/>
              </a:rPr>
              <a:t></a:t>
            </a:r>
            <a:endParaRPr lang="en-US" dirty="0">
              <a:solidFill>
                <a:schemeClr val="bg1"/>
              </a:solidFill>
              <a:latin typeface="Segoe UI"/>
            </a:endParaRPr>
          </a:p>
        </p:txBody>
      </p:sp>
      <p:sp>
        <p:nvSpPr>
          <p:cNvPr id="13" name="Freeform 9">
            <a:extLst>
              <a:ext uri="{FF2B5EF4-FFF2-40B4-BE49-F238E27FC236}">
                <a16:creationId xmlns:a16="http://schemas.microsoft.com/office/drawing/2014/main" id="{53C03223-9A68-4E08-A127-F36F422FB4D4}"/>
              </a:ext>
            </a:extLst>
          </p:cNvPr>
          <p:cNvSpPr>
            <a:spLocks noEditPoints="1"/>
          </p:cNvSpPr>
          <p:nvPr/>
        </p:nvSpPr>
        <p:spPr bwMode="black">
          <a:xfrm>
            <a:off x="457201" y="1676739"/>
            <a:ext cx="363482" cy="364960"/>
          </a:xfrm>
          <a:prstGeom prst="ellipse">
            <a:avLst/>
          </a:prstGeom>
          <a:solidFill>
            <a:srgbClr val="005BAA"/>
          </a:solidFill>
          <a:ln>
            <a:noFill/>
          </a:ln>
          <a:extLst/>
        </p:spPr>
        <p:txBody>
          <a:bodyPr vert="horz" wrap="square" lIns="89642" tIns="44821" rIns="89642" bIns="44821" numCol="1" anchor="ctr" anchorCtr="0" compatLnSpc="1">
            <a:prstTxWarp prst="textNoShape">
              <a:avLst/>
            </a:prstTxWarp>
          </a:bodyPr>
          <a:lstStyle/>
          <a:p>
            <a:pPr algn="ctr" defTabSz="914462"/>
            <a:r>
              <a:rPr lang="en-US" dirty="0">
                <a:solidFill>
                  <a:schemeClr val="bg1"/>
                </a:solidFill>
                <a:latin typeface="Segoe UI"/>
                <a:sym typeface="Wingdings" panose="05000000000000000000" pitchFamily="2" charset="2"/>
              </a:rPr>
              <a:t></a:t>
            </a:r>
            <a:endParaRPr lang="en-US" dirty="0">
              <a:solidFill>
                <a:schemeClr val="bg1"/>
              </a:solidFill>
              <a:latin typeface="Segoe UI"/>
            </a:endParaRPr>
          </a:p>
        </p:txBody>
      </p:sp>
      <p:sp>
        <p:nvSpPr>
          <p:cNvPr id="14" name="Freeform 9">
            <a:extLst>
              <a:ext uri="{FF2B5EF4-FFF2-40B4-BE49-F238E27FC236}">
                <a16:creationId xmlns:a16="http://schemas.microsoft.com/office/drawing/2014/main" id="{686A2C50-292E-45C9-93E5-CCCF7CCC8A03}"/>
              </a:ext>
            </a:extLst>
          </p:cNvPr>
          <p:cNvSpPr>
            <a:spLocks noEditPoints="1"/>
          </p:cNvSpPr>
          <p:nvPr/>
        </p:nvSpPr>
        <p:spPr bwMode="black">
          <a:xfrm>
            <a:off x="457201" y="3829630"/>
            <a:ext cx="363482" cy="364960"/>
          </a:xfrm>
          <a:prstGeom prst="ellipse">
            <a:avLst/>
          </a:prstGeom>
          <a:solidFill>
            <a:srgbClr val="005BAA"/>
          </a:solidFill>
          <a:ln>
            <a:noFill/>
          </a:ln>
          <a:extLst/>
        </p:spPr>
        <p:txBody>
          <a:bodyPr vert="horz" wrap="square" lIns="89642" tIns="44821" rIns="89642" bIns="44821" numCol="1" anchor="ctr" anchorCtr="0" compatLnSpc="1">
            <a:prstTxWarp prst="textNoShape">
              <a:avLst/>
            </a:prstTxWarp>
          </a:bodyPr>
          <a:lstStyle/>
          <a:p>
            <a:pPr algn="ctr" defTabSz="914462"/>
            <a:r>
              <a:rPr lang="en-US" dirty="0">
                <a:solidFill>
                  <a:schemeClr val="bg1"/>
                </a:solidFill>
                <a:latin typeface="Segoe UI"/>
                <a:sym typeface="Wingdings" panose="05000000000000000000" pitchFamily="2" charset="2"/>
              </a:rPr>
              <a:t></a:t>
            </a:r>
            <a:endParaRPr lang="en-US" dirty="0">
              <a:solidFill>
                <a:schemeClr val="bg1"/>
              </a:solidFill>
              <a:latin typeface="Segoe UI"/>
            </a:endParaRPr>
          </a:p>
        </p:txBody>
      </p:sp>
    </p:spTree>
    <p:extLst>
      <p:ext uri="{BB962C8B-B14F-4D97-AF65-F5344CB8AC3E}">
        <p14:creationId xmlns:p14="http://schemas.microsoft.com/office/powerpoint/2010/main" val="361107718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Rectangle 1"/>
          <p:cNvSpPr/>
          <p:nvPr/>
        </p:nvSpPr>
        <p:spPr>
          <a:xfrm>
            <a:off x="462455" y="1196787"/>
            <a:ext cx="4372304" cy="531962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1836">
              <a:solidFill>
                <a:prstClr val="white"/>
              </a:solidFill>
              <a:latin typeface="Segoe UI Light" panose="020B0502040204020203" pitchFamily="34" charset="0"/>
              <a:cs typeface="Segoe UI Light" panose="020B0502040204020203" pitchFamily="34" charset="0"/>
            </a:endParaRPr>
          </a:p>
        </p:txBody>
      </p:sp>
      <p:sp>
        <p:nvSpPr>
          <p:cNvPr id="5" name="Title 4"/>
          <p:cNvSpPr>
            <a:spLocks noGrp="1"/>
          </p:cNvSpPr>
          <p:nvPr>
            <p:ph type="title"/>
          </p:nvPr>
        </p:nvSpPr>
        <p:spPr/>
        <p:txBody>
          <a:bodyPr/>
          <a:lstStyle/>
          <a:p>
            <a:r>
              <a:rPr lang="en-US"/>
              <a:t>Migration using Site recovery </a:t>
            </a:r>
            <a:endParaRPr lang="en-US" dirty="0"/>
          </a:p>
        </p:txBody>
      </p:sp>
      <p:sp>
        <p:nvSpPr>
          <p:cNvPr id="7" name="Text Placeholder 3"/>
          <p:cNvSpPr txBox="1">
            <a:spLocks/>
          </p:cNvSpPr>
          <p:nvPr/>
        </p:nvSpPr>
        <p:spPr>
          <a:xfrm>
            <a:off x="5116010" y="1196787"/>
            <a:ext cx="6858010" cy="5319627"/>
          </a:xfrm>
          <a:prstGeom prst="rect">
            <a:avLst/>
          </a:prstGeom>
          <a:solidFill>
            <a:schemeClr val="bg1">
              <a:alpha val="15000"/>
            </a:schemeClr>
          </a:solidFill>
        </p:spPr>
        <p:txBody>
          <a:bodyPr lIns="32004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51304">
              <a:lnSpc>
                <a:spcPct val="100000"/>
              </a:lnSpc>
              <a:spcBef>
                <a:spcPts val="1800"/>
              </a:spcBef>
              <a:buNone/>
              <a:defRPr/>
            </a:pPr>
            <a:r>
              <a:rPr lang="en-US" sz="2400" dirty="0">
                <a:solidFill>
                  <a:schemeClr val="bg1"/>
                </a:solidFill>
                <a:cs typeface="Segoe UI Light" panose="020B0502040204020203" pitchFamily="34" charset="0"/>
              </a:rPr>
              <a:t>Azure’s flagship migration/BCDR tool</a:t>
            </a:r>
          </a:p>
          <a:p>
            <a:pPr marL="0" indent="0" defTabSz="951304">
              <a:lnSpc>
                <a:spcPct val="100000"/>
              </a:lnSpc>
              <a:spcBef>
                <a:spcPts val="1800"/>
              </a:spcBef>
              <a:buNone/>
              <a:defRPr/>
            </a:pPr>
            <a:r>
              <a:rPr lang="en-US" sz="2400" dirty="0">
                <a:solidFill>
                  <a:schemeClr val="bg1"/>
                </a:solidFill>
                <a:cs typeface="Segoe UI Light" panose="020B0502040204020203" pitchFamily="34" charset="0"/>
              </a:rPr>
              <a:t>Migrate from multiple environments </a:t>
            </a:r>
          </a:p>
          <a:p>
            <a:pPr marL="0" indent="0" defTabSz="951304">
              <a:lnSpc>
                <a:spcPct val="100000"/>
              </a:lnSpc>
              <a:spcBef>
                <a:spcPts val="600"/>
              </a:spcBef>
              <a:buNone/>
              <a:defRPr/>
            </a:pPr>
            <a:r>
              <a:rPr lang="en-US" sz="1800" dirty="0">
                <a:solidFill>
                  <a:schemeClr val="bg1"/>
                </a:solidFill>
                <a:latin typeface="+mn-lt"/>
                <a:cs typeface="Segoe UI Light" panose="020B0502040204020203" pitchFamily="34" charset="0"/>
              </a:rPr>
              <a:t>VMware, Hyper-V, physical, Azure and Amazon Web Services</a:t>
            </a:r>
          </a:p>
          <a:p>
            <a:pPr marL="0" indent="0" defTabSz="951304">
              <a:lnSpc>
                <a:spcPct val="100000"/>
              </a:lnSpc>
              <a:spcBef>
                <a:spcPts val="1800"/>
              </a:spcBef>
              <a:buNone/>
              <a:defRPr/>
            </a:pPr>
            <a:r>
              <a:rPr lang="en-US" sz="2400" dirty="0">
                <a:solidFill>
                  <a:schemeClr val="bg1"/>
                </a:solidFill>
                <a:cs typeface="Segoe UI Light" panose="020B0502040204020203" pitchFamily="34" charset="0"/>
              </a:rPr>
              <a:t>Migrate any workloads </a:t>
            </a:r>
          </a:p>
          <a:p>
            <a:pPr marL="0" indent="0" defTabSz="951304">
              <a:lnSpc>
                <a:spcPct val="100000"/>
              </a:lnSpc>
              <a:spcBef>
                <a:spcPts val="600"/>
              </a:spcBef>
              <a:buNone/>
              <a:defRPr/>
            </a:pPr>
            <a:r>
              <a:rPr lang="en-US" sz="1800" dirty="0">
                <a:solidFill>
                  <a:schemeClr val="bg1"/>
                </a:solidFill>
                <a:latin typeface="+mn-lt"/>
                <a:cs typeface="Segoe UI Light" panose="020B0502040204020203" pitchFamily="34" charset="0"/>
              </a:rPr>
              <a:t>Support for both </a:t>
            </a:r>
            <a:r>
              <a:rPr lang="en-US" sz="1800" i="1" dirty="0">
                <a:solidFill>
                  <a:schemeClr val="bg1"/>
                </a:solidFill>
                <a:latin typeface="+mn-lt"/>
                <a:cs typeface="Segoe UI Light" panose="020B0502040204020203" pitchFamily="34" charset="0"/>
              </a:rPr>
              <a:t>Linux</a:t>
            </a:r>
            <a:r>
              <a:rPr lang="en-US" sz="1800" dirty="0">
                <a:solidFill>
                  <a:schemeClr val="bg1"/>
                </a:solidFill>
                <a:latin typeface="+mn-lt"/>
                <a:cs typeface="Segoe UI Light" panose="020B0502040204020203" pitchFamily="34" charset="0"/>
              </a:rPr>
              <a:t> and </a:t>
            </a:r>
            <a:r>
              <a:rPr lang="en-US" sz="1800" i="1" dirty="0">
                <a:solidFill>
                  <a:schemeClr val="bg1"/>
                </a:solidFill>
                <a:latin typeface="+mn-lt"/>
                <a:cs typeface="Segoe UI Light" panose="020B0502040204020203" pitchFamily="34" charset="0"/>
              </a:rPr>
              <a:t>Windows</a:t>
            </a:r>
            <a:r>
              <a:rPr lang="en-US" sz="1800" dirty="0">
                <a:solidFill>
                  <a:schemeClr val="bg1"/>
                </a:solidFill>
                <a:latin typeface="+mn-lt"/>
                <a:cs typeface="Segoe UI Light" panose="020B0502040204020203" pitchFamily="34" charset="0"/>
              </a:rPr>
              <a:t> workloads</a:t>
            </a:r>
          </a:p>
          <a:p>
            <a:pPr marL="0" indent="0" defTabSz="951304">
              <a:lnSpc>
                <a:spcPct val="100000"/>
              </a:lnSpc>
              <a:spcBef>
                <a:spcPts val="1800"/>
              </a:spcBef>
              <a:buNone/>
              <a:defRPr/>
            </a:pPr>
            <a:r>
              <a:rPr lang="en-US" sz="2400" dirty="0">
                <a:solidFill>
                  <a:schemeClr val="bg1"/>
                </a:solidFill>
                <a:cs typeface="Segoe UI Light" panose="020B0502040204020203" pitchFamily="34" charset="0"/>
              </a:rPr>
              <a:t>No-impact migration testing </a:t>
            </a:r>
          </a:p>
          <a:p>
            <a:pPr marL="0" indent="0" defTabSz="951304">
              <a:lnSpc>
                <a:spcPct val="100000"/>
              </a:lnSpc>
              <a:spcBef>
                <a:spcPts val="600"/>
              </a:spcBef>
              <a:buNone/>
              <a:defRPr/>
            </a:pPr>
            <a:r>
              <a:rPr lang="en-US" sz="1800" dirty="0">
                <a:solidFill>
                  <a:schemeClr val="bg1"/>
                </a:solidFill>
                <a:latin typeface="+mn-lt"/>
                <a:cs typeface="Segoe UI Light" panose="020B0502040204020203" pitchFamily="34" charset="0"/>
              </a:rPr>
              <a:t>When replicating workloads into Azure, execute tests to </a:t>
            </a:r>
            <a:br>
              <a:rPr lang="en-US" sz="1800" dirty="0">
                <a:solidFill>
                  <a:schemeClr val="bg1"/>
                </a:solidFill>
                <a:latin typeface="+mn-lt"/>
                <a:cs typeface="Segoe UI Light" panose="020B0502040204020203" pitchFamily="34" charset="0"/>
              </a:rPr>
            </a:br>
            <a:r>
              <a:rPr lang="en-US" sz="1800" dirty="0">
                <a:solidFill>
                  <a:schemeClr val="bg1"/>
                </a:solidFill>
                <a:latin typeface="+mn-lt"/>
                <a:cs typeface="Segoe UI Light" panose="020B0502040204020203" pitchFamily="34" charset="0"/>
              </a:rPr>
              <a:t>ensure readiness</a:t>
            </a:r>
          </a:p>
          <a:p>
            <a:pPr marL="0" indent="0" defTabSz="951304">
              <a:lnSpc>
                <a:spcPct val="100000"/>
              </a:lnSpc>
              <a:spcBef>
                <a:spcPts val="1800"/>
              </a:spcBef>
              <a:buNone/>
              <a:defRPr/>
            </a:pPr>
            <a:r>
              <a:rPr lang="en-US" sz="2400" dirty="0">
                <a:solidFill>
                  <a:schemeClr val="bg1"/>
                </a:solidFill>
                <a:cs typeface="Segoe UI Light" panose="020B0502040204020203" pitchFamily="34" charset="0"/>
              </a:rPr>
              <a:t>Move applications with near-zero downtime</a:t>
            </a:r>
          </a:p>
          <a:p>
            <a:pPr marL="0" indent="0" defTabSz="951304">
              <a:lnSpc>
                <a:spcPct val="100000"/>
              </a:lnSpc>
              <a:spcBef>
                <a:spcPts val="600"/>
              </a:spcBef>
              <a:buNone/>
              <a:defRPr/>
            </a:pPr>
            <a:r>
              <a:rPr lang="en-US" sz="1800" dirty="0">
                <a:solidFill>
                  <a:schemeClr val="bg1"/>
                </a:solidFill>
                <a:latin typeface="+mn-lt"/>
                <a:cs typeface="Segoe UI Light" panose="020B0502040204020203" pitchFamily="34" charset="0"/>
              </a:rPr>
              <a:t>Move a single application or an entire datacenter to the cloud with minimal impact to production users</a:t>
            </a:r>
          </a:p>
        </p:txBody>
      </p:sp>
      <p:sp>
        <p:nvSpPr>
          <p:cNvPr id="13" name="AutoShape 3"/>
          <p:cNvSpPr>
            <a:spLocks noChangeAspect="1" noChangeArrowheads="1" noTextEdit="1"/>
          </p:cNvSpPr>
          <p:nvPr/>
        </p:nvSpPr>
        <p:spPr bwMode="auto">
          <a:xfrm>
            <a:off x="1130858" y="1738507"/>
            <a:ext cx="3045040" cy="4881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97">
              <a:defRPr/>
            </a:pPr>
            <a:endParaRPr lang="en-US" dirty="0">
              <a:solidFill>
                <a:prstClr val="black"/>
              </a:solidFill>
              <a:latin typeface="Segoe UI Light" panose="020B0502040204020203" pitchFamily="34" charset="0"/>
              <a:cs typeface="Segoe UI Light" panose="020B0502040204020203" pitchFamily="34" charset="0"/>
            </a:endParaRPr>
          </a:p>
        </p:txBody>
      </p:sp>
      <p:grpSp>
        <p:nvGrpSpPr>
          <p:cNvPr id="53" name="Group 52">
            <a:extLst>
              <a:ext uri="{FF2B5EF4-FFF2-40B4-BE49-F238E27FC236}">
                <a16:creationId xmlns:a16="http://schemas.microsoft.com/office/drawing/2014/main" id="{360A5E3B-CA3C-4F68-BD1A-86D1A6DB92A1}"/>
              </a:ext>
            </a:extLst>
          </p:cNvPr>
          <p:cNvGrpSpPr/>
          <p:nvPr/>
        </p:nvGrpSpPr>
        <p:grpSpPr>
          <a:xfrm>
            <a:off x="1783093" y="5439602"/>
            <a:ext cx="2279955" cy="1076812"/>
            <a:chOff x="1783093" y="5536314"/>
            <a:chExt cx="2279955" cy="1076812"/>
          </a:xfrm>
        </p:grpSpPr>
        <p:sp>
          <p:nvSpPr>
            <p:cNvPr id="14" name="Freeform 5"/>
            <p:cNvSpPr>
              <a:spLocks/>
            </p:cNvSpPr>
            <p:nvPr/>
          </p:nvSpPr>
          <p:spPr bwMode="auto">
            <a:xfrm>
              <a:off x="2096778" y="5940118"/>
              <a:ext cx="893237" cy="669600"/>
            </a:xfrm>
            <a:custGeom>
              <a:avLst/>
              <a:gdLst>
                <a:gd name="T0" fmla="*/ 258 w 467"/>
                <a:gd name="T1" fmla="*/ 66 h 393"/>
                <a:gd name="T2" fmla="*/ 258 w 467"/>
                <a:gd name="T3" fmla="*/ 0 h 393"/>
                <a:gd name="T4" fmla="*/ 308 w 467"/>
                <a:gd name="T5" fmla="*/ 0 h 393"/>
                <a:gd name="T6" fmla="*/ 308 w 467"/>
                <a:gd name="T7" fmla="*/ 66 h 393"/>
                <a:gd name="T8" fmla="*/ 326 w 467"/>
                <a:gd name="T9" fmla="*/ 66 h 393"/>
                <a:gd name="T10" fmla="*/ 326 w 467"/>
                <a:gd name="T11" fmla="*/ 0 h 393"/>
                <a:gd name="T12" fmla="*/ 377 w 467"/>
                <a:gd name="T13" fmla="*/ 0 h 393"/>
                <a:gd name="T14" fmla="*/ 377 w 467"/>
                <a:gd name="T15" fmla="*/ 66 h 393"/>
                <a:gd name="T16" fmla="*/ 467 w 467"/>
                <a:gd name="T17" fmla="*/ 66 h 393"/>
                <a:gd name="T18" fmla="*/ 467 w 467"/>
                <a:gd name="T19" fmla="*/ 83 h 393"/>
                <a:gd name="T20" fmla="*/ 446 w 467"/>
                <a:gd name="T21" fmla="*/ 83 h 393"/>
                <a:gd name="T22" fmla="*/ 446 w 467"/>
                <a:gd name="T23" fmla="*/ 393 h 393"/>
                <a:gd name="T24" fmla="*/ 21 w 467"/>
                <a:gd name="T25" fmla="*/ 393 h 393"/>
                <a:gd name="T26" fmla="*/ 21 w 467"/>
                <a:gd name="T27" fmla="*/ 83 h 393"/>
                <a:gd name="T28" fmla="*/ 0 w 467"/>
                <a:gd name="T29" fmla="*/ 83 h 393"/>
                <a:gd name="T30" fmla="*/ 0 w 467"/>
                <a:gd name="T31" fmla="*/ 66 h 393"/>
                <a:gd name="T32" fmla="*/ 258 w 467"/>
                <a:gd name="T33" fmla="*/ 66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7" h="393">
                  <a:moveTo>
                    <a:pt x="258" y="66"/>
                  </a:moveTo>
                  <a:lnTo>
                    <a:pt x="258" y="0"/>
                  </a:lnTo>
                  <a:lnTo>
                    <a:pt x="308" y="0"/>
                  </a:lnTo>
                  <a:lnTo>
                    <a:pt x="308" y="66"/>
                  </a:lnTo>
                  <a:lnTo>
                    <a:pt x="326" y="66"/>
                  </a:lnTo>
                  <a:lnTo>
                    <a:pt x="326" y="0"/>
                  </a:lnTo>
                  <a:lnTo>
                    <a:pt x="377" y="0"/>
                  </a:lnTo>
                  <a:lnTo>
                    <a:pt x="377" y="66"/>
                  </a:lnTo>
                  <a:lnTo>
                    <a:pt x="467" y="66"/>
                  </a:lnTo>
                  <a:lnTo>
                    <a:pt x="467" y="83"/>
                  </a:lnTo>
                  <a:lnTo>
                    <a:pt x="446" y="83"/>
                  </a:lnTo>
                  <a:lnTo>
                    <a:pt x="446" y="393"/>
                  </a:lnTo>
                  <a:lnTo>
                    <a:pt x="21" y="393"/>
                  </a:lnTo>
                  <a:lnTo>
                    <a:pt x="21" y="83"/>
                  </a:lnTo>
                  <a:lnTo>
                    <a:pt x="0" y="83"/>
                  </a:lnTo>
                  <a:lnTo>
                    <a:pt x="0" y="66"/>
                  </a:lnTo>
                  <a:lnTo>
                    <a:pt x="258" y="66"/>
                  </a:lnTo>
                  <a:close/>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97">
                <a:defRPr/>
              </a:pPr>
              <a:endParaRPr lang="en-US">
                <a:solidFill>
                  <a:prstClr val="black"/>
                </a:solidFill>
                <a:latin typeface="Segoe UI Light" panose="020B0502040204020203" pitchFamily="34" charset="0"/>
                <a:cs typeface="Segoe UI Light" panose="020B0502040204020203" pitchFamily="34" charset="0"/>
              </a:endParaRPr>
            </a:p>
          </p:txBody>
        </p:sp>
        <p:sp>
          <p:nvSpPr>
            <p:cNvPr id="15" name="Rectangle 6"/>
            <p:cNvSpPr>
              <a:spLocks noChangeArrowheads="1"/>
            </p:cNvSpPr>
            <p:nvPr/>
          </p:nvSpPr>
          <p:spPr bwMode="auto">
            <a:xfrm>
              <a:off x="2666767" y="6563715"/>
              <a:ext cx="306034" cy="46003"/>
            </a:xfrm>
            <a:prstGeom prst="rect">
              <a:avLst/>
            </a:prstGeom>
            <a:solidFill>
              <a:srgbClr val="95959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97">
                <a:defRPr/>
              </a:pPr>
              <a:endParaRPr lang="en-US">
                <a:solidFill>
                  <a:prstClr val="black"/>
                </a:solidFill>
                <a:latin typeface="Segoe UI Light" panose="020B0502040204020203" pitchFamily="34" charset="0"/>
                <a:cs typeface="Segoe UI Light" panose="020B0502040204020203" pitchFamily="34" charset="0"/>
              </a:endParaRPr>
            </a:p>
          </p:txBody>
        </p:sp>
        <p:sp>
          <p:nvSpPr>
            <p:cNvPr id="16" name="Rectangle 7"/>
            <p:cNvSpPr>
              <a:spLocks noChangeArrowheads="1"/>
            </p:cNvSpPr>
            <p:nvPr/>
          </p:nvSpPr>
          <p:spPr bwMode="auto">
            <a:xfrm>
              <a:off x="1976277" y="6563715"/>
              <a:ext cx="877936" cy="46003"/>
            </a:xfrm>
            <a:prstGeom prst="rect">
              <a:avLst/>
            </a:prstGeom>
            <a:solidFill>
              <a:srgbClr val="95959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97">
                <a:defRPr/>
              </a:pPr>
              <a:endParaRPr lang="en-US">
                <a:solidFill>
                  <a:prstClr val="black"/>
                </a:solidFill>
                <a:latin typeface="Segoe UI Light" panose="020B0502040204020203" pitchFamily="34" charset="0"/>
                <a:cs typeface="Segoe UI Light" panose="020B0502040204020203" pitchFamily="34" charset="0"/>
              </a:endParaRPr>
            </a:p>
          </p:txBody>
        </p:sp>
        <p:sp>
          <p:nvSpPr>
            <p:cNvPr id="17" name="Freeform 8"/>
            <p:cNvSpPr>
              <a:spLocks/>
            </p:cNvSpPr>
            <p:nvPr/>
          </p:nvSpPr>
          <p:spPr bwMode="auto">
            <a:xfrm>
              <a:off x="2944110" y="5555056"/>
              <a:ext cx="931492" cy="983102"/>
            </a:xfrm>
            <a:custGeom>
              <a:avLst/>
              <a:gdLst>
                <a:gd name="T0" fmla="*/ 443 w 487"/>
                <a:gd name="T1" fmla="*/ 0 h 577"/>
                <a:gd name="T2" fmla="*/ 0 w 487"/>
                <a:gd name="T3" fmla="*/ 0 h 577"/>
                <a:gd name="T4" fmla="*/ 0 w 487"/>
                <a:gd name="T5" fmla="*/ 217 h 577"/>
                <a:gd name="T6" fmla="*/ 0 w 487"/>
                <a:gd name="T7" fmla="*/ 577 h 577"/>
                <a:gd name="T8" fmla="*/ 487 w 487"/>
                <a:gd name="T9" fmla="*/ 577 h 577"/>
                <a:gd name="T10" fmla="*/ 487 w 487"/>
                <a:gd name="T11" fmla="*/ 0 h 577"/>
                <a:gd name="T12" fmla="*/ 443 w 487"/>
                <a:gd name="T13" fmla="*/ 0 h 577"/>
                <a:gd name="T14" fmla="*/ 443 w 487"/>
                <a:gd name="T15" fmla="*/ 0 h 5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7" h="577">
                  <a:moveTo>
                    <a:pt x="443" y="0"/>
                  </a:moveTo>
                  <a:lnTo>
                    <a:pt x="0" y="0"/>
                  </a:lnTo>
                  <a:lnTo>
                    <a:pt x="0" y="217"/>
                  </a:lnTo>
                  <a:lnTo>
                    <a:pt x="0" y="577"/>
                  </a:lnTo>
                  <a:lnTo>
                    <a:pt x="487" y="577"/>
                  </a:lnTo>
                  <a:lnTo>
                    <a:pt x="487" y="0"/>
                  </a:lnTo>
                  <a:lnTo>
                    <a:pt x="443" y="0"/>
                  </a:lnTo>
                  <a:lnTo>
                    <a:pt x="443" y="0"/>
                  </a:lnTo>
                  <a:close/>
                </a:path>
              </a:pathLst>
            </a:custGeom>
            <a:solidFill>
              <a:srgbClr val="595A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97">
                <a:defRPr/>
              </a:pPr>
              <a:endParaRPr lang="en-US">
                <a:solidFill>
                  <a:prstClr val="black"/>
                </a:solidFill>
                <a:latin typeface="Segoe UI Light" panose="020B0502040204020203" pitchFamily="34" charset="0"/>
                <a:cs typeface="Segoe UI Light" panose="020B0502040204020203" pitchFamily="34" charset="0"/>
              </a:endParaRPr>
            </a:p>
          </p:txBody>
        </p:sp>
        <p:sp>
          <p:nvSpPr>
            <p:cNvPr id="18" name="Freeform 9"/>
            <p:cNvSpPr>
              <a:spLocks/>
            </p:cNvSpPr>
            <p:nvPr/>
          </p:nvSpPr>
          <p:spPr bwMode="auto">
            <a:xfrm>
              <a:off x="2944110" y="5555056"/>
              <a:ext cx="847332" cy="369728"/>
            </a:xfrm>
            <a:custGeom>
              <a:avLst/>
              <a:gdLst>
                <a:gd name="T0" fmla="*/ 0 w 443"/>
                <a:gd name="T1" fmla="*/ 0 h 217"/>
                <a:gd name="T2" fmla="*/ 0 w 443"/>
                <a:gd name="T3" fmla="*/ 217 h 217"/>
                <a:gd name="T4" fmla="*/ 443 w 443"/>
                <a:gd name="T5" fmla="*/ 0 h 217"/>
                <a:gd name="T6" fmla="*/ 0 w 443"/>
                <a:gd name="T7" fmla="*/ 0 h 217"/>
                <a:gd name="T8" fmla="*/ 0 w 443"/>
                <a:gd name="T9" fmla="*/ 0 h 217"/>
              </a:gdLst>
              <a:ahLst/>
              <a:cxnLst>
                <a:cxn ang="0">
                  <a:pos x="T0" y="T1"/>
                </a:cxn>
                <a:cxn ang="0">
                  <a:pos x="T2" y="T3"/>
                </a:cxn>
                <a:cxn ang="0">
                  <a:pos x="T4" y="T5"/>
                </a:cxn>
                <a:cxn ang="0">
                  <a:pos x="T6" y="T7"/>
                </a:cxn>
                <a:cxn ang="0">
                  <a:pos x="T8" y="T9"/>
                </a:cxn>
              </a:cxnLst>
              <a:rect l="0" t="0" r="r" b="b"/>
              <a:pathLst>
                <a:path w="443" h="217">
                  <a:moveTo>
                    <a:pt x="0" y="0"/>
                  </a:moveTo>
                  <a:lnTo>
                    <a:pt x="0" y="217"/>
                  </a:lnTo>
                  <a:lnTo>
                    <a:pt x="443" y="0"/>
                  </a:lnTo>
                  <a:lnTo>
                    <a:pt x="0" y="0"/>
                  </a:lnTo>
                  <a:lnTo>
                    <a:pt x="0" y="0"/>
                  </a:lnTo>
                  <a:close/>
                </a:path>
              </a:pathLst>
            </a:custGeom>
            <a:solidFill>
              <a:srgbClr val="6E6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97">
                <a:defRPr/>
              </a:pPr>
              <a:endParaRPr lang="en-US">
                <a:solidFill>
                  <a:prstClr val="black"/>
                </a:solidFill>
                <a:latin typeface="Segoe UI Light" panose="020B0502040204020203" pitchFamily="34" charset="0"/>
                <a:cs typeface="Segoe UI Light" panose="020B0502040204020203" pitchFamily="34" charset="0"/>
              </a:endParaRPr>
            </a:p>
          </p:txBody>
        </p:sp>
        <p:sp>
          <p:nvSpPr>
            <p:cNvPr id="19" name="Freeform 10"/>
            <p:cNvSpPr>
              <a:spLocks/>
            </p:cNvSpPr>
            <p:nvPr/>
          </p:nvSpPr>
          <p:spPr bwMode="auto">
            <a:xfrm>
              <a:off x="3028270" y="6165022"/>
              <a:ext cx="845419" cy="373136"/>
            </a:xfrm>
            <a:custGeom>
              <a:avLst/>
              <a:gdLst>
                <a:gd name="T0" fmla="*/ 442 w 442"/>
                <a:gd name="T1" fmla="*/ 219 h 219"/>
                <a:gd name="T2" fmla="*/ 442 w 442"/>
                <a:gd name="T3" fmla="*/ 0 h 219"/>
                <a:gd name="T4" fmla="*/ 0 w 442"/>
                <a:gd name="T5" fmla="*/ 219 h 219"/>
                <a:gd name="T6" fmla="*/ 442 w 442"/>
                <a:gd name="T7" fmla="*/ 219 h 219"/>
                <a:gd name="T8" fmla="*/ 442 w 442"/>
                <a:gd name="T9" fmla="*/ 219 h 219"/>
              </a:gdLst>
              <a:ahLst/>
              <a:cxnLst>
                <a:cxn ang="0">
                  <a:pos x="T0" y="T1"/>
                </a:cxn>
                <a:cxn ang="0">
                  <a:pos x="T2" y="T3"/>
                </a:cxn>
                <a:cxn ang="0">
                  <a:pos x="T4" y="T5"/>
                </a:cxn>
                <a:cxn ang="0">
                  <a:pos x="T6" y="T7"/>
                </a:cxn>
                <a:cxn ang="0">
                  <a:pos x="T8" y="T9"/>
                </a:cxn>
              </a:cxnLst>
              <a:rect l="0" t="0" r="r" b="b"/>
              <a:pathLst>
                <a:path w="442" h="219">
                  <a:moveTo>
                    <a:pt x="442" y="219"/>
                  </a:moveTo>
                  <a:lnTo>
                    <a:pt x="442" y="0"/>
                  </a:lnTo>
                  <a:lnTo>
                    <a:pt x="0" y="219"/>
                  </a:lnTo>
                  <a:lnTo>
                    <a:pt x="442" y="219"/>
                  </a:lnTo>
                  <a:lnTo>
                    <a:pt x="442" y="219"/>
                  </a:lnTo>
                  <a:close/>
                </a:path>
              </a:pathLst>
            </a:custGeom>
            <a:solidFill>
              <a:srgbClr val="4241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97">
                <a:defRPr/>
              </a:pPr>
              <a:endParaRPr lang="en-US" dirty="0">
                <a:solidFill>
                  <a:prstClr val="black"/>
                </a:solidFill>
                <a:latin typeface="Segoe UI Light" panose="020B0502040204020203" pitchFamily="34" charset="0"/>
                <a:cs typeface="Segoe UI Light" panose="020B0502040204020203" pitchFamily="34" charset="0"/>
              </a:endParaRPr>
            </a:p>
          </p:txBody>
        </p:sp>
        <p:sp>
          <p:nvSpPr>
            <p:cNvPr id="20" name="Freeform 11"/>
            <p:cNvSpPr>
              <a:spLocks/>
            </p:cNvSpPr>
            <p:nvPr/>
          </p:nvSpPr>
          <p:spPr bwMode="auto">
            <a:xfrm>
              <a:off x="2944110" y="6538158"/>
              <a:ext cx="931492" cy="74968"/>
            </a:xfrm>
            <a:custGeom>
              <a:avLst/>
              <a:gdLst>
                <a:gd name="T0" fmla="*/ 487 w 487"/>
                <a:gd name="T1" fmla="*/ 44 h 44"/>
                <a:gd name="T2" fmla="*/ 0 w 487"/>
                <a:gd name="T3" fmla="*/ 44 h 44"/>
                <a:gd name="T4" fmla="*/ 0 w 487"/>
                <a:gd name="T5" fmla="*/ 0 h 44"/>
                <a:gd name="T6" fmla="*/ 487 w 487"/>
                <a:gd name="T7" fmla="*/ 0 h 44"/>
                <a:gd name="T8" fmla="*/ 487 w 487"/>
                <a:gd name="T9" fmla="*/ 44 h 44"/>
                <a:gd name="T10" fmla="*/ 487 w 487"/>
                <a:gd name="T11" fmla="*/ 44 h 44"/>
              </a:gdLst>
              <a:ahLst/>
              <a:cxnLst>
                <a:cxn ang="0">
                  <a:pos x="T0" y="T1"/>
                </a:cxn>
                <a:cxn ang="0">
                  <a:pos x="T2" y="T3"/>
                </a:cxn>
                <a:cxn ang="0">
                  <a:pos x="T4" y="T5"/>
                </a:cxn>
                <a:cxn ang="0">
                  <a:pos x="T6" y="T7"/>
                </a:cxn>
                <a:cxn ang="0">
                  <a:pos x="T8" y="T9"/>
                </a:cxn>
                <a:cxn ang="0">
                  <a:pos x="T10" y="T11"/>
                </a:cxn>
              </a:cxnLst>
              <a:rect l="0" t="0" r="r" b="b"/>
              <a:pathLst>
                <a:path w="487" h="44">
                  <a:moveTo>
                    <a:pt x="487" y="44"/>
                  </a:moveTo>
                  <a:lnTo>
                    <a:pt x="0" y="44"/>
                  </a:lnTo>
                  <a:lnTo>
                    <a:pt x="0" y="0"/>
                  </a:lnTo>
                  <a:lnTo>
                    <a:pt x="487" y="0"/>
                  </a:lnTo>
                  <a:lnTo>
                    <a:pt x="487" y="44"/>
                  </a:lnTo>
                  <a:lnTo>
                    <a:pt x="487" y="44"/>
                  </a:lnTo>
                  <a:close/>
                </a:path>
              </a:pathLst>
            </a:custGeom>
            <a:solidFill>
              <a:srgbClr val="4241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97">
                <a:defRPr/>
              </a:pPr>
              <a:endParaRPr lang="en-US">
                <a:solidFill>
                  <a:prstClr val="black"/>
                </a:solidFill>
                <a:latin typeface="Segoe UI Light" panose="020B0502040204020203" pitchFamily="34" charset="0"/>
                <a:cs typeface="Segoe UI Light" panose="020B0502040204020203" pitchFamily="34" charset="0"/>
              </a:endParaRPr>
            </a:p>
          </p:txBody>
        </p:sp>
        <p:sp>
          <p:nvSpPr>
            <p:cNvPr id="21" name="Rectangle 12"/>
            <p:cNvSpPr>
              <a:spLocks noChangeArrowheads="1"/>
            </p:cNvSpPr>
            <p:nvPr/>
          </p:nvSpPr>
          <p:spPr bwMode="auto">
            <a:xfrm>
              <a:off x="2902031" y="5536314"/>
              <a:ext cx="1019476" cy="28965"/>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97">
                <a:defRPr/>
              </a:pPr>
              <a:endParaRPr lang="en-US">
                <a:solidFill>
                  <a:prstClr val="black"/>
                </a:solidFill>
                <a:latin typeface="Segoe UI Light" panose="020B0502040204020203" pitchFamily="34" charset="0"/>
                <a:cs typeface="Segoe UI Light" panose="020B0502040204020203" pitchFamily="34" charset="0"/>
              </a:endParaRPr>
            </a:p>
          </p:txBody>
        </p:sp>
        <p:sp>
          <p:nvSpPr>
            <p:cNvPr id="22" name="Rectangle 13"/>
            <p:cNvSpPr>
              <a:spLocks noChangeArrowheads="1"/>
            </p:cNvSpPr>
            <p:nvPr/>
          </p:nvSpPr>
          <p:spPr bwMode="auto">
            <a:xfrm>
              <a:off x="3452892" y="6395037"/>
              <a:ext cx="103287" cy="18401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97">
                <a:defRPr/>
              </a:pPr>
              <a:endParaRPr lang="en-US">
                <a:solidFill>
                  <a:prstClr val="black"/>
                </a:solidFill>
                <a:latin typeface="Segoe UI Light" panose="020B0502040204020203" pitchFamily="34" charset="0"/>
                <a:cs typeface="Segoe UI Light" panose="020B0502040204020203" pitchFamily="34" charset="0"/>
              </a:endParaRPr>
            </a:p>
          </p:txBody>
        </p:sp>
        <p:sp>
          <p:nvSpPr>
            <p:cNvPr id="23" name="Rectangle 14"/>
            <p:cNvSpPr>
              <a:spLocks noChangeArrowheads="1"/>
            </p:cNvSpPr>
            <p:nvPr/>
          </p:nvSpPr>
          <p:spPr bwMode="auto">
            <a:xfrm>
              <a:off x="3267359" y="6395037"/>
              <a:ext cx="107112" cy="18401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97">
                <a:defRPr/>
              </a:pPr>
              <a:endParaRPr lang="en-US">
                <a:solidFill>
                  <a:prstClr val="black"/>
                </a:solidFill>
                <a:latin typeface="Segoe UI Light" panose="020B0502040204020203" pitchFamily="34" charset="0"/>
                <a:cs typeface="Segoe UI Light" panose="020B0502040204020203" pitchFamily="34" charset="0"/>
              </a:endParaRPr>
            </a:p>
          </p:txBody>
        </p:sp>
        <p:sp>
          <p:nvSpPr>
            <p:cNvPr id="24" name="Rectangle 15"/>
            <p:cNvSpPr>
              <a:spLocks noChangeArrowheads="1"/>
            </p:cNvSpPr>
            <p:nvPr/>
          </p:nvSpPr>
          <p:spPr bwMode="auto">
            <a:xfrm>
              <a:off x="3083739" y="5790182"/>
              <a:ext cx="656061" cy="9371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97">
                <a:defRPr/>
              </a:pPr>
              <a:endParaRPr lang="en-US">
                <a:solidFill>
                  <a:prstClr val="black"/>
                </a:solidFill>
                <a:latin typeface="Segoe UI Light" panose="020B0502040204020203" pitchFamily="34" charset="0"/>
                <a:cs typeface="Segoe UI Light" panose="020B0502040204020203" pitchFamily="34" charset="0"/>
              </a:endParaRPr>
            </a:p>
          </p:txBody>
        </p:sp>
        <p:sp>
          <p:nvSpPr>
            <p:cNvPr id="25" name="Rectangle 16"/>
            <p:cNvSpPr>
              <a:spLocks noChangeArrowheads="1"/>
            </p:cNvSpPr>
            <p:nvPr/>
          </p:nvSpPr>
          <p:spPr bwMode="auto">
            <a:xfrm>
              <a:off x="3083739" y="5955453"/>
              <a:ext cx="656061" cy="9200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97">
                <a:defRPr/>
              </a:pPr>
              <a:endParaRPr lang="en-US">
                <a:solidFill>
                  <a:prstClr val="black"/>
                </a:solidFill>
                <a:latin typeface="Segoe UI Light" panose="020B0502040204020203" pitchFamily="34" charset="0"/>
                <a:cs typeface="Segoe UI Light" panose="020B0502040204020203" pitchFamily="34" charset="0"/>
              </a:endParaRPr>
            </a:p>
          </p:txBody>
        </p:sp>
        <p:sp>
          <p:nvSpPr>
            <p:cNvPr id="26" name="Rectangle 17"/>
            <p:cNvSpPr>
              <a:spLocks noChangeArrowheads="1"/>
            </p:cNvSpPr>
            <p:nvPr/>
          </p:nvSpPr>
          <p:spPr bwMode="auto">
            <a:xfrm>
              <a:off x="3083739" y="6119019"/>
              <a:ext cx="656061" cy="9371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97">
                <a:defRPr/>
              </a:pPr>
              <a:endParaRPr lang="en-US">
                <a:solidFill>
                  <a:prstClr val="black"/>
                </a:solidFill>
                <a:latin typeface="Segoe UI Light" panose="020B0502040204020203" pitchFamily="34" charset="0"/>
                <a:cs typeface="Segoe UI Light" panose="020B0502040204020203" pitchFamily="34" charset="0"/>
              </a:endParaRPr>
            </a:p>
          </p:txBody>
        </p:sp>
        <p:sp>
          <p:nvSpPr>
            <p:cNvPr id="27" name="Rectangle 18"/>
            <p:cNvSpPr>
              <a:spLocks noChangeArrowheads="1"/>
            </p:cNvSpPr>
            <p:nvPr/>
          </p:nvSpPr>
          <p:spPr bwMode="auto">
            <a:xfrm>
              <a:off x="3083739" y="6284289"/>
              <a:ext cx="656061" cy="9371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97">
                <a:defRPr/>
              </a:pPr>
              <a:endParaRPr lang="en-US">
                <a:solidFill>
                  <a:prstClr val="black"/>
                </a:solidFill>
                <a:latin typeface="Segoe UI Light" panose="020B0502040204020203" pitchFamily="34" charset="0"/>
                <a:cs typeface="Segoe UI Light" panose="020B0502040204020203" pitchFamily="34" charset="0"/>
              </a:endParaRPr>
            </a:p>
          </p:txBody>
        </p:sp>
        <p:sp>
          <p:nvSpPr>
            <p:cNvPr id="28" name="Rectangle 19"/>
            <p:cNvSpPr>
              <a:spLocks noChangeArrowheads="1"/>
            </p:cNvSpPr>
            <p:nvPr/>
          </p:nvSpPr>
          <p:spPr bwMode="auto">
            <a:xfrm>
              <a:off x="3083739" y="5624912"/>
              <a:ext cx="656061" cy="9371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97">
                <a:defRPr/>
              </a:pPr>
              <a:endParaRPr lang="en-US">
                <a:solidFill>
                  <a:prstClr val="black"/>
                </a:solidFill>
                <a:latin typeface="Segoe UI Light" panose="020B0502040204020203" pitchFamily="34" charset="0"/>
                <a:cs typeface="Segoe UI Light" panose="020B0502040204020203" pitchFamily="34" charset="0"/>
              </a:endParaRPr>
            </a:p>
          </p:txBody>
        </p:sp>
        <p:sp>
          <p:nvSpPr>
            <p:cNvPr id="29" name="Freeform 20"/>
            <p:cNvSpPr>
              <a:spLocks/>
            </p:cNvSpPr>
            <p:nvPr/>
          </p:nvSpPr>
          <p:spPr bwMode="auto">
            <a:xfrm>
              <a:off x="1783093" y="6550085"/>
              <a:ext cx="1161017" cy="59634"/>
            </a:xfrm>
            <a:custGeom>
              <a:avLst/>
              <a:gdLst>
                <a:gd name="T0" fmla="*/ 0 w 607"/>
                <a:gd name="T1" fmla="*/ 0 h 35"/>
                <a:gd name="T2" fmla="*/ 607 w 607"/>
                <a:gd name="T3" fmla="*/ 0 h 35"/>
                <a:gd name="T4" fmla="*/ 607 w 607"/>
                <a:gd name="T5" fmla="*/ 35 h 35"/>
                <a:gd name="T6" fmla="*/ 0 w 607"/>
                <a:gd name="T7" fmla="*/ 35 h 35"/>
                <a:gd name="T8" fmla="*/ 0 w 607"/>
                <a:gd name="T9" fmla="*/ 0 h 35"/>
                <a:gd name="T10" fmla="*/ 0 w 607"/>
                <a:gd name="T11" fmla="*/ 0 h 35"/>
              </a:gdLst>
              <a:ahLst/>
              <a:cxnLst>
                <a:cxn ang="0">
                  <a:pos x="T0" y="T1"/>
                </a:cxn>
                <a:cxn ang="0">
                  <a:pos x="T2" y="T3"/>
                </a:cxn>
                <a:cxn ang="0">
                  <a:pos x="T4" y="T5"/>
                </a:cxn>
                <a:cxn ang="0">
                  <a:pos x="T6" y="T7"/>
                </a:cxn>
                <a:cxn ang="0">
                  <a:pos x="T8" y="T9"/>
                </a:cxn>
                <a:cxn ang="0">
                  <a:pos x="T10" y="T11"/>
                </a:cxn>
              </a:cxnLst>
              <a:rect l="0" t="0" r="r" b="b"/>
              <a:pathLst>
                <a:path w="607" h="35">
                  <a:moveTo>
                    <a:pt x="0" y="0"/>
                  </a:moveTo>
                  <a:lnTo>
                    <a:pt x="607" y="0"/>
                  </a:lnTo>
                  <a:lnTo>
                    <a:pt x="607" y="35"/>
                  </a:lnTo>
                  <a:lnTo>
                    <a:pt x="0" y="35"/>
                  </a:lnTo>
                  <a:lnTo>
                    <a:pt x="0" y="0"/>
                  </a:lnTo>
                  <a:lnTo>
                    <a:pt x="0" y="0"/>
                  </a:lnTo>
                  <a:close/>
                </a:path>
              </a:pathLst>
            </a:custGeom>
            <a:solidFill>
              <a:srgbClr val="2483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97">
                <a:defRPr/>
              </a:pPr>
              <a:endParaRPr lang="en-US">
                <a:solidFill>
                  <a:prstClr val="black"/>
                </a:solidFill>
                <a:latin typeface="Segoe UI Light" panose="020B0502040204020203" pitchFamily="34" charset="0"/>
                <a:cs typeface="Segoe UI Light" panose="020B0502040204020203" pitchFamily="34" charset="0"/>
              </a:endParaRPr>
            </a:p>
          </p:txBody>
        </p:sp>
        <p:sp>
          <p:nvSpPr>
            <p:cNvPr id="30" name="Freeform 21"/>
            <p:cNvSpPr>
              <a:spLocks/>
            </p:cNvSpPr>
            <p:nvPr/>
          </p:nvSpPr>
          <p:spPr bwMode="auto">
            <a:xfrm>
              <a:off x="1905507" y="6340515"/>
              <a:ext cx="65032" cy="209569"/>
            </a:xfrm>
            <a:custGeom>
              <a:avLst/>
              <a:gdLst>
                <a:gd name="T0" fmla="*/ 0 w 34"/>
                <a:gd name="T1" fmla="*/ 0 h 123"/>
                <a:gd name="T2" fmla="*/ 34 w 34"/>
                <a:gd name="T3" fmla="*/ 0 h 123"/>
                <a:gd name="T4" fmla="*/ 34 w 34"/>
                <a:gd name="T5" fmla="*/ 123 h 123"/>
                <a:gd name="T6" fmla="*/ 0 w 34"/>
                <a:gd name="T7" fmla="*/ 123 h 123"/>
                <a:gd name="T8" fmla="*/ 0 w 34"/>
                <a:gd name="T9" fmla="*/ 0 h 123"/>
                <a:gd name="T10" fmla="*/ 0 w 34"/>
                <a:gd name="T11" fmla="*/ 0 h 123"/>
              </a:gdLst>
              <a:ahLst/>
              <a:cxnLst>
                <a:cxn ang="0">
                  <a:pos x="T0" y="T1"/>
                </a:cxn>
                <a:cxn ang="0">
                  <a:pos x="T2" y="T3"/>
                </a:cxn>
                <a:cxn ang="0">
                  <a:pos x="T4" y="T5"/>
                </a:cxn>
                <a:cxn ang="0">
                  <a:pos x="T6" y="T7"/>
                </a:cxn>
                <a:cxn ang="0">
                  <a:pos x="T8" y="T9"/>
                </a:cxn>
                <a:cxn ang="0">
                  <a:pos x="T10" y="T11"/>
                </a:cxn>
              </a:cxnLst>
              <a:rect l="0" t="0" r="r" b="b"/>
              <a:pathLst>
                <a:path w="34" h="123">
                  <a:moveTo>
                    <a:pt x="0" y="0"/>
                  </a:moveTo>
                  <a:lnTo>
                    <a:pt x="34" y="0"/>
                  </a:lnTo>
                  <a:lnTo>
                    <a:pt x="34" y="123"/>
                  </a:lnTo>
                  <a:lnTo>
                    <a:pt x="0" y="123"/>
                  </a:lnTo>
                  <a:lnTo>
                    <a:pt x="0" y="0"/>
                  </a:lnTo>
                  <a:lnTo>
                    <a:pt x="0" y="0"/>
                  </a:lnTo>
                  <a:close/>
                </a:path>
              </a:pathLst>
            </a:custGeom>
            <a:solidFill>
              <a:srgbClr val="CCA6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97">
                <a:defRPr/>
              </a:pPr>
              <a:endParaRPr lang="en-US">
                <a:solidFill>
                  <a:prstClr val="black"/>
                </a:solidFill>
                <a:latin typeface="Segoe UI Light" panose="020B0502040204020203" pitchFamily="34" charset="0"/>
                <a:cs typeface="Segoe UI Light" panose="020B0502040204020203" pitchFamily="34" charset="0"/>
              </a:endParaRPr>
            </a:p>
          </p:txBody>
        </p:sp>
        <p:sp>
          <p:nvSpPr>
            <p:cNvPr id="31" name="Oval 22"/>
            <p:cNvSpPr>
              <a:spLocks noChangeArrowheads="1"/>
            </p:cNvSpPr>
            <p:nvPr/>
          </p:nvSpPr>
          <p:spPr bwMode="auto">
            <a:xfrm>
              <a:off x="1783093" y="6147984"/>
              <a:ext cx="298383" cy="267499"/>
            </a:xfrm>
            <a:prstGeom prst="ellipse">
              <a:avLst/>
            </a:prstGeom>
            <a:solidFill>
              <a:srgbClr val="2483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97">
                <a:defRPr/>
              </a:pPr>
              <a:endParaRPr lang="en-US">
                <a:solidFill>
                  <a:prstClr val="black"/>
                </a:solidFill>
                <a:latin typeface="Segoe UI Light" panose="020B0502040204020203" pitchFamily="34" charset="0"/>
                <a:cs typeface="Segoe UI Light" panose="020B0502040204020203" pitchFamily="34" charset="0"/>
              </a:endParaRPr>
            </a:p>
          </p:txBody>
        </p:sp>
        <p:sp>
          <p:nvSpPr>
            <p:cNvPr id="32" name="Oval 23"/>
            <p:cNvSpPr>
              <a:spLocks noChangeArrowheads="1"/>
            </p:cNvSpPr>
            <p:nvPr/>
          </p:nvSpPr>
          <p:spPr bwMode="auto">
            <a:xfrm>
              <a:off x="1819435" y="6009975"/>
              <a:ext cx="221875" cy="197643"/>
            </a:xfrm>
            <a:prstGeom prst="ellipse">
              <a:avLst/>
            </a:prstGeom>
            <a:solidFill>
              <a:srgbClr val="2483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97">
                <a:defRPr/>
              </a:pPr>
              <a:endParaRPr lang="en-US">
                <a:solidFill>
                  <a:prstClr val="black"/>
                </a:solidFill>
                <a:latin typeface="Segoe UI Light" panose="020B0502040204020203" pitchFamily="34" charset="0"/>
                <a:cs typeface="Segoe UI Light" panose="020B0502040204020203" pitchFamily="34" charset="0"/>
              </a:endParaRPr>
            </a:p>
          </p:txBody>
        </p:sp>
        <p:sp>
          <p:nvSpPr>
            <p:cNvPr id="33" name="Freeform 24"/>
            <p:cNvSpPr>
              <a:spLocks/>
            </p:cNvSpPr>
            <p:nvPr/>
          </p:nvSpPr>
          <p:spPr bwMode="auto">
            <a:xfrm>
              <a:off x="2305264" y="6340515"/>
              <a:ext cx="63120" cy="209569"/>
            </a:xfrm>
            <a:custGeom>
              <a:avLst/>
              <a:gdLst>
                <a:gd name="T0" fmla="*/ 0 w 33"/>
                <a:gd name="T1" fmla="*/ 0 h 123"/>
                <a:gd name="T2" fmla="*/ 33 w 33"/>
                <a:gd name="T3" fmla="*/ 0 h 123"/>
                <a:gd name="T4" fmla="*/ 33 w 33"/>
                <a:gd name="T5" fmla="*/ 123 h 123"/>
                <a:gd name="T6" fmla="*/ 0 w 33"/>
                <a:gd name="T7" fmla="*/ 123 h 123"/>
                <a:gd name="T8" fmla="*/ 0 w 33"/>
                <a:gd name="T9" fmla="*/ 0 h 123"/>
                <a:gd name="T10" fmla="*/ 0 w 33"/>
                <a:gd name="T11" fmla="*/ 0 h 123"/>
              </a:gdLst>
              <a:ahLst/>
              <a:cxnLst>
                <a:cxn ang="0">
                  <a:pos x="T0" y="T1"/>
                </a:cxn>
                <a:cxn ang="0">
                  <a:pos x="T2" y="T3"/>
                </a:cxn>
                <a:cxn ang="0">
                  <a:pos x="T4" y="T5"/>
                </a:cxn>
                <a:cxn ang="0">
                  <a:pos x="T6" y="T7"/>
                </a:cxn>
                <a:cxn ang="0">
                  <a:pos x="T8" y="T9"/>
                </a:cxn>
                <a:cxn ang="0">
                  <a:pos x="T10" y="T11"/>
                </a:cxn>
              </a:cxnLst>
              <a:rect l="0" t="0" r="r" b="b"/>
              <a:pathLst>
                <a:path w="33" h="123">
                  <a:moveTo>
                    <a:pt x="0" y="0"/>
                  </a:moveTo>
                  <a:lnTo>
                    <a:pt x="33" y="0"/>
                  </a:lnTo>
                  <a:lnTo>
                    <a:pt x="33" y="123"/>
                  </a:lnTo>
                  <a:lnTo>
                    <a:pt x="0" y="123"/>
                  </a:lnTo>
                  <a:lnTo>
                    <a:pt x="0" y="0"/>
                  </a:lnTo>
                  <a:lnTo>
                    <a:pt x="0" y="0"/>
                  </a:lnTo>
                  <a:close/>
                </a:path>
              </a:pathLst>
            </a:custGeom>
            <a:solidFill>
              <a:srgbClr val="CCA6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97">
                <a:defRPr/>
              </a:pPr>
              <a:endParaRPr lang="en-US">
                <a:solidFill>
                  <a:prstClr val="black"/>
                </a:solidFill>
                <a:latin typeface="Segoe UI Light" panose="020B0502040204020203" pitchFamily="34" charset="0"/>
                <a:cs typeface="Segoe UI Light" panose="020B0502040204020203" pitchFamily="34" charset="0"/>
              </a:endParaRPr>
            </a:p>
          </p:txBody>
        </p:sp>
        <p:sp>
          <p:nvSpPr>
            <p:cNvPr id="34" name="Oval 25"/>
            <p:cNvSpPr>
              <a:spLocks noChangeArrowheads="1"/>
            </p:cNvSpPr>
            <p:nvPr/>
          </p:nvSpPr>
          <p:spPr bwMode="auto">
            <a:xfrm>
              <a:off x="2182850" y="6149688"/>
              <a:ext cx="309860" cy="277722"/>
            </a:xfrm>
            <a:prstGeom prst="ellipse">
              <a:avLst/>
            </a:prstGeom>
            <a:solidFill>
              <a:srgbClr val="2483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97">
                <a:defRPr/>
              </a:pPr>
              <a:endParaRPr lang="en-US">
                <a:solidFill>
                  <a:prstClr val="black"/>
                </a:solidFill>
                <a:latin typeface="Segoe UI Light" panose="020B0502040204020203" pitchFamily="34" charset="0"/>
                <a:cs typeface="Segoe UI Light" panose="020B0502040204020203" pitchFamily="34" charset="0"/>
              </a:endParaRPr>
            </a:p>
          </p:txBody>
        </p:sp>
        <p:sp>
          <p:nvSpPr>
            <p:cNvPr id="35" name="Oval 26"/>
            <p:cNvSpPr>
              <a:spLocks noChangeArrowheads="1"/>
            </p:cNvSpPr>
            <p:nvPr/>
          </p:nvSpPr>
          <p:spPr bwMode="auto">
            <a:xfrm>
              <a:off x="2226843" y="6009975"/>
              <a:ext cx="221875" cy="197643"/>
            </a:xfrm>
            <a:prstGeom prst="ellipse">
              <a:avLst/>
            </a:prstGeom>
            <a:solidFill>
              <a:srgbClr val="2483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97">
                <a:defRPr/>
              </a:pPr>
              <a:endParaRPr lang="en-US">
                <a:solidFill>
                  <a:prstClr val="black"/>
                </a:solidFill>
                <a:latin typeface="Segoe UI Light" panose="020B0502040204020203" pitchFamily="34" charset="0"/>
                <a:cs typeface="Segoe UI Light" panose="020B0502040204020203" pitchFamily="34" charset="0"/>
              </a:endParaRPr>
            </a:p>
          </p:txBody>
        </p:sp>
        <p:sp>
          <p:nvSpPr>
            <p:cNvPr id="36" name="Freeform 27"/>
            <p:cNvSpPr>
              <a:spLocks/>
            </p:cNvSpPr>
            <p:nvPr/>
          </p:nvSpPr>
          <p:spPr bwMode="auto">
            <a:xfrm>
              <a:off x="3873689" y="6550085"/>
              <a:ext cx="189359" cy="59634"/>
            </a:xfrm>
            <a:custGeom>
              <a:avLst/>
              <a:gdLst>
                <a:gd name="T0" fmla="*/ 0 w 99"/>
                <a:gd name="T1" fmla="*/ 0 h 35"/>
                <a:gd name="T2" fmla="*/ 99 w 99"/>
                <a:gd name="T3" fmla="*/ 0 h 35"/>
                <a:gd name="T4" fmla="*/ 99 w 99"/>
                <a:gd name="T5" fmla="*/ 35 h 35"/>
                <a:gd name="T6" fmla="*/ 0 w 99"/>
                <a:gd name="T7" fmla="*/ 35 h 35"/>
                <a:gd name="T8" fmla="*/ 0 w 99"/>
                <a:gd name="T9" fmla="*/ 0 h 35"/>
                <a:gd name="T10" fmla="*/ 0 w 99"/>
                <a:gd name="T11" fmla="*/ 0 h 35"/>
              </a:gdLst>
              <a:ahLst/>
              <a:cxnLst>
                <a:cxn ang="0">
                  <a:pos x="T0" y="T1"/>
                </a:cxn>
                <a:cxn ang="0">
                  <a:pos x="T2" y="T3"/>
                </a:cxn>
                <a:cxn ang="0">
                  <a:pos x="T4" y="T5"/>
                </a:cxn>
                <a:cxn ang="0">
                  <a:pos x="T6" y="T7"/>
                </a:cxn>
                <a:cxn ang="0">
                  <a:pos x="T8" y="T9"/>
                </a:cxn>
                <a:cxn ang="0">
                  <a:pos x="T10" y="T11"/>
                </a:cxn>
              </a:cxnLst>
              <a:rect l="0" t="0" r="r" b="b"/>
              <a:pathLst>
                <a:path w="99" h="35">
                  <a:moveTo>
                    <a:pt x="0" y="0"/>
                  </a:moveTo>
                  <a:lnTo>
                    <a:pt x="99" y="0"/>
                  </a:lnTo>
                  <a:lnTo>
                    <a:pt x="99" y="35"/>
                  </a:lnTo>
                  <a:lnTo>
                    <a:pt x="0" y="35"/>
                  </a:lnTo>
                  <a:lnTo>
                    <a:pt x="0" y="0"/>
                  </a:lnTo>
                  <a:lnTo>
                    <a:pt x="0" y="0"/>
                  </a:lnTo>
                  <a:close/>
                </a:path>
              </a:pathLst>
            </a:custGeom>
            <a:solidFill>
              <a:srgbClr val="2483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97">
                <a:defRPr/>
              </a:pPr>
              <a:endParaRPr lang="en-US">
                <a:solidFill>
                  <a:prstClr val="black"/>
                </a:solidFill>
                <a:latin typeface="Segoe UI Light" panose="020B0502040204020203" pitchFamily="34" charset="0"/>
                <a:cs typeface="Segoe UI Light" panose="020B0502040204020203" pitchFamily="34" charset="0"/>
              </a:endParaRPr>
            </a:p>
          </p:txBody>
        </p:sp>
      </p:grpSp>
      <p:sp>
        <p:nvSpPr>
          <p:cNvPr id="37" name="Freeform 28"/>
          <p:cNvSpPr>
            <a:spLocks/>
          </p:cNvSpPr>
          <p:nvPr/>
        </p:nvSpPr>
        <p:spPr bwMode="auto">
          <a:xfrm>
            <a:off x="1777355" y="2483074"/>
            <a:ext cx="2398543" cy="1490839"/>
          </a:xfrm>
          <a:custGeom>
            <a:avLst/>
            <a:gdLst>
              <a:gd name="T0" fmla="*/ 681 w 832"/>
              <a:gd name="T1" fmla="*/ 232 h 581"/>
              <a:gd name="T2" fmla="*/ 681 w 832"/>
              <a:gd name="T3" fmla="*/ 220 h 581"/>
              <a:gd name="T4" fmla="*/ 559 w 832"/>
              <a:gd name="T5" fmla="*/ 0 h 581"/>
              <a:gd name="T6" fmla="*/ 0 w 832"/>
              <a:gd name="T7" fmla="*/ 559 h 581"/>
              <a:gd name="T8" fmla="*/ 69 w 832"/>
              <a:gd name="T9" fmla="*/ 581 h 581"/>
              <a:gd name="T10" fmla="*/ 92 w 832"/>
              <a:gd name="T11" fmla="*/ 581 h 581"/>
              <a:gd name="T12" fmla="*/ 113 w 832"/>
              <a:gd name="T13" fmla="*/ 581 h 581"/>
              <a:gd name="T14" fmla="*/ 538 w 832"/>
              <a:gd name="T15" fmla="*/ 581 h 581"/>
              <a:gd name="T16" fmla="*/ 547 w 832"/>
              <a:gd name="T17" fmla="*/ 581 h 581"/>
              <a:gd name="T18" fmla="*/ 557 w 832"/>
              <a:gd name="T19" fmla="*/ 581 h 581"/>
              <a:gd name="T20" fmla="*/ 589 w 832"/>
              <a:gd name="T21" fmla="*/ 581 h 581"/>
              <a:gd name="T22" fmla="*/ 656 w 832"/>
              <a:gd name="T23" fmla="*/ 581 h 581"/>
              <a:gd name="T24" fmla="*/ 832 w 832"/>
              <a:gd name="T25" fmla="*/ 405 h 581"/>
              <a:gd name="T26" fmla="*/ 681 w 832"/>
              <a:gd name="T27" fmla="*/ 232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32" h="581">
                <a:moveTo>
                  <a:pt x="681" y="232"/>
                </a:moveTo>
                <a:cubicBezTo>
                  <a:pt x="681" y="228"/>
                  <a:pt x="681" y="223"/>
                  <a:pt x="681" y="220"/>
                </a:cubicBezTo>
                <a:cubicBezTo>
                  <a:pt x="681" y="127"/>
                  <a:pt x="632" y="46"/>
                  <a:pt x="559" y="0"/>
                </a:cubicBezTo>
                <a:cubicBezTo>
                  <a:pt x="0" y="559"/>
                  <a:pt x="0" y="559"/>
                  <a:pt x="0" y="559"/>
                </a:cubicBezTo>
                <a:cubicBezTo>
                  <a:pt x="21" y="570"/>
                  <a:pt x="44" y="578"/>
                  <a:pt x="69" y="581"/>
                </a:cubicBezTo>
                <a:cubicBezTo>
                  <a:pt x="76" y="581"/>
                  <a:pt x="85" y="581"/>
                  <a:pt x="92" y="581"/>
                </a:cubicBezTo>
                <a:cubicBezTo>
                  <a:pt x="99" y="581"/>
                  <a:pt x="106" y="581"/>
                  <a:pt x="113" y="581"/>
                </a:cubicBezTo>
                <a:cubicBezTo>
                  <a:pt x="208" y="581"/>
                  <a:pt x="432" y="581"/>
                  <a:pt x="538" y="581"/>
                </a:cubicBezTo>
                <a:cubicBezTo>
                  <a:pt x="542" y="581"/>
                  <a:pt x="544" y="581"/>
                  <a:pt x="547" y="581"/>
                </a:cubicBezTo>
                <a:cubicBezTo>
                  <a:pt x="557" y="581"/>
                  <a:pt x="557" y="581"/>
                  <a:pt x="557" y="581"/>
                </a:cubicBezTo>
                <a:cubicBezTo>
                  <a:pt x="563" y="581"/>
                  <a:pt x="578" y="581"/>
                  <a:pt x="589" y="581"/>
                </a:cubicBezTo>
                <a:cubicBezTo>
                  <a:pt x="656" y="581"/>
                  <a:pt x="656" y="581"/>
                  <a:pt x="656" y="581"/>
                </a:cubicBezTo>
                <a:cubicBezTo>
                  <a:pt x="754" y="579"/>
                  <a:pt x="832" y="501"/>
                  <a:pt x="832" y="405"/>
                </a:cubicBezTo>
                <a:cubicBezTo>
                  <a:pt x="832" y="317"/>
                  <a:pt x="766" y="244"/>
                  <a:pt x="681" y="232"/>
                </a:cubicBezTo>
                <a:close/>
              </a:path>
            </a:pathLst>
          </a:custGeom>
          <a:solidFill>
            <a:schemeClr val="accent2">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97">
              <a:defRPr/>
            </a:pPr>
            <a:endParaRPr lang="en-US">
              <a:solidFill>
                <a:prstClr val="black"/>
              </a:solidFill>
              <a:latin typeface="Segoe UI Light" panose="020B0502040204020203" pitchFamily="34" charset="0"/>
              <a:cs typeface="Segoe UI Light" panose="020B0502040204020203" pitchFamily="34" charset="0"/>
            </a:endParaRPr>
          </a:p>
        </p:txBody>
      </p:sp>
      <p:sp>
        <p:nvSpPr>
          <p:cNvPr id="38" name="Freeform 29"/>
          <p:cNvSpPr>
            <a:spLocks/>
          </p:cNvSpPr>
          <p:nvPr/>
        </p:nvSpPr>
        <p:spPr bwMode="auto">
          <a:xfrm>
            <a:off x="1450281" y="2380845"/>
            <a:ext cx="1937579" cy="1536843"/>
          </a:xfrm>
          <a:custGeom>
            <a:avLst/>
            <a:gdLst>
              <a:gd name="T0" fmla="*/ 533 w 672"/>
              <a:gd name="T1" fmla="*/ 0 h 599"/>
              <a:gd name="T2" fmla="*/ 316 w 672"/>
              <a:gd name="T3" fmla="*/ 116 h 599"/>
              <a:gd name="T4" fmla="*/ 245 w 672"/>
              <a:gd name="T5" fmla="*/ 97 h 599"/>
              <a:gd name="T6" fmla="*/ 161 w 672"/>
              <a:gd name="T7" fmla="*/ 122 h 599"/>
              <a:gd name="T8" fmla="*/ 94 w 672"/>
              <a:gd name="T9" fmla="*/ 244 h 599"/>
              <a:gd name="T10" fmla="*/ 0 w 672"/>
              <a:gd name="T11" fmla="*/ 416 h 599"/>
              <a:gd name="T12" fmla="*/ 113 w 672"/>
              <a:gd name="T13" fmla="*/ 599 h 599"/>
              <a:gd name="T14" fmla="*/ 672 w 672"/>
              <a:gd name="T15" fmla="*/ 40 h 599"/>
              <a:gd name="T16" fmla="*/ 533 w 672"/>
              <a:gd name="T1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2" h="599">
                <a:moveTo>
                  <a:pt x="533" y="0"/>
                </a:moveTo>
                <a:cubicBezTo>
                  <a:pt x="443" y="0"/>
                  <a:pt x="363" y="46"/>
                  <a:pt x="316" y="116"/>
                </a:cubicBezTo>
                <a:cubicBezTo>
                  <a:pt x="295" y="104"/>
                  <a:pt x="271" y="97"/>
                  <a:pt x="245" y="97"/>
                </a:cubicBezTo>
                <a:cubicBezTo>
                  <a:pt x="214" y="97"/>
                  <a:pt x="185" y="106"/>
                  <a:pt x="161" y="122"/>
                </a:cubicBezTo>
                <a:cubicBezTo>
                  <a:pt x="121" y="148"/>
                  <a:pt x="95" y="193"/>
                  <a:pt x="94" y="244"/>
                </a:cubicBezTo>
                <a:cubicBezTo>
                  <a:pt x="38" y="281"/>
                  <a:pt x="0" y="345"/>
                  <a:pt x="0" y="416"/>
                </a:cubicBezTo>
                <a:cubicBezTo>
                  <a:pt x="0" y="496"/>
                  <a:pt x="46" y="565"/>
                  <a:pt x="113" y="599"/>
                </a:cubicBezTo>
                <a:cubicBezTo>
                  <a:pt x="672" y="40"/>
                  <a:pt x="672" y="40"/>
                  <a:pt x="672" y="40"/>
                </a:cubicBezTo>
                <a:cubicBezTo>
                  <a:pt x="632" y="14"/>
                  <a:pt x="584" y="0"/>
                  <a:pt x="533" y="0"/>
                </a:cubicBezTo>
                <a:close/>
              </a:path>
            </a:pathLst>
          </a:custGeom>
          <a:solidFill>
            <a:schemeClr val="accent2">
              <a:lumMod val="90000"/>
              <a:lumOff val="10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97">
              <a:defRPr/>
            </a:pPr>
            <a:endParaRPr lang="en-US">
              <a:solidFill>
                <a:prstClr val="black"/>
              </a:solidFill>
              <a:latin typeface="Segoe UI Light" panose="020B0502040204020203" pitchFamily="34" charset="0"/>
              <a:cs typeface="Segoe UI Light" panose="020B0502040204020203" pitchFamily="34" charset="0"/>
            </a:endParaRPr>
          </a:p>
        </p:txBody>
      </p:sp>
      <p:sp>
        <p:nvSpPr>
          <p:cNvPr id="39" name="Freeform 30"/>
          <p:cNvSpPr>
            <a:spLocks/>
          </p:cNvSpPr>
          <p:nvPr/>
        </p:nvSpPr>
        <p:spPr bwMode="auto">
          <a:xfrm>
            <a:off x="1681720" y="2401291"/>
            <a:ext cx="1130414" cy="776940"/>
          </a:xfrm>
          <a:custGeom>
            <a:avLst/>
            <a:gdLst>
              <a:gd name="T0" fmla="*/ 41 w 429"/>
              <a:gd name="T1" fmla="*/ 148 h 332"/>
              <a:gd name="T2" fmla="*/ 254 w 429"/>
              <a:gd name="T3" fmla="*/ 119 h 332"/>
              <a:gd name="T4" fmla="*/ 308 w 429"/>
              <a:gd name="T5" fmla="*/ 218 h 332"/>
              <a:gd name="T6" fmla="*/ 308 w 429"/>
              <a:gd name="T7" fmla="*/ 218 h 332"/>
              <a:gd name="T8" fmla="*/ 241 w 429"/>
              <a:gd name="T9" fmla="*/ 226 h 332"/>
              <a:gd name="T10" fmla="*/ 348 w 429"/>
              <a:gd name="T11" fmla="*/ 332 h 332"/>
              <a:gd name="T12" fmla="*/ 429 w 429"/>
              <a:gd name="T13" fmla="*/ 204 h 332"/>
              <a:gd name="T14" fmla="*/ 370 w 429"/>
              <a:gd name="T15" fmla="*/ 211 h 332"/>
              <a:gd name="T16" fmla="*/ 370 w 429"/>
              <a:gd name="T17" fmla="*/ 211 h 332"/>
              <a:gd name="T18" fmla="*/ 293 w 429"/>
              <a:gd name="T19" fmla="*/ 72 h 332"/>
              <a:gd name="T20" fmla="*/ 0 w 429"/>
              <a:gd name="T21" fmla="*/ 101 h 332"/>
              <a:gd name="T22" fmla="*/ 41 w 429"/>
              <a:gd name="T23" fmla="*/ 148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9" h="332">
                <a:moveTo>
                  <a:pt x="41" y="148"/>
                </a:moveTo>
                <a:cubicBezTo>
                  <a:pt x="91" y="79"/>
                  <a:pt x="188" y="66"/>
                  <a:pt x="254" y="119"/>
                </a:cubicBezTo>
                <a:cubicBezTo>
                  <a:pt x="285" y="145"/>
                  <a:pt x="304" y="180"/>
                  <a:pt x="308" y="218"/>
                </a:cubicBezTo>
                <a:cubicBezTo>
                  <a:pt x="308" y="218"/>
                  <a:pt x="308" y="218"/>
                  <a:pt x="308" y="218"/>
                </a:cubicBezTo>
                <a:cubicBezTo>
                  <a:pt x="241" y="226"/>
                  <a:pt x="241" y="226"/>
                  <a:pt x="241" y="226"/>
                </a:cubicBezTo>
                <a:cubicBezTo>
                  <a:pt x="348" y="332"/>
                  <a:pt x="348" y="332"/>
                  <a:pt x="348" y="332"/>
                </a:cubicBezTo>
                <a:cubicBezTo>
                  <a:pt x="429" y="204"/>
                  <a:pt x="429" y="204"/>
                  <a:pt x="429" y="204"/>
                </a:cubicBezTo>
                <a:cubicBezTo>
                  <a:pt x="370" y="211"/>
                  <a:pt x="370" y="211"/>
                  <a:pt x="370" y="211"/>
                </a:cubicBezTo>
                <a:cubicBezTo>
                  <a:pt x="370" y="211"/>
                  <a:pt x="370" y="211"/>
                  <a:pt x="370" y="211"/>
                </a:cubicBezTo>
                <a:cubicBezTo>
                  <a:pt x="364" y="158"/>
                  <a:pt x="338" y="107"/>
                  <a:pt x="293" y="72"/>
                </a:cubicBezTo>
                <a:cubicBezTo>
                  <a:pt x="204" y="0"/>
                  <a:pt x="73" y="13"/>
                  <a:pt x="0" y="101"/>
                </a:cubicBezTo>
                <a:lnTo>
                  <a:pt x="41" y="148"/>
                </a:lnTo>
                <a:close/>
              </a:path>
            </a:pathLst>
          </a:custGeom>
          <a:solidFill>
            <a:schemeClr val="bg1">
              <a:alpha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97">
              <a:defRPr/>
            </a:pPr>
            <a:endParaRPr lang="en-US">
              <a:solidFill>
                <a:prstClr val="black"/>
              </a:solidFill>
              <a:latin typeface="Segoe UI Light" panose="020B0502040204020203" pitchFamily="34" charset="0"/>
              <a:cs typeface="Segoe UI Light" panose="020B0502040204020203" pitchFamily="34" charset="0"/>
            </a:endParaRPr>
          </a:p>
        </p:txBody>
      </p:sp>
      <p:sp>
        <p:nvSpPr>
          <p:cNvPr id="40" name="Freeform 31"/>
          <p:cNvSpPr>
            <a:spLocks/>
          </p:cNvSpPr>
          <p:nvPr/>
        </p:nvSpPr>
        <p:spPr bwMode="auto">
          <a:xfrm>
            <a:off x="1132771" y="1735099"/>
            <a:ext cx="1753958" cy="1214821"/>
          </a:xfrm>
          <a:custGeom>
            <a:avLst/>
            <a:gdLst>
              <a:gd name="T0" fmla="*/ 86 w 608"/>
              <a:gd name="T1" fmla="*/ 460 h 473"/>
              <a:gd name="T2" fmla="*/ 121 w 608"/>
              <a:gd name="T3" fmla="*/ 473 h 473"/>
              <a:gd name="T4" fmla="*/ 138 w 608"/>
              <a:gd name="T5" fmla="*/ 457 h 473"/>
              <a:gd name="T6" fmla="*/ 232 w 608"/>
              <a:gd name="T7" fmla="*/ 315 h 473"/>
              <a:gd name="T8" fmla="*/ 355 w 608"/>
              <a:gd name="T9" fmla="*/ 278 h 473"/>
              <a:gd name="T10" fmla="*/ 404 w 608"/>
              <a:gd name="T11" fmla="*/ 283 h 473"/>
              <a:gd name="T12" fmla="*/ 608 w 608"/>
              <a:gd name="T13" fmla="*/ 182 h 473"/>
              <a:gd name="T14" fmla="*/ 515 w 608"/>
              <a:gd name="T15" fmla="*/ 31 h 473"/>
              <a:gd name="T16" fmla="*/ 409 w 608"/>
              <a:gd name="T17" fmla="*/ 0 h 473"/>
              <a:gd name="T18" fmla="*/ 242 w 608"/>
              <a:gd name="T19" fmla="*/ 89 h 473"/>
              <a:gd name="T20" fmla="*/ 188 w 608"/>
              <a:gd name="T21" fmla="*/ 74 h 473"/>
              <a:gd name="T22" fmla="*/ 123 w 608"/>
              <a:gd name="T23" fmla="*/ 94 h 473"/>
              <a:gd name="T24" fmla="*/ 72 w 608"/>
              <a:gd name="T25" fmla="*/ 188 h 473"/>
              <a:gd name="T26" fmla="*/ 0 w 608"/>
              <a:gd name="T27" fmla="*/ 319 h 473"/>
              <a:gd name="T28" fmla="*/ 86 w 608"/>
              <a:gd name="T29" fmla="*/ 460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8" h="473">
                <a:moveTo>
                  <a:pt x="86" y="460"/>
                </a:moveTo>
                <a:cubicBezTo>
                  <a:pt x="97" y="466"/>
                  <a:pt x="109" y="470"/>
                  <a:pt x="121" y="473"/>
                </a:cubicBezTo>
                <a:cubicBezTo>
                  <a:pt x="126" y="468"/>
                  <a:pt x="132" y="462"/>
                  <a:pt x="138" y="457"/>
                </a:cubicBezTo>
                <a:cubicBezTo>
                  <a:pt x="148" y="400"/>
                  <a:pt x="182" y="348"/>
                  <a:pt x="232" y="315"/>
                </a:cubicBezTo>
                <a:cubicBezTo>
                  <a:pt x="268" y="290"/>
                  <a:pt x="311" y="278"/>
                  <a:pt x="355" y="278"/>
                </a:cubicBezTo>
                <a:cubicBezTo>
                  <a:pt x="371" y="278"/>
                  <a:pt x="388" y="279"/>
                  <a:pt x="404" y="283"/>
                </a:cubicBezTo>
                <a:cubicBezTo>
                  <a:pt x="458" y="227"/>
                  <a:pt x="530" y="191"/>
                  <a:pt x="608" y="182"/>
                </a:cubicBezTo>
                <a:cubicBezTo>
                  <a:pt x="602" y="118"/>
                  <a:pt x="567" y="63"/>
                  <a:pt x="515" y="31"/>
                </a:cubicBezTo>
                <a:cubicBezTo>
                  <a:pt x="484" y="11"/>
                  <a:pt x="448" y="0"/>
                  <a:pt x="409" y="0"/>
                </a:cubicBezTo>
                <a:cubicBezTo>
                  <a:pt x="339" y="0"/>
                  <a:pt x="278" y="36"/>
                  <a:pt x="242" y="89"/>
                </a:cubicBezTo>
                <a:cubicBezTo>
                  <a:pt x="226" y="80"/>
                  <a:pt x="208" y="74"/>
                  <a:pt x="188" y="74"/>
                </a:cubicBezTo>
                <a:cubicBezTo>
                  <a:pt x="164" y="74"/>
                  <a:pt x="141" y="82"/>
                  <a:pt x="123" y="94"/>
                </a:cubicBezTo>
                <a:cubicBezTo>
                  <a:pt x="93" y="114"/>
                  <a:pt x="73" y="149"/>
                  <a:pt x="72" y="188"/>
                </a:cubicBezTo>
                <a:cubicBezTo>
                  <a:pt x="29" y="216"/>
                  <a:pt x="0" y="265"/>
                  <a:pt x="0" y="319"/>
                </a:cubicBezTo>
                <a:cubicBezTo>
                  <a:pt x="0" y="381"/>
                  <a:pt x="35" y="434"/>
                  <a:pt x="86" y="460"/>
                </a:cubicBezTo>
                <a:close/>
              </a:path>
            </a:pathLst>
          </a:custGeom>
          <a:solidFill>
            <a:schemeClr val="bg1">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97">
              <a:defRPr/>
            </a:pPr>
            <a:endParaRPr lang="en-US" dirty="0">
              <a:solidFill>
                <a:prstClr val="black"/>
              </a:solidFill>
              <a:latin typeface="Segoe UI Light" panose="020B0502040204020203" pitchFamily="34" charset="0"/>
              <a:cs typeface="Segoe UI Light" panose="020B0502040204020203" pitchFamily="34" charset="0"/>
            </a:endParaRPr>
          </a:p>
        </p:txBody>
      </p:sp>
      <p:sp>
        <p:nvSpPr>
          <p:cNvPr id="41" name="Freeform 35"/>
          <p:cNvSpPr>
            <a:spLocks/>
          </p:cNvSpPr>
          <p:nvPr/>
        </p:nvSpPr>
        <p:spPr bwMode="auto">
          <a:xfrm>
            <a:off x="2333955" y="4749150"/>
            <a:ext cx="489655" cy="741160"/>
          </a:xfrm>
          <a:custGeom>
            <a:avLst/>
            <a:gdLst>
              <a:gd name="T0" fmla="*/ 170 w 170"/>
              <a:gd name="T1" fmla="*/ 98 h 289"/>
              <a:gd name="T2" fmla="*/ 169 w 170"/>
              <a:gd name="T3" fmla="*/ 289 h 289"/>
              <a:gd name="T4" fmla="*/ 0 w 170"/>
              <a:gd name="T5" fmla="*/ 192 h 289"/>
              <a:gd name="T6" fmla="*/ 1 w 170"/>
              <a:gd name="T7" fmla="*/ 0 h 289"/>
              <a:gd name="T8" fmla="*/ 170 w 170"/>
              <a:gd name="T9" fmla="*/ 98 h 289"/>
              <a:gd name="T10" fmla="*/ 170 w 170"/>
              <a:gd name="T11" fmla="*/ 98 h 289"/>
            </a:gdLst>
            <a:ahLst/>
            <a:cxnLst>
              <a:cxn ang="0">
                <a:pos x="T0" y="T1"/>
              </a:cxn>
              <a:cxn ang="0">
                <a:pos x="T2" y="T3"/>
              </a:cxn>
              <a:cxn ang="0">
                <a:pos x="T4" y="T5"/>
              </a:cxn>
              <a:cxn ang="0">
                <a:pos x="T6" y="T7"/>
              </a:cxn>
              <a:cxn ang="0">
                <a:pos x="T8" y="T9"/>
              </a:cxn>
              <a:cxn ang="0">
                <a:pos x="T10" y="T11"/>
              </a:cxn>
            </a:cxnLst>
            <a:rect l="0" t="0" r="r" b="b"/>
            <a:pathLst>
              <a:path w="170" h="289">
                <a:moveTo>
                  <a:pt x="170" y="98"/>
                </a:moveTo>
                <a:cubicBezTo>
                  <a:pt x="169" y="162"/>
                  <a:pt x="169" y="225"/>
                  <a:pt x="169" y="289"/>
                </a:cubicBezTo>
                <a:cubicBezTo>
                  <a:pt x="0" y="192"/>
                  <a:pt x="0" y="192"/>
                  <a:pt x="0" y="192"/>
                </a:cubicBezTo>
                <a:cubicBezTo>
                  <a:pt x="0" y="128"/>
                  <a:pt x="1" y="64"/>
                  <a:pt x="1" y="0"/>
                </a:cubicBezTo>
                <a:cubicBezTo>
                  <a:pt x="170" y="98"/>
                  <a:pt x="170" y="98"/>
                  <a:pt x="170" y="98"/>
                </a:cubicBezTo>
                <a:cubicBezTo>
                  <a:pt x="170" y="98"/>
                  <a:pt x="170" y="98"/>
                  <a:pt x="170" y="98"/>
                </a:cubicBezTo>
                <a:close/>
              </a:path>
            </a:pathLst>
          </a:custGeom>
          <a:solidFill>
            <a:srgbClr val="90C2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97">
              <a:defRPr/>
            </a:pPr>
            <a:endParaRPr lang="en-US" dirty="0">
              <a:solidFill>
                <a:prstClr val="black"/>
              </a:solidFill>
              <a:latin typeface="Segoe UI Light" panose="020B0502040204020203" pitchFamily="34" charset="0"/>
              <a:cs typeface="Segoe UI Light" panose="020B0502040204020203" pitchFamily="34" charset="0"/>
            </a:endParaRPr>
          </a:p>
        </p:txBody>
      </p:sp>
      <p:sp>
        <p:nvSpPr>
          <p:cNvPr id="42" name="Freeform 36"/>
          <p:cNvSpPr>
            <a:spLocks/>
          </p:cNvSpPr>
          <p:nvPr/>
        </p:nvSpPr>
        <p:spPr bwMode="auto">
          <a:xfrm>
            <a:off x="2819784" y="4749150"/>
            <a:ext cx="487742" cy="739456"/>
          </a:xfrm>
          <a:custGeom>
            <a:avLst/>
            <a:gdLst>
              <a:gd name="T0" fmla="*/ 0 w 169"/>
              <a:gd name="T1" fmla="*/ 97 h 288"/>
              <a:gd name="T2" fmla="*/ 0 w 169"/>
              <a:gd name="T3" fmla="*/ 288 h 288"/>
              <a:gd name="T4" fmla="*/ 169 w 169"/>
              <a:gd name="T5" fmla="*/ 192 h 288"/>
              <a:gd name="T6" fmla="*/ 169 w 169"/>
              <a:gd name="T7" fmla="*/ 0 h 288"/>
              <a:gd name="T8" fmla="*/ 0 w 169"/>
              <a:gd name="T9" fmla="*/ 97 h 288"/>
              <a:gd name="T10" fmla="*/ 0 w 169"/>
              <a:gd name="T11" fmla="*/ 97 h 288"/>
            </a:gdLst>
            <a:ahLst/>
            <a:cxnLst>
              <a:cxn ang="0">
                <a:pos x="T0" y="T1"/>
              </a:cxn>
              <a:cxn ang="0">
                <a:pos x="T2" y="T3"/>
              </a:cxn>
              <a:cxn ang="0">
                <a:pos x="T4" y="T5"/>
              </a:cxn>
              <a:cxn ang="0">
                <a:pos x="T6" y="T7"/>
              </a:cxn>
              <a:cxn ang="0">
                <a:pos x="T8" y="T9"/>
              </a:cxn>
              <a:cxn ang="0">
                <a:pos x="T10" y="T11"/>
              </a:cxn>
            </a:cxnLst>
            <a:rect l="0" t="0" r="r" b="b"/>
            <a:pathLst>
              <a:path w="169" h="288">
                <a:moveTo>
                  <a:pt x="0" y="97"/>
                </a:moveTo>
                <a:cubicBezTo>
                  <a:pt x="0" y="161"/>
                  <a:pt x="0" y="224"/>
                  <a:pt x="0" y="288"/>
                </a:cubicBezTo>
                <a:cubicBezTo>
                  <a:pt x="169" y="192"/>
                  <a:pt x="169" y="192"/>
                  <a:pt x="169" y="192"/>
                </a:cubicBezTo>
                <a:cubicBezTo>
                  <a:pt x="169" y="0"/>
                  <a:pt x="169" y="0"/>
                  <a:pt x="169" y="0"/>
                </a:cubicBezTo>
                <a:cubicBezTo>
                  <a:pt x="0" y="97"/>
                  <a:pt x="0" y="97"/>
                  <a:pt x="0" y="97"/>
                </a:cubicBezTo>
                <a:cubicBezTo>
                  <a:pt x="0" y="97"/>
                  <a:pt x="0" y="97"/>
                  <a:pt x="0" y="97"/>
                </a:cubicBezTo>
                <a:close/>
              </a:path>
            </a:pathLst>
          </a:custGeom>
          <a:solidFill>
            <a:srgbClr val="0069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97">
              <a:defRPr/>
            </a:pPr>
            <a:endParaRPr lang="en-US" dirty="0">
              <a:solidFill>
                <a:prstClr val="black"/>
              </a:solidFill>
              <a:latin typeface="Segoe UI Light" panose="020B0502040204020203" pitchFamily="34" charset="0"/>
              <a:cs typeface="Segoe UI Light" panose="020B0502040204020203" pitchFamily="34" charset="0"/>
            </a:endParaRPr>
          </a:p>
        </p:txBody>
      </p:sp>
      <p:sp>
        <p:nvSpPr>
          <p:cNvPr id="43" name="Freeform 37"/>
          <p:cNvSpPr>
            <a:spLocks/>
          </p:cNvSpPr>
          <p:nvPr/>
        </p:nvSpPr>
        <p:spPr bwMode="auto">
          <a:xfrm>
            <a:off x="2335868" y="4502097"/>
            <a:ext cx="971658" cy="499218"/>
          </a:xfrm>
          <a:custGeom>
            <a:avLst/>
            <a:gdLst>
              <a:gd name="T0" fmla="*/ 253 w 508"/>
              <a:gd name="T1" fmla="*/ 293 h 293"/>
              <a:gd name="T2" fmla="*/ 0 w 508"/>
              <a:gd name="T3" fmla="*/ 146 h 293"/>
              <a:gd name="T4" fmla="*/ 252 w 508"/>
              <a:gd name="T5" fmla="*/ 0 h 293"/>
              <a:gd name="T6" fmla="*/ 508 w 508"/>
              <a:gd name="T7" fmla="*/ 146 h 293"/>
              <a:gd name="T8" fmla="*/ 253 w 508"/>
              <a:gd name="T9" fmla="*/ 293 h 293"/>
              <a:gd name="T10" fmla="*/ 253 w 508"/>
              <a:gd name="T11" fmla="*/ 293 h 293"/>
              <a:gd name="T12" fmla="*/ 253 w 508"/>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508" h="293">
                <a:moveTo>
                  <a:pt x="253" y="293"/>
                </a:moveTo>
                <a:lnTo>
                  <a:pt x="0" y="146"/>
                </a:lnTo>
                <a:lnTo>
                  <a:pt x="252" y="0"/>
                </a:lnTo>
                <a:lnTo>
                  <a:pt x="508" y="146"/>
                </a:lnTo>
                <a:lnTo>
                  <a:pt x="253" y="293"/>
                </a:lnTo>
                <a:lnTo>
                  <a:pt x="253" y="293"/>
                </a:lnTo>
                <a:lnTo>
                  <a:pt x="253" y="293"/>
                </a:lnTo>
                <a:close/>
              </a:path>
            </a:pathLst>
          </a:custGeom>
          <a:solidFill>
            <a:srgbClr val="49AA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97">
              <a:defRPr/>
            </a:pPr>
            <a:endParaRPr lang="en-US">
              <a:solidFill>
                <a:prstClr val="black"/>
              </a:solidFill>
              <a:latin typeface="Segoe UI Light" panose="020B0502040204020203" pitchFamily="34" charset="0"/>
              <a:cs typeface="Segoe UI Light" panose="020B0502040204020203" pitchFamily="34" charset="0"/>
            </a:endParaRPr>
          </a:p>
        </p:txBody>
      </p:sp>
      <p:sp>
        <p:nvSpPr>
          <p:cNvPr id="46" name="Freeform 43"/>
          <p:cNvSpPr>
            <a:spLocks/>
          </p:cNvSpPr>
          <p:nvPr/>
        </p:nvSpPr>
        <p:spPr bwMode="auto">
          <a:xfrm>
            <a:off x="2580695" y="3377578"/>
            <a:ext cx="476266" cy="543517"/>
          </a:xfrm>
          <a:custGeom>
            <a:avLst/>
            <a:gdLst>
              <a:gd name="T0" fmla="*/ 91 w 249"/>
              <a:gd name="T1" fmla="*/ 116 h 319"/>
              <a:gd name="T2" fmla="*/ 0 w 249"/>
              <a:gd name="T3" fmla="*/ 215 h 319"/>
              <a:gd name="T4" fmla="*/ 0 w 249"/>
              <a:gd name="T5" fmla="*/ 134 h 319"/>
              <a:gd name="T6" fmla="*/ 125 w 249"/>
              <a:gd name="T7" fmla="*/ 0 h 319"/>
              <a:gd name="T8" fmla="*/ 249 w 249"/>
              <a:gd name="T9" fmla="*/ 134 h 319"/>
              <a:gd name="T10" fmla="*/ 249 w 249"/>
              <a:gd name="T11" fmla="*/ 215 h 319"/>
              <a:gd name="T12" fmla="*/ 156 w 249"/>
              <a:gd name="T13" fmla="*/ 116 h 319"/>
              <a:gd name="T14" fmla="*/ 156 w 249"/>
              <a:gd name="T15" fmla="*/ 319 h 319"/>
              <a:gd name="T16" fmla="*/ 91 w 249"/>
              <a:gd name="T17" fmla="*/ 319 h 319"/>
              <a:gd name="T18" fmla="*/ 91 w 249"/>
              <a:gd name="T19" fmla="*/ 116 h 319"/>
              <a:gd name="T20" fmla="*/ 91 w 249"/>
              <a:gd name="T21" fmla="*/ 116 h 319"/>
              <a:gd name="T22" fmla="*/ 91 w 249"/>
              <a:gd name="T23" fmla="*/ 116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9" h="319">
                <a:moveTo>
                  <a:pt x="91" y="116"/>
                </a:moveTo>
                <a:lnTo>
                  <a:pt x="0" y="215"/>
                </a:lnTo>
                <a:lnTo>
                  <a:pt x="0" y="134"/>
                </a:lnTo>
                <a:lnTo>
                  <a:pt x="125" y="0"/>
                </a:lnTo>
                <a:lnTo>
                  <a:pt x="249" y="134"/>
                </a:lnTo>
                <a:lnTo>
                  <a:pt x="249" y="215"/>
                </a:lnTo>
                <a:lnTo>
                  <a:pt x="156" y="116"/>
                </a:lnTo>
                <a:lnTo>
                  <a:pt x="156" y="319"/>
                </a:lnTo>
                <a:lnTo>
                  <a:pt x="91" y="319"/>
                </a:lnTo>
                <a:lnTo>
                  <a:pt x="91" y="116"/>
                </a:lnTo>
                <a:lnTo>
                  <a:pt x="91" y="116"/>
                </a:lnTo>
                <a:lnTo>
                  <a:pt x="91" y="116"/>
                </a:lnTo>
                <a:close/>
              </a:path>
            </a:pathLst>
          </a:custGeom>
          <a:solidFill>
            <a:schemeClr val="bg1">
              <a:alpha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97">
              <a:defRPr/>
            </a:pPr>
            <a:endParaRPr lang="en-US">
              <a:solidFill>
                <a:prstClr val="black"/>
              </a:solidFill>
              <a:latin typeface="Segoe UI Light" panose="020B0502040204020203" pitchFamily="34" charset="0"/>
              <a:cs typeface="Segoe UI Light" panose="020B0502040204020203" pitchFamily="34" charset="0"/>
            </a:endParaRPr>
          </a:p>
        </p:txBody>
      </p:sp>
      <p:sp>
        <p:nvSpPr>
          <p:cNvPr id="47" name="Freeform 44"/>
          <p:cNvSpPr>
            <a:spLocks noEditPoints="1"/>
          </p:cNvSpPr>
          <p:nvPr/>
        </p:nvSpPr>
        <p:spPr bwMode="auto">
          <a:xfrm>
            <a:off x="2406638" y="3917436"/>
            <a:ext cx="822467" cy="822943"/>
          </a:xfrm>
          <a:custGeom>
            <a:avLst/>
            <a:gdLst>
              <a:gd name="T0" fmla="*/ 153 w 305"/>
              <a:gd name="T1" fmla="*/ 0 h 306"/>
              <a:gd name="T2" fmla="*/ 260 w 305"/>
              <a:gd name="T3" fmla="*/ 45 h 306"/>
              <a:gd name="T4" fmla="*/ 305 w 305"/>
              <a:gd name="T5" fmla="*/ 153 h 306"/>
              <a:gd name="T6" fmla="*/ 260 w 305"/>
              <a:gd name="T7" fmla="*/ 261 h 306"/>
              <a:gd name="T8" fmla="*/ 153 w 305"/>
              <a:gd name="T9" fmla="*/ 306 h 306"/>
              <a:gd name="T10" fmla="*/ 45 w 305"/>
              <a:gd name="T11" fmla="*/ 261 h 306"/>
              <a:gd name="T12" fmla="*/ 0 w 305"/>
              <a:gd name="T13" fmla="*/ 153 h 306"/>
              <a:gd name="T14" fmla="*/ 45 w 305"/>
              <a:gd name="T15" fmla="*/ 45 h 306"/>
              <a:gd name="T16" fmla="*/ 153 w 305"/>
              <a:gd name="T17" fmla="*/ 0 h 306"/>
              <a:gd name="T18" fmla="*/ 153 w 305"/>
              <a:gd name="T19" fmla="*/ 269 h 306"/>
              <a:gd name="T20" fmla="*/ 268 w 305"/>
              <a:gd name="T21" fmla="*/ 153 h 306"/>
              <a:gd name="T22" fmla="*/ 153 w 305"/>
              <a:gd name="T23" fmla="*/ 37 h 306"/>
              <a:gd name="T24" fmla="*/ 37 w 305"/>
              <a:gd name="T25" fmla="*/ 153 h 306"/>
              <a:gd name="T26" fmla="*/ 153 w 305"/>
              <a:gd name="T27" fmla="*/ 269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5" h="306">
                <a:moveTo>
                  <a:pt x="153" y="0"/>
                </a:moveTo>
                <a:cubicBezTo>
                  <a:pt x="193" y="0"/>
                  <a:pt x="232" y="16"/>
                  <a:pt x="260" y="45"/>
                </a:cubicBezTo>
                <a:cubicBezTo>
                  <a:pt x="289" y="74"/>
                  <a:pt x="305" y="112"/>
                  <a:pt x="305" y="153"/>
                </a:cubicBezTo>
                <a:cubicBezTo>
                  <a:pt x="305" y="194"/>
                  <a:pt x="289" y="232"/>
                  <a:pt x="260" y="261"/>
                </a:cubicBezTo>
                <a:cubicBezTo>
                  <a:pt x="232" y="290"/>
                  <a:pt x="193" y="306"/>
                  <a:pt x="153" y="306"/>
                </a:cubicBezTo>
                <a:cubicBezTo>
                  <a:pt x="112" y="306"/>
                  <a:pt x="73" y="290"/>
                  <a:pt x="45" y="261"/>
                </a:cubicBezTo>
                <a:cubicBezTo>
                  <a:pt x="16" y="232"/>
                  <a:pt x="0" y="194"/>
                  <a:pt x="0" y="153"/>
                </a:cubicBezTo>
                <a:cubicBezTo>
                  <a:pt x="0" y="112"/>
                  <a:pt x="16" y="74"/>
                  <a:pt x="45" y="45"/>
                </a:cubicBezTo>
                <a:cubicBezTo>
                  <a:pt x="73" y="16"/>
                  <a:pt x="112" y="0"/>
                  <a:pt x="153" y="0"/>
                </a:cubicBezTo>
                <a:close/>
                <a:moveTo>
                  <a:pt x="153" y="269"/>
                </a:moveTo>
                <a:cubicBezTo>
                  <a:pt x="216" y="269"/>
                  <a:pt x="268" y="217"/>
                  <a:pt x="268" y="153"/>
                </a:cubicBezTo>
                <a:cubicBezTo>
                  <a:pt x="268" y="89"/>
                  <a:pt x="216" y="37"/>
                  <a:pt x="153" y="37"/>
                </a:cubicBezTo>
                <a:cubicBezTo>
                  <a:pt x="89" y="37"/>
                  <a:pt x="37" y="89"/>
                  <a:pt x="37" y="153"/>
                </a:cubicBezTo>
                <a:cubicBezTo>
                  <a:pt x="37" y="217"/>
                  <a:pt x="89" y="269"/>
                  <a:pt x="153" y="269"/>
                </a:cubicBezTo>
                <a:close/>
              </a:path>
            </a:pathLst>
          </a:custGeom>
          <a:solidFill>
            <a:schemeClr val="bg1">
              <a:alpha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97"/>
            <a:endParaRPr lang="en-US">
              <a:solidFill>
                <a:prstClr val="black"/>
              </a:solidFill>
              <a:latin typeface="Segoe UI Light" panose="020B0502040204020203" pitchFamily="34" charset="0"/>
              <a:cs typeface="Segoe UI Light" panose="020B0502040204020203" pitchFamily="34" charset="0"/>
            </a:endParaRPr>
          </a:p>
        </p:txBody>
      </p:sp>
      <p:pic>
        <p:nvPicPr>
          <p:cNvPr id="10" name="Picture 2" descr="http://vignette3.wikia.nocookie.net/logopedia/images/7/77/Vmware-logo.png/revision/latest?cb=20130907154026"/>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1023874" y="4830917"/>
            <a:ext cx="1183061" cy="192839"/>
          </a:xfrm>
          <a:prstGeom prst="rect">
            <a:avLst/>
          </a:prstGeom>
          <a:extLst>
            <a:ext uri="{909E8E84-426E-40DD-AFC4-6F175D3DCCD1}">
              <a14:hiddenFill xmlns:a14="http://schemas.microsoft.com/office/drawing/2010/main">
                <a:solidFill>
                  <a:srgbClr val="FFFFFF"/>
                </a:solidFill>
              </a14:hiddenFill>
            </a:ext>
          </a:extLst>
        </p:spPr>
      </p:pic>
      <p:sp>
        <p:nvSpPr>
          <p:cNvPr id="49" name="Rectangle 48"/>
          <p:cNvSpPr/>
          <p:nvPr/>
        </p:nvSpPr>
        <p:spPr>
          <a:xfrm>
            <a:off x="1896125" y="1271828"/>
            <a:ext cx="1504964" cy="276999"/>
          </a:xfrm>
          <a:prstGeom prst="rect">
            <a:avLst/>
          </a:prstGeom>
        </p:spPr>
        <p:txBody>
          <a:bodyPr wrap="square" lIns="0" tIns="0" rIns="0" bIns="0">
            <a:spAutoFit/>
          </a:bodyPr>
          <a:lstStyle/>
          <a:p>
            <a:pPr algn="ctr" defTabSz="932597">
              <a:defRPr/>
            </a:pPr>
            <a:r>
              <a:rPr lang="en-US" i="1" dirty="0">
                <a:solidFill>
                  <a:schemeClr val="bg1"/>
                </a:solidFill>
                <a:latin typeface="Segoe UI Semibold" panose="020B0702040204020203" pitchFamily="34" charset="0"/>
                <a:cs typeface="Segoe UI Semibold" panose="020B0702040204020203" pitchFamily="34" charset="0"/>
              </a:rPr>
              <a:t>Value Props</a:t>
            </a:r>
            <a:endParaRPr lang="en-US" dirty="0">
              <a:solidFill>
                <a:schemeClr val="bg1"/>
              </a:solidFill>
              <a:latin typeface="Segoe UI Semibold" panose="020B0702040204020203" pitchFamily="34" charset="0"/>
              <a:cs typeface="Segoe UI Semibold" panose="020B0702040204020203" pitchFamily="34" charset="0"/>
            </a:endParaRPr>
          </a:p>
        </p:txBody>
      </p:sp>
      <p:pic>
        <p:nvPicPr>
          <p:cNvPr id="52" name="Picture 51">
            <a:extLst>
              <a:ext uri="{FF2B5EF4-FFF2-40B4-BE49-F238E27FC236}">
                <a16:creationId xmlns:a16="http://schemas.microsoft.com/office/drawing/2014/main" id="{B8565E88-0BDF-4CD2-A5CD-AFF4181DF2E6}"/>
              </a:ext>
            </a:extLst>
          </p:cNvPr>
          <p:cNvPicPr>
            <a:picLocks noChangeAspect="1"/>
          </p:cNvPicPr>
          <p:nvPr/>
        </p:nvPicPr>
        <p:blipFill>
          <a:blip r:embed="rId4">
            <a:biLevel thresh="25000"/>
          </a:blip>
          <a:stretch>
            <a:fillRect/>
          </a:stretch>
        </p:blipFill>
        <p:spPr>
          <a:xfrm>
            <a:off x="3123073" y="1879635"/>
            <a:ext cx="1140051" cy="353599"/>
          </a:xfrm>
          <a:prstGeom prst="rect">
            <a:avLst/>
          </a:prstGeom>
        </p:spPr>
      </p:pic>
      <p:grpSp>
        <p:nvGrpSpPr>
          <p:cNvPr id="54" name="Group 53">
            <a:extLst>
              <a:ext uri="{FF2B5EF4-FFF2-40B4-BE49-F238E27FC236}">
                <a16:creationId xmlns:a16="http://schemas.microsoft.com/office/drawing/2014/main" id="{9462A6A2-CE9C-4272-BCF3-CB641D95D7E7}"/>
              </a:ext>
            </a:extLst>
          </p:cNvPr>
          <p:cNvGrpSpPr/>
          <p:nvPr/>
        </p:nvGrpSpPr>
        <p:grpSpPr>
          <a:xfrm>
            <a:off x="2643062" y="4155462"/>
            <a:ext cx="349619" cy="346890"/>
            <a:chOff x="2099419" y="2076683"/>
            <a:chExt cx="1033047" cy="1024982"/>
          </a:xfrm>
        </p:grpSpPr>
        <p:sp>
          <p:nvSpPr>
            <p:cNvPr id="55" name="Freeform 39">
              <a:extLst>
                <a:ext uri="{FF2B5EF4-FFF2-40B4-BE49-F238E27FC236}">
                  <a16:creationId xmlns:a16="http://schemas.microsoft.com/office/drawing/2014/main" id="{03D7BE6D-3CCB-455A-997C-BBD6A848D870}"/>
                </a:ext>
              </a:extLst>
            </p:cNvPr>
            <p:cNvSpPr>
              <a:spLocks/>
            </p:cNvSpPr>
            <p:nvPr/>
          </p:nvSpPr>
          <p:spPr bwMode="auto">
            <a:xfrm>
              <a:off x="2099419" y="2698130"/>
              <a:ext cx="1016906" cy="403535"/>
            </a:xfrm>
            <a:custGeom>
              <a:avLst/>
              <a:gdLst>
                <a:gd name="T0" fmla="*/ 332 w 380"/>
                <a:gd name="T1" fmla="*/ 0 h 151"/>
                <a:gd name="T2" fmla="*/ 332 w 380"/>
                <a:gd name="T3" fmla="*/ 0 h 151"/>
                <a:gd name="T4" fmla="*/ 192 w 380"/>
                <a:gd name="T5" fmla="*/ 105 h 151"/>
                <a:gd name="T6" fmla="*/ 67 w 380"/>
                <a:gd name="T7" fmla="*/ 35 h 151"/>
                <a:gd name="T8" fmla="*/ 87 w 380"/>
                <a:gd name="T9" fmla="*/ 14 h 151"/>
                <a:gd name="T10" fmla="*/ 82 w 380"/>
                <a:gd name="T11" fmla="*/ 0 h 151"/>
                <a:gd name="T12" fmla="*/ 0 w 380"/>
                <a:gd name="T13" fmla="*/ 0 h 151"/>
                <a:gd name="T14" fmla="*/ 0 w 380"/>
                <a:gd name="T15" fmla="*/ 82 h 151"/>
                <a:gd name="T16" fmla="*/ 14 w 380"/>
                <a:gd name="T17" fmla="*/ 88 h 151"/>
                <a:gd name="T18" fmla="*/ 34 w 380"/>
                <a:gd name="T19" fmla="*/ 68 h 151"/>
                <a:gd name="T20" fmla="*/ 192 w 380"/>
                <a:gd name="T21" fmla="*/ 151 h 151"/>
                <a:gd name="T22" fmla="*/ 380 w 380"/>
                <a:gd name="T23" fmla="*/ 0 h 151"/>
                <a:gd name="T24" fmla="*/ 332 w 380"/>
                <a:gd name="T25"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0" h="151">
                  <a:moveTo>
                    <a:pt x="332" y="0"/>
                  </a:moveTo>
                  <a:lnTo>
                    <a:pt x="332" y="0"/>
                  </a:lnTo>
                  <a:cubicBezTo>
                    <a:pt x="315" y="61"/>
                    <a:pt x="258" y="105"/>
                    <a:pt x="192" y="105"/>
                  </a:cubicBezTo>
                  <a:cubicBezTo>
                    <a:pt x="139" y="105"/>
                    <a:pt x="93" y="77"/>
                    <a:pt x="67" y="35"/>
                  </a:cubicBezTo>
                  <a:lnTo>
                    <a:pt x="87" y="14"/>
                  </a:lnTo>
                  <a:cubicBezTo>
                    <a:pt x="95" y="7"/>
                    <a:pt x="93" y="0"/>
                    <a:pt x="82" y="0"/>
                  </a:cubicBezTo>
                  <a:lnTo>
                    <a:pt x="0" y="0"/>
                  </a:lnTo>
                  <a:lnTo>
                    <a:pt x="0" y="82"/>
                  </a:lnTo>
                  <a:cubicBezTo>
                    <a:pt x="0" y="93"/>
                    <a:pt x="6" y="96"/>
                    <a:pt x="14" y="88"/>
                  </a:cubicBezTo>
                  <a:lnTo>
                    <a:pt x="34" y="68"/>
                  </a:lnTo>
                  <a:cubicBezTo>
                    <a:pt x="69" y="118"/>
                    <a:pt x="126" y="151"/>
                    <a:pt x="192" y="151"/>
                  </a:cubicBezTo>
                  <a:cubicBezTo>
                    <a:pt x="284" y="151"/>
                    <a:pt x="361" y="86"/>
                    <a:pt x="380" y="0"/>
                  </a:cubicBezTo>
                  <a:lnTo>
                    <a:pt x="332" y="0"/>
                  </a:lnTo>
                  <a:close/>
                </a:path>
              </a:pathLst>
            </a:custGeom>
            <a:solidFill>
              <a:schemeClr val="bg1">
                <a:alpha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97"/>
              <a:endParaRPr lang="en-US">
                <a:solidFill>
                  <a:prstClr val="black"/>
                </a:solidFill>
                <a:latin typeface="Segoe UI Light" panose="020B0502040204020203" pitchFamily="34" charset="0"/>
                <a:cs typeface="Segoe UI Light" panose="020B0502040204020203" pitchFamily="34" charset="0"/>
              </a:endParaRPr>
            </a:p>
          </p:txBody>
        </p:sp>
        <p:sp>
          <p:nvSpPr>
            <p:cNvPr id="56" name="Freeform 40">
              <a:extLst>
                <a:ext uri="{FF2B5EF4-FFF2-40B4-BE49-F238E27FC236}">
                  <a16:creationId xmlns:a16="http://schemas.microsoft.com/office/drawing/2014/main" id="{448FC3AF-74C6-4E03-9322-7E8AC9809A27}"/>
                </a:ext>
              </a:extLst>
            </p:cNvPr>
            <p:cNvSpPr>
              <a:spLocks/>
            </p:cNvSpPr>
            <p:nvPr/>
          </p:nvSpPr>
          <p:spPr bwMode="auto">
            <a:xfrm>
              <a:off x="2111524" y="2076683"/>
              <a:ext cx="1020942" cy="407572"/>
            </a:xfrm>
            <a:custGeom>
              <a:avLst/>
              <a:gdLst>
                <a:gd name="T0" fmla="*/ 48 w 381"/>
                <a:gd name="T1" fmla="*/ 152 h 152"/>
                <a:gd name="T2" fmla="*/ 48 w 381"/>
                <a:gd name="T3" fmla="*/ 152 h 152"/>
                <a:gd name="T4" fmla="*/ 188 w 381"/>
                <a:gd name="T5" fmla="*/ 46 h 152"/>
                <a:gd name="T6" fmla="*/ 313 w 381"/>
                <a:gd name="T7" fmla="*/ 117 h 152"/>
                <a:gd name="T8" fmla="*/ 293 w 381"/>
                <a:gd name="T9" fmla="*/ 137 h 152"/>
                <a:gd name="T10" fmla="*/ 299 w 381"/>
                <a:gd name="T11" fmla="*/ 152 h 152"/>
                <a:gd name="T12" fmla="*/ 381 w 381"/>
                <a:gd name="T13" fmla="*/ 152 h 152"/>
                <a:gd name="T14" fmla="*/ 381 w 381"/>
                <a:gd name="T15" fmla="*/ 70 h 152"/>
                <a:gd name="T16" fmla="*/ 366 w 381"/>
                <a:gd name="T17" fmla="*/ 64 h 152"/>
                <a:gd name="T18" fmla="*/ 346 w 381"/>
                <a:gd name="T19" fmla="*/ 84 h 152"/>
                <a:gd name="T20" fmla="*/ 188 w 381"/>
                <a:gd name="T21" fmla="*/ 0 h 152"/>
                <a:gd name="T22" fmla="*/ 0 w 381"/>
                <a:gd name="T23" fmla="*/ 152 h 152"/>
                <a:gd name="T24" fmla="*/ 48 w 381"/>
                <a:gd name="T25" fmla="*/ 15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1" h="152">
                  <a:moveTo>
                    <a:pt x="48" y="152"/>
                  </a:moveTo>
                  <a:lnTo>
                    <a:pt x="48" y="152"/>
                  </a:lnTo>
                  <a:cubicBezTo>
                    <a:pt x="65" y="91"/>
                    <a:pt x="122" y="46"/>
                    <a:pt x="188" y="46"/>
                  </a:cubicBezTo>
                  <a:cubicBezTo>
                    <a:pt x="241" y="46"/>
                    <a:pt x="287" y="75"/>
                    <a:pt x="313" y="117"/>
                  </a:cubicBezTo>
                  <a:lnTo>
                    <a:pt x="293" y="137"/>
                  </a:lnTo>
                  <a:cubicBezTo>
                    <a:pt x="285" y="145"/>
                    <a:pt x="288" y="152"/>
                    <a:pt x="299" y="152"/>
                  </a:cubicBezTo>
                  <a:lnTo>
                    <a:pt x="381" y="152"/>
                  </a:lnTo>
                  <a:lnTo>
                    <a:pt x="381" y="70"/>
                  </a:lnTo>
                  <a:cubicBezTo>
                    <a:pt x="381" y="59"/>
                    <a:pt x="374" y="56"/>
                    <a:pt x="366" y="64"/>
                  </a:cubicBezTo>
                  <a:lnTo>
                    <a:pt x="346" y="84"/>
                  </a:lnTo>
                  <a:cubicBezTo>
                    <a:pt x="312" y="33"/>
                    <a:pt x="254" y="0"/>
                    <a:pt x="188" y="0"/>
                  </a:cubicBezTo>
                  <a:cubicBezTo>
                    <a:pt x="96" y="0"/>
                    <a:pt x="19" y="65"/>
                    <a:pt x="0" y="152"/>
                  </a:cubicBezTo>
                  <a:lnTo>
                    <a:pt x="48" y="152"/>
                  </a:lnTo>
                  <a:close/>
                </a:path>
              </a:pathLst>
            </a:custGeom>
            <a:solidFill>
              <a:schemeClr val="bg1">
                <a:alpha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97"/>
              <a:endParaRPr lang="en-US">
                <a:solidFill>
                  <a:prstClr val="black"/>
                </a:solidFill>
                <a:latin typeface="Segoe UI Light" panose="020B0502040204020203" pitchFamily="34" charset="0"/>
                <a:cs typeface="Segoe UI Light" panose="020B0502040204020203" pitchFamily="34" charset="0"/>
              </a:endParaRPr>
            </a:p>
          </p:txBody>
        </p:sp>
      </p:grpSp>
      <p:sp>
        <p:nvSpPr>
          <p:cNvPr id="59" name="Freeform 9">
            <a:extLst>
              <a:ext uri="{FF2B5EF4-FFF2-40B4-BE49-F238E27FC236}">
                <a16:creationId xmlns:a16="http://schemas.microsoft.com/office/drawing/2014/main" id="{C88B3582-D73E-4293-A5DF-8A0769CCFD68}"/>
              </a:ext>
            </a:extLst>
          </p:cNvPr>
          <p:cNvSpPr>
            <a:spLocks noEditPoints="1"/>
          </p:cNvSpPr>
          <p:nvPr/>
        </p:nvSpPr>
        <p:spPr bwMode="black">
          <a:xfrm>
            <a:off x="4953965" y="1271625"/>
            <a:ext cx="363482" cy="364960"/>
          </a:xfrm>
          <a:prstGeom prst="ellipse">
            <a:avLst/>
          </a:prstGeom>
          <a:solidFill>
            <a:srgbClr val="005BAA"/>
          </a:solidFill>
          <a:ln>
            <a:noFill/>
          </a:ln>
          <a:extLst/>
        </p:spPr>
        <p:txBody>
          <a:bodyPr vert="horz" wrap="square" lIns="89642" tIns="44821" rIns="89642" bIns="44821" numCol="1" anchor="ctr" anchorCtr="0" compatLnSpc="1">
            <a:prstTxWarp prst="textNoShape">
              <a:avLst/>
            </a:prstTxWarp>
          </a:bodyPr>
          <a:lstStyle/>
          <a:p>
            <a:pPr algn="ctr" defTabSz="914462"/>
            <a:r>
              <a:rPr lang="en-US" dirty="0">
                <a:solidFill>
                  <a:schemeClr val="bg1"/>
                </a:solidFill>
                <a:latin typeface="Segoe UI"/>
                <a:sym typeface="Wingdings" panose="05000000000000000000" pitchFamily="2" charset="2"/>
              </a:rPr>
              <a:t></a:t>
            </a:r>
            <a:endParaRPr lang="en-US" dirty="0">
              <a:solidFill>
                <a:schemeClr val="bg1"/>
              </a:solidFill>
              <a:latin typeface="Segoe UI"/>
            </a:endParaRPr>
          </a:p>
        </p:txBody>
      </p:sp>
      <p:sp>
        <p:nvSpPr>
          <p:cNvPr id="60" name="Freeform 9">
            <a:extLst>
              <a:ext uri="{FF2B5EF4-FFF2-40B4-BE49-F238E27FC236}">
                <a16:creationId xmlns:a16="http://schemas.microsoft.com/office/drawing/2014/main" id="{7CC8EC02-45FE-4018-86CD-4EFF6894A9D1}"/>
              </a:ext>
            </a:extLst>
          </p:cNvPr>
          <p:cNvSpPr>
            <a:spLocks noEditPoints="1"/>
          </p:cNvSpPr>
          <p:nvPr/>
        </p:nvSpPr>
        <p:spPr bwMode="black">
          <a:xfrm>
            <a:off x="4953965" y="1850359"/>
            <a:ext cx="363482" cy="364960"/>
          </a:xfrm>
          <a:prstGeom prst="ellipse">
            <a:avLst/>
          </a:prstGeom>
          <a:solidFill>
            <a:srgbClr val="005BAA"/>
          </a:solidFill>
          <a:ln>
            <a:noFill/>
          </a:ln>
          <a:extLst/>
        </p:spPr>
        <p:txBody>
          <a:bodyPr vert="horz" wrap="square" lIns="89642" tIns="44821" rIns="89642" bIns="44821" numCol="1" anchor="ctr" anchorCtr="0" compatLnSpc="1">
            <a:prstTxWarp prst="textNoShape">
              <a:avLst/>
            </a:prstTxWarp>
          </a:bodyPr>
          <a:lstStyle/>
          <a:p>
            <a:pPr algn="ctr" defTabSz="914462"/>
            <a:r>
              <a:rPr lang="en-US" dirty="0">
                <a:solidFill>
                  <a:schemeClr val="bg1"/>
                </a:solidFill>
                <a:latin typeface="Segoe UI"/>
                <a:sym typeface="Wingdings" panose="05000000000000000000" pitchFamily="2" charset="2"/>
              </a:rPr>
              <a:t></a:t>
            </a:r>
            <a:endParaRPr lang="en-US" dirty="0">
              <a:solidFill>
                <a:schemeClr val="bg1"/>
              </a:solidFill>
              <a:latin typeface="Segoe UI"/>
            </a:endParaRPr>
          </a:p>
        </p:txBody>
      </p:sp>
      <p:sp>
        <p:nvSpPr>
          <p:cNvPr id="61" name="Freeform 9">
            <a:extLst>
              <a:ext uri="{FF2B5EF4-FFF2-40B4-BE49-F238E27FC236}">
                <a16:creationId xmlns:a16="http://schemas.microsoft.com/office/drawing/2014/main" id="{3E67F6E7-2CD9-40C6-997D-2CF8104A09A6}"/>
              </a:ext>
            </a:extLst>
          </p:cNvPr>
          <p:cNvSpPr>
            <a:spLocks noEditPoints="1"/>
          </p:cNvSpPr>
          <p:nvPr/>
        </p:nvSpPr>
        <p:spPr bwMode="black">
          <a:xfrm>
            <a:off x="4953965" y="2811057"/>
            <a:ext cx="363482" cy="364960"/>
          </a:xfrm>
          <a:prstGeom prst="ellipse">
            <a:avLst/>
          </a:prstGeom>
          <a:solidFill>
            <a:srgbClr val="005BAA"/>
          </a:solidFill>
          <a:ln>
            <a:noFill/>
          </a:ln>
          <a:extLst/>
        </p:spPr>
        <p:txBody>
          <a:bodyPr vert="horz" wrap="square" lIns="89642" tIns="44821" rIns="89642" bIns="44821" numCol="1" anchor="ctr" anchorCtr="0" compatLnSpc="1">
            <a:prstTxWarp prst="textNoShape">
              <a:avLst/>
            </a:prstTxWarp>
          </a:bodyPr>
          <a:lstStyle/>
          <a:p>
            <a:pPr algn="ctr" defTabSz="914462"/>
            <a:r>
              <a:rPr lang="en-US" dirty="0">
                <a:solidFill>
                  <a:schemeClr val="bg1"/>
                </a:solidFill>
                <a:latin typeface="Segoe UI"/>
                <a:sym typeface="Wingdings" panose="05000000000000000000" pitchFamily="2" charset="2"/>
              </a:rPr>
              <a:t></a:t>
            </a:r>
            <a:endParaRPr lang="en-US" dirty="0">
              <a:solidFill>
                <a:schemeClr val="bg1"/>
              </a:solidFill>
              <a:latin typeface="Segoe UI"/>
            </a:endParaRPr>
          </a:p>
        </p:txBody>
      </p:sp>
      <p:sp>
        <p:nvSpPr>
          <p:cNvPr id="62" name="Freeform 9">
            <a:extLst>
              <a:ext uri="{FF2B5EF4-FFF2-40B4-BE49-F238E27FC236}">
                <a16:creationId xmlns:a16="http://schemas.microsoft.com/office/drawing/2014/main" id="{F43BCF45-83E6-4263-8394-35F756261140}"/>
              </a:ext>
            </a:extLst>
          </p:cNvPr>
          <p:cNvSpPr>
            <a:spLocks noEditPoints="1"/>
          </p:cNvSpPr>
          <p:nvPr/>
        </p:nvSpPr>
        <p:spPr bwMode="black">
          <a:xfrm>
            <a:off x="4953965" y="3737032"/>
            <a:ext cx="363482" cy="364960"/>
          </a:xfrm>
          <a:prstGeom prst="ellipse">
            <a:avLst/>
          </a:prstGeom>
          <a:solidFill>
            <a:srgbClr val="005BAA"/>
          </a:solidFill>
          <a:ln>
            <a:noFill/>
          </a:ln>
          <a:extLst/>
        </p:spPr>
        <p:txBody>
          <a:bodyPr vert="horz" wrap="square" lIns="89642" tIns="44821" rIns="89642" bIns="44821" numCol="1" anchor="ctr" anchorCtr="0" compatLnSpc="1">
            <a:prstTxWarp prst="textNoShape">
              <a:avLst/>
            </a:prstTxWarp>
          </a:bodyPr>
          <a:lstStyle/>
          <a:p>
            <a:pPr algn="ctr" defTabSz="914462"/>
            <a:r>
              <a:rPr lang="en-US" dirty="0">
                <a:solidFill>
                  <a:schemeClr val="bg1"/>
                </a:solidFill>
                <a:latin typeface="Segoe UI"/>
                <a:sym typeface="Wingdings" panose="05000000000000000000" pitchFamily="2" charset="2"/>
              </a:rPr>
              <a:t></a:t>
            </a:r>
            <a:endParaRPr lang="en-US" dirty="0">
              <a:solidFill>
                <a:schemeClr val="bg1"/>
              </a:solidFill>
              <a:latin typeface="Segoe UI"/>
            </a:endParaRPr>
          </a:p>
        </p:txBody>
      </p:sp>
      <p:sp>
        <p:nvSpPr>
          <p:cNvPr id="63" name="Freeform 9">
            <a:extLst>
              <a:ext uri="{FF2B5EF4-FFF2-40B4-BE49-F238E27FC236}">
                <a16:creationId xmlns:a16="http://schemas.microsoft.com/office/drawing/2014/main" id="{86ABC5AC-68D1-4363-91C8-2575FC9BA544}"/>
              </a:ext>
            </a:extLst>
          </p:cNvPr>
          <p:cNvSpPr>
            <a:spLocks noEditPoints="1"/>
          </p:cNvSpPr>
          <p:nvPr/>
        </p:nvSpPr>
        <p:spPr bwMode="black">
          <a:xfrm>
            <a:off x="4953965" y="4987098"/>
            <a:ext cx="363482" cy="364960"/>
          </a:xfrm>
          <a:prstGeom prst="ellipse">
            <a:avLst/>
          </a:prstGeom>
          <a:solidFill>
            <a:srgbClr val="005BAA"/>
          </a:solidFill>
          <a:ln>
            <a:noFill/>
          </a:ln>
          <a:extLst/>
        </p:spPr>
        <p:txBody>
          <a:bodyPr vert="horz" wrap="square" lIns="89642" tIns="44821" rIns="89642" bIns="44821" numCol="1" anchor="ctr" anchorCtr="0" compatLnSpc="1">
            <a:prstTxWarp prst="textNoShape">
              <a:avLst/>
            </a:prstTxWarp>
          </a:bodyPr>
          <a:lstStyle/>
          <a:p>
            <a:pPr algn="ctr" defTabSz="914462"/>
            <a:r>
              <a:rPr lang="en-US" dirty="0">
                <a:solidFill>
                  <a:schemeClr val="bg1"/>
                </a:solidFill>
                <a:latin typeface="Segoe UI"/>
                <a:sym typeface="Wingdings" panose="05000000000000000000" pitchFamily="2" charset="2"/>
              </a:rPr>
              <a:t></a:t>
            </a:r>
            <a:endParaRPr lang="en-US" dirty="0">
              <a:solidFill>
                <a:schemeClr val="bg1"/>
              </a:solidFill>
              <a:latin typeface="Segoe UI"/>
            </a:endParaRPr>
          </a:p>
        </p:txBody>
      </p:sp>
    </p:spTree>
    <p:extLst>
      <p:ext uri="{BB962C8B-B14F-4D97-AF65-F5344CB8AC3E}">
        <p14:creationId xmlns:p14="http://schemas.microsoft.com/office/powerpoint/2010/main" val="36954184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fade">
                                      <p:cBhvr>
                                        <p:cTn id="13" dur="500"/>
                                        <p:tgtEl>
                                          <p:spTgt spid="59"/>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Effect transition="in" filter="fade">
                                      <p:cBhvr>
                                        <p:cTn id="16" dur="500"/>
                                        <p:tgtEl>
                                          <p:spTgt spid="7">
                                            <p:txEl>
                                              <p:pRg st="0" end="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fade">
                                      <p:cBhvr>
                                        <p:cTn id="19" dur="500"/>
                                        <p:tgtEl>
                                          <p:spTgt spid="7">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1"/>
                                        </p:tgtEl>
                                        <p:attrNameLst>
                                          <p:attrName>style.visibility</p:attrName>
                                        </p:attrNameLst>
                                      </p:cBhvr>
                                      <p:to>
                                        <p:strVal val="visible"/>
                                      </p:to>
                                    </p:set>
                                    <p:animEffect transition="in" filter="fade">
                                      <p:cBhvr>
                                        <p:cTn id="24" dur="500"/>
                                        <p:tgtEl>
                                          <p:spTgt spid="61"/>
                                        </p:tgtEl>
                                      </p:cBhvr>
                                    </p:animEffect>
                                  </p:childTnLst>
                                </p:cTn>
                              </p:par>
                              <p:par>
                                <p:cTn id="25" presetID="10" presetClass="entr" presetSubtype="0" fill="hold" nodeType="with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fade">
                                      <p:cBhvr>
                                        <p:cTn id="27" dur="500"/>
                                        <p:tgtEl>
                                          <p:spTgt spid="7">
                                            <p:txEl>
                                              <p:pRg st="3" end="3"/>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7">
                                            <p:txEl>
                                              <p:pRg st="4" end="4"/>
                                            </p:txEl>
                                          </p:spTgt>
                                        </p:tgtEl>
                                        <p:attrNameLst>
                                          <p:attrName>style.visibility</p:attrName>
                                        </p:attrNameLst>
                                      </p:cBhvr>
                                      <p:to>
                                        <p:strVal val="visible"/>
                                      </p:to>
                                    </p:set>
                                    <p:animEffect transition="in" filter="fade">
                                      <p:cBhvr>
                                        <p:cTn id="30" dur="500"/>
                                        <p:tgtEl>
                                          <p:spTgt spid="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fade">
                                      <p:cBhvr>
                                        <p:cTn id="35" dur="500"/>
                                        <p:tgtEl>
                                          <p:spTgt spid="62"/>
                                        </p:tgtEl>
                                      </p:cBhvr>
                                    </p:animEffect>
                                  </p:childTnLst>
                                </p:cTn>
                              </p:par>
                              <p:par>
                                <p:cTn id="36" presetID="10" presetClass="entr" presetSubtype="0" fill="hold" nodeType="withEffect">
                                  <p:stCondLst>
                                    <p:cond delay="0"/>
                                  </p:stCondLst>
                                  <p:childTnLst>
                                    <p:set>
                                      <p:cBhvr>
                                        <p:cTn id="37" dur="1" fill="hold">
                                          <p:stCondLst>
                                            <p:cond delay="0"/>
                                          </p:stCondLst>
                                        </p:cTn>
                                        <p:tgtEl>
                                          <p:spTgt spid="7">
                                            <p:txEl>
                                              <p:pRg st="5" end="5"/>
                                            </p:txEl>
                                          </p:spTgt>
                                        </p:tgtEl>
                                        <p:attrNameLst>
                                          <p:attrName>style.visibility</p:attrName>
                                        </p:attrNameLst>
                                      </p:cBhvr>
                                      <p:to>
                                        <p:strVal val="visible"/>
                                      </p:to>
                                    </p:set>
                                    <p:animEffect transition="in" filter="fade">
                                      <p:cBhvr>
                                        <p:cTn id="38" dur="500"/>
                                        <p:tgtEl>
                                          <p:spTgt spid="7">
                                            <p:txEl>
                                              <p:pRg st="5" end="5"/>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Effect transition="in" filter="fade">
                                      <p:cBhvr>
                                        <p:cTn id="41" dur="500"/>
                                        <p:tgtEl>
                                          <p:spTgt spid="7">
                                            <p:txEl>
                                              <p:pRg st="6" end="6"/>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3"/>
                                        </p:tgtEl>
                                        <p:attrNameLst>
                                          <p:attrName>style.visibility</p:attrName>
                                        </p:attrNameLst>
                                      </p:cBhvr>
                                      <p:to>
                                        <p:strVal val="visible"/>
                                      </p:to>
                                    </p:set>
                                    <p:animEffect transition="in" filter="fade">
                                      <p:cBhvr>
                                        <p:cTn id="44" dur="500"/>
                                        <p:tgtEl>
                                          <p:spTgt spid="63"/>
                                        </p:tgtEl>
                                      </p:cBhvr>
                                    </p:animEffect>
                                  </p:childTnLst>
                                </p:cTn>
                              </p:par>
                              <p:par>
                                <p:cTn id="45" presetID="10" presetClass="entr" presetSubtype="0" fill="hold" nodeType="withEffect">
                                  <p:stCondLst>
                                    <p:cond delay="0"/>
                                  </p:stCondLst>
                                  <p:childTnLst>
                                    <p:set>
                                      <p:cBhvr>
                                        <p:cTn id="46" dur="1" fill="hold">
                                          <p:stCondLst>
                                            <p:cond delay="0"/>
                                          </p:stCondLst>
                                        </p:cTn>
                                        <p:tgtEl>
                                          <p:spTgt spid="7">
                                            <p:txEl>
                                              <p:pRg st="7" end="7"/>
                                            </p:txEl>
                                          </p:spTgt>
                                        </p:tgtEl>
                                        <p:attrNameLst>
                                          <p:attrName>style.visibility</p:attrName>
                                        </p:attrNameLst>
                                      </p:cBhvr>
                                      <p:to>
                                        <p:strVal val="visible"/>
                                      </p:to>
                                    </p:set>
                                    <p:animEffect transition="in" filter="fade">
                                      <p:cBhvr>
                                        <p:cTn id="47" dur="500"/>
                                        <p:tgtEl>
                                          <p:spTgt spid="7">
                                            <p:txEl>
                                              <p:pRg st="7" end="7"/>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7">
                                            <p:txEl>
                                              <p:pRg st="8" end="8"/>
                                            </p:txEl>
                                          </p:spTgt>
                                        </p:tgtEl>
                                        <p:attrNameLst>
                                          <p:attrName>style.visibility</p:attrName>
                                        </p:attrNameLst>
                                      </p:cBhvr>
                                      <p:to>
                                        <p:strVal val="visible"/>
                                      </p:to>
                                    </p:set>
                                    <p:animEffect transition="in" filter="fade">
                                      <p:cBhvr>
                                        <p:cTn id="50"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P spid="61" grpId="0" animBg="1"/>
      <p:bldP spid="62" grpId="0" animBg="1"/>
      <p:bldP spid="6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SQL Server Availability Groups (AG)</a:t>
            </a:r>
            <a:endParaRPr lang="en-US" dirty="0"/>
          </a:p>
        </p:txBody>
      </p:sp>
      <p:sp>
        <p:nvSpPr>
          <p:cNvPr id="9" name="Rectangle 8">
            <a:extLst>
              <a:ext uri="{FF2B5EF4-FFF2-40B4-BE49-F238E27FC236}">
                <a16:creationId xmlns:a16="http://schemas.microsoft.com/office/drawing/2014/main" id="{8A347C90-EEAC-4C25-93F1-55021353C10D}"/>
              </a:ext>
            </a:extLst>
          </p:cNvPr>
          <p:cNvSpPr/>
          <p:nvPr/>
        </p:nvSpPr>
        <p:spPr>
          <a:xfrm>
            <a:off x="624839" y="1212848"/>
            <a:ext cx="6424143" cy="5486403"/>
          </a:xfrm>
          <a:prstGeom prst="rect">
            <a:avLst/>
          </a:prstGeom>
          <a:solidFill>
            <a:schemeClr val="bg1">
              <a:alpha val="15000"/>
            </a:schemeClr>
          </a:solidFill>
        </p:spPr>
        <p:txBody>
          <a:bodyPr wrap="square" lIns="274320">
            <a:noAutofit/>
          </a:bodyPr>
          <a:lstStyle/>
          <a:p>
            <a:pPr marL="204788" indent="-204788" defTabSz="932597">
              <a:spcBef>
                <a:spcPts val="200"/>
              </a:spcBef>
              <a:spcAft>
                <a:spcPts val="400"/>
              </a:spcAft>
              <a:buFont typeface="Arial" panose="020B0604020202020204" pitchFamily="34" charset="0"/>
              <a:buChar char="•"/>
            </a:pPr>
            <a:r>
              <a:rPr lang="en-GB" sz="1400" dirty="0">
                <a:solidFill>
                  <a:schemeClr val="bg1"/>
                </a:solidFill>
                <a:cs typeface="Segoe UI Light" panose="020B0502040204020203" pitchFamily="34" charset="0"/>
              </a:rPr>
              <a:t>Azure VNET provisioned with S2S connectivity back to on-premises</a:t>
            </a:r>
          </a:p>
          <a:p>
            <a:pPr marL="204788" indent="-204788" defTabSz="932597">
              <a:spcBef>
                <a:spcPts val="200"/>
              </a:spcBef>
              <a:spcAft>
                <a:spcPts val="400"/>
              </a:spcAft>
              <a:buFont typeface="Arial" panose="020B0604020202020204" pitchFamily="34" charset="0"/>
              <a:buChar char="•"/>
            </a:pPr>
            <a:r>
              <a:rPr lang="en-GB" sz="1400" dirty="0">
                <a:solidFill>
                  <a:schemeClr val="bg1"/>
                </a:solidFill>
                <a:cs typeface="Segoe UI Light" panose="020B0502040204020203" pitchFamily="34" charset="0"/>
              </a:rPr>
              <a:t>IaaS VM with SQL server installed is ready.</a:t>
            </a:r>
          </a:p>
          <a:p>
            <a:pPr marL="204788" indent="-204788" defTabSz="932597">
              <a:spcBef>
                <a:spcPts val="200"/>
              </a:spcBef>
              <a:spcAft>
                <a:spcPts val="400"/>
              </a:spcAft>
              <a:buFont typeface="Arial" panose="020B0604020202020204" pitchFamily="34" charset="0"/>
              <a:buChar char="•"/>
            </a:pPr>
            <a:r>
              <a:rPr lang="en-GB" sz="1400" dirty="0">
                <a:solidFill>
                  <a:schemeClr val="bg1"/>
                </a:solidFill>
                <a:cs typeface="Segoe UI Light" panose="020B0502040204020203" pitchFamily="34" charset="0"/>
              </a:rPr>
              <a:t>Extend/Include new VM to an existing AG and configure instance as an asynchronous replica in Azure.</a:t>
            </a:r>
          </a:p>
          <a:p>
            <a:pPr marL="204788" indent="-204788" defTabSz="932597">
              <a:spcBef>
                <a:spcPts val="200"/>
              </a:spcBef>
              <a:spcAft>
                <a:spcPts val="400"/>
              </a:spcAft>
              <a:buFont typeface="Arial" panose="020B0604020202020204" pitchFamily="34" charset="0"/>
              <a:buChar char="•"/>
            </a:pPr>
            <a:r>
              <a:rPr lang="en-GB" sz="1400" dirty="0">
                <a:solidFill>
                  <a:schemeClr val="bg1"/>
                </a:solidFill>
                <a:cs typeface="Segoe UI Light" panose="020B0502040204020203" pitchFamily="34" charset="0"/>
              </a:rPr>
              <a:t>Update the availability group listener, to include new VM.</a:t>
            </a:r>
          </a:p>
          <a:p>
            <a:pPr defTabSz="932597">
              <a:spcBef>
                <a:spcPts val="600"/>
              </a:spcBef>
              <a:spcAft>
                <a:spcPts val="300"/>
              </a:spcAft>
            </a:pPr>
            <a:r>
              <a:rPr lang="en-GB" sz="1600" dirty="0">
                <a:solidFill>
                  <a:schemeClr val="bg1"/>
                </a:solidFill>
                <a:latin typeface="Segoe UI Semibold" panose="020B0702040204020203" pitchFamily="34" charset="0"/>
                <a:cs typeface="Segoe UI Semibold" panose="020B0702040204020203" pitchFamily="34" charset="0"/>
              </a:rPr>
              <a:t>Test failovers</a:t>
            </a:r>
          </a:p>
          <a:p>
            <a:pPr marL="288925" indent="-204788" defTabSz="932597">
              <a:spcAft>
                <a:spcPts val="400"/>
              </a:spcAft>
              <a:buFont typeface="Arial" panose="020B0604020202020204" pitchFamily="34" charset="0"/>
              <a:buChar char="•"/>
            </a:pPr>
            <a:r>
              <a:rPr lang="en-GB" sz="1400" dirty="0">
                <a:solidFill>
                  <a:schemeClr val="bg1"/>
                </a:solidFill>
                <a:cs typeface="Segoe UI Light" panose="020B0502040204020203" pitchFamily="34" charset="0"/>
              </a:rPr>
              <a:t>Backup the SQL AG replica VM in Azure using Azure backup.</a:t>
            </a:r>
          </a:p>
          <a:p>
            <a:pPr marL="288925" indent="-204788" defTabSz="932597">
              <a:spcBef>
                <a:spcPts val="200"/>
              </a:spcBef>
              <a:spcAft>
                <a:spcPts val="400"/>
              </a:spcAft>
              <a:buFont typeface="Arial" panose="020B0604020202020204" pitchFamily="34" charset="0"/>
              <a:buChar char="•"/>
            </a:pPr>
            <a:r>
              <a:rPr lang="en-GB" sz="1400" dirty="0">
                <a:solidFill>
                  <a:schemeClr val="bg1"/>
                </a:solidFill>
                <a:cs typeface="Segoe UI Light" panose="020B0502040204020203" pitchFamily="34" charset="0"/>
              </a:rPr>
              <a:t>Restore VM to an isolated VNET.</a:t>
            </a:r>
          </a:p>
          <a:p>
            <a:pPr marL="288925" indent="-204788" defTabSz="932597">
              <a:spcBef>
                <a:spcPts val="200"/>
              </a:spcBef>
              <a:spcAft>
                <a:spcPts val="400"/>
              </a:spcAft>
              <a:buFont typeface="Arial" panose="020B0604020202020204" pitchFamily="34" charset="0"/>
              <a:buChar char="•"/>
            </a:pPr>
            <a:r>
              <a:rPr lang="en-GB" sz="1400" dirty="0">
                <a:solidFill>
                  <a:schemeClr val="bg1"/>
                </a:solidFill>
                <a:cs typeface="Segoe UI Light" panose="020B0502040204020203" pitchFamily="34" charset="0"/>
                <a:hlinkClick r:id="rId3"/>
              </a:rPr>
              <a:t>Force a quorum</a:t>
            </a:r>
            <a:r>
              <a:rPr lang="en-GB" sz="1400" dirty="0">
                <a:solidFill>
                  <a:schemeClr val="bg1"/>
                </a:solidFill>
                <a:cs typeface="Segoe UI Light" panose="020B0502040204020203" pitchFamily="34" charset="0"/>
              </a:rPr>
              <a:t> on the restored VM and update the listener IP to an available IP from the VNET.</a:t>
            </a:r>
          </a:p>
          <a:p>
            <a:pPr marL="288925" indent="-204788" defTabSz="932597">
              <a:spcBef>
                <a:spcPts val="200"/>
              </a:spcBef>
              <a:spcAft>
                <a:spcPts val="400"/>
              </a:spcAft>
              <a:buFont typeface="Arial" panose="020B0604020202020204" pitchFamily="34" charset="0"/>
              <a:buChar char="•"/>
            </a:pPr>
            <a:r>
              <a:rPr lang="en-GB" sz="1400" dirty="0">
                <a:solidFill>
                  <a:schemeClr val="bg1"/>
                </a:solidFill>
                <a:cs typeface="Segoe UI Light" panose="020B0502040204020203" pitchFamily="34" charset="0"/>
              </a:rPr>
              <a:t>Bring the listener back online and validate connectivity.</a:t>
            </a:r>
          </a:p>
          <a:p>
            <a:pPr marL="288925" indent="-204788" defTabSz="932597">
              <a:spcBef>
                <a:spcPts val="200"/>
              </a:spcBef>
              <a:spcAft>
                <a:spcPts val="400"/>
              </a:spcAft>
              <a:buFont typeface="Arial" panose="020B0604020202020204" pitchFamily="34" charset="0"/>
              <a:buChar char="•"/>
            </a:pPr>
            <a:r>
              <a:rPr lang="en-GB" sz="1400" dirty="0">
                <a:solidFill>
                  <a:schemeClr val="bg1"/>
                </a:solidFill>
                <a:cs typeface="Segoe UI Light" panose="020B0502040204020203" pitchFamily="34" charset="0"/>
              </a:rPr>
              <a:t>Complete test failover of the other application tiers (web/app) to this VNET.</a:t>
            </a:r>
          </a:p>
          <a:p>
            <a:pPr defTabSz="932597">
              <a:spcBef>
                <a:spcPts val="600"/>
              </a:spcBef>
              <a:spcAft>
                <a:spcPts val="300"/>
              </a:spcAft>
            </a:pPr>
            <a:r>
              <a:rPr lang="en-GB" sz="1600" dirty="0">
                <a:solidFill>
                  <a:schemeClr val="bg1"/>
                </a:solidFill>
                <a:latin typeface="Segoe UI Semibold" panose="020B0702040204020203" pitchFamily="34" charset="0"/>
                <a:cs typeface="Segoe UI Semibold" panose="020B0702040204020203" pitchFamily="34" charset="0"/>
              </a:rPr>
              <a:t>Final failover</a:t>
            </a:r>
          </a:p>
          <a:p>
            <a:pPr marL="288925" indent="-204788" defTabSz="932597">
              <a:spcAft>
                <a:spcPts val="400"/>
              </a:spcAft>
              <a:buFont typeface="Arial" panose="020B0604020202020204" pitchFamily="34" charset="0"/>
              <a:buChar char="•"/>
            </a:pPr>
            <a:r>
              <a:rPr lang="en-GB" sz="1400" dirty="0">
                <a:solidFill>
                  <a:schemeClr val="bg1"/>
                </a:solidFill>
                <a:cs typeface="Segoe UI Light" panose="020B0502040204020203" pitchFamily="34" charset="0"/>
              </a:rPr>
              <a:t>Add </a:t>
            </a:r>
            <a:r>
              <a:rPr lang="en-GB" sz="1400" dirty="0">
                <a:solidFill>
                  <a:schemeClr val="bg1"/>
                </a:solidFill>
                <a:cs typeface="Segoe UI Light" panose="020B0502040204020203" pitchFamily="34" charset="0"/>
                <a:hlinkClick r:id="rId4"/>
              </a:rPr>
              <a:t>ASR-SQL-FailoverAG.ps1</a:t>
            </a:r>
            <a:r>
              <a:rPr lang="en-GB" sz="1400" dirty="0">
                <a:solidFill>
                  <a:schemeClr val="bg1"/>
                </a:solidFill>
                <a:cs typeface="Segoe UI Light" panose="020B0502040204020203" pitchFamily="34" charset="0"/>
              </a:rPr>
              <a:t> to the recovery group as the pre-migration step. This script takes the path to the Availability Group on the Azure replica and fails it over to that replica instance.</a:t>
            </a:r>
          </a:p>
          <a:p>
            <a:pPr marL="288925" indent="-204788" defTabSz="932597">
              <a:spcBef>
                <a:spcPts val="200"/>
              </a:spcBef>
              <a:spcAft>
                <a:spcPts val="400"/>
              </a:spcAft>
              <a:buFont typeface="Arial" panose="020B0604020202020204" pitchFamily="34" charset="0"/>
              <a:buChar char="•"/>
            </a:pPr>
            <a:r>
              <a:rPr lang="en-GB" sz="1400" dirty="0">
                <a:solidFill>
                  <a:schemeClr val="bg1"/>
                </a:solidFill>
                <a:cs typeface="Segoe UI Light" panose="020B0502040204020203" pitchFamily="34" charset="0"/>
              </a:rPr>
              <a:t>This script will be passed to the SQL replica VM for execution via the Custom Script Extension. </a:t>
            </a:r>
          </a:p>
          <a:p>
            <a:pPr marL="288925" indent="-204788" defTabSz="932597">
              <a:spcBef>
                <a:spcPts val="200"/>
              </a:spcBef>
              <a:spcAft>
                <a:spcPts val="400"/>
              </a:spcAft>
              <a:buFont typeface="Arial" panose="020B0604020202020204" pitchFamily="34" charset="0"/>
              <a:buChar char="•"/>
            </a:pPr>
            <a:r>
              <a:rPr lang="en-GB" sz="1400" dirty="0">
                <a:solidFill>
                  <a:schemeClr val="bg1"/>
                </a:solidFill>
                <a:cs typeface="Segoe UI Light" panose="020B0502040204020203" pitchFamily="34" charset="0"/>
              </a:rPr>
              <a:t>Other application tiers are failed over as a part of the recovery plan.</a:t>
            </a:r>
          </a:p>
        </p:txBody>
      </p:sp>
      <p:sp>
        <p:nvSpPr>
          <p:cNvPr id="10" name="Freeform 9">
            <a:extLst>
              <a:ext uri="{FF2B5EF4-FFF2-40B4-BE49-F238E27FC236}">
                <a16:creationId xmlns:a16="http://schemas.microsoft.com/office/drawing/2014/main" id="{DC8D5DBF-9681-4937-96C6-11F916B350C6}"/>
              </a:ext>
            </a:extLst>
          </p:cNvPr>
          <p:cNvSpPr>
            <a:spLocks noEditPoints="1"/>
          </p:cNvSpPr>
          <p:nvPr/>
        </p:nvSpPr>
        <p:spPr bwMode="black">
          <a:xfrm>
            <a:off x="457201" y="2660586"/>
            <a:ext cx="363482" cy="364960"/>
          </a:xfrm>
          <a:prstGeom prst="ellipse">
            <a:avLst/>
          </a:prstGeom>
          <a:solidFill>
            <a:srgbClr val="005BAA"/>
          </a:solidFill>
          <a:ln>
            <a:noFill/>
          </a:ln>
          <a:extLst/>
        </p:spPr>
        <p:txBody>
          <a:bodyPr vert="horz" wrap="square" lIns="89642" tIns="44821" rIns="89642" bIns="44821" numCol="1" anchor="ctr" anchorCtr="0" compatLnSpc="1">
            <a:prstTxWarp prst="textNoShape">
              <a:avLst/>
            </a:prstTxWarp>
          </a:bodyPr>
          <a:lstStyle/>
          <a:p>
            <a:pPr algn="ctr" defTabSz="914462"/>
            <a:r>
              <a:rPr lang="en-US" dirty="0">
                <a:solidFill>
                  <a:schemeClr val="bg1"/>
                </a:solidFill>
                <a:latin typeface="Segoe UI"/>
                <a:sym typeface="Wingdings" panose="05000000000000000000" pitchFamily="2" charset="2"/>
              </a:rPr>
              <a:t></a:t>
            </a:r>
            <a:endParaRPr lang="en-US" dirty="0">
              <a:solidFill>
                <a:schemeClr val="bg1"/>
              </a:solidFill>
              <a:latin typeface="Segoe UI"/>
            </a:endParaRPr>
          </a:p>
        </p:txBody>
      </p:sp>
      <p:sp>
        <p:nvSpPr>
          <p:cNvPr id="11" name="Freeform 9">
            <a:extLst>
              <a:ext uri="{FF2B5EF4-FFF2-40B4-BE49-F238E27FC236}">
                <a16:creationId xmlns:a16="http://schemas.microsoft.com/office/drawing/2014/main" id="{83BA6385-B641-4B47-9D68-622F037C8F2D}"/>
              </a:ext>
            </a:extLst>
          </p:cNvPr>
          <p:cNvSpPr>
            <a:spLocks noEditPoints="1"/>
          </p:cNvSpPr>
          <p:nvPr/>
        </p:nvSpPr>
        <p:spPr bwMode="black">
          <a:xfrm>
            <a:off x="457201" y="4625967"/>
            <a:ext cx="363482" cy="364960"/>
          </a:xfrm>
          <a:prstGeom prst="ellipse">
            <a:avLst/>
          </a:prstGeom>
          <a:solidFill>
            <a:srgbClr val="005BAA"/>
          </a:solidFill>
          <a:ln>
            <a:noFill/>
          </a:ln>
          <a:extLst/>
        </p:spPr>
        <p:txBody>
          <a:bodyPr vert="horz" wrap="square" lIns="89642" tIns="44821" rIns="89642" bIns="44821" numCol="1" anchor="ctr" anchorCtr="0" compatLnSpc="1">
            <a:prstTxWarp prst="textNoShape">
              <a:avLst/>
            </a:prstTxWarp>
          </a:bodyPr>
          <a:lstStyle/>
          <a:p>
            <a:pPr algn="ctr" defTabSz="914462"/>
            <a:r>
              <a:rPr lang="en-US" dirty="0">
                <a:solidFill>
                  <a:schemeClr val="bg1"/>
                </a:solidFill>
                <a:latin typeface="Segoe UI"/>
                <a:sym typeface="Wingdings" panose="05000000000000000000" pitchFamily="2" charset="2"/>
              </a:rPr>
              <a:t></a:t>
            </a:r>
            <a:endParaRPr lang="en-US" dirty="0">
              <a:solidFill>
                <a:schemeClr val="bg1"/>
              </a:solidFill>
              <a:latin typeface="Segoe UI"/>
            </a:endParaRPr>
          </a:p>
        </p:txBody>
      </p:sp>
      <p:pic>
        <p:nvPicPr>
          <p:cNvPr id="12" name="Picture 11">
            <a:extLst>
              <a:ext uri="{FF2B5EF4-FFF2-40B4-BE49-F238E27FC236}">
                <a16:creationId xmlns:a16="http://schemas.microsoft.com/office/drawing/2014/main" id="{1157B579-6B53-4DA2-A1B5-460C42FD3A10}"/>
              </a:ext>
            </a:extLst>
          </p:cNvPr>
          <p:cNvPicPr>
            <a:picLocks noChangeAspect="1"/>
          </p:cNvPicPr>
          <p:nvPr/>
        </p:nvPicPr>
        <p:blipFill rotWithShape="1">
          <a:blip r:embed="rId5">
            <a:extLst>
              <a:ext uri="{28A0092B-C50C-407E-A947-70E740481C1C}">
                <a14:useLocalDpi xmlns:a14="http://schemas.microsoft.com/office/drawing/2010/main" val="0"/>
              </a:ext>
            </a:extLst>
          </a:blip>
          <a:srcRect l="-2603" t="-50000" r="3862" b="-50000"/>
          <a:stretch/>
        </p:blipFill>
        <p:spPr>
          <a:xfrm>
            <a:off x="7148830" y="1212846"/>
            <a:ext cx="4830445" cy="5486404"/>
          </a:xfrm>
          <a:prstGeom prst="rect">
            <a:avLst/>
          </a:prstGeom>
          <a:solidFill>
            <a:srgbClr val="00204F"/>
          </a:solidFill>
        </p:spPr>
      </p:pic>
    </p:spTree>
    <p:extLst>
      <p:ext uri="{BB962C8B-B14F-4D97-AF65-F5344CB8AC3E}">
        <p14:creationId xmlns:p14="http://schemas.microsoft.com/office/powerpoint/2010/main" val="159501353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SQL Server Cluster: SQL 2008 R2/Standard</a:t>
            </a:r>
            <a:endParaRPr lang="en-US" dirty="0"/>
          </a:p>
        </p:txBody>
      </p:sp>
      <p:sp>
        <p:nvSpPr>
          <p:cNvPr id="11" name="Rectangle 10">
            <a:extLst>
              <a:ext uri="{FF2B5EF4-FFF2-40B4-BE49-F238E27FC236}">
                <a16:creationId xmlns:a16="http://schemas.microsoft.com/office/drawing/2014/main" id="{482EE1FE-8A7F-47B5-8C5C-5CCF8A1719DB}"/>
              </a:ext>
            </a:extLst>
          </p:cNvPr>
          <p:cNvSpPr/>
          <p:nvPr/>
        </p:nvSpPr>
        <p:spPr>
          <a:xfrm>
            <a:off x="624839" y="1212848"/>
            <a:ext cx="6424143" cy="5486403"/>
          </a:xfrm>
          <a:prstGeom prst="rect">
            <a:avLst/>
          </a:prstGeom>
          <a:solidFill>
            <a:schemeClr val="bg1">
              <a:alpha val="15000"/>
            </a:schemeClr>
          </a:solidFill>
        </p:spPr>
        <p:txBody>
          <a:bodyPr wrap="square" lIns="274320">
            <a:noAutofit/>
          </a:bodyPr>
          <a:lstStyle/>
          <a:p>
            <a:pPr defTabSz="932597">
              <a:spcBef>
                <a:spcPts val="1400"/>
              </a:spcBef>
              <a:spcAft>
                <a:spcPts val="400"/>
              </a:spcAft>
            </a:pPr>
            <a:r>
              <a:rPr lang="en-GB" sz="2000" dirty="0">
                <a:solidFill>
                  <a:schemeClr val="bg1"/>
                </a:solidFill>
                <a:cs typeface="Segoe UI Light" panose="020B0502040204020203" pitchFamily="34" charset="0"/>
              </a:rPr>
              <a:t>If using SQL Server Standard edition, or SQL Server 2008 R2, Site recovery does not provide guest cluster support when replicating to Azure. </a:t>
            </a:r>
            <a:r>
              <a:rPr lang="en-US" sz="2000" dirty="0">
                <a:solidFill>
                  <a:schemeClr val="bg1"/>
                </a:solidFill>
                <a:cs typeface="Segoe UI Light" panose="020B0502040204020203" pitchFamily="34" charset="0"/>
                <a:sym typeface="Wingdings" panose="05000000000000000000" pitchFamily="2" charset="2"/>
              </a:rPr>
              <a:t></a:t>
            </a:r>
            <a:endParaRPr lang="en-GB" sz="2000" dirty="0">
              <a:solidFill>
                <a:schemeClr val="bg1"/>
              </a:solidFill>
              <a:cs typeface="Segoe UI Light" panose="020B0502040204020203" pitchFamily="34" charset="0"/>
            </a:endParaRPr>
          </a:p>
          <a:p>
            <a:pPr defTabSz="932597">
              <a:spcBef>
                <a:spcPts val="1400"/>
              </a:spcBef>
              <a:spcAft>
                <a:spcPts val="400"/>
              </a:spcAft>
            </a:pPr>
            <a:r>
              <a:rPr lang="en-GB" sz="2000" dirty="0">
                <a:solidFill>
                  <a:schemeClr val="bg1"/>
                </a:solidFill>
                <a:cs typeface="Segoe UI Light" panose="020B0502040204020203" pitchFamily="34" charset="0"/>
              </a:rPr>
              <a:t>The recommendation is to protect the on-premises SQL Server cluster to a standalone SQL Server, and recover it in Azure.</a:t>
            </a:r>
          </a:p>
          <a:p>
            <a:pPr marL="342900" indent="-204788" defTabSz="932597">
              <a:spcBef>
                <a:spcPts val="300"/>
              </a:spcBef>
              <a:spcAft>
                <a:spcPts val="600"/>
              </a:spcAft>
              <a:buFont typeface="Arial" panose="020B0604020202020204" pitchFamily="34" charset="0"/>
              <a:buChar char="•"/>
            </a:pPr>
            <a:r>
              <a:rPr lang="en-GB" dirty="0">
                <a:solidFill>
                  <a:schemeClr val="bg1"/>
                </a:solidFill>
                <a:cs typeface="Segoe UI Light" panose="020B0502040204020203" pitchFamily="34" charset="0"/>
              </a:rPr>
              <a:t>Configure an additional standalone SQL Server instance on the on-premises site and configure it to server as the mirrored instance (high safety mode).</a:t>
            </a:r>
          </a:p>
          <a:p>
            <a:pPr marL="342900" indent="-204788" defTabSz="932597">
              <a:spcBef>
                <a:spcPts val="300"/>
              </a:spcBef>
              <a:spcAft>
                <a:spcPts val="600"/>
              </a:spcAft>
              <a:buFont typeface="Arial" panose="020B0604020202020204" pitchFamily="34" charset="0"/>
              <a:buChar char="•"/>
            </a:pPr>
            <a:r>
              <a:rPr lang="en-GB" dirty="0">
                <a:solidFill>
                  <a:schemeClr val="bg1"/>
                </a:solidFill>
                <a:cs typeface="Segoe UI Light" panose="020B0502040204020203" pitchFamily="34" charset="0"/>
              </a:rPr>
              <a:t>Configure Site Recovery on the on-premises site.</a:t>
            </a:r>
          </a:p>
          <a:p>
            <a:pPr marL="342900" indent="-204788" defTabSz="932597">
              <a:spcBef>
                <a:spcPts val="300"/>
              </a:spcBef>
              <a:spcAft>
                <a:spcPts val="600"/>
              </a:spcAft>
              <a:buFont typeface="Arial" panose="020B0604020202020204" pitchFamily="34" charset="0"/>
              <a:buChar char="•"/>
            </a:pPr>
            <a:r>
              <a:rPr lang="en-GB" dirty="0">
                <a:solidFill>
                  <a:schemeClr val="bg1"/>
                </a:solidFill>
                <a:cs typeface="Segoe UI Light" panose="020B0502040204020203" pitchFamily="34" charset="0"/>
              </a:rPr>
              <a:t>Using ASR, replicate the mirrored SQL Server instance to Azure. Since it's a high safety mirror copy, it will be synchronized with the primary cluster, that will be replicated to Azure.</a:t>
            </a:r>
          </a:p>
          <a:p>
            <a:pPr marL="342900" indent="-204788" defTabSz="932597">
              <a:spcBef>
                <a:spcPts val="300"/>
              </a:spcBef>
              <a:spcAft>
                <a:spcPts val="600"/>
              </a:spcAft>
              <a:buFont typeface="Arial" panose="020B0604020202020204" pitchFamily="34" charset="0"/>
              <a:buChar char="•"/>
            </a:pPr>
            <a:r>
              <a:rPr lang="en-GB" dirty="0">
                <a:solidFill>
                  <a:schemeClr val="bg1"/>
                </a:solidFill>
                <a:cs typeface="Segoe UI Light" panose="020B0502040204020203" pitchFamily="34" charset="0"/>
              </a:rPr>
              <a:t>Recover the SQL server in Azure and </a:t>
            </a:r>
            <a:r>
              <a:rPr lang="en-GB" dirty="0" err="1">
                <a:solidFill>
                  <a:schemeClr val="bg1"/>
                </a:solidFill>
                <a:cs typeface="Segoe UI Light" panose="020B0502040204020203" pitchFamily="34" charset="0"/>
              </a:rPr>
              <a:t>cleanup</a:t>
            </a:r>
            <a:r>
              <a:rPr lang="en-GB" dirty="0">
                <a:solidFill>
                  <a:schemeClr val="bg1"/>
                </a:solidFill>
                <a:cs typeface="Segoe UI Light" panose="020B0502040204020203" pitchFamily="34" charset="0"/>
              </a:rPr>
              <a:t> configuration.</a:t>
            </a:r>
          </a:p>
        </p:txBody>
      </p:sp>
      <p:sp>
        <p:nvSpPr>
          <p:cNvPr id="12" name="Freeform 9">
            <a:extLst>
              <a:ext uri="{FF2B5EF4-FFF2-40B4-BE49-F238E27FC236}">
                <a16:creationId xmlns:a16="http://schemas.microsoft.com/office/drawing/2014/main" id="{183FB730-E30B-4066-A9B4-D3B4663AD65D}"/>
              </a:ext>
            </a:extLst>
          </p:cNvPr>
          <p:cNvSpPr>
            <a:spLocks noEditPoints="1"/>
          </p:cNvSpPr>
          <p:nvPr/>
        </p:nvSpPr>
        <p:spPr bwMode="black">
          <a:xfrm>
            <a:off x="457201" y="2386266"/>
            <a:ext cx="363482" cy="364960"/>
          </a:xfrm>
          <a:prstGeom prst="ellipse">
            <a:avLst/>
          </a:prstGeom>
          <a:solidFill>
            <a:srgbClr val="005BAA"/>
          </a:solidFill>
          <a:ln>
            <a:noFill/>
          </a:ln>
          <a:extLst/>
        </p:spPr>
        <p:txBody>
          <a:bodyPr vert="horz" wrap="square" lIns="89642" tIns="44821" rIns="89642" bIns="44821" numCol="1" anchor="ctr" anchorCtr="0" compatLnSpc="1">
            <a:prstTxWarp prst="textNoShape">
              <a:avLst/>
            </a:prstTxWarp>
          </a:bodyPr>
          <a:lstStyle/>
          <a:p>
            <a:pPr algn="ctr" defTabSz="914462"/>
            <a:r>
              <a:rPr lang="en-US" dirty="0">
                <a:solidFill>
                  <a:schemeClr val="bg1"/>
                </a:solidFill>
                <a:latin typeface="Segoe UI"/>
                <a:sym typeface="Wingdings" panose="05000000000000000000" pitchFamily="2" charset="2"/>
              </a:rPr>
              <a:t></a:t>
            </a:r>
            <a:endParaRPr lang="en-US" dirty="0">
              <a:solidFill>
                <a:schemeClr val="bg1"/>
              </a:solidFill>
              <a:latin typeface="Segoe UI"/>
            </a:endParaRPr>
          </a:p>
        </p:txBody>
      </p:sp>
      <p:sp>
        <p:nvSpPr>
          <p:cNvPr id="14" name="Freeform 9">
            <a:extLst>
              <a:ext uri="{FF2B5EF4-FFF2-40B4-BE49-F238E27FC236}">
                <a16:creationId xmlns:a16="http://schemas.microsoft.com/office/drawing/2014/main" id="{570AD496-236C-4B84-A033-22F743B88D61}"/>
              </a:ext>
            </a:extLst>
          </p:cNvPr>
          <p:cNvSpPr>
            <a:spLocks noEditPoints="1"/>
          </p:cNvSpPr>
          <p:nvPr/>
        </p:nvSpPr>
        <p:spPr bwMode="black">
          <a:xfrm>
            <a:off x="457201" y="1288986"/>
            <a:ext cx="363482" cy="364960"/>
          </a:xfrm>
          <a:prstGeom prst="ellipse">
            <a:avLst/>
          </a:prstGeom>
          <a:solidFill>
            <a:srgbClr val="005BAA"/>
          </a:solidFill>
          <a:ln>
            <a:noFill/>
          </a:ln>
          <a:extLst/>
        </p:spPr>
        <p:txBody>
          <a:bodyPr vert="horz" wrap="square" lIns="89642" tIns="44821" rIns="89642" bIns="44821" numCol="1" anchor="ctr" anchorCtr="0" compatLnSpc="1">
            <a:prstTxWarp prst="textNoShape">
              <a:avLst/>
            </a:prstTxWarp>
          </a:bodyPr>
          <a:lstStyle/>
          <a:p>
            <a:pPr algn="ctr" defTabSz="914462"/>
            <a:r>
              <a:rPr lang="en-US" dirty="0">
                <a:solidFill>
                  <a:schemeClr val="bg1"/>
                </a:solidFill>
                <a:latin typeface="Segoe UI"/>
                <a:sym typeface="Wingdings" panose="05000000000000000000" pitchFamily="2" charset="2"/>
              </a:rPr>
              <a:t></a:t>
            </a:r>
            <a:endParaRPr lang="en-US" dirty="0">
              <a:solidFill>
                <a:schemeClr val="bg1"/>
              </a:solidFill>
              <a:latin typeface="Segoe UI"/>
            </a:endParaRPr>
          </a:p>
        </p:txBody>
      </p:sp>
      <p:sp>
        <p:nvSpPr>
          <p:cNvPr id="15" name="Rectangle 14">
            <a:extLst>
              <a:ext uri="{FF2B5EF4-FFF2-40B4-BE49-F238E27FC236}">
                <a16:creationId xmlns:a16="http://schemas.microsoft.com/office/drawing/2014/main" id="{46485A01-D1F1-4E7C-930D-0B5524522A3A}"/>
              </a:ext>
            </a:extLst>
          </p:cNvPr>
          <p:cNvSpPr/>
          <p:nvPr/>
        </p:nvSpPr>
        <p:spPr bwMode="auto">
          <a:xfrm>
            <a:off x="7148830" y="1212848"/>
            <a:ext cx="4828032" cy="5486400"/>
          </a:xfrm>
          <a:prstGeom prst="rect">
            <a:avLst/>
          </a:prstGeom>
          <a:solidFill>
            <a:srgbClr val="00204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568" t="2690" r="5514" b="2690"/>
          <a:stretch/>
        </p:blipFill>
        <p:spPr>
          <a:xfrm>
            <a:off x="7319515" y="2683676"/>
            <a:ext cx="4486662" cy="2544744"/>
          </a:xfrm>
          <a:prstGeom prst="rect">
            <a:avLst/>
          </a:prstGeom>
        </p:spPr>
      </p:pic>
    </p:spTree>
    <p:extLst>
      <p:ext uri="{BB962C8B-B14F-4D97-AF65-F5344CB8AC3E}">
        <p14:creationId xmlns:p14="http://schemas.microsoft.com/office/powerpoint/2010/main" val="113667886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Exchange Server(s)</a:t>
            </a:r>
            <a:endParaRPr lang="en-US" dirty="0"/>
          </a:p>
        </p:txBody>
      </p:sp>
      <p:pic>
        <p:nvPicPr>
          <p:cNvPr id="5" name="Picture 4">
            <a:extLst>
              <a:ext uri="{FF2B5EF4-FFF2-40B4-BE49-F238E27FC236}">
                <a16:creationId xmlns:a16="http://schemas.microsoft.com/office/drawing/2014/main" id="{C58CCE4A-074F-48DC-9A35-9DB22CB5E839}"/>
              </a:ext>
            </a:extLst>
          </p:cNvPr>
          <p:cNvPicPr/>
          <p:nvPr/>
        </p:nvPicPr>
        <p:blipFill>
          <a:blip r:embed="rId3"/>
          <a:stretch>
            <a:fillRect/>
          </a:stretch>
        </p:blipFill>
        <p:spPr>
          <a:xfrm>
            <a:off x="6726124" y="1212847"/>
            <a:ext cx="5253151" cy="2615030"/>
          </a:xfrm>
          <a:prstGeom prst="rect">
            <a:avLst/>
          </a:prstGeom>
        </p:spPr>
      </p:pic>
      <p:pic>
        <p:nvPicPr>
          <p:cNvPr id="6" name="Picture 5">
            <a:extLst>
              <a:ext uri="{FF2B5EF4-FFF2-40B4-BE49-F238E27FC236}">
                <a16:creationId xmlns:a16="http://schemas.microsoft.com/office/drawing/2014/main" id="{7B1E365F-BBEB-49BF-9593-D52CB12CBD29}"/>
              </a:ext>
            </a:extLst>
          </p:cNvPr>
          <p:cNvPicPr>
            <a:picLocks noChangeAspect="1"/>
          </p:cNvPicPr>
          <p:nvPr/>
        </p:nvPicPr>
        <p:blipFill>
          <a:blip r:embed="rId4"/>
          <a:stretch>
            <a:fillRect/>
          </a:stretch>
        </p:blipFill>
        <p:spPr>
          <a:xfrm>
            <a:off x="6726124" y="3939925"/>
            <a:ext cx="5253151" cy="2759326"/>
          </a:xfrm>
          <a:prstGeom prst="rect">
            <a:avLst/>
          </a:prstGeom>
        </p:spPr>
      </p:pic>
      <p:sp>
        <p:nvSpPr>
          <p:cNvPr id="9" name="Rectangle 8">
            <a:extLst>
              <a:ext uri="{FF2B5EF4-FFF2-40B4-BE49-F238E27FC236}">
                <a16:creationId xmlns:a16="http://schemas.microsoft.com/office/drawing/2014/main" id="{B8207201-A2FC-4070-963C-198C856D217B}"/>
              </a:ext>
            </a:extLst>
          </p:cNvPr>
          <p:cNvSpPr/>
          <p:nvPr/>
        </p:nvSpPr>
        <p:spPr>
          <a:xfrm>
            <a:off x="624840" y="1212848"/>
            <a:ext cx="5995879" cy="5484815"/>
          </a:xfrm>
          <a:prstGeom prst="rect">
            <a:avLst/>
          </a:prstGeom>
          <a:solidFill>
            <a:schemeClr val="bg1">
              <a:alpha val="15000"/>
            </a:schemeClr>
          </a:solidFill>
        </p:spPr>
        <p:txBody>
          <a:bodyPr wrap="square" lIns="274320">
            <a:noAutofit/>
          </a:bodyPr>
          <a:lstStyle/>
          <a:p>
            <a:pPr defTabSz="932597">
              <a:spcBef>
                <a:spcPts val="1400"/>
              </a:spcBef>
            </a:pPr>
            <a:r>
              <a:rPr lang="en-GB" sz="1600" dirty="0">
                <a:solidFill>
                  <a:schemeClr val="bg1"/>
                </a:solidFill>
                <a:cs typeface="Segoe UI Light" panose="020B0502040204020203" pitchFamily="34" charset="0"/>
              </a:rPr>
              <a:t>Standalone deployments/Small scale deployments</a:t>
            </a:r>
          </a:p>
          <a:p>
            <a:pPr marL="342900" indent="-204788" defTabSz="932597">
              <a:spcBef>
                <a:spcPts val="200"/>
              </a:spcBef>
              <a:spcAft>
                <a:spcPts val="400"/>
              </a:spcAft>
              <a:buFont typeface="Arial" panose="020B0604020202020204" pitchFamily="34" charset="0"/>
              <a:buChar char="•"/>
            </a:pPr>
            <a:r>
              <a:rPr lang="en-GB" sz="1600" dirty="0">
                <a:solidFill>
                  <a:schemeClr val="bg1"/>
                </a:solidFill>
                <a:cs typeface="Segoe UI Light" panose="020B0502040204020203" pitchFamily="34" charset="0"/>
              </a:rPr>
              <a:t>Either multiple roles deployed on the same server or can have dedicated servers for each role.</a:t>
            </a:r>
          </a:p>
          <a:p>
            <a:pPr marL="342900" indent="-204788" defTabSz="932597">
              <a:spcBef>
                <a:spcPts val="200"/>
              </a:spcBef>
              <a:spcAft>
                <a:spcPts val="400"/>
              </a:spcAft>
              <a:buFont typeface="Arial" panose="020B0604020202020204" pitchFamily="34" charset="0"/>
              <a:buChar char="•"/>
            </a:pPr>
            <a:r>
              <a:rPr lang="en-GB" sz="1600" dirty="0">
                <a:solidFill>
                  <a:schemeClr val="bg1"/>
                </a:solidFill>
                <a:cs typeface="Segoe UI Light" panose="020B0502040204020203" pitchFamily="34" charset="0"/>
              </a:rPr>
              <a:t>Ensure AD connectivity from Azure either using S2S back to on-premises or dedicated AD presence in Azure.</a:t>
            </a:r>
          </a:p>
          <a:p>
            <a:pPr marL="342900" indent="-204788" defTabSz="932597">
              <a:spcBef>
                <a:spcPts val="200"/>
              </a:spcBef>
              <a:spcAft>
                <a:spcPts val="400"/>
              </a:spcAft>
              <a:buFont typeface="Arial" panose="020B0604020202020204" pitchFamily="34" charset="0"/>
              <a:buChar char="•"/>
            </a:pPr>
            <a:r>
              <a:rPr lang="en-GB" sz="1600" dirty="0">
                <a:solidFill>
                  <a:schemeClr val="bg1"/>
                </a:solidFill>
                <a:cs typeface="Segoe UI Light" panose="020B0502040204020203" pitchFamily="34" charset="0"/>
              </a:rPr>
              <a:t>Protect ALL servers using ASR.</a:t>
            </a:r>
          </a:p>
          <a:p>
            <a:pPr marL="342900" indent="-204788" defTabSz="932597">
              <a:spcBef>
                <a:spcPts val="200"/>
              </a:spcBef>
              <a:spcAft>
                <a:spcPts val="400"/>
              </a:spcAft>
              <a:buFont typeface="Arial" panose="020B0604020202020204" pitchFamily="34" charset="0"/>
              <a:buChar char="•"/>
            </a:pPr>
            <a:r>
              <a:rPr lang="en-GB" sz="1600" dirty="0">
                <a:solidFill>
                  <a:schemeClr val="bg1"/>
                </a:solidFill>
                <a:cs typeface="Segoe UI Light" panose="020B0502040204020203" pitchFamily="34" charset="0"/>
              </a:rPr>
              <a:t>Apply the standard failover procedures (Test &amp; Final).</a:t>
            </a:r>
          </a:p>
          <a:p>
            <a:pPr defTabSz="932597">
              <a:spcBef>
                <a:spcPts val="600"/>
              </a:spcBef>
              <a:spcAft>
                <a:spcPts val="300"/>
              </a:spcAft>
            </a:pPr>
            <a:r>
              <a:rPr lang="en-GB" sz="1600" dirty="0">
                <a:solidFill>
                  <a:schemeClr val="bg1"/>
                </a:solidFill>
                <a:cs typeface="Segoe UI Light" panose="020B0502040204020203" pitchFamily="34" charset="0"/>
              </a:rPr>
              <a:t>Large scale deployments/DAGs</a:t>
            </a:r>
          </a:p>
          <a:p>
            <a:pPr marL="342900" indent="-204788" defTabSz="932597">
              <a:spcBef>
                <a:spcPts val="200"/>
              </a:spcBef>
              <a:spcAft>
                <a:spcPts val="400"/>
              </a:spcAft>
              <a:buFont typeface="Arial" panose="020B0604020202020204" pitchFamily="34" charset="0"/>
              <a:buChar char="•"/>
            </a:pPr>
            <a:r>
              <a:rPr lang="en-GB" sz="1600" dirty="0">
                <a:solidFill>
                  <a:schemeClr val="bg1"/>
                </a:solidFill>
                <a:cs typeface="Segoe UI Light" panose="020B0502040204020203" pitchFamily="34" charset="0"/>
              </a:rPr>
              <a:t>Dedicated servers for each server roles.</a:t>
            </a:r>
          </a:p>
          <a:p>
            <a:pPr marL="342900" indent="-204788" defTabSz="932597">
              <a:spcBef>
                <a:spcPts val="200"/>
              </a:spcBef>
              <a:spcAft>
                <a:spcPts val="400"/>
              </a:spcAft>
              <a:buFont typeface="Arial" panose="020B0604020202020204" pitchFamily="34" charset="0"/>
              <a:buChar char="•"/>
            </a:pPr>
            <a:r>
              <a:rPr lang="en-GB" sz="1600" dirty="0">
                <a:solidFill>
                  <a:schemeClr val="bg1"/>
                </a:solidFill>
                <a:cs typeface="Segoe UI Light" panose="020B0502040204020203" pitchFamily="34" charset="0"/>
              </a:rPr>
              <a:t>MBX servers are a part of a Database Availability </a:t>
            </a:r>
            <a:br>
              <a:rPr lang="en-GB" sz="1600" dirty="0">
                <a:solidFill>
                  <a:schemeClr val="bg1"/>
                </a:solidFill>
                <a:cs typeface="Segoe UI Light" panose="020B0502040204020203" pitchFamily="34" charset="0"/>
              </a:rPr>
            </a:br>
            <a:r>
              <a:rPr lang="en-GB" sz="1600" dirty="0">
                <a:solidFill>
                  <a:schemeClr val="bg1"/>
                </a:solidFill>
                <a:cs typeface="Segoe UI Light" panose="020B0502040204020203" pitchFamily="34" charset="0"/>
              </a:rPr>
              <a:t>groups (DAG).</a:t>
            </a:r>
          </a:p>
          <a:p>
            <a:pPr marL="342900" indent="-204788" defTabSz="932597">
              <a:spcBef>
                <a:spcPts val="200"/>
              </a:spcBef>
              <a:spcAft>
                <a:spcPts val="400"/>
              </a:spcAft>
              <a:buFont typeface="Arial" panose="020B0604020202020204" pitchFamily="34" charset="0"/>
              <a:buChar char="•"/>
            </a:pPr>
            <a:r>
              <a:rPr lang="en-GB" sz="1600" dirty="0">
                <a:solidFill>
                  <a:schemeClr val="bg1"/>
                </a:solidFill>
                <a:cs typeface="Segoe UI Light" panose="020B0502040204020203" pitchFamily="34" charset="0"/>
              </a:rPr>
              <a:t>Connectivity back to on-premise is a must.</a:t>
            </a:r>
          </a:p>
          <a:p>
            <a:pPr marL="342900" indent="-204788" defTabSz="932597">
              <a:spcBef>
                <a:spcPts val="200"/>
              </a:spcBef>
              <a:spcAft>
                <a:spcPts val="400"/>
              </a:spcAft>
              <a:buFont typeface="Arial" panose="020B0604020202020204" pitchFamily="34" charset="0"/>
              <a:buChar char="•"/>
            </a:pPr>
            <a:r>
              <a:rPr lang="en-GB" sz="1600" dirty="0">
                <a:solidFill>
                  <a:schemeClr val="bg1"/>
                </a:solidFill>
                <a:cs typeface="Segoe UI Light" panose="020B0502040204020203" pitchFamily="34" charset="0"/>
              </a:rPr>
              <a:t>Provision new Azure VM, install exchange and configure </a:t>
            </a:r>
            <a:br>
              <a:rPr lang="en-GB" sz="1600" dirty="0">
                <a:solidFill>
                  <a:schemeClr val="bg1"/>
                </a:solidFill>
                <a:cs typeface="Segoe UI Light" panose="020B0502040204020203" pitchFamily="34" charset="0"/>
              </a:rPr>
            </a:br>
            <a:r>
              <a:rPr lang="en-GB" sz="1600" dirty="0">
                <a:solidFill>
                  <a:schemeClr val="bg1"/>
                </a:solidFill>
                <a:cs typeface="Segoe UI Light" panose="020B0502040204020203" pitchFamily="34" charset="0"/>
              </a:rPr>
              <a:t>the required server roles.</a:t>
            </a:r>
          </a:p>
          <a:p>
            <a:pPr marL="342900" indent="-204788" defTabSz="932597">
              <a:spcBef>
                <a:spcPts val="200"/>
              </a:spcBef>
              <a:spcAft>
                <a:spcPts val="400"/>
              </a:spcAft>
              <a:buFont typeface="Arial" panose="020B0604020202020204" pitchFamily="34" charset="0"/>
              <a:buChar char="•"/>
            </a:pPr>
            <a:r>
              <a:rPr lang="en-GB" sz="1600" dirty="0">
                <a:solidFill>
                  <a:schemeClr val="bg1"/>
                </a:solidFill>
                <a:cs typeface="Segoe UI Light" panose="020B0502040204020203" pitchFamily="34" charset="0"/>
              </a:rPr>
              <a:t>Add the new MBX server role Azure VM’s as a replica to </a:t>
            </a:r>
            <a:br>
              <a:rPr lang="en-GB" sz="1600" dirty="0">
                <a:solidFill>
                  <a:schemeClr val="bg1"/>
                </a:solidFill>
                <a:cs typeface="Segoe UI Light" panose="020B0502040204020203" pitchFamily="34" charset="0"/>
              </a:rPr>
            </a:br>
            <a:r>
              <a:rPr lang="en-GB" sz="1600" dirty="0">
                <a:solidFill>
                  <a:schemeClr val="bg1"/>
                </a:solidFill>
                <a:cs typeface="Segoe UI Light" panose="020B0502040204020203" pitchFamily="34" charset="0"/>
              </a:rPr>
              <a:t>the existing DAG (extending DAG into Azure).</a:t>
            </a:r>
          </a:p>
          <a:p>
            <a:pPr marL="342900" indent="-204788" defTabSz="932597">
              <a:spcBef>
                <a:spcPts val="200"/>
              </a:spcBef>
              <a:spcAft>
                <a:spcPts val="400"/>
              </a:spcAft>
              <a:buFont typeface="Arial" panose="020B0604020202020204" pitchFamily="34" charset="0"/>
              <a:buChar char="•"/>
            </a:pPr>
            <a:r>
              <a:rPr lang="en-GB" sz="1600" dirty="0">
                <a:solidFill>
                  <a:schemeClr val="bg1"/>
                </a:solidFill>
                <a:cs typeface="Segoe UI Light" panose="020B0502040204020203" pitchFamily="34" charset="0"/>
              </a:rPr>
              <a:t>Initiate failovers from on-premises MBX servers to Azure.</a:t>
            </a:r>
          </a:p>
          <a:p>
            <a:pPr marL="342900" indent="-204788" defTabSz="932597">
              <a:spcBef>
                <a:spcPts val="200"/>
              </a:spcBef>
              <a:spcAft>
                <a:spcPts val="400"/>
              </a:spcAft>
              <a:buFont typeface="Arial" panose="020B0604020202020204" pitchFamily="34" charset="0"/>
              <a:buChar char="•"/>
            </a:pPr>
            <a:r>
              <a:rPr lang="en-GB" sz="1600" dirty="0">
                <a:solidFill>
                  <a:schemeClr val="bg1"/>
                </a:solidFill>
                <a:cs typeface="Segoe UI Light" panose="020B0502040204020203" pitchFamily="34" charset="0"/>
              </a:rPr>
              <a:t>Decommission the on-premises environment.</a:t>
            </a:r>
          </a:p>
        </p:txBody>
      </p:sp>
      <p:sp>
        <p:nvSpPr>
          <p:cNvPr id="10" name="Freeform 9">
            <a:extLst>
              <a:ext uri="{FF2B5EF4-FFF2-40B4-BE49-F238E27FC236}">
                <a16:creationId xmlns:a16="http://schemas.microsoft.com/office/drawing/2014/main" id="{D834B3B7-DC2D-432C-9E68-0652B00CC80F}"/>
              </a:ext>
            </a:extLst>
          </p:cNvPr>
          <p:cNvSpPr>
            <a:spLocks noEditPoints="1"/>
          </p:cNvSpPr>
          <p:nvPr/>
        </p:nvSpPr>
        <p:spPr bwMode="black">
          <a:xfrm>
            <a:off x="457201" y="1248475"/>
            <a:ext cx="363482" cy="364960"/>
          </a:xfrm>
          <a:prstGeom prst="ellipse">
            <a:avLst/>
          </a:prstGeom>
          <a:solidFill>
            <a:srgbClr val="005BAA"/>
          </a:solidFill>
          <a:ln>
            <a:noFill/>
          </a:ln>
          <a:extLst/>
        </p:spPr>
        <p:txBody>
          <a:bodyPr vert="horz" wrap="square" lIns="89642" tIns="44821" rIns="89642" bIns="44821" numCol="1" anchor="ctr" anchorCtr="0" compatLnSpc="1">
            <a:prstTxWarp prst="textNoShape">
              <a:avLst/>
            </a:prstTxWarp>
          </a:bodyPr>
          <a:lstStyle/>
          <a:p>
            <a:pPr algn="ctr" defTabSz="914462"/>
            <a:r>
              <a:rPr lang="en-US" dirty="0">
                <a:solidFill>
                  <a:schemeClr val="bg1"/>
                </a:solidFill>
                <a:latin typeface="Segoe UI"/>
                <a:sym typeface="Wingdings" panose="05000000000000000000" pitchFamily="2" charset="2"/>
              </a:rPr>
              <a:t></a:t>
            </a:r>
            <a:endParaRPr lang="en-US" dirty="0">
              <a:solidFill>
                <a:schemeClr val="bg1"/>
              </a:solidFill>
              <a:latin typeface="Segoe UI"/>
            </a:endParaRPr>
          </a:p>
        </p:txBody>
      </p:sp>
      <p:sp>
        <p:nvSpPr>
          <p:cNvPr id="11" name="Freeform 9">
            <a:extLst>
              <a:ext uri="{FF2B5EF4-FFF2-40B4-BE49-F238E27FC236}">
                <a16:creationId xmlns:a16="http://schemas.microsoft.com/office/drawing/2014/main" id="{0D329338-2CA2-4C6C-9144-63116A88E710}"/>
              </a:ext>
            </a:extLst>
          </p:cNvPr>
          <p:cNvSpPr>
            <a:spLocks noEditPoints="1"/>
          </p:cNvSpPr>
          <p:nvPr/>
        </p:nvSpPr>
        <p:spPr bwMode="black">
          <a:xfrm>
            <a:off x="457201" y="3308769"/>
            <a:ext cx="363482" cy="364960"/>
          </a:xfrm>
          <a:prstGeom prst="ellipse">
            <a:avLst/>
          </a:prstGeom>
          <a:solidFill>
            <a:srgbClr val="005BAA"/>
          </a:solidFill>
          <a:ln>
            <a:noFill/>
          </a:ln>
          <a:extLst/>
        </p:spPr>
        <p:txBody>
          <a:bodyPr vert="horz" wrap="square" lIns="89642" tIns="44821" rIns="89642" bIns="44821" numCol="1" anchor="ctr" anchorCtr="0" compatLnSpc="1">
            <a:prstTxWarp prst="textNoShape">
              <a:avLst/>
            </a:prstTxWarp>
          </a:bodyPr>
          <a:lstStyle/>
          <a:p>
            <a:pPr algn="ctr" defTabSz="914462"/>
            <a:r>
              <a:rPr lang="en-US" dirty="0">
                <a:solidFill>
                  <a:schemeClr val="bg1"/>
                </a:solidFill>
                <a:latin typeface="Segoe UI"/>
                <a:sym typeface="Wingdings" panose="05000000000000000000" pitchFamily="2" charset="2"/>
              </a:rPr>
              <a:t></a:t>
            </a:r>
            <a:endParaRPr lang="en-US" dirty="0">
              <a:solidFill>
                <a:schemeClr val="bg1"/>
              </a:solidFill>
              <a:latin typeface="Segoe UI"/>
            </a:endParaRPr>
          </a:p>
        </p:txBody>
      </p:sp>
    </p:spTree>
    <p:extLst>
      <p:ext uri="{BB962C8B-B14F-4D97-AF65-F5344CB8AC3E}">
        <p14:creationId xmlns:p14="http://schemas.microsoft.com/office/powerpoint/2010/main" val="394127834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Appendix</a:t>
            </a:r>
            <a:endParaRPr lang="en-US" dirty="0"/>
          </a:p>
        </p:txBody>
      </p:sp>
      <p:sp>
        <p:nvSpPr>
          <p:cNvPr id="3" name="TextBox 2"/>
          <p:cNvSpPr txBox="1"/>
          <p:nvPr/>
        </p:nvSpPr>
        <p:spPr>
          <a:xfrm>
            <a:off x="473757" y="1211263"/>
            <a:ext cx="11505518" cy="4865446"/>
          </a:xfrm>
          <a:prstGeom prst="rect">
            <a:avLst/>
          </a:prstGeom>
          <a:noFill/>
        </p:spPr>
        <p:txBody>
          <a:bodyPr wrap="square" lIns="0" tIns="0" rIns="0" bIns="0" rtlCol="0">
            <a:noAutofit/>
          </a:bodyPr>
          <a:lstStyle/>
          <a:p>
            <a:pPr marL="347663" indent="-347663" defTabSz="932608">
              <a:spcBef>
                <a:spcPts val="1800"/>
              </a:spcBef>
              <a:buFont typeface="Arial" panose="020B0604020202020204" pitchFamily="34" charset="0"/>
              <a:buChar char="•"/>
              <a:defRPr/>
            </a:pPr>
            <a:r>
              <a:rPr lang="en-US" sz="2800" dirty="0">
                <a:solidFill>
                  <a:schemeClr val="bg1"/>
                </a:solidFill>
                <a:latin typeface="+mj-lt"/>
              </a:rPr>
              <a:t>Azure Site Recovery </a:t>
            </a:r>
            <a:r>
              <a:rPr lang="en-GB" sz="2800" dirty="0">
                <a:solidFill>
                  <a:schemeClr val="bg1"/>
                </a:solidFill>
                <a:cs typeface="Segoe UI Light" panose="020B0502040204020203" pitchFamily="34" charset="0"/>
              </a:rPr>
              <a:t>–</a:t>
            </a:r>
            <a:r>
              <a:rPr lang="en-US" sz="2800" dirty="0">
                <a:solidFill>
                  <a:schemeClr val="bg1"/>
                </a:solidFill>
                <a:latin typeface="+mj-lt"/>
              </a:rPr>
              <a:t> </a:t>
            </a:r>
            <a:r>
              <a:rPr lang="en-US" sz="2800" dirty="0">
                <a:solidFill>
                  <a:schemeClr val="bg1"/>
                </a:solidFill>
                <a:latin typeface="+mj-lt"/>
                <a:hlinkClick r:id="rId3"/>
              </a:rPr>
              <a:t>https://docs.microsoft.com/en-us/azure/site-recovery/site-recovery-overview</a:t>
            </a:r>
            <a:r>
              <a:rPr lang="en-US" sz="2800" dirty="0">
                <a:solidFill>
                  <a:schemeClr val="bg1"/>
                </a:solidFill>
                <a:latin typeface="+mj-lt"/>
              </a:rPr>
              <a:t> </a:t>
            </a:r>
          </a:p>
          <a:p>
            <a:pPr marL="347663" indent="-347663" defTabSz="932608">
              <a:spcBef>
                <a:spcPts val="1800"/>
              </a:spcBef>
              <a:buFont typeface="Arial" panose="020B0604020202020204" pitchFamily="34" charset="0"/>
              <a:buChar char="•"/>
              <a:defRPr/>
            </a:pPr>
            <a:r>
              <a:rPr lang="en-US" sz="2800" dirty="0">
                <a:solidFill>
                  <a:schemeClr val="bg1"/>
                </a:solidFill>
                <a:latin typeface="+mj-lt"/>
              </a:rPr>
              <a:t>ASR capacity planner </a:t>
            </a:r>
            <a:r>
              <a:rPr lang="en-GB" sz="2800" dirty="0">
                <a:solidFill>
                  <a:schemeClr val="bg1"/>
                </a:solidFill>
                <a:cs typeface="Segoe UI Light" panose="020B0502040204020203" pitchFamily="34" charset="0"/>
              </a:rPr>
              <a:t>–</a:t>
            </a:r>
            <a:r>
              <a:rPr lang="en-US" sz="2800" dirty="0">
                <a:solidFill>
                  <a:schemeClr val="bg1"/>
                </a:solidFill>
                <a:latin typeface="+mj-lt"/>
              </a:rPr>
              <a:t> </a:t>
            </a:r>
            <a:r>
              <a:rPr lang="en-US" sz="2800" dirty="0">
                <a:solidFill>
                  <a:schemeClr val="bg1"/>
                </a:solidFill>
                <a:latin typeface="+mj-lt"/>
                <a:hlinkClick r:id="rId4"/>
              </a:rPr>
              <a:t>https://docs.microsoft.com/en-us/azure/site-recovery/site-recovery-capacity-planner</a:t>
            </a:r>
            <a:r>
              <a:rPr lang="en-US" sz="2800" dirty="0">
                <a:solidFill>
                  <a:schemeClr val="bg1"/>
                </a:solidFill>
                <a:latin typeface="+mj-lt"/>
              </a:rPr>
              <a:t> </a:t>
            </a:r>
          </a:p>
          <a:p>
            <a:pPr marL="728663" lvl="1" indent="-261938" defTabSz="932608">
              <a:spcBef>
                <a:spcPts val="600"/>
              </a:spcBef>
              <a:spcAft>
                <a:spcPts val="1200"/>
              </a:spcAft>
              <a:buFont typeface="Courier New" panose="02070309020205020404" pitchFamily="49" charset="0"/>
              <a:buChar char="–"/>
              <a:defRPr/>
            </a:pPr>
            <a:r>
              <a:rPr lang="en-US" sz="2400" dirty="0">
                <a:solidFill>
                  <a:schemeClr val="bg1"/>
                </a:solidFill>
                <a:latin typeface="+mj-lt"/>
              </a:rPr>
              <a:t>For VMWare – </a:t>
            </a:r>
            <a:r>
              <a:rPr lang="en-US" sz="2400" dirty="0">
                <a:solidFill>
                  <a:schemeClr val="bg1"/>
                </a:solidFill>
                <a:latin typeface="+mj-lt"/>
                <a:hlinkClick r:id="rId5"/>
              </a:rPr>
              <a:t>https://docs.microsoft.com/en-us/azure/site-recovery/site-recovery-</a:t>
            </a:r>
            <a:br>
              <a:rPr lang="en-US" sz="2400" dirty="0">
                <a:solidFill>
                  <a:schemeClr val="bg1"/>
                </a:solidFill>
                <a:latin typeface="+mj-lt"/>
                <a:hlinkClick r:id="rId5"/>
              </a:rPr>
            </a:br>
            <a:r>
              <a:rPr lang="en-US" sz="2400" dirty="0">
                <a:solidFill>
                  <a:schemeClr val="bg1"/>
                </a:solidFill>
                <a:latin typeface="+mj-lt"/>
                <a:hlinkClick r:id="rId5"/>
              </a:rPr>
              <a:t>deployment-planner</a:t>
            </a:r>
            <a:r>
              <a:rPr lang="en-US" sz="2400" dirty="0">
                <a:solidFill>
                  <a:schemeClr val="bg1"/>
                </a:solidFill>
                <a:latin typeface="+mj-lt"/>
              </a:rPr>
              <a:t> </a:t>
            </a:r>
          </a:p>
          <a:p>
            <a:pPr marL="347663" indent="-347663" defTabSz="932608">
              <a:spcBef>
                <a:spcPts val="1800"/>
              </a:spcBef>
              <a:spcAft>
                <a:spcPts val="612"/>
              </a:spcAft>
              <a:buFont typeface="Arial" panose="020B0604020202020204" pitchFamily="34" charset="0"/>
              <a:buChar char="•"/>
              <a:defRPr/>
            </a:pPr>
            <a:r>
              <a:rPr lang="en-US" sz="2800" dirty="0">
                <a:solidFill>
                  <a:schemeClr val="bg1"/>
                </a:solidFill>
                <a:latin typeface="+mj-lt"/>
              </a:rPr>
              <a:t>Azure VM readiness assessment </a:t>
            </a:r>
            <a:r>
              <a:rPr lang="en-GB" sz="2800" dirty="0">
                <a:solidFill>
                  <a:schemeClr val="bg1"/>
                </a:solidFill>
                <a:cs typeface="Segoe UI Light" panose="020B0502040204020203" pitchFamily="34" charset="0"/>
              </a:rPr>
              <a:t>–</a:t>
            </a:r>
            <a:r>
              <a:rPr lang="en-US" sz="2800" dirty="0">
                <a:solidFill>
                  <a:schemeClr val="bg1"/>
                </a:solidFill>
                <a:latin typeface="+mj-lt"/>
              </a:rPr>
              <a:t> </a:t>
            </a:r>
            <a:r>
              <a:rPr lang="en-US" sz="2800" dirty="0">
                <a:solidFill>
                  <a:schemeClr val="bg1"/>
                </a:solidFill>
                <a:latin typeface="+mj-lt"/>
                <a:hlinkClick r:id="rId6"/>
              </a:rPr>
              <a:t>https://www.microsoft.com/en</a:t>
            </a:r>
            <a:r>
              <a:rPr lang="en-US" sz="2800" dirty="0">
                <a:solidFill>
                  <a:schemeClr val="bg1"/>
                </a:solidFill>
                <a:latin typeface="+mj-lt"/>
                <a:hlinkClick r:id="rId7"/>
              </a:rPr>
              <a:t>us/download/confirmation.aspx?id=40898</a:t>
            </a:r>
            <a:r>
              <a:rPr lang="en-US" sz="2800" dirty="0">
                <a:solidFill>
                  <a:schemeClr val="bg1"/>
                </a:solidFill>
                <a:latin typeface="+mj-lt"/>
              </a:rPr>
              <a:t> </a:t>
            </a:r>
          </a:p>
        </p:txBody>
      </p:sp>
    </p:spTree>
    <p:extLst>
      <p:ext uri="{BB962C8B-B14F-4D97-AF65-F5344CB8AC3E}">
        <p14:creationId xmlns:p14="http://schemas.microsoft.com/office/powerpoint/2010/main" val="300124329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C0D6A-657B-4EB8-BE89-ED04A7BDA759}"/>
              </a:ext>
            </a:extLst>
          </p:cNvPr>
          <p:cNvSpPr>
            <a:spLocks noGrp="1"/>
          </p:cNvSpPr>
          <p:nvPr>
            <p:ph type="title"/>
          </p:nvPr>
        </p:nvSpPr>
        <p:spPr/>
        <p:txBody>
          <a:bodyPr/>
          <a:lstStyle/>
          <a:p>
            <a:r>
              <a:rPr lang="en-US"/>
              <a:t>Other Labs</a:t>
            </a:r>
            <a:endParaRPr lang="en-US" dirty="0"/>
          </a:p>
        </p:txBody>
      </p:sp>
      <p:sp>
        <p:nvSpPr>
          <p:cNvPr id="9" name="Title 2">
            <a:extLst>
              <a:ext uri="{FF2B5EF4-FFF2-40B4-BE49-F238E27FC236}">
                <a16:creationId xmlns:a16="http://schemas.microsoft.com/office/drawing/2014/main" id="{2E20765A-78B5-4C33-B1E6-152152FB25EF}"/>
              </a:ext>
            </a:extLst>
          </p:cNvPr>
          <p:cNvSpPr txBox="1">
            <a:spLocks/>
          </p:cNvSpPr>
          <p:nvPr/>
        </p:nvSpPr>
        <p:spPr>
          <a:xfrm>
            <a:off x="457201" y="1187320"/>
            <a:ext cx="11522074" cy="439479"/>
          </a:xfrm>
          <a:prstGeom prst="rect">
            <a:avLst/>
          </a:prstGeom>
        </p:spPr>
        <p:txBody>
          <a:bodyPr wrap="square" lIns="0" tIns="0" rIns="0" bIns="0">
            <a:spAutoFit/>
          </a:bodyPr>
          <a:lstStyle>
            <a:lvl1pPr algn="l" defTabSz="1049264" rtl="0" eaLnBrk="1" fontAlgn="base" hangingPunct="1">
              <a:spcBef>
                <a:spcPct val="0"/>
              </a:spcBef>
              <a:spcAft>
                <a:spcPct val="0"/>
              </a:spcAft>
              <a:defRPr sz="2800" b="0">
                <a:solidFill>
                  <a:schemeClr val="accent1"/>
                </a:solidFill>
                <a:latin typeface="+mj-lt"/>
                <a:ea typeface="+mj-ea"/>
                <a:cs typeface="+mj-cs"/>
              </a:defRPr>
            </a:lvl1pPr>
            <a:lvl2pPr algn="l" defTabSz="1049264" rtl="0" eaLnBrk="1" fontAlgn="base" hangingPunct="1">
              <a:spcBef>
                <a:spcPct val="0"/>
              </a:spcBef>
              <a:spcAft>
                <a:spcPct val="0"/>
              </a:spcAft>
              <a:defRPr sz="2800" b="1">
                <a:solidFill>
                  <a:schemeClr val="tx2"/>
                </a:solidFill>
                <a:latin typeface="Trebuchet MS" pitchFamily="34" charset="0"/>
                <a:cs typeface="Arial" charset="0"/>
              </a:defRPr>
            </a:lvl2pPr>
            <a:lvl3pPr algn="l" defTabSz="1049264" rtl="0" eaLnBrk="1" fontAlgn="base" hangingPunct="1">
              <a:spcBef>
                <a:spcPct val="0"/>
              </a:spcBef>
              <a:spcAft>
                <a:spcPct val="0"/>
              </a:spcAft>
              <a:defRPr sz="2800" b="1">
                <a:solidFill>
                  <a:schemeClr val="tx2"/>
                </a:solidFill>
                <a:latin typeface="Trebuchet MS" pitchFamily="34" charset="0"/>
                <a:cs typeface="Arial" charset="0"/>
              </a:defRPr>
            </a:lvl3pPr>
            <a:lvl4pPr algn="l" defTabSz="1049264" rtl="0" eaLnBrk="1" fontAlgn="base" hangingPunct="1">
              <a:spcBef>
                <a:spcPct val="0"/>
              </a:spcBef>
              <a:spcAft>
                <a:spcPct val="0"/>
              </a:spcAft>
              <a:defRPr sz="2800" b="1">
                <a:solidFill>
                  <a:schemeClr val="tx2"/>
                </a:solidFill>
                <a:latin typeface="Trebuchet MS" pitchFamily="34" charset="0"/>
                <a:cs typeface="Arial" charset="0"/>
              </a:defRPr>
            </a:lvl4pPr>
            <a:lvl5pPr algn="l" defTabSz="1049264" rtl="0" eaLnBrk="1" fontAlgn="base" hangingPunct="1">
              <a:spcBef>
                <a:spcPct val="0"/>
              </a:spcBef>
              <a:spcAft>
                <a:spcPct val="0"/>
              </a:spcAft>
              <a:defRPr sz="2800" b="1">
                <a:solidFill>
                  <a:schemeClr val="tx2"/>
                </a:solidFill>
                <a:latin typeface="Trebuchet MS" pitchFamily="34" charset="0"/>
                <a:cs typeface="Arial" charset="0"/>
              </a:defRPr>
            </a:lvl5pPr>
            <a:lvl6pPr marL="539621" algn="l" defTabSz="1049264" rtl="0" eaLnBrk="1" fontAlgn="base" hangingPunct="1">
              <a:spcBef>
                <a:spcPct val="0"/>
              </a:spcBef>
              <a:spcAft>
                <a:spcPct val="0"/>
              </a:spcAft>
              <a:defRPr sz="2800" b="1">
                <a:solidFill>
                  <a:schemeClr val="tx2"/>
                </a:solidFill>
                <a:latin typeface="Trebuchet MS" pitchFamily="34" charset="0"/>
                <a:cs typeface="Arial" charset="0"/>
              </a:defRPr>
            </a:lvl6pPr>
            <a:lvl7pPr marL="1079242" algn="l" defTabSz="1049264" rtl="0" eaLnBrk="1" fontAlgn="base" hangingPunct="1">
              <a:spcBef>
                <a:spcPct val="0"/>
              </a:spcBef>
              <a:spcAft>
                <a:spcPct val="0"/>
              </a:spcAft>
              <a:defRPr sz="2800" b="1">
                <a:solidFill>
                  <a:schemeClr val="tx2"/>
                </a:solidFill>
                <a:latin typeface="Trebuchet MS" pitchFamily="34" charset="0"/>
                <a:cs typeface="Arial" charset="0"/>
              </a:defRPr>
            </a:lvl7pPr>
            <a:lvl8pPr marL="1618863" algn="l" defTabSz="1049264" rtl="0" eaLnBrk="1" fontAlgn="base" hangingPunct="1">
              <a:spcBef>
                <a:spcPct val="0"/>
              </a:spcBef>
              <a:spcAft>
                <a:spcPct val="0"/>
              </a:spcAft>
              <a:defRPr sz="2800" b="1">
                <a:solidFill>
                  <a:schemeClr val="tx2"/>
                </a:solidFill>
                <a:latin typeface="Trebuchet MS" pitchFamily="34" charset="0"/>
                <a:cs typeface="Arial" charset="0"/>
              </a:defRPr>
            </a:lvl8pPr>
            <a:lvl9pPr marL="2158484" algn="l" defTabSz="1049264" rtl="0" eaLnBrk="1" fontAlgn="base" hangingPunct="1">
              <a:spcBef>
                <a:spcPct val="0"/>
              </a:spcBef>
              <a:spcAft>
                <a:spcPct val="0"/>
              </a:spcAft>
              <a:defRPr sz="2800" b="1">
                <a:solidFill>
                  <a:schemeClr val="tx2"/>
                </a:solidFill>
                <a:latin typeface="Trebuchet MS" pitchFamily="34" charset="0"/>
                <a:cs typeface="Arial" charset="0"/>
              </a:defRPr>
            </a:lvl9pPr>
          </a:lstStyle>
          <a:p>
            <a:pPr defTabSz="1070144"/>
            <a:r>
              <a:rPr lang="en-GB" dirty="0">
                <a:solidFill>
                  <a:schemeClr val="bg1"/>
                </a:solidFill>
                <a:cs typeface="Segoe UI Light" panose="020B0502040204020203" pitchFamily="34" charset="0"/>
              </a:rPr>
              <a:t>Access the lab at – </a:t>
            </a:r>
            <a:r>
              <a:rPr lang="en-GB" dirty="0">
                <a:solidFill>
                  <a:schemeClr val="bg1"/>
                </a:solidFill>
                <a:cs typeface="Segoe UI Light" panose="020B0502040204020203" pitchFamily="34" charset="0"/>
                <a:hlinkClick r:id="rId3"/>
              </a:rPr>
              <a:t>https://www.microsoft.com/handsonlabs </a:t>
            </a:r>
            <a:endParaRPr lang="en-GB" dirty="0">
              <a:solidFill>
                <a:schemeClr val="bg1"/>
              </a:solidFill>
              <a:cs typeface="Segoe UI Light" panose="020B0502040204020203" pitchFamily="34" charset="0"/>
            </a:endParaRPr>
          </a:p>
        </p:txBody>
      </p:sp>
      <p:sp>
        <p:nvSpPr>
          <p:cNvPr id="10" name="Rectangle 9">
            <a:extLst>
              <a:ext uri="{FF2B5EF4-FFF2-40B4-BE49-F238E27FC236}">
                <a16:creationId xmlns:a16="http://schemas.microsoft.com/office/drawing/2014/main" id="{28EE4E62-B253-425F-8B47-C7C5BDB496E4}"/>
              </a:ext>
            </a:extLst>
          </p:cNvPr>
          <p:cNvSpPr/>
          <p:nvPr/>
        </p:nvSpPr>
        <p:spPr>
          <a:xfrm>
            <a:off x="624840" y="1722120"/>
            <a:ext cx="11354434" cy="4975543"/>
          </a:xfrm>
          <a:prstGeom prst="rect">
            <a:avLst/>
          </a:prstGeom>
          <a:solidFill>
            <a:schemeClr val="bg1">
              <a:alpha val="15000"/>
            </a:schemeClr>
          </a:solidFill>
        </p:spPr>
        <p:txBody>
          <a:bodyPr wrap="square" lIns="320040" rIns="182880">
            <a:noAutofit/>
          </a:bodyPr>
          <a:lstStyle/>
          <a:p>
            <a:pPr lvl="0" defTabSz="914400">
              <a:spcBef>
                <a:spcPts val="1000"/>
              </a:spcBef>
            </a:pPr>
            <a:r>
              <a:rPr lang="en-GB" sz="2400" dirty="0">
                <a:solidFill>
                  <a:schemeClr val="bg1"/>
                </a:solidFill>
                <a:latin typeface="+mj-lt"/>
                <a:cs typeface="Segoe UI Light" panose="020B0502040204020203" pitchFamily="34" charset="0"/>
              </a:rPr>
              <a:t>ARM Templates </a:t>
            </a:r>
            <a:r>
              <a:rPr lang="en-GB" sz="2400" dirty="0">
                <a:solidFill>
                  <a:schemeClr val="bg1"/>
                </a:solidFill>
                <a:cs typeface="Segoe UI Light" panose="020B0502040204020203" pitchFamily="34" charset="0"/>
              </a:rPr>
              <a:t>–</a:t>
            </a:r>
            <a:r>
              <a:rPr lang="en-GB" sz="2400" dirty="0">
                <a:solidFill>
                  <a:schemeClr val="bg1"/>
                </a:solidFill>
                <a:latin typeface="+mj-lt"/>
                <a:cs typeface="Segoe UI Light" panose="020B0502040204020203" pitchFamily="34" charset="0"/>
              </a:rPr>
              <a:t> </a:t>
            </a:r>
            <a:r>
              <a:rPr lang="en-GB" sz="2200" dirty="0">
                <a:solidFill>
                  <a:schemeClr val="bg1"/>
                </a:solidFill>
                <a:latin typeface="+mj-lt"/>
                <a:cs typeface="Segoe UI Light" panose="020B0502040204020203" pitchFamily="34" charset="0"/>
                <a:hlinkClick r:id="rId4"/>
              </a:rPr>
              <a:t>https://www.microsoft.com/handsonlabs/Account/SignIn?redirect=/handsonlabs/SelfPacedLabs?storyGuid=814abf23-b1c6-45f2-956d-6adf6daf7dbc </a:t>
            </a:r>
            <a:endParaRPr lang="en-GB" sz="2200" dirty="0">
              <a:solidFill>
                <a:schemeClr val="bg1"/>
              </a:solidFill>
              <a:latin typeface="+mj-lt"/>
              <a:cs typeface="Segoe UI Light" panose="020B0502040204020203" pitchFamily="34" charset="0"/>
            </a:endParaRPr>
          </a:p>
          <a:p>
            <a:pPr lvl="0" defTabSz="914400">
              <a:spcBef>
                <a:spcPts val="1000"/>
              </a:spcBef>
            </a:pPr>
            <a:r>
              <a:rPr lang="en-GB" sz="2400" dirty="0">
                <a:solidFill>
                  <a:schemeClr val="bg1"/>
                </a:solidFill>
                <a:latin typeface="+mj-lt"/>
                <a:cs typeface="Segoe UI Light" panose="020B0502040204020203" pitchFamily="34" charset="0"/>
              </a:rPr>
              <a:t>Deploy VM using ARM Templates </a:t>
            </a:r>
            <a:r>
              <a:rPr lang="en-GB" sz="2400" dirty="0">
                <a:solidFill>
                  <a:schemeClr val="bg1"/>
                </a:solidFill>
                <a:cs typeface="Segoe UI Light" panose="020B0502040204020203" pitchFamily="34" charset="0"/>
              </a:rPr>
              <a:t>–</a:t>
            </a:r>
            <a:r>
              <a:rPr lang="en-GB" sz="2400" dirty="0">
                <a:solidFill>
                  <a:schemeClr val="bg1"/>
                </a:solidFill>
                <a:latin typeface="+mj-lt"/>
                <a:cs typeface="Segoe UI Light" panose="020B0502040204020203" pitchFamily="34" charset="0"/>
              </a:rPr>
              <a:t> </a:t>
            </a:r>
            <a:r>
              <a:rPr lang="en-GB" sz="2200" dirty="0">
                <a:solidFill>
                  <a:schemeClr val="bg1"/>
                </a:solidFill>
                <a:latin typeface="+mj-lt"/>
                <a:cs typeface="Segoe UI Light" panose="020B0502040204020203" pitchFamily="34" charset="0"/>
                <a:hlinkClick r:id="rId5"/>
              </a:rPr>
              <a:t>https://www.microsoft.com/handsonlabs/Account/SignIn?redirect=/handsonlabs/SelfPacedLabs?storyGuid=6b7f1175-b87d-4aa8-8bf1-388625d35304 </a:t>
            </a:r>
            <a:endParaRPr lang="en-GB" sz="2200" dirty="0">
              <a:solidFill>
                <a:schemeClr val="bg1"/>
              </a:solidFill>
              <a:latin typeface="+mj-lt"/>
              <a:cs typeface="Segoe UI Light" panose="020B0502040204020203" pitchFamily="34" charset="0"/>
            </a:endParaRPr>
          </a:p>
          <a:p>
            <a:pPr lvl="0" defTabSz="914400">
              <a:spcBef>
                <a:spcPts val="1000"/>
              </a:spcBef>
            </a:pPr>
            <a:r>
              <a:rPr lang="en-GB" sz="2400" dirty="0">
                <a:solidFill>
                  <a:schemeClr val="bg1"/>
                </a:solidFill>
                <a:latin typeface="+mj-lt"/>
                <a:cs typeface="Segoe UI Light" panose="020B0502040204020203" pitchFamily="34" charset="0"/>
              </a:rPr>
              <a:t>Config Management &amp; DR </a:t>
            </a:r>
            <a:r>
              <a:rPr lang="en-GB" sz="2400" dirty="0">
                <a:solidFill>
                  <a:schemeClr val="bg1"/>
                </a:solidFill>
                <a:cs typeface="Segoe UI Light" panose="020B0502040204020203" pitchFamily="34" charset="0"/>
              </a:rPr>
              <a:t>–</a:t>
            </a:r>
            <a:r>
              <a:rPr lang="en-GB" sz="2400" dirty="0">
                <a:solidFill>
                  <a:schemeClr val="bg1"/>
                </a:solidFill>
                <a:latin typeface="+mj-lt"/>
                <a:cs typeface="Segoe UI Light" panose="020B0502040204020203" pitchFamily="34" charset="0"/>
              </a:rPr>
              <a:t> </a:t>
            </a:r>
            <a:r>
              <a:rPr lang="en-GB" sz="2200" dirty="0">
                <a:solidFill>
                  <a:schemeClr val="bg1"/>
                </a:solidFill>
                <a:latin typeface="+mj-lt"/>
                <a:cs typeface="Segoe UI Light" panose="020B0502040204020203" pitchFamily="34" charset="0"/>
                <a:hlinkClick r:id="rId6"/>
              </a:rPr>
              <a:t>https://www.microsoft.com/handsonlabs/Account/SignIn?redirect=/handsonlabs/SelfPacedLabs?storyGuid=54d579f7-eeee-4586-8d83-08ae7386e001 </a:t>
            </a:r>
            <a:endParaRPr lang="en-GB" sz="2200" dirty="0">
              <a:solidFill>
                <a:schemeClr val="bg1"/>
              </a:solidFill>
              <a:latin typeface="+mj-lt"/>
              <a:cs typeface="Segoe UI Light" panose="020B0502040204020203" pitchFamily="34" charset="0"/>
            </a:endParaRPr>
          </a:p>
          <a:p>
            <a:pPr lvl="0" defTabSz="914400">
              <a:spcBef>
                <a:spcPts val="1000"/>
              </a:spcBef>
            </a:pPr>
            <a:r>
              <a:rPr lang="en-GB" sz="2400" dirty="0">
                <a:solidFill>
                  <a:schemeClr val="bg1"/>
                </a:solidFill>
                <a:latin typeface="+mj-lt"/>
                <a:cs typeface="Segoe UI Light" panose="020B0502040204020203" pitchFamily="34" charset="0"/>
              </a:rPr>
              <a:t>Azure Backup &amp; Site Recovery </a:t>
            </a:r>
            <a:r>
              <a:rPr lang="en-GB" sz="2400" dirty="0">
                <a:solidFill>
                  <a:schemeClr val="bg1"/>
                </a:solidFill>
                <a:cs typeface="Segoe UI Light" panose="020B0502040204020203" pitchFamily="34" charset="0"/>
              </a:rPr>
              <a:t>–</a:t>
            </a:r>
            <a:r>
              <a:rPr lang="en-GB" sz="2400" dirty="0">
                <a:solidFill>
                  <a:schemeClr val="bg1"/>
                </a:solidFill>
                <a:latin typeface="+mj-lt"/>
                <a:cs typeface="Segoe UI Light" panose="020B0502040204020203" pitchFamily="34" charset="0"/>
              </a:rPr>
              <a:t> </a:t>
            </a:r>
            <a:r>
              <a:rPr lang="en-GB" sz="2200" dirty="0">
                <a:solidFill>
                  <a:schemeClr val="bg1"/>
                </a:solidFill>
                <a:latin typeface="+mj-lt"/>
                <a:cs typeface="Segoe UI Light" panose="020B0502040204020203" pitchFamily="34" charset="0"/>
                <a:hlinkClick r:id="rId7"/>
              </a:rPr>
              <a:t>https://www.microsoft.com/handsonlabs/Account/SignIn?redirect=/handsonlabs/SelfPacedLabs?storyGuid=7e32a9c5-84d3-4b76-b953-5f3e0f35ebbf </a:t>
            </a:r>
            <a:endParaRPr lang="en-GB" sz="2200" dirty="0">
              <a:solidFill>
                <a:schemeClr val="bg1"/>
              </a:solidFill>
              <a:latin typeface="+mj-lt"/>
              <a:cs typeface="Segoe UI Light" panose="020B0502040204020203" pitchFamily="34" charset="0"/>
            </a:endParaRPr>
          </a:p>
        </p:txBody>
      </p:sp>
      <p:sp>
        <p:nvSpPr>
          <p:cNvPr id="11" name="Freeform 9">
            <a:extLst>
              <a:ext uri="{FF2B5EF4-FFF2-40B4-BE49-F238E27FC236}">
                <a16:creationId xmlns:a16="http://schemas.microsoft.com/office/drawing/2014/main" id="{B672D530-25F7-4D13-B415-BA6DBE6B4740}"/>
              </a:ext>
            </a:extLst>
          </p:cNvPr>
          <p:cNvSpPr>
            <a:spLocks noEditPoints="1"/>
          </p:cNvSpPr>
          <p:nvPr/>
        </p:nvSpPr>
        <p:spPr bwMode="black">
          <a:xfrm>
            <a:off x="457201" y="1781297"/>
            <a:ext cx="363482" cy="364960"/>
          </a:xfrm>
          <a:prstGeom prst="ellipse">
            <a:avLst/>
          </a:prstGeom>
          <a:solidFill>
            <a:srgbClr val="005BAA"/>
          </a:solidFill>
          <a:ln>
            <a:noFill/>
          </a:ln>
          <a:extLst/>
        </p:spPr>
        <p:txBody>
          <a:bodyPr vert="horz" wrap="square" lIns="89642" tIns="44821" rIns="89642" bIns="44821" numCol="1" anchor="ctr" anchorCtr="0" compatLnSpc="1">
            <a:prstTxWarp prst="textNoShape">
              <a:avLst/>
            </a:prstTxWarp>
          </a:bodyPr>
          <a:lstStyle/>
          <a:p>
            <a:pPr algn="ctr" defTabSz="914462"/>
            <a:r>
              <a:rPr lang="en-US" dirty="0">
                <a:solidFill>
                  <a:schemeClr val="bg1"/>
                </a:solidFill>
                <a:latin typeface="Segoe UI"/>
                <a:sym typeface="Wingdings" panose="05000000000000000000" pitchFamily="2" charset="2"/>
              </a:rPr>
              <a:t></a:t>
            </a:r>
            <a:endParaRPr lang="en-US" dirty="0">
              <a:solidFill>
                <a:schemeClr val="bg1"/>
              </a:solidFill>
              <a:latin typeface="Segoe UI"/>
            </a:endParaRPr>
          </a:p>
        </p:txBody>
      </p:sp>
      <p:sp>
        <p:nvSpPr>
          <p:cNvPr id="12" name="Freeform 9">
            <a:extLst>
              <a:ext uri="{FF2B5EF4-FFF2-40B4-BE49-F238E27FC236}">
                <a16:creationId xmlns:a16="http://schemas.microsoft.com/office/drawing/2014/main" id="{BFF03D86-9B09-4ABA-9050-D3BF7D6C8610}"/>
              </a:ext>
            </a:extLst>
          </p:cNvPr>
          <p:cNvSpPr>
            <a:spLocks noEditPoints="1"/>
          </p:cNvSpPr>
          <p:nvPr/>
        </p:nvSpPr>
        <p:spPr bwMode="black">
          <a:xfrm>
            <a:off x="457201" y="2950339"/>
            <a:ext cx="363482" cy="364960"/>
          </a:xfrm>
          <a:prstGeom prst="ellipse">
            <a:avLst/>
          </a:prstGeom>
          <a:solidFill>
            <a:srgbClr val="005BAA"/>
          </a:solidFill>
          <a:ln>
            <a:noFill/>
          </a:ln>
          <a:extLst/>
        </p:spPr>
        <p:txBody>
          <a:bodyPr vert="horz" wrap="square" lIns="89642" tIns="44821" rIns="89642" bIns="44821" numCol="1" anchor="ctr" anchorCtr="0" compatLnSpc="1">
            <a:prstTxWarp prst="textNoShape">
              <a:avLst/>
            </a:prstTxWarp>
          </a:bodyPr>
          <a:lstStyle/>
          <a:p>
            <a:pPr algn="ctr" defTabSz="914462"/>
            <a:r>
              <a:rPr lang="en-US" dirty="0">
                <a:solidFill>
                  <a:schemeClr val="bg1"/>
                </a:solidFill>
                <a:latin typeface="Segoe UI"/>
                <a:sym typeface="Wingdings" panose="05000000000000000000" pitchFamily="2" charset="2"/>
              </a:rPr>
              <a:t></a:t>
            </a:r>
            <a:endParaRPr lang="en-US" dirty="0">
              <a:solidFill>
                <a:schemeClr val="bg1"/>
              </a:solidFill>
              <a:latin typeface="Segoe UI"/>
            </a:endParaRPr>
          </a:p>
        </p:txBody>
      </p:sp>
      <p:sp>
        <p:nvSpPr>
          <p:cNvPr id="13" name="Freeform 9">
            <a:extLst>
              <a:ext uri="{FF2B5EF4-FFF2-40B4-BE49-F238E27FC236}">
                <a16:creationId xmlns:a16="http://schemas.microsoft.com/office/drawing/2014/main" id="{B94B39C8-3176-4050-AD73-23B9230657F7}"/>
              </a:ext>
            </a:extLst>
          </p:cNvPr>
          <p:cNvSpPr>
            <a:spLocks noEditPoints="1"/>
          </p:cNvSpPr>
          <p:nvPr/>
        </p:nvSpPr>
        <p:spPr bwMode="black">
          <a:xfrm>
            <a:off x="457201" y="4119380"/>
            <a:ext cx="363482" cy="364960"/>
          </a:xfrm>
          <a:prstGeom prst="ellipse">
            <a:avLst/>
          </a:prstGeom>
          <a:solidFill>
            <a:srgbClr val="005BAA"/>
          </a:solidFill>
          <a:ln>
            <a:noFill/>
          </a:ln>
          <a:extLst/>
        </p:spPr>
        <p:txBody>
          <a:bodyPr vert="horz" wrap="square" lIns="89642" tIns="44821" rIns="89642" bIns="44821" numCol="1" anchor="ctr" anchorCtr="0" compatLnSpc="1">
            <a:prstTxWarp prst="textNoShape">
              <a:avLst/>
            </a:prstTxWarp>
          </a:bodyPr>
          <a:lstStyle/>
          <a:p>
            <a:pPr algn="ctr" defTabSz="914462"/>
            <a:r>
              <a:rPr lang="en-US" dirty="0">
                <a:solidFill>
                  <a:schemeClr val="bg1"/>
                </a:solidFill>
                <a:latin typeface="Segoe UI"/>
                <a:sym typeface="Wingdings" panose="05000000000000000000" pitchFamily="2" charset="2"/>
              </a:rPr>
              <a:t></a:t>
            </a:r>
            <a:endParaRPr lang="en-US" dirty="0">
              <a:solidFill>
                <a:schemeClr val="bg1"/>
              </a:solidFill>
              <a:latin typeface="Segoe UI"/>
            </a:endParaRPr>
          </a:p>
        </p:txBody>
      </p:sp>
      <p:sp>
        <p:nvSpPr>
          <p:cNvPr id="14" name="Freeform 9">
            <a:extLst>
              <a:ext uri="{FF2B5EF4-FFF2-40B4-BE49-F238E27FC236}">
                <a16:creationId xmlns:a16="http://schemas.microsoft.com/office/drawing/2014/main" id="{91D2E347-FCAA-4FF1-A7F2-591A8FB3CE1C}"/>
              </a:ext>
            </a:extLst>
          </p:cNvPr>
          <p:cNvSpPr>
            <a:spLocks noEditPoints="1"/>
          </p:cNvSpPr>
          <p:nvPr/>
        </p:nvSpPr>
        <p:spPr bwMode="black">
          <a:xfrm>
            <a:off x="457201" y="5299997"/>
            <a:ext cx="363482" cy="364960"/>
          </a:xfrm>
          <a:prstGeom prst="ellipse">
            <a:avLst/>
          </a:prstGeom>
          <a:solidFill>
            <a:srgbClr val="005BAA"/>
          </a:solidFill>
          <a:ln>
            <a:noFill/>
          </a:ln>
          <a:extLst/>
        </p:spPr>
        <p:txBody>
          <a:bodyPr vert="horz" wrap="square" lIns="89642" tIns="44821" rIns="89642" bIns="44821" numCol="1" anchor="ctr" anchorCtr="0" compatLnSpc="1">
            <a:prstTxWarp prst="textNoShape">
              <a:avLst/>
            </a:prstTxWarp>
          </a:bodyPr>
          <a:lstStyle/>
          <a:p>
            <a:pPr algn="ctr" defTabSz="914462"/>
            <a:r>
              <a:rPr lang="en-US" dirty="0">
                <a:solidFill>
                  <a:schemeClr val="bg1"/>
                </a:solidFill>
                <a:latin typeface="Segoe UI"/>
                <a:sym typeface="Wingdings" panose="05000000000000000000" pitchFamily="2" charset="2"/>
              </a:rPr>
              <a:t></a:t>
            </a:r>
            <a:endParaRPr lang="en-US" dirty="0">
              <a:solidFill>
                <a:schemeClr val="bg1"/>
              </a:solidFill>
              <a:latin typeface="Segoe UI"/>
            </a:endParaRPr>
          </a:p>
        </p:txBody>
      </p:sp>
    </p:spTree>
    <p:extLst>
      <p:ext uri="{BB962C8B-B14F-4D97-AF65-F5344CB8AC3E}">
        <p14:creationId xmlns:p14="http://schemas.microsoft.com/office/powerpoint/2010/main" val="357698535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6711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Migration using Site recovery</a:t>
            </a:r>
            <a:endParaRPr lang="en-US" dirty="0"/>
          </a:p>
        </p:txBody>
      </p:sp>
      <p:sp>
        <p:nvSpPr>
          <p:cNvPr id="51" name="Rectangle 50">
            <a:extLst>
              <a:ext uri="{FF2B5EF4-FFF2-40B4-BE49-F238E27FC236}">
                <a16:creationId xmlns:a16="http://schemas.microsoft.com/office/drawing/2014/main" id="{19DCE6EB-924E-48DD-87B7-CAA60371DB67}"/>
              </a:ext>
            </a:extLst>
          </p:cNvPr>
          <p:cNvSpPr/>
          <p:nvPr/>
        </p:nvSpPr>
        <p:spPr>
          <a:xfrm>
            <a:off x="462455" y="1196787"/>
            <a:ext cx="4372304" cy="531962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1836">
              <a:solidFill>
                <a:prstClr val="white"/>
              </a:solidFill>
              <a:latin typeface="Segoe UI Light" panose="020B0502040204020203" pitchFamily="34" charset="0"/>
              <a:cs typeface="Segoe UI Light" panose="020B0502040204020203" pitchFamily="34" charset="0"/>
            </a:endParaRPr>
          </a:p>
        </p:txBody>
      </p:sp>
      <p:sp>
        <p:nvSpPr>
          <p:cNvPr id="52" name="AutoShape 3">
            <a:extLst>
              <a:ext uri="{FF2B5EF4-FFF2-40B4-BE49-F238E27FC236}">
                <a16:creationId xmlns:a16="http://schemas.microsoft.com/office/drawing/2014/main" id="{1633DF25-2CBE-47E3-A79F-7FACD5A02F88}"/>
              </a:ext>
            </a:extLst>
          </p:cNvPr>
          <p:cNvSpPr>
            <a:spLocks noChangeAspect="1" noChangeArrowheads="1" noTextEdit="1"/>
          </p:cNvSpPr>
          <p:nvPr/>
        </p:nvSpPr>
        <p:spPr bwMode="auto">
          <a:xfrm>
            <a:off x="1130858" y="1738507"/>
            <a:ext cx="3045040" cy="4881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97">
              <a:defRPr/>
            </a:pPr>
            <a:endParaRPr lang="en-US" dirty="0">
              <a:solidFill>
                <a:prstClr val="black"/>
              </a:solidFill>
              <a:latin typeface="Segoe UI Light" panose="020B0502040204020203" pitchFamily="34" charset="0"/>
              <a:cs typeface="Segoe UI Light" panose="020B0502040204020203" pitchFamily="34" charset="0"/>
            </a:endParaRPr>
          </a:p>
        </p:txBody>
      </p:sp>
      <p:grpSp>
        <p:nvGrpSpPr>
          <p:cNvPr id="53" name="Group 52">
            <a:extLst>
              <a:ext uri="{FF2B5EF4-FFF2-40B4-BE49-F238E27FC236}">
                <a16:creationId xmlns:a16="http://schemas.microsoft.com/office/drawing/2014/main" id="{03491DFD-61A7-4CA2-966D-9E8AABD66D4F}"/>
              </a:ext>
            </a:extLst>
          </p:cNvPr>
          <p:cNvGrpSpPr/>
          <p:nvPr/>
        </p:nvGrpSpPr>
        <p:grpSpPr>
          <a:xfrm>
            <a:off x="1783093" y="5439602"/>
            <a:ext cx="2279955" cy="1076812"/>
            <a:chOff x="1783093" y="5536314"/>
            <a:chExt cx="2279955" cy="1076812"/>
          </a:xfrm>
        </p:grpSpPr>
        <p:sp>
          <p:nvSpPr>
            <p:cNvPr id="54" name="Freeform 5">
              <a:extLst>
                <a:ext uri="{FF2B5EF4-FFF2-40B4-BE49-F238E27FC236}">
                  <a16:creationId xmlns:a16="http://schemas.microsoft.com/office/drawing/2014/main" id="{68BAAFEE-2432-4FDF-A660-1CEAAB47118A}"/>
                </a:ext>
              </a:extLst>
            </p:cNvPr>
            <p:cNvSpPr>
              <a:spLocks/>
            </p:cNvSpPr>
            <p:nvPr/>
          </p:nvSpPr>
          <p:spPr bwMode="auto">
            <a:xfrm>
              <a:off x="2096778" y="5940118"/>
              <a:ext cx="893237" cy="669600"/>
            </a:xfrm>
            <a:custGeom>
              <a:avLst/>
              <a:gdLst>
                <a:gd name="T0" fmla="*/ 258 w 467"/>
                <a:gd name="T1" fmla="*/ 66 h 393"/>
                <a:gd name="T2" fmla="*/ 258 w 467"/>
                <a:gd name="T3" fmla="*/ 0 h 393"/>
                <a:gd name="T4" fmla="*/ 308 w 467"/>
                <a:gd name="T5" fmla="*/ 0 h 393"/>
                <a:gd name="T6" fmla="*/ 308 w 467"/>
                <a:gd name="T7" fmla="*/ 66 h 393"/>
                <a:gd name="T8" fmla="*/ 326 w 467"/>
                <a:gd name="T9" fmla="*/ 66 h 393"/>
                <a:gd name="T10" fmla="*/ 326 w 467"/>
                <a:gd name="T11" fmla="*/ 0 h 393"/>
                <a:gd name="T12" fmla="*/ 377 w 467"/>
                <a:gd name="T13" fmla="*/ 0 h 393"/>
                <a:gd name="T14" fmla="*/ 377 w 467"/>
                <a:gd name="T15" fmla="*/ 66 h 393"/>
                <a:gd name="T16" fmla="*/ 467 w 467"/>
                <a:gd name="T17" fmla="*/ 66 h 393"/>
                <a:gd name="T18" fmla="*/ 467 w 467"/>
                <a:gd name="T19" fmla="*/ 83 h 393"/>
                <a:gd name="T20" fmla="*/ 446 w 467"/>
                <a:gd name="T21" fmla="*/ 83 h 393"/>
                <a:gd name="T22" fmla="*/ 446 w 467"/>
                <a:gd name="T23" fmla="*/ 393 h 393"/>
                <a:gd name="T24" fmla="*/ 21 w 467"/>
                <a:gd name="T25" fmla="*/ 393 h 393"/>
                <a:gd name="T26" fmla="*/ 21 w 467"/>
                <a:gd name="T27" fmla="*/ 83 h 393"/>
                <a:gd name="T28" fmla="*/ 0 w 467"/>
                <a:gd name="T29" fmla="*/ 83 h 393"/>
                <a:gd name="T30" fmla="*/ 0 w 467"/>
                <a:gd name="T31" fmla="*/ 66 h 393"/>
                <a:gd name="T32" fmla="*/ 258 w 467"/>
                <a:gd name="T33" fmla="*/ 66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7" h="393">
                  <a:moveTo>
                    <a:pt x="258" y="66"/>
                  </a:moveTo>
                  <a:lnTo>
                    <a:pt x="258" y="0"/>
                  </a:lnTo>
                  <a:lnTo>
                    <a:pt x="308" y="0"/>
                  </a:lnTo>
                  <a:lnTo>
                    <a:pt x="308" y="66"/>
                  </a:lnTo>
                  <a:lnTo>
                    <a:pt x="326" y="66"/>
                  </a:lnTo>
                  <a:lnTo>
                    <a:pt x="326" y="0"/>
                  </a:lnTo>
                  <a:lnTo>
                    <a:pt x="377" y="0"/>
                  </a:lnTo>
                  <a:lnTo>
                    <a:pt x="377" y="66"/>
                  </a:lnTo>
                  <a:lnTo>
                    <a:pt x="467" y="66"/>
                  </a:lnTo>
                  <a:lnTo>
                    <a:pt x="467" y="83"/>
                  </a:lnTo>
                  <a:lnTo>
                    <a:pt x="446" y="83"/>
                  </a:lnTo>
                  <a:lnTo>
                    <a:pt x="446" y="393"/>
                  </a:lnTo>
                  <a:lnTo>
                    <a:pt x="21" y="393"/>
                  </a:lnTo>
                  <a:lnTo>
                    <a:pt x="21" y="83"/>
                  </a:lnTo>
                  <a:lnTo>
                    <a:pt x="0" y="83"/>
                  </a:lnTo>
                  <a:lnTo>
                    <a:pt x="0" y="66"/>
                  </a:lnTo>
                  <a:lnTo>
                    <a:pt x="258" y="66"/>
                  </a:lnTo>
                  <a:close/>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97">
                <a:defRPr/>
              </a:pPr>
              <a:endParaRPr lang="en-US">
                <a:solidFill>
                  <a:prstClr val="black"/>
                </a:solidFill>
                <a:latin typeface="Segoe UI Light" panose="020B0502040204020203" pitchFamily="34" charset="0"/>
                <a:cs typeface="Segoe UI Light" panose="020B0502040204020203" pitchFamily="34" charset="0"/>
              </a:endParaRPr>
            </a:p>
          </p:txBody>
        </p:sp>
        <p:sp>
          <p:nvSpPr>
            <p:cNvPr id="55" name="Rectangle 6">
              <a:extLst>
                <a:ext uri="{FF2B5EF4-FFF2-40B4-BE49-F238E27FC236}">
                  <a16:creationId xmlns:a16="http://schemas.microsoft.com/office/drawing/2014/main" id="{67DC1BB5-2B27-4333-8B2C-66277D76B1F8}"/>
                </a:ext>
              </a:extLst>
            </p:cNvPr>
            <p:cNvSpPr>
              <a:spLocks noChangeArrowheads="1"/>
            </p:cNvSpPr>
            <p:nvPr/>
          </p:nvSpPr>
          <p:spPr bwMode="auto">
            <a:xfrm>
              <a:off x="2666767" y="6563715"/>
              <a:ext cx="306034" cy="46003"/>
            </a:xfrm>
            <a:prstGeom prst="rect">
              <a:avLst/>
            </a:prstGeom>
            <a:solidFill>
              <a:srgbClr val="95959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97">
                <a:defRPr/>
              </a:pPr>
              <a:endParaRPr lang="en-US">
                <a:solidFill>
                  <a:prstClr val="black"/>
                </a:solidFill>
                <a:latin typeface="Segoe UI Light" panose="020B0502040204020203" pitchFamily="34" charset="0"/>
                <a:cs typeface="Segoe UI Light" panose="020B0502040204020203" pitchFamily="34" charset="0"/>
              </a:endParaRPr>
            </a:p>
          </p:txBody>
        </p:sp>
        <p:sp>
          <p:nvSpPr>
            <p:cNvPr id="56" name="Rectangle 7">
              <a:extLst>
                <a:ext uri="{FF2B5EF4-FFF2-40B4-BE49-F238E27FC236}">
                  <a16:creationId xmlns:a16="http://schemas.microsoft.com/office/drawing/2014/main" id="{35EE1A63-6902-4568-8742-890422BE632B}"/>
                </a:ext>
              </a:extLst>
            </p:cNvPr>
            <p:cNvSpPr>
              <a:spLocks noChangeArrowheads="1"/>
            </p:cNvSpPr>
            <p:nvPr/>
          </p:nvSpPr>
          <p:spPr bwMode="auto">
            <a:xfrm>
              <a:off x="1976277" y="6563715"/>
              <a:ext cx="877936" cy="46003"/>
            </a:xfrm>
            <a:prstGeom prst="rect">
              <a:avLst/>
            </a:prstGeom>
            <a:solidFill>
              <a:srgbClr val="95959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97">
                <a:defRPr/>
              </a:pPr>
              <a:endParaRPr lang="en-US">
                <a:solidFill>
                  <a:prstClr val="black"/>
                </a:solidFill>
                <a:latin typeface="Segoe UI Light" panose="020B0502040204020203" pitchFamily="34" charset="0"/>
                <a:cs typeface="Segoe UI Light" panose="020B0502040204020203" pitchFamily="34" charset="0"/>
              </a:endParaRPr>
            </a:p>
          </p:txBody>
        </p:sp>
        <p:sp>
          <p:nvSpPr>
            <p:cNvPr id="57" name="Freeform 8">
              <a:extLst>
                <a:ext uri="{FF2B5EF4-FFF2-40B4-BE49-F238E27FC236}">
                  <a16:creationId xmlns:a16="http://schemas.microsoft.com/office/drawing/2014/main" id="{A5235E85-A54D-4633-94B7-4DA8D0E1D7C5}"/>
                </a:ext>
              </a:extLst>
            </p:cNvPr>
            <p:cNvSpPr>
              <a:spLocks/>
            </p:cNvSpPr>
            <p:nvPr/>
          </p:nvSpPr>
          <p:spPr bwMode="auto">
            <a:xfrm>
              <a:off x="2944110" y="5555056"/>
              <a:ext cx="931492" cy="983102"/>
            </a:xfrm>
            <a:custGeom>
              <a:avLst/>
              <a:gdLst>
                <a:gd name="T0" fmla="*/ 443 w 487"/>
                <a:gd name="T1" fmla="*/ 0 h 577"/>
                <a:gd name="T2" fmla="*/ 0 w 487"/>
                <a:gd name="T3" fmla="*/ 0 h 577"/>
                <a:gd name="T4" fmla="*/ 0 w 487"/>
                <a:gd name="T5" fmla="*/ 217 h 577"/>
                <a:gd name="T6" fmla="*/ 0 w 487"/>
                <a:gd name="T7" fmla="*/ 577 h 577"/>
                <a:gd name="T8" fmla="*/ 487 w 487"/>
                <a:gd name="T9" fmla="*/ 577 h 577"/>
                <a:gd name="T10" fmla="*/ 487 w 487"/>
                <a:gd name="T11" fmla="*/ 0 h 577"/>
                <a:gd name="T12" fmla="*/ 443 w 487"/>
                <a:gd name="T13" fmla="*/ 0 h 577"/>
                <a:gd name="T14" fmla="*/ 443 w 487"/>
                <a:gd name="T15" fmla="*/ 0 h 5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7" h="577">
                  <a:moveTo>
                    <a:pt x="443" y="0"/>
                  </a:moveTo>
                  <a:lnTo>
                    <a:pt x="0" y="0"/>
                  </a:lnTo>
                  <a:lnTo>
                    <a:pt x="0" y="217"/>
                  </a:lnTo>
                  <a:lnTo>
                    <a:pt x="0" y="577"/>
                  </a:lnTo>
                  <a:lnTo>
                    <a:pt x="487" y="577"/>
                  </a:lnTo>
                  <a:lnTo>
                    <a:pt x="487" y="0"/>
                  </a:lnTo>
                  <a:lnTo>
                    <a:pt x="443" y="0"/>
                  </a:lnTo>
                  <a:lnTo>
                    <a:pt x="443" y="0"/>
                  </a:lnTo>
                  <a:close/>
                </a:path>
              </a:pathLst>
            </a:custGeom>
            <a:solidFill>
              <a:srgbClr val="595A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97">
                <a:defRPr/>
              </a:pPr>
              <a:endParaRPr lang="en-US">
                <a:solidFill>
                  <a:prstClr val="black"/>
                </a:solidFill>
                <a:latin typeface="Segoe UI Light" panose="020B0502040204020203" pitchFamily="34" charset="0"/>
                <a:cs typeface="Segoe UI Light" panose="020B0502040204020203" pitchFamily="34" charset="0"/>
              </a:endParaRPr>
            </a:p>
          </p:txBody>
        </p:sp>
        <p:sp>
          <p:nvSpPr>
            <p:cNvPr id="58" name="Freeform 9">
              <a:extLst>
                <a:ext uri="{FF2B5EF4-FFF2-40B4-BE49-F238E27FC236}">
                  <a16:creationId xmlns:a16="http://schemas.microsoft.com/office/drawing/2014/main" id="{563EDC9C-72FC-46FF-B6C3-95396FAB59D0}"/>
                </a:ext>
              </a:extLst>
            </p:cNvPr>
            <p:cNvSpPr>
              <a:spLocks/>
            </p:cNvSpPr>
            <p:nvPr/>
          </p:nvSpPr>
          <p:spPr bwMode="auto">
            <a:xfrm>
              <a:off x="2944110" y="5555056"/>
              <a:ext cx="847332" cy="369728"/>
            </a:xfrm>
            <a:custGeom>
              <a:avLst/>
              <a:gdLst>
                <a:gd name="T0" fmla="*/ 0 w 443"/>
                <a:gd name="T1" fmla="*/ 0 h 217"/>
                <a:gd name="T2" fmla="*/ 0 w 443"/>
                <a:gd name="T3" fmla="*/ 217 h 217"/>
                <a:gd name="T4" fmla="*/ 443 w 443"/>
                <a:gd name="T5" fmla="*/ 0 h 217"/>
                <a:gd name="T6" fmla="*/ 0 w 443"/>
                <a:gd name="T7" fmla="*/ 0 h 217"/>
                <a:gd name="T8" fmla="*/ 0 w 443"/>
                <a:gd name="T9" fmla="*/ 0 h 217"/>
              </a:gdLst>
              <a:ahLst/>
              <a:cxnLst>
                <a:cxn ang="0">
                  <a:pos x="T0" y="T1"/>
                </a:cxn>
                <a:cxn ang="0">
                  <a:pos x="T2" y="T3"/>
                </a:cxn>
                <a:cxn ang="0">
                  <a:pos x="T4" y="T5"/>
                </a:cxn>
                <a:cxn ang="0">
                  <a:pos x="T6" y="T7"/>
                </a:cxn>
                <a:cxn ang="0">
                  <a:pos x="T8" y="T9"/>
                </a:cxn>
              </a:cxnLst>
              <a:rect l="0" t="0" r="r" b="b"/>
              <a:pathLst>
                <a:path w="443" h="217">
                  <a:moveTo>
                    <a:pt x="0" y="0"/>
                  </a:moveTo>
                  <a:lnTo>
                    <a:pt x="0" y="217"/>
                  </a:lnTo>
                  <a:lnTo>
                    <a:pt x="443" y="0"/>
                  </a:lnTo>
                  <a:lnTo>
                    <a:pt x="0" y="0"/>
                  </a:lnTo>
                  <a:lnTo>
                    <a:pt x="0" y="0"/>
                  </a:lnTo>
                  <a:close/>
                </a:path>
              </a:pathLst>
            </a:custGeom>
            <a:solidFill>
              <a:srgbClr val="6E6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97">
                <a:defRPr/>
              </a:pPr>
              <a:endParaRPr lang="en-US">
                <a:solidFill>
                  <a:prstClr val="black"/>
                </a:solidFill>
                <a:latin typeface="Segoe UI Light" panose="020B0502040204020203" pitchFamily="34" charset="0"/>
                <a:cs typeface="Segoe UI Light" panose="020B0502040204020203" pitchFamily="34" charset="0"/>
              </a:endParaRPr>
            </a:p>
          </p:txBody>
        </p:sp>
        <p:sp>
          <p:nvSpPr>
            <p:cNvPr id="59" name="Freeform 10">
              <a:extLst>
                <a:ext uri="{FF2B5EF4-FFF2-40B4-BE49-F238E27FC236}">
                  <a16:creationId xmlns:a16="http://schemas.microsoft.com/office/drawing/2014/main" id="{6FE340AD-8587-4444-B054-C2A279DE1817}"/>
                </a:ext>
              </a:extLst>
            </p:cNvPr>
            <p:cNvSpPr>
              <a:spLocks/>
            </p:cNvSpPr>
            <p:nvPr/>
          </p:nvSpPr>
          <p:spPr bwMode="auto">
            <a:xfrm>
              <a:off x="3028270" y="6165022"/>
              <a:ext cx="845419" cy="373136"/>
            </a:xfrm>
            <a:custGeom>
              <a:avLst/>
              <a:gdLst>
                <a:gd name="T0" fmla="*/ 442 w 442"/>
                <a:gd name="T1" fmla="*/ 219 h 219"/>
                <a:gd name="T2" fmla="*/ 442 w 442"/>
                <a:gd name="T3" fmla="*/ 0 h 219"/>
                <a:gd name="T4" fmla="*/ 0 w 442"/>
                <a:gd name="T5" fmla="*/ 219 h 219"/>
                <a:gd name="T6" fmla="*/ 442 w 442"/>
                <a:gd name="T7" fmla="*/ 219 h 219"/>
                <a:gd name="T8" fmla="*/ 442 w 442"/>
                <a:gd name="T9" fmla="*/ 219 h 219"/>
              </a:gdLst>
              <a:ahLst/>
              <a:cxnLst>
                <a:cxn ang="0">
                  <a:pos x="T0" y="T1"/>
                </a:cxn>
                <a:cxn ang="0">
                  <a:pos x="T2" y="T3"/>
                </a:cxn>
                <a:cxn ang="0">
                  <a:pos x="T4" y="T5"/>
                </a:cxn>
                <a:cxn ang="0">
                  <a:pos x="T6" y="T7"/>
                </a:cxn>
                <a:cxn ang="0">
                  <a:pos x="T8" y="T9"/>
                </a:cxn>
              </a:cxnLst>
              <a:rect l="0" t="0" r="r" b="b"/>
              <a:pathLst>
                <a:path w="442" h="219">
                  <a:moveTo>
                    <a:pt x="442" y="219"/>
                  </a:moveTo>
                  <a:lnTo>
                    <a:pt x="442" y="0"/>
                  </a:lnTo>
                  <a:lnTo>
                    <a:pt x="0" y="219"/>
                  </a:lnTo>
                  <a:lnTo>
                    <a:pt x="442" y="219"/>
                  </a:lnTo>
                  <a:lnTo>
                    <a:pt x="442" y="219"/>
                  </a:lnTo>
                  <a:close/>
                </a:path>
              </a:pathLst>
            </a:custGeom>
            <a:solidFill>
              <a:srgbClr val="4241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97">
                <a:defRPr/>
              </a:pPr>
              <a:endParaRPr lang="en-US" dirty="0">
                <a:solidFill>
                  <a:prstClr val="black"/>
                </a:solidFill>
                <a:latin typeface="Segoe UI Light" panose="020B0502040204020203" pitchFamily="34" charset="0"/>
                <a:cs typeface="Segoe UI Light" panose="020B0502040204020203" pitchFamily="34" charset="0"/>
              </a:endParaRPr>
            </a:p>
          </p:txBody>
        </p:sp>
        <p:sp>
          <p:nvSpPr>
            <p:cNvPr id="60" name="Freeform 11">
              <a:extLst>
                <a:ext uri="{FF2B5EF4-FFF2-40B4-BE49-F238E27FC236}">
                  <a16:creationId xmlns:a16="http://schemas.microsoft.com/office/drawing/2014/main" id="{39D55DD4-37B2-413B-8172-8C95993C4C9A}"/>
                </a:ext>
              </a:extLst>
            </p:cNvPr>
            <p:cNvSpPr>
              <a:spLocks/>
            </p:cNvSpPr>
            <p:nvPr/>
          </p:nvSpPr>
          <p:spPr bwMode="auto">
            <a:xfrm>
              <a:off x="2944110" y="6538158"/>
              <a:ext cx="931492" cy="74968"/>
            </a:xfrm>
            <a:custGeom>
              <a:avLst/>
              <a:gdLst>
                <a:gd name="T0" fmla="*/ 487 w 487"/>
                <a:gd name="T1" fmla="*/ 44 h 44"/>
                <a:gd name="T2" fmla="*/ 0 w 487"/>
                <a:gd name="T3" fmla="*/ 44 h 44"/>
                <a:gd name="T4" fmla="*/ 0 w 487"/>
                <a:gd name="T5" fmla="*/ 0 h 44"/>
                <a:gd name="T6" fmla="*/ 487 w 487"/>
                <a:gd name="T7" fmla="*/ 0 h 44"/>
                <a:gd name="T8" fmla="*/ 487 w 487"/>
                <a:gd name="T9" fmla="*/ 44 h 44"/>
                <a:gd name="T10" fmla="*/ 487 w 487"/>
                <a:gd name="T11" fmla="*/ 44 h 44"/>
              </a:gdLst>
              <a:ahLst/>
              <a:cxnLst>
                <a:cxn ang="0">
                  <a:pos x="T0" y="T1"/>
                </a:cxn>
                <a:cxn ang="0">
                  <a:pos x="T2" y="T3"/>
                </a:cxn>
                <a:cxn ang="0">
                  <a:pos x="T4" y="T5"/>
                </a:cxn>
                <a:cxn ang="0">
                  <a:pos x="T6" y="T7"/>
                </a:cxn>
                <a:cxn ang="0">
                  <a:pos x="T8" y="T9"/>
                </a:cxn>
                <a:cxn ang="0">
                  <a:pos x="T10" y="T11"/>
                </a:cxn>
              </a:cxnLst>
              <a:rect l="0" t="0" r="r" b="b"/>
              <a:pathLst>
                <a:path w="487" h="44">
                  <a:moveTo>
                    <a:pt x="487" y="44"/>
                  </a:moveTo>
                  <a:lnTo>
                    <a:pt x="0" y="44"/>
                  </a:lnTo>
                  <a:lnTo>
                    <a:pt x="0" y="0"/>
                  </a:lnTo>
                  <a:lnTo>
                    <a:pt x="487" y="0"/>
                  </a:lnTo>
                  <a:lnTo>
                    <a:pt x="487" y="44"/>
                  </a:lnTo>
                  <a:lnTo>
                    <a:pt x="487" y="44"/>
                  </a:lnTo>
                  <a:close/>
                </a:path>
              </a:pathLst>
            </a:custGeom>
            <a:solidFill>
              <a:srgbClr val="4241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97">
                <a:defRPr/>
              </a:pPr>
              <a:endParaRPr lang="en-US">
                <a:solidFill>
                  <a:prstClr val="black"/>
                </a:solidFill>
                <a:latin typeface="Segoe UI Light" panose="020B0502040204020203" pitchFamily="34" charset="0"/>
                <a:cs typeface="Segoe UI Light" panose="020B0502040204020203" pitchFamily="34" charset="0"/>
              </a:endParaRPr>
            </a:p>
          </p:txBody>
        </p:sp>
        <p:sp>
          <p:nvSpPr>
            <p:cNvPr id="61" name="Rectangle 12">
              <a:extLst>
                <a:ext uri="{FF2B5EF4-FFF2-40B4-BE49-F238E27FC236}">
                  <a16:creationId xmlns:a16="http://schemas.microsoft.com/office/drawing/2014/main" id="{40D8AEDA-C39A-49F1-976C-99B070F5BB6A}"/>
                </a:ext>
              </a:extLst>
            </p:cNvPr>
            <p:cNvSpPr>
              <a:spLocks noChangeArrowheads="1"/>
            </p:cNvSpPr>
            <p:nvPr/>
          </p:nvSpPr>
          <p:spPr bwMode="auto">
            <a:xfrm>
              <a:off x="2902031" y="5536314"/>
              <a:ext cx="1019476" cy="28965"/>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97">
                <a:defRPr/>
              </a:pPr>
              <a:endParaRPr lang="en-US">
                <a:solidFill>
                  <a:prstClr val="black"/>
                </a:solidFill>
                <a:latin typeface="Segoe UI Light" panose="020B0502040204020203" pitchFamily="34" charset="0"/>
                <a:cs typeface="Segoe UI Light" panose="020B0502040204020203" pitchFamily="34" charset="0"/>
              </a:endParaRPr>
            </a:p>
          </p:txBody>
        </p:sp>
        <p:sp>
          <p:nvSpPr>
            <p:cNvPr id="62" name="Rectangle 13">
              <a:extLst>
                <a:ext uri="{FF2B5EF4-FFF2-40B4-BE49-F238E27FC236}">
                  <a16:creationId xmlns:a16="http://schemas.microsoft.com/office/drawing/2014/main" id="{EC8C8B9B-0D71-48B2-B103-3CAEF8F31CAF}"/>
                </a:ext>
              </a:extLst>
            </p:cNvPr>
            <p:cNvSpPr>
              <a:spLocks noChangeArrowheads="1"/>
            </p:cNvSpPr>
            <p:nvPr/>
          </p:nvSpPr>
          <p:spPr bwMode="auto">
            <a:xfrm>
              <a:off x="3452892" y="6395037"/>
              <a:ext cx="103287" cy="18401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97">
                <a:defRPr/>
              </a:pPr>
              <a:endParaRPr lang="en-US">
                <a:solidFill>
                  <a:prstClr val="black"/>
                </a:solidFill>
                <a:latin typeface="Segoe UI Light" panose="020B0502040204020203" pitchFamily="34" charset="0"/>
                <a:cs typeface="Segoe UI Light" panose="020B0502040204020203" pitchFamily="34" charset="0"/>
              </a:endParaRPr>
            </a:p>
          </p:txBody>
        </p:sp>
        <p:sp>
          <p:nvSpPr>
            <p:cNvPr id="63" name="Rectangle 14">
              <a:extLst>
                <a:ext uri="{FF2B5EF4-FFF2-40B4-BE49-F238E27FC236}">
                  <a16:creationId xmlns:a16="http://schemas.microsoft.com/office/drawing/2014/main" id="{4E913B86-2CB6-44D0-A32B-D25EC5E92F8D}"/>
                </a:ext>
              </a:extLst>
            </p:cNvPr>
            <p:cNvSpPr>
              <a:spLocks noChangeArrowheads="1"/>
            </p:cNvSpPr>
            <p:nvPr/>
          </p:nvSpPr>
          <p:spPr bwMode="auto">
            <a:xfrm>
              <a:off x="3267359" y="6395037"/>
              <a:ext cx="107112" cy="18401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97">
                <a:defRPr/>
              </a:pPr>
              <a:endParaRPr lang="en-US">
                <a:solidFill>
                  <a:prstClr val="black"/>
                </a:solidFill>
                <a:latin typeface="Segoe UI Light" panose="020B0502040204020203" pitchFamily="34" charset="0"/>
                <a:cs typeface="Segoe UI Light" panose="020B0502040204020203" pitchFamily="34" charset="0"/>
              </a:endParaRPr>
            </a:p>
          </p:txBody>
        </p:sp>
        <p:sp>
          <p:nvSpPr>
            <p:cNvPr id="64" name="Rectangle 15">
              <a:extLst>
                <a:ext uri="{FF2B5EF4-FFF2-40B4-BE49-F238E27FC236}">
                  <a16:creationId xmlns:a16="http://schemas.microsoft.com/office/drawing/2014/main" id="{62DC02B3-2FAC-4966-9621-866285B6CCC0}"/>
                </a:ext>
              </a:extLst>
            </p:cNvPr>
            <p:cNvSpPr>
              <a:spLocks noChangeArrowheads="1"/>
            </p:cNvSpPr>
            <p:nvPr/>
          </p:nvSpPr>
          <p:spPr bwMode="auto">
            <a:xfrm>
              <a:off x="3083739" y="5790182"/>
              <a:ext cx="656061" cy="9371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97">
                <a:defRPr/>
              </a:pPr>
              <a:endParaRPr lang="en-US">
                <a:solidFill>
                  <a:prstClr val="black"/>
                </a:solidFill>
                <a:latin typeface="Segoe UI Light" panose="020B0502040204020203" pitchFamily="34" charset="0"/>
                <a:cs typeface="Segoe UI Light" panose="020B0502040204020203" pitchFamily="34" charset="0"/>
              </a:endParaRPr>
            </a:p>
          </p:txBody>
        </p:sp>
        <p:sp>
          <p:nvSpPr>
            <p:cNvPr id="65" name="Rectangle 16">
              <a:extLst>
                <a:ext uri="{FF2B5EF4-FFF2-40B4-BE49-F238E27FC236}">
                  <a16:creationId xmlns:a16="http://schemas.microsoft.com/office/drawing/2014/main" id="{1CC02FA0-B4C1-4437-9209-793FBB24CB03}"/>
                </a:ext>
              </a:extLst>
            </p:cNvPr>
            <p:cNvSpPr>
              <a:spLocks noChangeArrowheads="1"/>
            </p:cNvSpPr>
            <p:nvPr/>
          </p:nvSpPr>
          <p:spPr bwMode="auto">
            <a:xfrm>
              <a:off x="3083739" y="5955453"/>
              <a:ext cx="656061" cy="9200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97">
                <a:defRPr/>
              </a:pPr>
              <a:endParaRPr lang="en-US">
                <a:solidFill>
                  <a:prstClr val="black"/>
                </a:solidFill>
                <a:latin typeface="Segoe UI Light" panose="020B0502040204020203" pitchFamily="34" charset="0"/>
                <a:cs typeface="Segoe UI Light" panose="020B0502040204020203" pitchFamily="34" charset="0"/>
              </a:endParaRPr>
            </a:p>
          </p:txBody>
        </p:sp>
        <p:sp>
          <p:nvSpPr>
            <p:cNvPr id="66" name="Rectangle 17">
              <a:extLst>
                <a:ext uri="{FF2B5EF4-FFF2-40B4-BE49-F238E27FC236}">
                  <a16:creationId xmlns:a16="http://schemas.microsoft.com/office/drawing/2014/main" id="{175514AA-19E4-4ACD-8B82-CA7C029B1AC8}"/>
                </a:ext>
              </a:extLst>
            </p:cNvPr>
            <p:cNvSpPr>
              <a:spLocks noChangeArrowheads="1"/>
            </p:cNvSpPr>
            <p:nvPr/>
          </p:nvSpPr>
          <p:spPr bwMode="auto">
            <a:xfrm>
              <a:off x="3083739" y="6119019"/>
              <a:ext cx="656061" cy="9371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97">
                <a:defRPr/>
              </a:pPr>
              <a:endParaRPr lang="en-US">
                <a:solidFill>
                  <a:prstClr val="black"/>
                </a:solidFill>
                <a:latin typeface="Segoe UI Light" panose="020B0502040204020203" pitchFamily="34" charset="0"/>
                <a:cs typeface="Segoe UI Light" panose="020B0502040204020203" pitchFamily="34" charset="0"/>
              </a:endParaRPr>
            </a:p>
          </p:txBody>
        </p:sp>
        <p:sp>
          <p:nvSpPr>
            <p:cNvPr id="67" name="Rectangle 18">
              <a:extLst>
                <a:ext uri="{FF2B5EF4-FFF2-40B4-BE49-F238E27FC236}">
                  <a16:creationId xmlns:a16="http://schemas.microsoft.com/office/drawing/2014/main" id="{0677D24F-58FF-4CA4-86C6-0B84489E6D31}"/>
                </a:ext>
              </a:extLst>
            </p:cNvPr>
            <p:cNvSpPr>
              <a:spLocks noChangeArrowheads="1"/>
            </p:cNvSpPr>
            <p:nvPr/>
          </p:nvSpPr>
          <p:spPr bwMode="auto">
            <a:xfrm>
              <a:off x="3083739" y="6284289"/>
              <a:ext cx="656061" cy="9371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97">
                <a:defRPr/>
              </a:pPr>
              <a:endParaRPr lang="en-US">
                <a:solidFill>
                  <a:prstClr val="black"/>
                </a:solidFill>
                <a:latin typeface="Segoe UI Light" panose="020B0502040204020203" pitchFamily="34" charset="0"/>
                <a:cs typeface="Segoe UI Light" panose="020B0502040204020203" pitchFamily="34" charset="0"/>
              </a:endParaRPr>
            </a:p>
          </p:txBody>
        </p:sp>
        <p:sp>
          <p:nvSpPr>
            <p:cNvPr id="68" name="Rectangle 19">
              <a:extLst>
                <a:ext uri="{FF2B5EF4-FFF2-40B4-BE49-F238E27FC236}">
                  <a16:creationId xmlns:a16="http://schemas.microsoft.com/office/drawing/2014/main" id="{BF78500B-B2A6-4DBA-83D9-20AE407756E2}"/>
                </a:ext>
              </a:extLst>
            </p:cNvPr>
            <p:cNvSpPr>
              <a:spLocks noChangeArrowheads="1"/>
            </p:cNvSpPr>
            <p:nvPr/>
          </p:nvSpPr>
          <p:spPr bwMode="auto">
            <a:xfrm>
              <a:off x="3083739" y="5624912"/>
              <a:ext cx="656061" cy="9371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97">
                <a:defRPr/>
              </a:pPr>
              <a:endParaRPr lang="en-US">
                <a:solidFill>
                  <a:prstClr val="black"/>
                </a:solidFill>
                <a:latin typeface="Segoe UI Light" panose="020B0502040204020203" pitchFamily="34" charset="0"/>
                <a:cs typeface="Segoe UI Light" panose="020B0502040204020203" pitchFamily="34" charset="0"/>
              </a:endParaRPr>
            </a:p>
          </p:txBody>
        </p:sp>
        <p:sp>
          <p:nvSpPr>
            <p:cNvPr id="69" name="Freeform 20">
              <a:extLst>
                <a:ext uri="{FF2B5EF4-FFF2-40B4-BE49-F238E27FC236}">
                  <a16:creationId xmlns:a16="http://schemas.microsoft.com/office/drawing/2014/main" id="{CD773AA5-EB95-4140-B5FC-E7E656DC5C0A}"/>
                </a:ext>
              </a:extLst>
            </p:cNvPr>
            <p:cNvSpPr>
              <a:spLocks/>
            </p:cNvSpPr>
            <p:nvPr/>
          </p:nvSpPr>
          <p:spPr bwMode="auto">
            <a:xfrm>
              <a:off x="1783093" y="6550085"/>
              <a:ext cx="1161017" cy="59634"/>
            </a:xfrm>
            <a:custGeom>
              <a:avLst/>
              <a:gdLst>
                <a:gd name="T0" fmla="*/ 0 w 607"/>
                <a:gd name="T1" fmla="*/ 0 h 35"/>
                <a:gd name="T2" fmla="*/ 607 w 607"/>
                <a:gd name="T3" fmla="*/ 0 h 35"/>
                <a:gd name="T4" fmla="*/ 607 w 607"/>
                <a:gd name="T5" fmla="*/ 35 h 35"/>
                <a:gd name="T6" fmla="*/ 0 w 607"/>
                <a:gd name="T7" fmla="*/ 35 h 35"/>
                <a:gd name="T8" fmla="*/ 0 w 607"/>
                <a:gd name="T9" fmla="*/ 0 h 35"/>
                <a:gd name="T10" fmla="*/ 0 w 607"/>
                <a:gd name="T11" fmla="*/ 0 h 35"/>
              </a:gdLst>
              <a:ahLst/>
              <a:cxnLst>
                <a:cxn ang="0">
                  <a:pos x="T0" y="T1"/>
                </a:cxn>
                <a:cxn ang="0">
                  <a:pos x="T2" y="T3"/>
                </a:cxn>
                <a:cxn ang="0">
                  <a:pos x="T4" y="T5"/>
                </a:cxn>
                <a:cxn ang="0">
                  <a:pos x="T6" y="T7"/>
                </a:cxn>
                <a:cxn ang="0">
                  <a:pos x="T8" y="T9"/>
                </a:cxn>
                <a:cxn ang="0">
                  <a:pos x="T10" y="T11"/>
                </a:cxn>
              </a:cxnLst>
              <a:rect l="0" t="0" r="r" b="b"/>
              <a:pathLst>
                <a:path w="607" h="35">
                  <a:moveTo>
                    <a:pt x="0" y="0"/>
                  </a:moveTo>
                  <a:lnTo>
                    <a:pt x="607" y="0"/>
                  </a:lnTo>
                  <a:lnTo>
                    <a:pt x="607" y="35"/>
                  </a:lnTo>
                  <a:lnTo>
                    <a:pt x="0" y="35"/>
                  </a:lnTo>
                  <a:lnTo>
                    <a:pt x="0" y="0"/>
                  </a:lnTo>
                  <a:lnTo>
                    <a:pt x="0" y="0"/>
                  </a:lnTo>
                  <a:close/>
                </a:path>
              </a:pathLst>
            </a:custGeom>
            <a:solidFill>
              <a:srgbClr val="2483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97">
                <a:defRPr/>
              </a:pPr>
              <a:endParaRPr lang="en-US">
                <a:solidFill>
                  <a:prstClr val="black"/>
                </a:solidFill>
                <a:latin typeface="Segoe UI Light" panose="020B0502040204020203" pitchFamily="34" charset="0"/>
                <a:cs typeface="Segoe UI Light" panose="020B0502040204020203" pitchFamily="34" charset="0"/>
              </a:endParaRPr>
            </a:p>
          </p:txBody>
        </p:sp>
        <p:sp>
          <p:nvSpPr>
            <p:cNvPr id="70" name="Freeform 21">
              <a:extLst>
                <a:ext uri="{FF2B5EF4-FFF2-40B4-BE49-F238E27FC236}">
                  <a16:creationId xmlns:a16="http://schemas.microsoft.com/office/drawing/2014/main" id="{1D299A8E-50D3-47AC-A6FA-7F2A7C4A1F12}"/>
                </a:ext>
              </a:extLst>
            </p:cNvPr>
            <p:cNvSpPr>
              <a:spLocks/>
            </p:cNvSpPr>
            <p:nvPr/>
          </p:nvSpPr>
          <p:spPr bwMode="auto">
            <a:xfrm>
              <a:off x="1905507" y="6340515"/>
              <a:ext cx="65032" cy="209569"/>
            </a:xfrm>
            <a:custGeom>
              <a:avLst/>
              <a:gdLst>
                <a:gd name="T0" fmla="*/ 0 w 34"/>
                <a:gd name="T1" fmla="*/ 0 h 123"/>
                <a:gd name="T2" fmla="*/ 34 w 34"/>
                <a:gd name="T3" fmla="*/ 0 h 123"/>
                <a:gd name="T4" fmla="*/ 34 w 34"/>
                <a:gd name="T5" fmla="*/ 123 h 123"/>
                <a:gd name="T6" fmla="*/ 0 w 34"/>
                <a:gd name="T7" fmla="*/ 123 h 123"/>
                <a:gd name="T8" fmla="*/ 0 w 34"/>
                <a:gd name="T9" fmla="*/ 0 h 123"/>
                <a:gd name="T10" fmla="*/ 0 w 34"/>
                <a:gd name="T11" fmla="*/ 0 h 123"/>
              </a:gdLst>
              <a:ahLst/>
              <a:cxnLst>
                <a:cxn ang="0">
                  <a:pos x="T0" y="T1"/>
                </a:cxn>
                <a:cxn ang="0">
                  <a:pos x="T2" y="T3"/>
                </a:cxn>
                <a:cxn ang="0">
                  <a:pos x="T4" y="T5"/>
                </a:cxn>
                <a:cxn ang="0">
                  <a:pos x="T6" y="T7"/>
                </a:cxn>
                <a:cxn ang="0">
                  <a:pos x="T8" y="T9"/>
                </a:cxn>
                <a:cxn ang="0">
                  <a:pos x="T10" y="T11"/>
                </a:cxn>
              </a:cxnLst>
              <a:rect l="0" t="0" r="r" b="b"/>
              <a:pathLst>
                <a:path w="34" h="123">
                  <a:moveTo>
                    <a:pt x="0" y="0"/>
                  </a:moveTo>
                  <a:lnTo>
                    <a:pt x="34" y="0"/>
                  </a:lnTo>
                  <a:lnTo>
                    <a:pt x="34" y="123"/>
                  </a:lnTo>
                  <a:lnTo>
                    <a:pt x="0" y="123"/>
                  </a:lnTo>
                  <a:lnTo>
                    <a:pt x="0" y="0"/>
                  </a:lnTo>
                  <a:lnTo>
                    <a:pt x="0" y="0"/>
                  </a:lnTo>
                  <a:close/>
                </a:path>
              </a:pathLst>
            </a:custGeom>
            <a:solidFill>
              <a:srgbClr val="CCA6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97">
                <a:defRPr/>
              </a:pPr>
              <a:endParaRPr lang="en-US">
                <a:solidFill>
                  <a:prstClr val="black"/>
                </a:solidFill>
                <a:latin typeface="Segoe UI Light" panose="020B0502040204020203" pitchFamily="34" charset="0"/>
                <a:cs typeface="Segoe UI Light" panose="020B0502040204020203" pitchFamily="34" charset="0"/>
              </a:endParaRPr>
            </a:p>
          </p:txBody>
        </p:sp>
        <p:sp>
          <p:nvSpPr>
            <p:cNvPr id="71" name="Oval 22">
              <a:extLst>
                <a:ext uri="{FF2B5EF4-FFF2-40B4-BE49-F238E27FC236}">
                  <a16:creationId xmlns:a16="http://schemas.microsoft.com/office/drawing/2014/main" id="{8371EF23-79DD-476B-A8CC-BB80F2BD2C96}"/>
                </a:ext>
              </a:extLst>
            </p:cNvPr>
            <p:cNvSpPr>
              <a:spLocks noChangeArrowheads="1"/>
            </p:cNvSpPr>
            <p:nvPr/>
          </p:nvSpPr>
          <p:spPr bwMode="auto">
            <a:xfrm>
              <a:off x="1783093" y="6147984"/>
              <a:ext cx="298383" cy="267499"/>
            </a:xfrm>
            <a:prstGeom prst="ellipse">
              <a:avLst/>
            </a:prstGeom>
            <a:solidFill>
              <a:srgbClr val="2483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97">
                <a:defRPr/>
              </a:pPr>
              <a:endParaRPr lang="en-US">
                <a:solidFill>
                  <a:prstClr val="black"/>
                </a:solidFill>
                <a:latin typeface="Segoe UI Light" panose="020B0502040204020203" pitchFamily="34" charset="0"/>
                <a:cs typeface="Segoe UI Light" panose="020B0502040204020203" pitchFamily="34" charset="0"/>
              </a:endParaRPr>
            </a:p>
          </p:txBody>
        </p:sp>
        <p:sp>
          <p:nvSpPr>
            <p:cNvPr id="72" name="Oval 23">
              <a:extLst>
                <a:ext uri="{FF2B5EF4-FFF2-40B4-BE49-F238E27FC236}">
                  <a16:creationId xmlns:a16="http://schemas.microsoft.com/office/drawing/2014/main" id="{11B2AE02-F107-4968-B719-1255B736439A}"/>
                </a:ext>
              </a:extLst>
            </p:cNvPr>
            <p:cNvSpPr>
              <a:spLocks noChangeArrowheads="1"/>
            </p:cNvSpPr>
            <p:nvPr/>
          </p:nvSpPr>
          <p:spPr bwMode="auto">
            <a:xfrm>
              <a:off x="1819435" y="6009975"/>
              <a:ext cx="221875" cy="197643"/>
            </a:xfrm>
            <a:prstGeom prst="ellipse">
              <a:avLst/>
            </a:prstGeom>
            <a:solidFill>
              <a:srgbClr val="2483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97">
                <a:defRPr/>
              </a:pPr>
              <a:endParaRPr lang="en-US">
                <a:solidFill>
                  <a:prstClr val="black"/>
                </a:solidFill>
                <a:latin typeface="Segoe UI Light" panose="020B0502040204020203" pitchFamily="34" charset="0"/>
                <a:cs typeface="Segoe UI Light" panose="020B0502040204020203" pitchFamily="34" charset="0"/>
              </a:endParaRPr>
            </a:p>
          </p:txBody>
        </p:sp>
        <p:sp>
          <p:nvSpPr>
            <p:cNvPr id="73" name="Freeform 24">
              <a:extLst>
                <a:ext uri="{FF2B5EF4-FFF2-40B4-BE49-F238E27FC236}">
                  <a16:creationId xmlns:a16="http://schemas.microsoft.com/office/drawing/2014/main" id="{7B8F072B-ED05-47A9-AC47-519EBEE33BA4}"/>
                </a:ext>
              </a:extLst>
            </p:cNvPr>
            <p:cNvSpPr>
              <a:spLocks/>
            </p:cNvSpPr>
            <p:nvPr/>
          </p:nvSpPr>
          <p:spPr bwMode="auto">
            <a:xfrm>
              <a:off x="2305264" y="6340515"/>
              <a:ext cx="63120" cy="209569"/>
            </a:xfrm>
            <a:custGeom>
              <a:avLst/>
              <a:gdLst>
                <a:gd name="T0" fmla="*/ 0 w 33"/>
                <a:gd name="T1" fmla="*/ 0 h 123"/>
                <a:gd name="T2" fmla="*/ 33 w 33"/>
                <a:gd name="T3" fmla="*/ 0 h 123"/>
                <a:gd name="T4" fmla="*/ 33 w 33"/>
                <a:gd name="T5" fmla="*/ 123 h 123"/>
                <a:gd name="T6" fmla="*/ 0 w 33"/>
                <a:gd name="T7" fmla="*/ 123 h 123"/>
                <a:gd name="T8" fmla="*/ 0 w 33"/>
                <a:gd name="T9" fmla="*/ 0 h 123"/>
                <a:gd name="T10" fmla="*/ 0 w 33"/>
                <a:gd name="T11" fmla="*/ 0 h 123"/>
              </a:gdLst>
              <a:ahLst/>
              <a:cxnLst>
                <a:cxn ang="0">
                  <a:pos x="T0" y="T1"/>
                </a:cxn>
                <a:cxn ang="0">
                  <a:pos x="T2" y="T3"/>
                </a:cxn>
                <a:cxn ang="0">
                  <a:pos x="T4" y="T5"/>
                </a:cxn>
                <a:cxn ang="0">
                  <a:pos x="T6" y="T7"/>
                </a:cxn>
                <a:cxn ang="0">
                  <a:pos x="T8" y="T9"/>
                </a:cxn>
                <a:cxn ang="0">
                  <a:pos x="T10" y="T11"/>
                </a:cxn>
              </a:cxnLst>
              <a:rect l="0" t="0" r="r" b="b"/>
              <a:pathLst>
                <a:path w="33" h="123">
                  <a:moveTo>
                    <a:pt x="0" y="0"/>
                  </a:moveTo>
                  <a:lnTo>
                    <a:pt x="33" y="0"/>
                  </a:lnTo>
                  <a:lnTo>
                    <a:pt x="33" y="123"/>
                  </a:lnTo>
                  <a:lnTo>
                    <a:pt x="0" y="123"/>
                  </a:lnTo>
                  <a:lnTo>
                    <a:pt x="0" y="0"/>
                  </a:lnTo>
                  <a:lnTo>
                    <a:pt x="0" y="0"/>
                  </a:lnTo>
                  <a:close/>
                </a:path>
              </a:pathLst>
            </a:custGeom>
            <a:solidFill>
              <a:srgbClr val="CCA6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97">
                <a:defRPr/>
              </a:pPr>
              <a:endParaRPr lang="en-US">
                <a:solidFill>
                  <a:prstClr val="black"/>
                </a:solidFill>
                <a:latin typeface="Segoe UI Light" panose="020B0502040204020203" pitchFamily="34" charset="0"/>
                <a:cs typeface="Segoe UI Light" panose="020B0502040204020203" pitchFamily="34" charset="0"/>
              </a:endParaRPr>
            </a:p>
          </p:txBody>
        </p:sp>
        <p:sp>
          <p:nvSpPr>
            <p:cNvPr id="74" name="Oval 25">
              <a:extLst>
                <a:ext uri="{FF2B5EF4-FFF2-40B4-BE49-F238E27FC236}">
                  <a16:creationId xmlns:a16="http://schemas.microsoft.com/office/drawing/2014/main" id="{04978BD6-E7E8-469A-9345-F15DB8B6F64F}"/>
                </a:ext>
              </a:extLst>
            </p:cNvPr>
            <p:cNvSpPr>
              <a:spLocks noChangeArrowheads="1"/>
            </p:cNvSpPr>
            <p:nvPr/>
          </p:nvSpPr>
          <p:spPr bwMode="auto">
            <a:xfrm>
              <a:off x="2182850" y="6149688"/>
              <a:ext cx="309860" cy="277722"/>
            </a:xfrm>
            <a:prstGeom prst="ellipse">
              <a:avLst/>
            </a:prstGeom>
            <a:solidFill>
              <a:srgbClr val="2483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97">
                <a:defRPr/>
              </a:pPr>
              <a:endParaRPr lang="en-US">
                <a:solidFill>
                  <a:prstClr val="black"/>
                </a:solidFill>
                <a:latin typeface="Segoe UI Light" panose="020B0502040204020203" pitchFamily="34" charset="0"/>
                <a:cs typeface="Segoe UI Light" panose="020B0502040204020203" pitchFamily="34" charset="0"/>
              </a:endParaRPr>
            </a:p>
          </p:txBody>
        </p:sp>
        <p:sp>
          <p:nvSpPr>
            <p:cNvPr id="75" name="Oval 26">
              <a:extLst>
                <a:ext uri="{FF2B5EF4-FFF2-40B4-BE49-F238E27FC236}">
                  <a16:creationId xmlns:a16="http://schemas.microsoft.com/office/drawing/2014/main" id="{5324B463-4B53-465F-B298-66A449B25185}"/>
                </a:ext>
              </a:extLst>
            </p:cNvPr>
            <p:cNvSpPr>
              <a:spLocks noChangeArrowheads="1"/>
            </p:cNvSpPr>
            <p:nvPr/>
          </p:nvSpPr>
          <p:spPr bwMode="auto">
            <a:xfrm>
              <a:off x="2226843" y="6009975"/>
              <a:ext cx="221875" cy="197643"/>
            </a:xfrm>
            <a:prstGeom prst="ellipse">
              <a:avLst/>
            </a:prstGeom>
            <a:solidFill>
              <a:srgbClr val="2483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97">
                <a:defRPr/>
              </a:pPr>
              <a:endParaRPr lang="en-US">
                <a:solidFill>
                  <a:prstClr val="black"/>
                </a:solidFill>
                <a:latin typeface="Segoe UI Light" panose="020B0502040204020203" pitchFamily="34" charset="0"/>
                <a:cs typeface="Segoe UI Light" panose="020B0502040204020203" pitchFamily="34" charset="0"/>
              </a:endParaRPr>
            </a:p>
          </p:txBody>
        </p:sp>
        <p:sp>
          <p:nvSpPr>
            <p:cNvPr id="76" name="Freeform 27">
              <a:extLst>
                <a:ext uri="{FF2B5EF4-FFF2-40B4-BE49-F238E27FC236}">
                  <a16:creationId xmlns:a16="http://schemas.microsoft.com/office/drawing/2014/main" id="{CB6AC62C-12E7-43C1-BF47-6A3BC72684C3}"/>
                </a:ext>
              </a:extLst>
            </p:cNvPr>
            <p:cNvSpPr>
              <a:spLocks/>
            </p:cNvSpPr>
            <p:nvPr/>
          </p:nvSpPr>
          <p:spPr bwMode="auto">
            <a:xfrm>
              <a:off x="3873689" y="6550085"/>
              <a:ext cx="189359" cy="59634"/>
            </a:xfrm>
            <a:custGeom>
              <a:avLst/>
              <a:gdLst>
                <a:gd name="T0" fmla="*/ 0 w 99"/>
                <a:gd name="T1" fmla="*/ 0 h 35"/>
                <a:gd name="T2" fmla="*/ 99 w 99"/>
                <a:gd name="T3" fmla="*/ 0 h 35"/>
                <a:gd name="T4" fmla="*/ 99 w 99"/>
                <a:gd name="T5" fmla="*/ 35 h 35"/>
                <a:gd name="T6" fmla="*/ 0 w 99"/>
                <a:gd name="T7" fmla="*/ 35 h 35"/>
                <a:gd name="T8" fmla="*/ 0 w 99"/>
                <a:gd name="T9" fmla="*/ 0 h 35"/>
                <a:gd name="T10" fmla="*/ 0 w 99"/>
                <a:gd name="T11" fmla="*/ 0 h 35"/>
              </a:gdLst>
              <a:ahLst/>
              <a:cxnLst>
                <a:cxn ang="0">
                  <a:pos x="T0" y="T1"/>
                </a:cxn>
                <a:cxn ang="0">
                  <a:pos x="T2" y="T3"/>
                </a:cxn>
                <a:cxn ang="0">
                  <a:pos x="T4" y="T5"/>
                </a:cxn>
                <a:cxn ang="0">
                  <a:pos x="T6" y="T7"/>
                </a:cxn>
                <a:cxn ang="0">
                  <a:pos x="T8" y="T9"/>
                </a:cxn>
                <a:cxn ang="0">
                  <a:pos x="T10" y="T11"/>
                </a:cxn>
              </a:cxnLst>
              <a:rect l="0" t="0" r="r" b="b"/>
              <a:pathLst>
                <a:path w="99" h="35">
                  <a:moveTo>
                    <a:pt x="0" y="0"/>
                  </a:moveTo>
                  <a:lnTo>
                    <a:pt x="99" y="0"/>
                  </a:lnTo>
                  <a:lnTo>
                    <a:pt x="99" y="35"/>
                  </a:lnTo>
                  <a:lnTo>
                    <a:pt x="0" y="35"/>
                  </a:lnTo>
                  <a:lnTo>
                    <a:pt x="0" y="0"/>
                  </a:lnTo>
                  <a:lnTo>
                    <a:pt x="0" y="0"/>
                  </a:lnTo>
                  <a:close/>
                </a:path>
              </a:pathLst>
            </a:custGeom>
            <a:solidFill>
              <a:srgbClr val="2483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97">
                <a:defRPr/>
              </a:pPr>
              <a:endParaRPr lang="en-US">
                <a:solidFill>
                  <a:prstClr val="black"/>
                </a:solidFill>
                <a:latin typeface="Segoe UI Light" panose="020B0502040204020203" pitchFamily="34" charset="0"/>
                <a:cs typeface="Segoe UI Light" panose="020B0502040204020203" pitchFamily="34" charset="0"/>
              </a:endParaRPr>
            </a:p>
          </p:txBody>
        </p:sp>
      </p:grpSp>
      <p:sp>
        <p:nvSpPr>
          <p:cNvPr id="77" name="Freeform 28">
            <a:extLst>
              <a:ext uri="{FF2B5EF4-FFF2-40B4-BE49-F238E27FC236}">
                <a16:creationId xmlns:a16="http://schemas.microsoft.com/office/drawing/2014/main" id="{2786B0C2-1999-4653-9103-ED08E6268EDA}"/>
              </a:ext>
            </a:extLst>
          </p:cNvPr>
          <p:cNvSpPr>
            <a:spLocks/>
          </p:cNvSpPr>
          <p:nvPr/>
        </p:nvSpPr>
        <p:spPr bwMode="auto">
          <a:xfrm>
            <a:off x="1777355" y="2483074"/>
            <a:ext cx="2398543" cy="1490839"/>
          </a:xfrm>
          <a:custGeom>
            <a:avLst/>
            <a:gdLst>
              <a:gd name="T0" fmla="*/ 681 w 832"/>
              <a:gd name="T1" fmla="*/ 232 h 581"/>
              <a:gd name="T2" fmla="*/ 681 w 832"/>
              <a:gd name="T3" fmla="*/ 220 h 581"/>
              <a:gd name="T4" fmla="*/ 559 w 832"/>
              <a:gd name="T5" fmla="*/ 0 h 581"/>
              <a:gd name="T6" fmla="*/ 0 w 832"/>
              <a:gd name="T7" fmla="*/ 559 h 581"/>
              <a:gd name="T8" fmla="*/ 69 w 832"/>
              <a:gd name="T9" fmla="*/ 581 h 581"/>
              <a:gd name="T10" fmla="*/ 92 w 832"/>
              <a:gd name="T11" fmla="*/ 581 h 581"/>
              <a:gd name="T12" fmla="*/ 113 w 832"/>
              <a:gd name="T13" fmla="*/ 581 h 581"/>
              <a:gd name="T14" fmla="*/ 538 w 832"/>
              <a:gd name="T15" fmla="*/ 581 h 581"/>
              <a:gd name="T16" fmla="*/ 547 w 832"/>
              <a:gd name="T17" fmla="*/ 581 h 581"/>
              <a:gd name="T18" fmla="*/ 557 w 832"/>
              <a:gd name="T19" fmla="*/ 581 h 581"/>
              <a:gd name="T20" fmla="*/ 589 w 832"/>
              <a:gd name="T21" fmla="*/ 581 h 581"/>
              <a:gd name="T22" fmla="*/ 656 w 832"/>
              <a:gd name="T23" fmla="*/ 581 h 581"/>
              <a:gd name="T24" fmla="*/ 832 w 832"/>
              <a:gd name="T25" fmla="*/ 405 h 581"/>
              <a:gd name="T26" fmla="*/ 681 w 832"/>
              <a:gd name="T27" fmla="*/ 232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32" h="581">
                <a:moveTo>
                  <a:pt x="681" y="232"/>
                </a:moveTo>
                <a:cubicBezTo>
                  <a:pt x="681" y="228"/>
                  <a:pt x="681" y="223"/>
                  <a:pt x="681" y="220"/>
                </a:cubicBezTo>
                <a:cubicBezTo>
                  <a:pt x="681" y="127"/>
                  <a:pt x="632" y="46"/>
                  <a:pt x="559" y="0"/>
                </a:cubicBezTo>
                <a:cubicBezTo>
                  <a:pt x="0" y="559"/>
                  <a:pt x="0" y="559"/>
                  <a:pt x="0" y="559"/>
                </a:cubicBezTo>
                <a:cubicBezTo>
                  <a:pt x="21" y="570"/>
                  <a:pt x="44" y="578"/>
                  <a:pt x="69" y="581"/>
                </a:cubicBezTo>
                <a:cubicBezTo>
                  <a:pt x="76" y="581"/>
                  <a:pt x="85" y="581"/>
                  <a:pt x="92" y="581"/>
                </a:cubicBezTo>
                <a:cubicBezTo>
                  <a:pt x="99" y="581"/>
                  <a:pt x="106" y="581"/>
                  <a:pt x="113" y="581"/>
                </a:cubicBezTo>
                <a:cubicBezTo>
                  <a:pt x="208" y="581"/>
                  <a:pt x="432" y="581"/>
                  <a:pt x="538" y="581"/>
                </a:cubicBezTo>
                <a:cubicBezTo>
                  <a:pt x="542" y="581"/>
                  <a:pt x="544" y="581"/>
                  <a:pt x="547" y="581"/>
                </a:cubicBezTo>
                <a:cubicBezTo>
                  <a:pt x="557" y="581"/>
                  <a:pt x="557" y="581"/>
                  <a:pt x="557" y="581"/>
                </a:cubicBezTo>
                <a:cubicBezTo>
                  <a:pt x="563" y="581"/>
                  <a:pt x="578" y="581"/>
                  <a:pt x="589" y="581"/>
                </a:cubicBezTo>
                <a:cubicBezTo>
                  <a:pt x="656" y="581"/>
                  <a:pt x="656" y="581"/>
                  <a:pt x="656" y="581"/>
                </a:cubicBezTo>
                <a:cubicBezTo>
                  <a:pt x="754" y="579"/>
                  <a:pt x="832" y="501"/>
                  <a:pt x="832" y="405"/>
                </a:cubicBezTo>
                <a:cubicBezTo>
                  <a:pt x="832" y="317"/>
                  <a:pt x="766" y="244"/>
                  <a:pt x="681" y="232"/>
                </a:cubicBezTo>
                <a:close/>
              </a:path>
            </a:pathLst>
          </a:custGeom>
          <a:solidFill>
            <a:schemeClr val="accent2">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97">
              <a:defRPr/>
            </a:pPr>
            <a:endParaRPr lang="en-US">
              <a:solidFill>
                <a:prstClr val="black"/>
              </a:solidFill>
              <a:latin typeface="Segoe UI Light" panose="020B0502040204020203" pitchFamily="34" charset="0"/>
              <a:cs typeface="Segoe UI Light" panose="020B0502040204020203" pitchFamily="34" charset="0"/>
            </a:endParaRPr>
          </a:p>
        </p:txBody>
      </p:sp>
      <p:sp>
        <p:nvSpPr>
          <p:cNvPr id="78" name="Freeform 29">
            <a:extLst>
              <a:ext uri="{FF2B5EF4-FFF2-40B4-BE49-F238E27FC236}">
                <a16:creationId xmlns:a16="http://schemas.microsoft.com/office/drawing/2014/main" id="{BFAF4DA7-EBBA-4E93-8CD7-FE7509FA36AC}"/>
              </a:ext>
            </a:extLst>
          </p:cNvPr>
          <p:cNvSpPr>
            <a:spLocks/>
          </p:cNvSpPr>
          <p:nvPr/>
        </p:nvSpPr>
        <p:spPr bwMode="auto">
          <a:xfrm>
            <a:off x="1450281" y="2380845"/>
            <a:ext cx="1937579" cy="1536843"/>
          </a:xfrm>
          <a:custGeom>
            <a:avLst/>
            <a:gdLst>
              <a:gd name="T0" fmla="*/ 533 w 672"/>
              <a:gd name="T1" fmla="*/ 0 h 599"/>
              <a:gd name="T2" fmla="*/ 316 w 672"/>
              <a:gd name="T3" fmla="*/ 116 h 599"/>
              <a:gd name="T4" fmla="*/ 245 w 672"/>
              <a:gd name="T5" fmla="*/ 97 h 599"/>
              <a:gd name="T6" fmla="*/ 161 w 672"/>
              <a:gd name="T7" fmla="*/ 122 h 599"/>
              <a:gd name="T8" fmla="*/ 94 w 672"/>
              <a:gd name="T9" fmla="*/ 244 h 599"/>
              <a:gd name="T10" fmla="*/ 0 w 672"/>
              <a:gd name="T11" fmla="*/ 416 h 599"/>
              <a:gd name="T12" fmla="*/ 113 w 672"/>
              <a:gd name="T13" fmla="*/ 599 h 599"/>
              <a:gd name="T14" fmla="*/ 672 w 672"/>
              <a:gd name="T15" fmla="*/ 40 h 599"/>
              <a:gd name="T16" fmla="*/ 533 w 672"/>
              <a:gd name="T1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2" h="599">
                <a:moveTo>
                  <a:pt x="533" y="0"/>
                </a:moveTo>
                <a:cubicBezTo>
                  <a:pt x="443" y="0"/>
                  <a:pt x="363" y="46"/>
                  <a:pt x="316" y="116"/>
                </a:cubicBezTo>
                <a:cubicBezTo>
                  <a:pt x="295" y="104"/>
                  <a:pt x="271" y="97"/>
                  <a:pt x="245" y="97"/>
                </a:cubicBezTo>
                <a:cubicBezTo>
                  <a:pt x="214" y="97"/>
                  <a:pt x="185" y="106"/>
                  <a:pt x="161" y="122"/>
                </a:cubicBezTo>
                <a:cubicBezTo>
                  <a:pt x="121" y="148"/>
                  <a:pt x="95" y="193"/>
                  <a:pt x="94" y="244"/>
                </a:cubicBezTo>
                <a:cubicBezTo>
                  <a:pt x="38" y="281"/>
                  <a:pt x="0" y="345"/>
                  <a:pt x="0" y="416"/>
                </a:cubicBezTo>
                <a:cubicBezTo>
                  <a:pt x="0" y="496"/>
                  <a:pt x="46" y="565"/>
                  <a:pt x="113" y="599"/>
                </a:cubicBezTo>
                <a:cubicBezTo>
                  <a:pt x="672" y="40"/>
                  <a:pt x="672" y="40"/>
                  <a:pt x="672" y="40"/>
                </a:cubicBezTo>
                <a:cubicBezTo>
                  <a:pt x="632" y="14"/>
                  <a:pt x="584" y="0"/>
                  <a:pt x="533" y="0"/>
                </a:cubicBezTo>
                <a:close/>
              </a:path>
            </a:pathLst>
          </a:custGeom>
          <a:solidFill>
            <a:schemeClr val="accent2">
              <a:lumMod val="90000"/>
              <a:lumOff val="10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97">
              <a:defRPr/>
            </a:pPr>
            <a:endParaRPr lang="en-US">
              <a:solidFill>
                <a:prstClr val="black"/>
              </a:solidFill>
              <a:latin typeface="Segoe UI Light" panose="020B0502040204020203" pitchFamily="34" charset="0"/>
              <a:cs typeface="Segoe UI Light" panose="020B0502040204020203" pitchFamily="34" charset="0"/>
            </a:endParaRPr>
          </a:p>
        </p:txBody>
      </p:sp>
      <p:sp>
        <p:nvSpPr>
          <p:cNvPr id="79" name="Freeform 30">
            <a:extLst>
              <a:ext uri="{FF2B5EF4-FFF2-40B4-BE49-F238E27FC236}">
                <a16:creationId xmlns:a16="http://schemas.microsoft.com/office/drawing/2014/main" id="{715586BD-2014-4F0B-8821-077179DD62AC}"/>
              </a:ext>
            </a:extLst>
          </p:cNvPr>
          <p:cNvSpPr>
            <a:spLocks/>
          </p:cNvSpPr>
          <p:nvPr/>
        </p:nvSpPr>
        <p:spPr bwMode="auto">
          <a:xfrm>
            <a:off x="1681720" y="2401291"/>
            <a:ext cx="1130414" cy="776940"/>
          </a:xfrm>
          <a:custGeom>
            <a:avLst/>
            <a:gdLst>
              <a:gd name="T0" fmla="*/ 41 w 429"/>
              <a:gd name="T1" fmla="*/ 148 h 332"/>
              <a:gd name="T2" fmla="*/ 254 w 429"/>
              <a:gd name="T3" fmla="*/ 119 h 332"/>
              <a:gd name="T4" fmla="*/ 308 w 429"/>
              <a:gd name="T5" fmla="*/ 218 h 332"/>
              <a:gd name="T6" fmla="*/ 308 w 429"/>
              <a:gd name="T7" fmla="*/ 218 h 332"/>
              <a:gd name="T8" fmla="*/ 241 w 429"/>
              <a:gd name="T9" fmla="*/ 226 h 332"/>
              <a:gd name="T10" fmla="*/ 348 w 429"/>
              <a:gd name="T11" fmla="*/ 332 h 332"/>
              <a:gd name="T12" fmla="*/ 429 w 429"/>
              <a:gd name="T13" fmla="*/ 204 h 332"/>
              <a:gd name="T14" fmla="*/ 370 w 429"/>
              <a:gd name="T15" fmla="*/ 211 h 332"/>
              <a:gd name="T16" fmla="*/ 370 w 429"/>
              <a:gd name="T17" fmla="*/ 211 h 332"/>
              <a:gd name="T18" fmla="*/ 293 w 429"/>
              <a:gd name="T19" fmla="*/ 72 h 332"/>
              <a:gd name="T20" fmla="*/ 0 w 429"/>
              <a:gd name="T21" fmla="*/ 101 h 332"/>
              <a:gd name="T22" fmla="*/ 41 w 429"/>
              <a:gd name="T23" fmla="*/ 148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9" h="332">
                <a:moveTo>
                  <a:pt x="41" y="148"/>
                </a:moveTo>
                <a:cubicBezTo>
                  <a:pt x="91" y="79"/>
                  <a:pt x="188" y="66"/>
                  <a:pt x="254" y="119"/>
                </a:cubicBezTo>
                <a:cubicBezTo>
                  <a:pt x="285" y="145"/>
                  <a:pt x="304" y="180"/>
                  <a:pt x="308" y="218"/>
                </a:cubicBezTo>
                <a:cubicBezTo>
                  <a:pt x="308" y="218"/>
                  <a:pt x="308" y="218"/>
                  <a:pt x="308" y="218"/>
                </a:cubicBezTo>
                <a:cubicBezTo>
                  <a:pt x="241" y="226"/>
                  <a:pt x="241" y="226"/>
                  <a:pt x="241" y="226"/>
                </a:cubicBezTo>
                <a:cubicBezTo>
                  <a:pt x="348" y="332"/>
                  <a:pt x="348" y="332"/>
                  <a:pt x="348" y="332"/>
                </a:cubicBezTo>
                <a:cubicBezTo>
                  <a:pt x="429" y="204"/>
                  <a:pt x="429" y="204"/>
                  <a:pt x="429" y="204"/>
                </a:cubicBezTo>
                <a:cubicBezTo>
                  <a:pt x="370" y="211"/>
                  <a:pt x="370" y="211"/>
                  <a:pt x="370" y="211"/>
                </a:cubicBezTo>
                <a:cubicBezTo>
                  <a:pt x="370" y="211"/>
                  <a:pt x="370" y="211"/>
                  <a:pt x="370" y="211"/>
                </a:cubicBezTo>
                <a:cubicBezTo>
                  <a:pt x="364" y="158"/>
                  <a:pt x="338" y="107"/>
                  <a:pt x="293" y="72"/>
                </a:cubicBezTo>
                <a:cubicBezTo>
                  <a:pt x="204" y="0"/>
                  <a:pt x="73" y="13"/>
                  <a:pt x="0" y="101"/>
                </a:cubicBezTo>
                <a:lnTo>
                  <a:pt x="41" y="148"/>
                </a:lnTo>
                <a:close/>
              </a:path>
            </a:pathLst>
          </a:custGeom>
          <a:solidFill>
            <a:schemeClr val="bg1">
              <a:alpha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97">
              <a:defRPr/>
            </a:pPr>
            <a:endParaRPr lang="en-US">
              <a:solidFill>
                <a:prstClr val="black"/>
              </a:solidFill>
              <a:latin typeface="Segoe UI Light" panose="020B0502040204020203" pitchFamily="34" charset="0"/>
              <a:cs typeface="Segoe UI Light" panose="020B0502040204020203" pitchFamily="34" charset="0"/>
            </a:endParaRPr>
          </a:p>
        </p:txBody>
      </p:sp>
      <p:sp>
        <p:nvSpPr>
          <p:cNvPr id="80" name="Freeform 31">
            <a:extLst>
              <a:ext uri="{FF2B5EF4-FFF2-40B4-BE49-F238E27FC236}">
                <a16:creationId xmlns:a16="http://schemas.microsoft.com/office/drawing/2014/main" id="{DC12B3EA-41CB-4747-9D46-C6463F574E9F}"/>
              </a:ext>
            </a:extLst>
          </p:cNvPr>
          <p:cNvSpPr>
            <a:spLocks/>
          </p:cNvSpPr>
          <p:nvPr/>
        </p:nvSpPr>
        <p:spPr bwMode="auto">
          <a:xfrm>
            <a:off x="1132771" y="1735099"/>
            <a:ext cx="1753958" cy="1214821"/>
          </a:xfrm>
          <a:custGeom>
            <a:avLst/>
            <a:gdLst>
              <a:gd name="T0" fmla="*/ 86 w 608"/>
              <a:gd name="T1" fmla="*/ 460 h 473"/>
              <a:gd name="T2" fmla="*/ 121 w 608"/>
              <a:gd name="T3" fmla="*/ 473 h 473"/>
              <a:gd name="T4" fmla="*/ 138 w 608"/>
              <a:gd name="T5" fmla="*/ 457 h 473"/>
              <a:gd name="T6" fmla="*/ 232 w 608"/>
              <a:gd name="T7" fmla="*/ 315 h 473"/>
              <a:gd name="T8" fmla="*/ 355 w 608"/>
              <a:gd name="T9" fmla="*/ 278 h 473"/>
              <a:gd name="T10" fmla="*/ 404 w 608"/>
              <a:gd name="T11" fmla="*/ 283 h 473"/>
              <a:gd name="T12" fmla="*/ 608 w 608"/>
              <a:gd name="T13" fmla="*/ 182 h 473"/>
              <a:gd name="T14" fmla="*/ 515 w 608"/>
              <a:gd name="T15" fmla="*/ 31 h 473"/>
              <a:gd name="T16" fmla="*/ 409 w 608"/>
              <a:gd name="T17" fmla="*/ 0 h 473"/>
              <a:gd name="T18" fmla="*/ 242 w 608"/>
              <a:gd name="T19" fmla="*/ 89 h 473"/>
              <a:gd name="T20" fmla="*/ 188 w 608"/>
              <a:gd name="T21" fmla="*/ 74 h 473"/>
              <a:gd name="T22" fmla="*/ 123 w 608"/>
              <a:gd name="T23" fmla="*/ 94 h 473"/>
              <a:gd name="T24" fmla="*/ 72 w 608"/>
              <a:gd name="T25" fmla="*/ 188 h 473"/>
              <a:gd name="T26" fmla="*/ 0 w 608"/>
              <a:gd name="T27" fmla="*/ 319 h 473"/>
              <a:gd name="T28" fmla="*/ 86 w 608"/>
              <a:gd name="T29" fmla="*/ 460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8" h="473">
                <a:moveTo>
                  <a:pt x="86" y="460"/>
                </a:moveTo>
                <a:cubicBezTo>
                  <a:pt x="97" y="466"/>
                  <a:pt x="109" y="470"/>
                  <a:pt x="121" y="473"/>
                </a:cubicBezTo>
                <a:cubicBezTo>
                  <a:pt x="126" y="468"/>
                  <a:pt x="132" y="462"/>
                  <a:pt x="138" y="457"/>
                </a:cubicBezTo>
                <a:cubicBezTo>
                  <a:pt x="148" y="400"/>
                  <a:pt x="182" y="348"/>
                  <a:pt x="232" y="315"/>
                </a:cubicBezTo>
                <a:cubicBezTo>
                  <a:pt x="268" y="290"/>
                  <a:pt x="311" y="278"/>
                  <a:pt x="355" y="278"/>
                </a:cubicBezTo>
                <a:cubicBezTo>
                  <a:pt x="371" y="278"/>
                  <a:pt x="388" y="279"/>
                  <a:pt x="404" y="283"/>
                </a:cubicBezTo>
                <a:cubicBezTo>
                  <a:pt x="458" y="227"/>
                  <a:pt x="530" y="191"/>
                  <a:pt x="608" y="182"/>
                </a:cubicBezTo>
                <a:cubicBezTo>
                  <a:pt x="602" y="118"/>
                  <a:pt x="567" y="63"/>
                  <a:pt x="515" y="31"/>
                </a:cubicBezTo>
                <a:cubicBezTo>
                  <a:pt x="484" y="11"/>
                  <a:pt x="448" y="0"/>
                  <a:pt x="409" y="0"/>
                </a:cubicBezTo>
                <a:cubicBezTo>
                  <a:pt x="339" y="0"/>
                  <a:pt x="278" y="36"/>
                  <a:pt x="242" y="89"/>
                </a:cubicBezTo>
                <a:cubicBezTo>
                  <a:pt x="226" y="80"/>
                  <a:pt x="208" y="74"/>
                  <a:pt x="188" y="74"/>
                </a:cubicBezTo>
                <a:cubicBezTo>
                  <a:pt x="164" y="74"/>
                  <a:pt x="141" y="82"/>
                  <a:pt x="123" y="94"/>
                </a:cubicBezTo>
                <a:cubicBezTo>
                  <a:pt x="93" y="114"/>
                  <a:pt x="73" y="149"/>
                  <a:pt x="72" y="188"/>
                </a:cubicBezTo>
                <a:cubicBezTo>
                  <a:pt x="29" y="216"/>
                  <a:pt x="0" y="265"/>
                  <a:pt x="0" y="319"/>
                </a:cubicBezTo>
                <a:cubicBezTo>
                  <a:pt x="0" y="381"/>
                  <a:pt x="35" y="434"/>
                  <a:pt x="86" y="460"/>
                </a:cubicBezTo>
                <a:close/>
              </a:path>
            </a:pathLst>
          </a:custGeom>
          <a:solidFill>
            <a:schemeClr val="bg1">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97">
              <a:defRPr/>
            </a:pPr>
            <a:endParaRPr lang="en-US" dirty="0">
              <a:solidFill>
                <a:prstClr val="black"/>
              </a:solidFill>
              <a:latin typeface="Segoe UI Light" panose="020B0502040204020203" pitchFamily="34" charset="0"/>
              <a:cs typeface="Segoe UI Light" panose="020B0502040204020203" pitchFamily="34" charset="0"/>
            </a:endParaRPr>
          </a:p>
        </p:txBody>
      </p:sp>
      <p:sp>
        <p:nvSpPr>
          <p:cNvPr id="81" name="Freeform 35">
            <a:extLst>
              <a:ext uri="{FF2B5EF4-FFF2-40B4-BE49-F238E27FC236}">
                <a16:creationId xmlns:a16="http://schemas.microsoft.com/office/drawing/2014/main" id="{9CA1D8A8-0DCB-4D68-A270-728346BAA1AD}"/>
              </a:ext>
            </a:extLst>
          </p:cNvPr>
          <p:cNvSpPr>
            <a:spLocks/>
          </p:cNvSpPr>
          <p:nvPr/>
        </p:nvSpPr>
        <p:spPr bwMode="auto">
          <a:xfrm>
            <a:off x="2333955" y="4749150"/>
            <a:ext cx="489655" cy="741160"/>
          </a:xfrm>
          <a:custGeom>
            <a:avLst/>
            <a:gdLst>
              <a:gd name="T0" fmla="*/ 170 w 170"/>
              <a:gd name="T1" fmla="*/ 98 h 289"/>
              <a:gd name="T2" fmla="*/ 169 w 170"/>
              <a:gd name="T3" fmla="*/ 289 h 289"/>
              <a:gd name="T4" fmla="*/ 0 w 170"/>
              <a:gd name="T5" fmla="*/ 192 h 289"/>
              <a:gd name="T6" fmla="*/ 1 w 170"/>
              <a:gd name="T7" fmla="*/ 0 h 289"/>
              <a:gd name="T8" fmla="*/ 170 w 170"/>
              <a:gd name="T9" fmla="*/ 98 h 289"/>
              <a:gd name="T10" fmla="*/ 170 w 170"/>
              <a:gd name="T11" fmla="*/ 98 h 289"/>
            </a:gdLst>
            <a:ahLst/>
            <a:cxnLst>
              <a:cxn ang="0">
                <a:pos x="T0" y="T1"/>
              </a:cxn>
              <a:cxn ang="0">
                <a:pos x="T2" y="T3"/>
              </a:cxn>
              <a:cxn ang="0">
                <a:pos x="T4" y="T5"/>
              </a:cxn>
              <a:cxn ang="0">
                <a:pos x="T6" y="T7"/>
              </a:cxn>
              <a:cxn ang="0">
                <a:pos x="T8" y="T9"/>
              </a:cxn>
              <a:cxn ang="0">
                <a:pos x="T10" y="T11"/>
              </a:cxn>
            </a:cxnLst>
            <a:rect l="0" t="0" r="r" b="b"/>
            <a:pathLst>
              <a:path w="170" h="289">
                <a:moveTo>
                  <a:pt x="170" y="98"/>
                </a:moveTo>
                <a:cubicBezTo>
                  <a:pt x="169" y="162"/>
                  <a:pt x="169" y="225"/>
                  <a:pt x="169" y="289"/>
                </a:cubicBezTo>
                <a:cubicBezTo>
                  <a:pt x="0" y="192"/>
                  <a:pt x="0" y="192"/>
                  <a:pt x="0" y="192"/>
                </a:cubicBezTo>
                <a:cubicBezTo>
                  <a:pt x="0" y="128"/>
                  <a:pt x="1" y="64"/>
                  <a:pt x="1" y="0"/>
                </a:cubicBezTo>
                <a:cubicBezTo>
                  <a:pt x="170" y="98"/>
                  <a:pt x="170" y="98"/>
                  <a:pt x="170" y="98"/>
                </a:cubicBezTo>
                <a:cubicBezTo>
                  <a:pt x="170" y="98"/>
                  <a:pt x="170" y="98"/>
                  <a:pt x="170" y="98"/>
                </a:cubicBezTo>
                <a:close/>
              </a:path>
            </a:pathLst>
          </a:custGeom>
          <a:solidFill>
            <a:srgbClr val="90C2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97">
              <a:defRPr/>
            </a:pPr>
            <a:endParaRPr lang="en-US" dirty="0">
              <a:solidFill>
                <a:prstClr val="black"/>
              </a:solidFill>
              <a:latin typeface="Segoe UI Light" panose="020B0502040204020203" pitchFamily="34" charset="0"/>
              <a:cs typeface="Segoe UI Light" panose="020B0502040204020203" pitchFamily="34" charset="0"/>
            </a:endParaRPr>
          </a:p>
        </p:txBody>
      </p:sp>
      <p:sp>
        <p:nvSpPr>
          <p:cNvPr id="82" name="Freeform 36">
            <a:extLst>
              <a:ext uri="{FF2B5EF4-FFF2-40B4-BE49-F238E27FC236}">
                <a16:creationId xmlns:a16="http://schemas.microsoft.com/office/drawing/2014/main" id="{FED1BFA8-A452-4BB1-8FA6-E9223DFA0819}"/>
              </a:ext>
            </a:extLst>
          </p:cNvPr>
          <p:cNvSpPr>
            <a:spLocks/>
          </p:cNvSpPr>
          <p:nvPr/>
        </p:nvSpPr>
        <p:spPr bwMode="auto">
          <a:xfrm>
            <a:off x="2819784" y="4749150"/>
            <a:ext cx="487742" cy="739456"/>
          </a:xfrm>
          <a:custGeom>
            <a:avLst/>
            <a:gdLst>
              <a:gd name="T0" fmla="*/ 0 w 169"/>
              <a:gd name="T1" fmla="*/ 97 h 288"/>
              <a:gd name="T2" fmla="*/ 0 w 169"/>
              <a:gd name="T3" fmla="*/ 288 h 288"/>
              <a:gd name="T4" fmla="*/ 169 w 169"/>
              <a:gd name="T5" fmla="*/ 192 h 288"/>
              <a:gd name="T6" fmla="*/ 169 w 169"/>
              <a:gd name="T7" fmla="*/ 0 h 288"/>
              <a:gd name="T8" fmla="*/ 0 w 169"/>
              <a:gd name="T9" fmla="*/ 97 h 288"/>
              <a:gd name="T10" fmla="*/ 0 w 169"/>
              <a:gd name="T11" fmla="*/ 97 h 288"/>
            </a:gdLst>
            <a:ahLst/>
            <a:cxnLst>
              <a:cxn ang="0">
                <a:pos x="T0" y="T1"/>
              </a:cxn>
              <a:cxn ang="0">
                <a:pos x="T2" y="T3"/>
              </a:cxn>
              <a:cxn ang="0">
                <a:pos x="T4" y="T5"/>
              </a:cxn>
              <a:cxn ang="0">
                <a:pos x="T6" y="T7"/>
              </a:cxn>
              <a:cxn ang="0">
                <a:pos x="T8" y="T9"/>
              </a:cxn>
              <a:cxn ang="0">
                <a:pos x="T10" y="T11"/>
              </a:cxn>
            </a:cxnLst>
            <a:rect l="0" t="0" r="r" b="b"/>
            <a:pathLst>
              <a:path w="169" h="288">
                <a:moveTo>
                  <a:pt x="0" y="97"/>
                </a:moveTo>
                <a:cubicBezTo>
                  <a:pt x="0" y="161"/>
                  <a:pt x="0" y="224"/>
                  <a:pt x="0" y="288"/>
                </a:cubicBezTo>
                <a:cubicBezTo>
                  <a:pt x="169" y="192"/>
                  <a:pt x="169" y="192"/>
                  <a:pt x="169" y="192"/>
                </a:cubicBezTo>
                <a:cubicBezTo>
                  <a:pt x="169" y="0"/>
                  <a:pt x="169" y="0"/>
                  <a:pt x="169" y="0"/>
                </a:cubicBezTo>
                <a:cubicBezTo>
                  <a:pt x="0" y="97"/>
                  <a:pt x="0" y="97"/>
                  <a:pt x="0" y="97"/>
                </a:cubicBezTo>
                <a:cubicBezTo>
                  <a:pt x="0" y="97"/>
                  <a:pt x="0" y="97"/>
                  <a:pt x="0" y="97"/>
                </a:cubicBezTo>
                <a:close/>
              </a:path>
            </a:pathLst>
          </a:custGeom>
          <a:solidFill>
            <a:srgbClr val="0069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97">
              <a:defRPr/>
            </a:pPr>
            <a:endParaRPr lang="en-US" dirty="0">
              <a:solidFill>
                <a:prstClr val="black"/>
              </a:solidFill>
              <a:latin typeface="Segoe UI Light" panose="020B0502040204020203" pitchFamily="34" charset="0"/>
              <a:cs typeface="Segoe UI Light" panose="020B0502040204020203" pitchFamily="34" charset="0"/>
            </a:endParaRPr>
          </a:p>
        </p:txBody>
      </p:sp>
      <p:sp>
        <p:nvSpPr>
          <p:cNvPr id="83" name="Freeform 37">
            <a:extLst>
              <a:ext uri="{FF2B5EF4-FFF2-40B4-BE49-F238E27FC236}">
                <a16:creationId xmlns:a16="http://schemas.microsoft.com/office/drawing/2014/main" id="{521CFE2C-9E4E-4677-9F18-D2E79FAA8E06}"/>
              </a:ext>
            </a:extLst>
          </p:cNvPr>
          <p:cNvSpPr>
            <a:spLocks/>
          </p:cNvSpPr>
          <p:nvPr/>
        </p:nvSpPr>
        <p:spPr bwMode="auto">
          <a:xfrm>
            <a:off x="2335868" y="4502097"/>
            <a:ext cx="971658" cy="499218"/>
          </a:xfrm>
          <a:custGeom>
            <a:avLst/>
            <a:gdLst>
              <a:gd name="T0" fmla="*/ 253 w 508"/>
              <a:gd name="T1" fmla="*/ 293 h 293"/>
              <a:gd name="T2" fmla="*/ 0 w 508"/>
              <a:gd name="T3" fmla="*/ 146 h 293"/>
              <a:gd name="T4" fmla="*/ 252 w 508"/>
              <a:gd name="T5" fmla="*/ 0 h 293"/>
              <a:gd name="T6" fmla="*/ 508 w 508"/>
              <a:gd name="T7" fmla="*/ 146 h 293"/>
              <a:gd name="T8" fmla="*/ 253 w 508"/>
              <a:gd name="T9" fmla="*/ 293 h 293"/>
              <a:gd name="T10" fmla="*/ 253 w 508"/>
              <a:gd name="T11" fmla="*/ 293 h 293"/>
              <a:gd name="T12" fmla="*/ 253 w 508"/>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508" h="293">
                <a:moveTo>
                  <a:pt x="253" y="293"/>
                </a:moveTo>
                <a:lnTo>
                  <a:pt x="0" y="146"/>
                </a:lnTo>
                <a:lnTo>
                  <a:pt x="252" y="0"/>
                </a:lnTo>
                <a:lnTo>
                  <a:pt x="508" y="146"/>
                </a:lnTo>
                <a:lnTo>
                  <a:pt x="253" y="293"/>
                </a:lnTo>
                <a:lnTo>
                  <a:pt x="253" y="293"/>
                </a:lnTo>
                <a:lnTo>
                  <a:pt x="253" y="293"/>
                </a:lnTo>
                <a:close/>
              </a:path>
            </a:pathLst>
          </a:custGeom>
          <a:solidFill>
            <a:srgbClr val="49AA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97">
              <a:defRPr/>
            </a:pPr>
            <a:endParaRPr lang="en-US">
              <a:solidFill>
                <a:prstClr val="black"/>
              </a:solidFill>
              <a:latin typeface="Segoe UI Light" panose="020B0502040204020203" pitchFamily="34" charset="0"/>
              <a:cs typeface="Segoe UI Light" panose="020B0502040204020203" pitchFamily="34" charset="0"/>
            </a:endParaRPr>
          </a:p>
        </p:txBody>
      </p:sp>
      <p:sp>
        <p:nvSpPr>
          <p:cNvPr id="84" name="Freeform 43">
            <a:extLst>
              <a:ext uri="{FF2B5EF4-FFF2-40B4-BE49-F238E27FC236}">
                <a16:creationId xmlns:a16="http://schemas.microsoft.com/office/drawing/2014/main" id="{746F2C64-FE98-4EAD-BBFB-9FBE1F8DAB82}"/>
              </a:ext>
            </a:extLst>
          </p:cNvPr>
          <p:cNvSpPr>
            <a:spLocks/>
          </p:cNvSpPr>
          <p:nvPr/>
        </p:nvSpPr>
        <p:spPr bwMode="auto">
          <a:xfrm>
            <a:off x="2580695" y="3377578"/>
            <a:ext cx="476266" cy="543517"/>
          </a:xfrm>
          <a:custGeom>
            <a:avLst/>
            <a:gdLst>
              <a:gd name="T0" fmla="*/ 91 w 249"/>
              <a:gd name="T1" fmla="*/ 116 h 319"/>
              <a:gd name="T2" fmla="*/ 0 w 249"/>
              <a:gd name="T3" fmla="*/ 215 h 319"/>
              <a:gd name="T4" fmla="*/ 0 w 249"/>
              <a:gd name="T5" fmla="*/ 134 h 319"/>
              <a:gd name="T6" fmla="*/ 125 w 249"/>
              <a:gd name="T7" fmla="*/ 0 h 319"/>
              <a:gd name="T8" fmla="*/ 249 w 249"/>
              <a:gd name="T9" fmla="*/ 134 h 319"/>
              <a:gd name="T10" fmla="*/ 249 w 249"/>
              <a:gd name="T11" fmla="*/ 215 h 319"/>
              <a:gd name="T12" fmla="*/ 156 w 249"/>
              <a:gd name="T13" fmla="*/ 116 h 319"/>
              <a:gd name="T14" fmla="*/ 156 w 249"/>
              <a:gd name="T15" fmla="*/ 319 h 319"/>
              <a:gd name="T16" fmla="*/ 91 w 249"/>
              <a:gd name="T17" fmla="*/ 319 h 319"/>
              <a:gd name="T18" fmla="*/ 91 w 249"/>
              <a:gd name="T19" fmla="*/ 116 h 319"/>
              <a:gd name="T20" fmla="*/ 91 w 249"/>
              <a:gd name="T21" fmla="*/ 116 h 319"/>
              <a:gd name="T22" fmla="*/ 91 w 249"/>
              <a:gd name="T23" fmla="*/ 116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9" h="319">
                <a:moveTo>
                  <a:pt x="91" y="116"/>
                </a:moveTo>
                <a:lnTo>
                  <a:pt x="0" y="215"/>
                </a:lnTo>
                <a:lnTo>
                  <a:pt x="0" y="134"/>
                </a:lnTo>
                <a:lnTo>
                  <a:pt x="125" y="0"/>
                </a:lnTo>
                <a:lnTo>
                  <a:pt x="249" y="134"/>
                </a:lnTo>
                <a:lnTo>
                  <a:pt x="249" y="215"/>
                </a:lnTo>
                <a:lnTo>
                  <a:pt x="156" y="116"/>
                </a:lnTo>
                <a:lnTo>
                  <a:pt x="156" y="319"/>
                </a:lnTo>
                <a:lnTo>
                  <a:pt x="91" y="319"/>
                </a:lnTo>
                <a:lnTo>
                  <a:pt x="91" y="116"/>
                </a:lnTo>
                <a:lnTo>
                  <a:pt x="91" y="116"/>
                </a:lnTo>
                <a:lnTo>
                  <a:pt x="91" y="116"/>
                </a:lnTo>
                <a:close/>
              </a:path>
            </a:pathLst>
          </a:custGeom>
          <a:solidFill>
            <a:schemeClr val="bg1">
              <a:alpha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97">
              <a:defRPr/>
            </a:pPr>
            <a:endParaRPr lang="en-US">
              <a:solidFill>
                <a:prstClr val="black"/>
              </a:solidFill>
              <a:latin typeface="Segoe UI Light" panose="020B0502040204020203" pitchFamily="34" charset="0"/>
              <a:cs typeface="Segoe UI Light" panose="020B0502040204020203" pitchFamily="34" charset="0"/>
            </a:endParaRPr>
          </a:p>
        </p:txBody>
      </p:sp>
      <p:sp>
        <p:nvSpPr>
          <p:cNvPr id="85" name="Freeform 44">
            <a:extLst>
              <a:ext uri="{FF2B5EF4-FFF2-40B4-BE49-F238E27FC236}">
                <a16:creationId xmlns:a16="http://schemas.microsoft.com/office/drawing/2014/main" id="{594A5442-F670-428D-A9DA-4FA4137B7043}"/>
              </a:ext>
            </a:extLst>
          </p:cNvPr>
          <p:cNvSpPr>
            <a:spLocks noEditPoints="1"/>
          </p:cNvSpPr>
          <p:nvPr/>
        </p:nvSpPr>
        <p:spPr bwMode="auto">
          <a:xfrm>
            <a:off x="2406638" y="3917436"/>
            <a:ext cx="822467" cy="822943"/>
          </a:xfrm>
          <a:custGeom>
            <a:avLst/>
            <a:gdLst>
              <a:gd name="T0" fmla="*/ 153 w 305"/>
              <a:gd name="T1" fmla="*/ 0 h 306"/>
              <a:gd name="T2" fmla="*/ 260 w 305"/>
              <a:gd name="T3" fmla="*/ 45 h 306"/>
              <a:gd name="T4" fmla="*/ 305 w 305"/>
              <a:gd name="T5" fmla="*/ 153 h 306"/>
              <a:gd name="T6" fmla="*/ 260 w 305"/>
              <a:gd name="T7" fmla="*/ 261 h 306"/>
              <a:gd name="T8" fmla="*/ 153 w 305"/>
              <a:gd name="T9" fmla="*/ 306 h 306"/>
              <a:gd name="T10" fmla="*/ 45 w 305"/>
              <a:gd name="T11" fmla="*/ 261 h 306"/>
              <a:gd name="T12" fmla="*/ 0 w 305"/>
              <a:gd name="T13" fmla="*/ 153 h 306"/>
              <a:gd name="T14" fmla="*/ 45 w 305"/>
              <a:gd name="T15" fmla="*/ 45 h 306"/>
              <a:gd name="T16" fmla="*/ 153 w 305"/>
              <a:gd name="T17" fmla="*/ 0 h 306"/>
              <a:gd name="T18" fmla="*/ 153 w 305"/>
              <a:gd name="T19" fmla="*/ 269 h 306"/>
              <a:gd name="T20" fmla="*/ 268 w 305"/>
              <a:gd name="T21" fmla="*/ 153 h 306"/>
              <a:gd name="T22" fmla="*/ 153 w 305"/>
              <a:gd name="T23" fmla="*/ 37 h 306"/>
              <a:gd name="T24" fmla="*/ 37 w 305"/>
              <a:gd name="T25" fmla="*/ 153 h 306"/>
              <a:gd name="T26" fmla="*/ 153 w 305"/>
              <a:gd name="T27" fmla="*/ 269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5" h="306">
                <a:moveTo>
                  <a:pt x="153" y="0"/>
                </a:moveTo>
                <a:cubicBezTo>
                  <a:pt x="193" y="0"/>
                  <a:pt x="232" y="16"/>
                  <a:pt x="260" y="45"/>
                </a:cubicBezTo>
                <a:cubicBezTo>
                  <a:pt x="289" y="74"/>
                  <a:pt x="305" y="112"/>
                  <a:pt x="305" y="153"/>
                </a:cubicBezTo>
                <a:cubicBezTo>
                  <a:pt x="305" y="194"/>
                  <a:pt x="289" y="232"/>
                  <a:pt x="260" y="261"/>
                </a:cubicBezTo>
                <a:cubicBezTo>
                  <a:pt x="232" y="290"/>
                  <a:pt x="193" y="306"/>
                  <a:pt x="153" y="306"/>
                </a:cubicBezTo>
                <a:cubicBezTo>
                  <a:pt x="112" y="306"/>
                  <a:pt x="73" y="290"/>
                  <a:pt x="45" y="261"/>
                </a:cubicBezTo>
                <a:cubicBezTo>
                  <a:pt x="16" y="232"/>
                  <a:pt x="0" y="194"/>
                  <a:pt x="0" y="153"/>
                </a:cubicBezTo>
                <a:cubicBezTo>
                  <a:pt x="0" y="112"/>
                  <a:pt x="16" y="74"/>
                  <a:pt x="45" y="45"/>
                </a:cubicBezTo>
                <a:cubicBezTo>
                  <a:pt x="73" y="16"/>
                  <a:pt x="112" y="0"/>
                  <a:pt x="153" y="0"/>
                </a:cubicBezTo>
                <a:close/>
                <a:moveTo>
                  <a:pt x="153" y="269"/>
                </a:moveTo>
                <a:cubicBezTo>
                  <a:pt x="216" y="269"/>
                  <a:pt x="268" y="217"/>
                  <a:pt x="268" y="153"/>
                </a:cubicBezTo>
                <a:cubicBezTo>
                  <a:pt x="268" y="89"/>
                  <a:pt x="216" y="37"/>
                  <a:pt x="153" y="37"/>
                </a:cubicBezTo>
                <a:cubicBezTo>
                  <a:pt x="89" y="37"/>
                  <a:pt x="37" y="89"/>
                  <a:pt x="37" y="153"/>
                </a:cubicBezTo>
                <a:cubicBezTo>
                  <a:pt x="37" y="217"/>
                  <a:pt x="89" y="269"/>
                  <a:pt x="153" y="269"/>
                </a:cubicBezTo>
                <a:close/>
              </a:path>
            </a:pathLst>
          </a:custGeom>
          <a:solidFill>
            <a:schemeClr val="bg1">
              <a:alpha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97"/>
            <a:endParaRPr lang="en-US">
              <a:solidFill>
                <a:prstClr val="black"/>
              </a:solidFill>
              <a:latin typeface="Segoe UI Light" panose="020B0502040204020203" pitchFamily="34" charset="0"/>
              <a:cs typeface="Segoe UI Light" panose="020B0502040204020203" pitchFamily="34" charset="0"/>
            </a:endParaRPr>
          </a:p>
        </p:txBody>
      </p:sp>
      <p:pic>
        <p:nvPicPr>
          <p:cNvPr id="86" name="Picture 2" descr="http://vignette3.wikia.nocookie.net/logopedia/images/7/77/Vmware-logo.png/revision/latest?cb=20130907154026">
            <a:extLst>
              <a:ext uri="{FF2B5EF4-FFF2-40B4-BE49-F238E27FC236}">
                <a16:creationId xmlns:a16="http://schemas.microsoft.com/office/drawing/2014/main" id="{1C986A40-3E36-4837-9F94-FC89D65BA4BC}"/>
              </a:ext>
            </a:extLst>
          </p:cNvPr>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1023874" y="4830917"/>
            <a:ext cx="1183061" cy="192839"/>
          </a:xfrm>
          <a:prstGeom prst="rect">
            <a:avLst/>
          </a:prstGeom>
          <a:extLst>
            <a:ext uri="{909E8E84-426E-40DD-AFC4-6F175D3DCCD1}">
              <a14:hiddenFill xmlns:a14="http://schemas.microsoft.com/office/drawing/2010/main">
                <a:solidFill>
                  <a:srgbClr val="FFFFFF"/>
                </a:solidFill>
              </a14:hiddenFill>
            </a:ext>
          </a:extLst>
        </p:spPr>
      </p:pic>
      <p:sp>
        <p:nvSpPr>
          <p:cNvPr id="87" name="Rectangle 86">
            <a:extLst>
              <a:ext uri="{FF2B5EF4-FFF2-40B4-BE49-F238E27FC236}">
                <a16:creationId xmlns:a16="http://schemas.microsoft.com/office/drawing/2014/main" id="{ECA69C4C-9E84-451F-B9CA-C3F7171F1B33}"/>
              </a:ext>
            </a:extLst>
          </p:cNvPr>
          <p:cNvSpPr/>
          <p:nvPr/>
        </p:nvSpPr>
        <p:spPr>
          <a:xfrm>
            <a:off x="1896125" y="1271828"/>
            <a:ext cx="1504964" cy="276999"/>
          </a:xfrm>
          <a:prstGeom prst="rect">
            <a:avLst/>
          </a:prstGeom>
        </p:spPr>
        <p:txBody>
          <a:bodyPr wrap="square" lIns="0" tIns="0" rIns="0" bIns="0">
            <a:spAutoFit/>
          </a:bodyPr>
          <a:lstStyle/>
          <a:p>
            <a:pPr algn="ctr" defTabSz="932597">
              <a:defRPr/>
            </a:pPr>
            <a:r>
              <a:rPr lang="en-US" i="1" dirty="0">
                <a:solidFill>
                  <a:schemeClr val="bg1"/>
                </a:solidFill>
                <a:latin typeface="Segoe UI Semibold" panose="020B0702040204020203" pitchFamily="34" charset="0"/>
                <a:cs typeface="Segoe UI Semibold" panose="020B0702040204020203" pitchFamily="34" charset="0"/>
              </a:rPr>
              <a:t>Value Props</a:t>
            </a:r>
            <a:endParaRPr lang="en-US" dirty="0">
              <a:solidFill>
                <a:schemeClr val="bg1"/>
              </a:solidFill>
              <a:latin typeface="Segoe UI Semibold" panose="020B0702040204020203" pitchFamily="34" charset="0"/>
              <a:cs typeface="Segoe UI Semibold" panose="020B0702040204020203" pitchFamily="34" charset="0"/>
            </a:endParaRPr>
          </a:p>
        </p:txBody>
      </p:sp>
      <p:pic>
        <p:nvPicPr>
          <p:cNvPr id="88" name="Picture 87">
            <a:extLst>
              <a:ext uri="{FF2B5EF4-FFF2-40B4-BE49-F238E27FC236}">
                <a16:creationId xmlns:a16="http://schemas.microsoft.com/office/drawing/2014/main" id="{A7E3546A-FDDE-4389-BD11-5FAE89AB1F84}"/>
              </a:ext>
            </a:extLst>
          </p:cNvPr>
          <p:cNvPicPr>
            <a:picLocks noChangeAspect="1"/>
          </p:cNvPicPr>
          <p:nvPr/>
        </p:nvPicPr>
        <p:blipFill>
          <a:blip r:embed="rId4">
            <a:biLevel thresh="25000"/>
          </a:blip>
          <a:stretch>
            <a:fillRect/>
          </a:stretch>
        </p:blipFill>
        <p:spPr>
          <a:xfrm>
            <a:off x="3123073" y="1879635"/>
            <a:ext cx="1140051" cy="353599"/>
          </a:xfrm>
          <a:prstGeom prst="rect">
            <a:avLst/>
          </a:prstGeom>
        </p:spPr>
      </p:pic>
      <p:grpSp>
        <p:nvGrpSpPr>
          <p:cNvPr id="89" name="Group 88">
            <a:extLst>
              <a:ext uri="{FF2B5EF4-FFF2-40B4-BE49-F238E27FC236}">
                <a16:creationId xmlns:a16="http://schemas.microsoft.com/office/drawing/2014/main" id="{2CE4D70C-302A-4DEB-B987-10CA80D53366}"/>
              </a:ext>
            </a:extLst>
          </p:cNvPr>
          <p:cNvGrpSpPr/>
          <p:nvPr/>
        </p:nvGrpSpPr>
        <p:grpSpPr>
          <a:xfrm>
            <a:off x="2643062" y="4155462"/>
            <a:ext cx="349619" cy="346890"/>
            <a:chOff x="2099419" y="2076683"/>
            <a:chExt cx="1033047" cy="1024982"/>
          </a:xfrm>
        </p:grpSpPr>
        <p:sp>
          <p:nvSpPr>
            <p:cNvPr id="90" name="Freeform 39">
              <a:extLst>
                <a:ext uri="{FF2B5EF4-FFF2-40B4-BE49-F238E27FC236}">
                  <a16:creationId xmlns:a16="http://schemas.microsoft.com/office/drawing/2014/main" id="{B51FBD63-C635-4159-BE8A-C84408CDAA94}"/>
                </a:ext>
              </a:extLst>
            </p:cNvPr>
            <p:cNvSpPr>
              <a:spLocks/>
            </p:cNvSpPr>
            <p:nvPr/>
          </p:nvSpPr>
          <p:spPr bwMode="auto">
            <a:xfrm>
              <a:off x="2099419" y="2698130"/>
              <a:ext cx="1016906" cy="403535"/>
            </a:xfrm>
            <a:custGeom>
              <a:avLst/>
              <a:gdLst>
                <a:gd name="T0" fmla="*/ 332 w 380"/>
                <a:gd name="T1" fmla="*/ 0 h 151"/>
                <a:gd name="T2" fmla="*/ 332 w 380"/>
                <a:gd name="T3" fmla="*/ 0 h 151"/>
                <a:gd name="T4" fmla="*/ 192 w 380"/>
                <a:gd name="T5" fmla="*/ 105 h 151"/>
                <a:gd name="T6" fmla="*/ 67 w 380"/>
                <a:gd name="T7" fmla="*/ 35 h 151"/>
                <a:gd name="T8" fmla="*/ 87 w 380"/>
                <a:gd name="T9" fmla="*/ 14 h 151"/>
                <a:gd name="T10" fmla="*/ 82 w 380"/>
                <a:gd name="T11" fmla="*/ 0 h 151"/>
                <a:gd name="T12" fmla="*/ 0 w 380"/>
                <a:gd name="T13" fmla="*/ 0 h 151"/>
                <a:gd name="T14" fmla="*/ 0 w 380"/>
                <a:gd name="T15" fmla="*/ 82 h 151"/>
                <a:gd name="T16" fmla="*/ 14 w 380"/>
                <a:gd name="T17" fmla="*/ 88 h 151"/>
                <a:gd name="T18" fmla="*/ 34 w 380"/>
                <a:gd name="T19" fmla="*/ 68 h 151"/>
                <a:gd name="T20" fmla="*/ 192 w 380"/>
                <a:gd name="T21" fmla="*/ 151 h 151"/>
                <a:gd name="T22" fmla="*/ 380 w 380"/>
                <a:gd name="T23" fmla="*/ 0 h 151"/>
                <a:gd name="T24" fmla="*/ 332 w 380"/>
                <a:gd name="T25"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0" h="151">
                  <a:moveTo>
                    <a:pt x="332" y="0"/>
                  </a:moveTo>
                  <a:lnTo>
                    <a:pt x="332" y="0"/>
                  </a:lnTo>
                  <a:cubicBezTo>
                    <a:pt x="315" y="61"/>
                    <a:pt x="258" y="105"/>
                    <a:pt x="192" y="105"/>
                  </a:cubicBezTo>
                  <a:cubicBezTo>
                    <a:pt x="139" y="105"/>
                    <a:pt x="93" y="77"/>
                    <a:pt x="67" y="35"/>
                  </a:cubicBezTo>
                  <a:lnTo>
                    <a:pt x="87" y="14"/>
                  </a:lnTo>
                  <a:cubicBezTo>
                    <a:pt x="95" y="7"/>
                    <a:pt x="93" y="0"/>
                    <a:pt x="82" y="0"/>
                  </a:cubicBezTo>
                  <a:lnTo>
                    <a:pt x="0" y="0"/>
                  </a:lnTo>
                  <a:lnTo>
                    <a:pt x="0" y="82"/>
                  </a:lnTo>
                  <a:cubicBezTo>
                    <a:pt x="0" y="93"/>
                    <a:pt x="6" y="96"/>
                    <a:pt x="14" y="88"/>
                  </a:cubicBezTo>
                  <a:lnTo>
                    <a:pt x="34" y="68"/>
                  </a:lnTo>
                  <a:cubicBezTo>
                    <a:pt x="69" y="118"/>
                    <a:pt x="126" y="151"/>
                    <a:pt x="192" y="151"/>
                  </a:cubicBezTo>
                  <a:cubicBezTo>
                    <a:pt x="284" y="151"/>
                    <a:pt x="361" y="86"/>
                    <a:pt x="380" y="0"/>
                  </a:cubicBezTo>
                  <a:lnTo>
                    <a:pt x="332" y="0"/>
                  </a:lnTo>
                  <a:close/>
                </a:path>
              </a:pathLst>
            </a:custGeom>
            <a:solidFill>
              <a:schemeClr val="bg1">
                <a:alpha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97"/>
              <a:endParaRPr lang="en-US">
                <a:solidFill>
                  <a:prstClr val="black"/>
                </a:solidFill>
                <a:latin typeface="Segoe UI Light" panose="020B0502040204020203" pitchFamily="34" charset="0"/>
                <a:cs typeface="Segoe UI Light" panose="020B0502040204020203" pitchFamily="34" charset="0"/>
              </a:endParaRPr>
            </a:p>
          </p:txBody>
        </p:sp>
        <p:sp>
          <p:nvSpPr>
            <p:cNvPr id="91" name="Freeform 40">
              <a:extLst>
                <a:ext uri="{FF2B5EF4-FFF2-40B4-BE49-F238E27FC236}">
                  <a16:creationId xmlns:a16="http://schemas.microsoft.com/office/drawing/2014/main" id="{401C81AA-F178-4E6A-BDD6-23E84EEA52C7}"/>
                </a:ext>
              </a:extLst>
            </p:cNvPr>
            <p:cNvSpPr>
              <a:spLocks/>
            </p:cNvSpPr>
            <p:nvPr/>
          </p:nvSpPr>
          <p:spPr bwMode="auto">
            <a:xfrm>
              <a:off x="2111524" y="2076683"/>
              <a:ext cx="1020942" cy="407572"/>
            </a:xfrm>
            <a:custGeom>
              <a:avLst/>
              <a:gdLst>
                <a:gd name="T0" fmla="*/ 48 w 381"/>
                <a:gd name="T1" fmla="*/ 152 h 152"/>
                <a:gd name="T2" fmla="*/ 48 w 381"/>
                <a:gd name="T3" fmla="*/ 152 h 152"/>
                <a:gd name="T4" fmla="*/ 188 w 381"/>
                <a:gd name="T5" fmla="*/ 46 h 152"/>
                <a:gd name="T6" fmla="*/ 313 w 381"/>
                <a:gd name="T7" fmla="*/ 117 h 152"/>
                <a:gd name="T8" fmla="*/ 293 w 381"/>
                <a:gd name="T9" fmla="*/ 137 h 152"/>
                <a:gd name="T10" fmla="*/ 299 w 381"/>
                <a:gd name="T11" fmla="*/ 152 h 152"/>
                <a:gd name="T12" fmla="*/ 381 w 381"/>
                <a:gd name="T13" fmla="*/ 152 h 152"/>
                <a:gd name="T14" fmla="*/ 381 w 381"/>
                <a:gd name="T15" fmla="*/ 70 h 152"/>
                <a:gd name="T16" fmla="*/ 366 w 381"/>
                <a:gd name="T17" fmla="*/ 64 h 152"/>
                <a:gd name="T18" fmla="*/ 346 w 381"/>
                <a:gd name="T19" fmla="*/ 84 h 152"/>
                <a:gd name="T20" fmla="*/ 188 w 381"/>
                <a:gd name="T21" fmla="*/ 0 h 152"/>
                <a:gd name="T22" fmla="*/ 0 w 381"/>
                <a:gd name="T23" fmla="*/ 152 h 152"/>
                <a:gd name="T24" fmla="*/ 48 w 381"/>
                <a:gd name="T25" fmla="*/ 15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1" h="152">
                  <a:moveTo>
                    <a:pt x="48" y="152"/>
                  </a:moveTo>
                  <a:lnTo>
                    <a:pt x="48" y="152"/>
                  </a:lnTo>
                  <a:cubicBezTo>
                    <a:pt x="65" y="91"/>
                    <a:pt x="122" y="46"/>
                    <a:pt x="188" y="46"/>
                  </a:cubicBezTo>
                  <a:cubicBezTo>
                    <a:pt x="241" y="46"/>
                    <a:pt x="287" y="75"/>
                    <a:pt x="313" y="117"/>
                  </a:cubicBezTo>
                  <a:lnTo>
                    <a:pt x="293" y="137"/>
                  </a:lnTo>
                  <a:cubicBezTo>
                    <a:pt x="285" y="145"/>
                    <a:pt x="288" y="152"/>
                    <a:pt x="299" y="152"/>
                  </a:cubicBezTo>
                  <a:lnTo>
                    <a:pt x="381" y="152"/>
                  </a:lnTo>
                  <a:lnTo>
                    <a:pt x="381" y="70"/>
                  </a:lnTo>
                  <a:cubicBezTo>
                    <a:pt x="381" y="59"/>
                    <a:pt x="374" y="56"/>
                    <a:pt x="366" y="64"/>
                  </a:cubicBezTo>
                  <a:lnTo>
                    <a:pt x="346" y="84"/>
                  </a:lnTo>
                  <a:cubicBezTo>
                    <a:pt x="312" y="33"/>
                    <a:pt x="254" y="0"/>
                    <a:pt x="188" y="0"/>
                  </a:cubicBezTo>
                  <a:cubicBezTo>
                    <a:pt x="96" y="0"/>
                    <a:pt x="19" y="65"/>
                    <a:pt x="0" y="152"/>
                  </a:cubicBezTo>
                  <a:lnTo>
                    <a:pt x="48" y="152"/>
                  </a:lnTo>
                  <a:close/>
                </a:path>
              </a:pathLst>
            </a:custGeom>
            <a:solidFill>
              <a:schemeClr val="bg1">
                <a:alpha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97"/>
              <a:endParaRPr lang="en-US">
                <a:solidFill>
                  <a:prstClr val="black"/>
                </a:solidFill>
                <a:latin typeface="Segoe UI Light" panose="020B0502040204020203" pitchFamily="34" charset="0"/>
                <a:cs typeface="Segoe UI Light" panose="020B0502040204020203" pitchFamily="34" charset="0"/>
              </a:endParaRPr>
            </a:p>
          </p:txBody>
        </p:sp>
      </p:grpSp>
      <p:sp>
        <p:nvSpPr>
          <p:cNvPr id="92" name="Text Placeholder 3">
            <a:extLst>
              <a:ext uri="{FF2B5EF4-FFF2-40B4-BE49-F238E27FC236}">
                <a16:creationId xmlns:a16="http://schemas.microsoft.com/office/drawing/2014/main" id="{6C6EFB55-A059-42E9-A673-3EDC51469702}"/>
              </a:ext>
            </a:extLst>
          </p:cNvPr>
          <p:cNvSpPr txBox="1">
            <a:spLocks/>
          </p:cNvSpPr>
          <p:nvPr/>
        </p:nvSpPr>
        <p:spPr>
          <a:xfrm>
            <a:off x="5116010" y="1196787"/>
            <a:ext cx="6858010" cy="5319627"/>
          </a:xfrm>
          <a:prstGeom prst="rect">
            <a:avLst/>
          </a:prstGeom>
          <a:solidFill>
            <a:schemeClr val="bg1">
              <a:alpha val="15000"/>
            </a:schemeClr>
          </a:solidFill>
        </p:spPr>
        <p:txBody>
          <a:bodyPr lIns="32004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51304">
              <a:lnSpc>
                <a:spcPct val="100000"/>
              </a:lnSpc>
              <a:spcBef>
                <a:spcPts val="1800"/>
              </a:spcBef>
              <a:buNone/>
              <a:defRPr/>
            </a:pPr>
            <a:r>
              <a:rPr lang="en-US" sz="2400" dirty="0">
                <a:solidFill>
                  <a:schemeClr val="bg1"/>
                </a:solidFill>
                <a:cs typeface="Segoe UI Light" panose="020B0502040204020203" pitchFamily="34" charset="0"/>
              </a:rPr>
              <a:t>Licensing &amp; Pricing</a:t>
            </a:r>
          </a:p>
          <a:p>
            <a:pPr marL="0" indent="0" defTabSz="951304">
              <a:lnSpc>
                <a:spcPct val="100000"/>
              </a:lnSpc>
              <a:spcBef>
                <a:spcPts val="600"/>
              </a:spcBef>
              <a:buNone/>
              <a:defRPr/>
            </a:pPr>
            <a:r>
              <a:rPr lang="en-GB" sz="1800" dirty="0">
                <a:solidFill>
                  <a:schemeClr val="bg1"/>
                </a:solidFill>
                <a:latin typeface="+mn-lt"/>
                <a:cs typeface="Segoe UI Light" panose="020B0502040204020203" pitchFamily="34" charset="0"/>
              </a:rPr>
              <a:t>No Site Recovery charges for Migration (first 31 days). $16/month per instance if instances are protected thereafter.</a:t>
            </a:r>
          </a:p>
          <a:p>
            <a:pPr marL="0" indent="0" defTabSz="951304">
              <a:lnSpc>
                <a:spcPct val="100000"/>
              </a:lnSpc>
              <a:spcBef>
                <a:spcPts val="600"/>
              </a:spcBef>
              <a:buNone/>
              <a:defRPr/>
            </a:pPr>
            <a:r>
              <a:rPr lang="en-GB" sz="1800" dirty="0">
                <a:solidFill>
                  <a:schemeClr val="bg1"/>
                </a:solidFill>
                <a:latin typeface="+mn-lt"/>
                <a:cs typeface="Segoe UI Light" panose="020B0502040204020203" pitchFamily="34" charset="0"/>
              </a:rPr>
              <a:t>Billing unit is the average daily number of instances/month. For example, if you consistently protected 20 instances for the first half of the month, and none for the second half, the average daily number of protected instances would be 10 for that month.</a:t>
            </a:r>
          </a:p>
          <a:p>
            <a:pPr marL="0" indent="0" defTabSz="951304">
              <a:lnSpc>
                <a:spcPct val="100000"/>
              </a:lnSpc>
              <a:spcBef>
                <a:spcPts val="1800"/>
              </a:spcBef>
              <a:buNone/>
              <a:defRPr/>
            </a:pPr>
            <a:r>
              <a:rPr lang="en-US" sz="2400" dirty="0">
                <a:solidFill>
                  <a:schemeClr val="bg1"/>
                </a:solidFill>
                <a:cs typeface="Segoe UI Light" panose="020B0502040204020203" pitchFamily="34" charset="0"/>
              </a:rPr>
              <a:t>HUB (Hybrid Use Benefit)</a:t>
            </a:r>
          </a:p>
          <a:p>
            <a:pPr marL="0" indent="0" defTabSz="951304">
              <a:lnSpc>
                <a:spcPct val="100000"/>
              </a:lnSpc>
              <a:spcBef>
                <a:spcPts val="600"/>
              </a:spcBef>
              <a:buNone/>
              <a:defRPr/>
            </a:pPr>
            <a:r>
              <a:rPr lang="en-GB" sz="1800" dirty="0">
                <a:solidFill>
                  <a:schemeClr val="bg1"/>
                </a:solidFill>
                <a:latin typeface="+mn-lt"/>
                <a:cs typeface="Segoe UI Light" panose="020B0502040204020203" pitchFamily="34" charset="0"/>
              </a:rPr>
              <a:t>Move Windows Server licenses covered under Software Assurance to Azure</a:t>
            </a:r>
          </a:p>
        </p:txBody>
      </p:sp>
      <p:sp>
        <p:nvSpPr>
          <p:cNvPr id="93" name="Freeform 9">
            <a:extLst>
              <a:ext uri="{FF2B5EF4-FFF2-40B4-BE49-F238E27FC236}">
                <a16:creationId xmlns:a16="http://schemas.microsoft.com/office/drawing/2014/main" id="{E0E14DEA-64B8-4190-AD6E-FD15A0D63F26}"/>
              </a:ext>
            </a:extLst>
          </p:cNvPr>
          <p:cNvSpPr>
            <a:spLocks noEditPoints="1"/>
          </p:cNvSpPr>
          <p:nvPr/>
        </p:nvSpPr>
        <p:spPr bwMode="black">
          <a:xfrm>
            <a:off x="4953965" y="1271625"/>
            <a:ext cx="363482" cy="364960"/>
          </a:xfrm>
          <a:prstGeom prst="ellipse">
            <a:avLst/>
          </a:prstGeom>
          <a:solidFill>
            <a:srgbClr val="005BAA"/>
          </a:solidFill>
          <a:ln>
            <a:noFill/>
          </a:ln>
          <a:extLst/>
        </p:spPr>
        <p:txBody>
          <a:bodyPr vert="horz" wrap="square" lIns="89642" tIns="44821" rIns="89642" bIns="44821" numCol="1" anchor="ctr" anchorCtr="0" compatLnSpc="1">
            <a:prstTxWarp prst="textNoShape">
              <a:avLst/>
            </a:prstTxWarp>
          </a:bodyPr>
          <a:lstStyle/>
          <a:p>
            <a:pPr algn="ctr" defTabSz="914462"/>
            <a:r>
              <a:rPr lang="en-US" dirty="0">
                <a:solidFill>
                  <a:schemeClr val="bg1"/>
                </a:solidFill>
                <a:latin typeface="Segoe UI"/>
                <a:sym typeface="Wingdings" panose="05000000000000000000" pitchFamily="2" charset="2"/>
              </a:rPr>
              <a:t></a:t>
            </a:r>
            <a:endParaRPr lang="en-US" dirty="0">
              <a:solidFill>
                <a:schemeClr val="bg1"/>
              </a:solidFill>
              <a:latin typeface="Segoe UI"/>
            </a:endParaRPr>
          </a:p>
        </p:txBody>
      </p:sp>
      <p:sp>
        <p:nvSpPr>
          <p:cNvPr id="96" name="Freeform 9">
            <a:extLst>
              <a:ext uri="{FF2B5EF4-FFF2-40B4-BE49-F238E27FC236}">
                <a16:creationId xmlns:a16="http://schemas.microsoft.com/office/drawing/2014/main" id="{949BE587-BD73-4F40-BB86-10C39FA54E40}"/>
              </a:ext>
            </a:extLst>
          </p:cNvPr>
          <p:cNvSpPr>
            <a:spLocks noEditPoints="1"/>
          </p:cNvSpPr>
          <p:nvPr/>
        </p:nvSpPr>
        <p:spPr bwMode="black">
          <a:xfrm>
            <a:off x="4953965" y="3644435"/>
            <a:ext cx="363482" cy="364960"/>
          </a:xfrm>
          <a:prstGeom prst="ellipse">
            <a:avLst/>
          </a:prstGeom>
          <a:solidFill>
            <a:srgbClr val="005BAA"/>
          </a:solidFill>
          <a:ln>
            <a:noFill/>
          </a:ln>
          <a:extLst/>
        </p:spPr>
        <p:txBody>
          <a:bodyPr vert="horz" wrap="square" lIns="89642" tIns="44821" rIns="89642" bIns="44821" numCol="1" anchor="ctr" anchorCtr="0" compatLnSpc="1">
            <a:prstTxWarp prst="textNoShape">
              <a:avLst/>
            </a:prstTxWarp>
          </a:bodyPr>
          <a:lstStyle/>
          <a:p>
            <a:pPr algn="ctr" defTabSz="914462"/>
            <a:r>
              <a:rPr lang="en-US" dirty="0">
                <a:solidFill>
                  <a:schemeClr val="bg1"/>
                </a:solidFill>
                <a:latin typeface="Segoe UI"/>
                <a:sym typeface="Wingdings" panose="05000000000000000000" pitchFamily="2" charset="2"/>
              </a:rPr>
              <a:t></a:t>
            </a:r>
            <a:endParaRPr lang="en-US" dirty="0">
              <a:solidFill>
                <a:schemeClr val="bg1"/>
              </a:solidFill>
              <a:latin typeface="Segoe UI"/>
            </a:endParaRPr>
          </a:p>
        </p:txBody>
      </p:sp>
    </p:spTree>
    <p:extLst>
      <p:ext uri="{BB962C8B-B14F-4D97-AF65-F5344CB8AC3E}">
        <p14:creationId xmlns:p14="http://schemas.microsoft.com/office/powerpoint/2010/main" val="35627100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fade">
                                      <p:cBhvr>
                                        <p:cTn id="7" dur="500"/>
                                        <p:tgtEl>
                                          <p:spTgt spid="93"/>
                                        </p:tgtEl>
                                      </p:cBhvr>
                                    </p:animEffect>
                                  </p:childTnLst>
                                </p:cTn>
                              </p:par>
                              <p:par>
                                <p:cTn id="8" presetID="10" presetClass="entr" presetSubtype="0" fill="hold" nodeType="withEffect">
                                  <p:stCondLst>
                                    <p:cond delay="0"/>
                                  </p:stCondLst>
                                  <p:childTnLst>
                                    <p:set>
                                      <p:cBhvr>
                                        <p:cTn id="9" dur="1" fill="hold">
                                          <p:stCondLst>
                                            <p:cond delay="0"/>
                                          </p:stCondLst>
                                        </p:cTn>
                                        <p:tgtEl>
                                          <p:spTgt spid="92">
                                            <p:txEl>
                                              <p:pRg st="0" end="0"/>
                                            </p:txEl>
                                          </p:spTgt>
                                        </p:tgtEl>
                                        <p:attrNameLst>
                                          <p:attrName>style.visibility</p:attrName>
                                        </p:attrNameLst>
                                      </p:cBhvr>
                                      <p:to>
                                        <p:strVal val="visible"/>
                                      </p:to>
                                    </p:set>
                                    <p:animEffect transition="in" filter="fade">
                                      <p:cBhvr>
                                        <p:cTn id="10" dur="500"/>
                                        <p:tgtEl>
                                          <p:spTgt spid="92">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2">
                                            <p:txEl>
                                              <p:pRg st="1" end="1"/>
                                            </p:txEl>
                                          </p:spTgt>
                                        </p:tgtEl>
                                        <p:attrNameLst>
                                          <p:attrName>style.visibility</p:attrName>
                                        </p:attrNameLst>
                                      </p:cBhvr>
                                      <p:to>
                                        <p:strVal val="visible"/>
                                      </p:to>
                                    </p:set>
                                    <p:animEffect transition="in" filter="fade">
                                      <p:cBhvr>
                                        <p:cTn id="13" dur="500"/>
                                        <p:tgtEl>
                                          <p:spTgt spid="92">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2">
                                            <p:txEl>
                                              <p:pRg st="2" end="2"/>
                                            </p:txEl>
                                          </p:spTgt>
                                        </p:tgtEl>
                                        <p:attrNameLst>
                                          <p:attrName>style.visibility</p:attrName>
                                        </p:attrNameLst>
                                      </p:cBhvr>
                                      <p:to>
                                        <p:strVal val="visible"/>
                                      </p:to>
                                    </p:set>
                                    <p:animEffect transition="in" filter="fade">
                                      <p:cBhvr>
                                        <p:cTn id="16" dur="500"/>
                                        <p:tgtEl>
                                          <p:spTgt spid="9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6"/>
                                        </p:tgtEl>
                                        <p:attrNameLst>
                                          <p:attrName>style.visibility</p:attrName>
                                        </p:attrNameLst>
                                      </p:cBhvr>
                                      <p:to>
                                        <p:strVal val="visible"/>
                                      </p:to>
                                    </p:set>
                                    <p:animEffect transition="in" filter="fade">
                                      <p:cBhvr>
                                        <p:cTn id="21" dur="500"/>
                                        <p:tgtEl>
                                          <p:spTgt spid="96"/>
                                        </p:tgtEl>
                                      </p:cBhvr>
                                    </p:animEffect>
                                  </p:childTnLst>
                                </p:cTn>
                              </p:par>
                              <p:par>
                                <p:cTn id="22" presetID="1" presetClass="entr" presetSubtype="0" fill="hold" nodeType="withEffect">
                                  <p:stCondLst>
                                    <p:cond delay="0"/>
                                  </p:stCondLst>
                                  <p:childTnLst>
                                    <p:set>
                                      <p:cBhvr>
                                        <p:cTn id="23" dur="1" fill="hold">
                                          <p:stCondLst>
                                            <p:cond delay="0"/>
                                          </p:stCondLst>
                                        </p:cTn>
                                        <p:tgtEl>
                                          <p:spTgt spid="92">
                                            <p:txEl>
                                              <p:pRg st="3" end="3"/>
                                            </p:txEl>
                                          </p:spTgt>
                                        </p:tgtEl>
                                        <p:attrNameLst>
                                          <p:attrName>style.visibility</p:attrName>
                                        </p:attrNameLst>
                                      </p:cBhvr>
                                      <p:to>
                                        <p:strVal val="visible"/>
                                      </p:to>
                                    </p:set>
                                  </p:childTnLst>
                                </p:cTn>
                              </p:par>
                              <p:par>
                                <p:cTn id="24" presetID="10" presetClass="entr" presetSubtype="0" fill="hold" nodeType="withEffect">
                                  <p:stCondLst>
                                    <p:cond delay="0"/>
                                  </p:stCondLst>
                                  <p:childTnLst>
                                    <p:set>
                                      <p:cBhvr>
                                        <p:cTn id="25" dur="1" fill="hold">
                                          <p:stCondLst>
                                            <p:cond delay="0"/>
                                          </p:stCondLst>
                                        </p:cTn>
                                        <p:tgtEl>
                                          <p:spTgt spid="92">
                                            <p:txEl>
                                              <p:pRg st="4" end="4"/>
                                            </p:txEl>
                                          </p:spTgt>
                                        </p:tgtEl>
                                        <p:attrNameLst>
                                          <p:attrName>style.visibility</p:attrName>
                                        </p:attrNameLst>
                                      </p:cBhvr>
                                      <p:to>
                                        <p:strVal val="visible"/>
                                      </p:to>
                                    </p:set>
                                    <p:animEffect transition="in" filter="fade">
                                      <p:cBhvr>
                                        <p:cTn id="26" dur="500"/>
                                        <p:tgtEl>
                                          <p:spTgt spid="9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ASR Support Matrix</a:t>
            </a:r>
          </a:p>
        </p:txBody>
      </p:sp>
      <p:sp>
        <p:nvSpPr>
          <p:cNvPr id="5" name="Rectangle 4">
            <a:extLst>
              <a:ext uri="{FF2B5EF4-FFF2-40B4-BE49-F238E27FC236}">
                <a16:creationId xmlns:a16="http://schemas.microsoft.com/office/drawing/2014/main" id="{E22B35AA-78E4-4BE0-80BF-304CCD23C0BF}"/>
              </a:ext>
            </a:extLst>
          </p:cNvPr>
          <p:cNvSpPr/>
          <p:nvPr/>
        </p:nvSpPr>
        <p:spPr>
          <a:xfrm>
            <a:off x="625033" y="1223884"/>
            <a:ext cx="11354241" cy="5477858"/>
          </a:xfrm>
          <a:prstGeom prst="rect">
            <a:avLst/>
          </a:prstGeom>
          <a:solidFill>
            <a:schemeClr val="bg1">
              <a:alpha val="15000"/>
            </a:schemeClr>
          </a:solidFill>
        </p:spPr>
        <p:txBody>
          <a:bodyPr wrap="square" lIns="320040" rIns="91440">
            <a:noAutofit/>
          </a:bodyPr>
          <a:lstStyle/>
          <a:p>
            <a:pPr lvl="0" defTabSz="951304">
              <a:spcBef>
                <a:spcPts val="1800"/>
              </a:spcBef>
              <a:buSzPct val="90000"/>
              <a:defRPr/>
            </a:pPr>
            <a:r>
              <a:rPr lang="en-US" dirty="0">
                <a:solidFill>
                  <a:schemeClr val="bg1"/>
                </a:solidFill>
                <a:latin typeface="+mj-lt"/>
                <a:cs typeface="Segoe UI Light" panose="020B0502040204020203" pitchFamily="34" charset="0"/>
              </a:rPr>
              <a:t>Support for Azure Platforms</a:t>
            </a:r>
          </a:p>
          <a:p>
            <a:pPr marL="301625" lvl="1" indent="-185738" defTabSz="951304">
              <a:spcBef>
                <a:spcPts val="600"/>
              </a:spcBef>
              <a:buSzPct val="90000"/>
              <a:buFont typeface="Arial" panose="020B0604020202020204" pitchFamily="34" charset="0"/>
              <a:buChar char="•"/>
              <a:defRPr/>
            </a:pPr>
            <a:r>
              <a:rPr lang="en-US" sz="1400" dirty="0">
                <a:solidFill>
                  <a:schemeClr val="bg1"/>
                </a:solidFill>
                <a:cs typeface="Segoe UI Light" panose="020B0502040204020203" pitchFamily="34" charset="0"/>
              </a:rPr>
              <a:t>Supports Classic and ARM resources.</a:t>
            </a:r>
          </a:p>
          <a:p>
            <a:pPr lvl="0" defTabSz="951304">
              <a:spcBef>
                <a:spcPts val="1200"/>
              </a:spcBef>
              <a:buSzPct val="90000"/>
              <a:defRPr/>
            </a:pPr>
            <a:r>
              <a:rPr lang="en-US" dirty="0">
                <a:solidFill>
                  <a:schemeClr val="bg1"/>
                </a:solidFill>
                <a:latin typeface="+mj-lt"/>
                <a:cs typeface="Segoe UI Light" panose="020B0502040204020203" pitchFamily="34" charset="0"/>
              </a:rPr>
              <a:t>Networking</a:t>
            </a:r>
          </a:p>
          <a:p>
            <a:pPr marL="301625" lvl="1" indent="-185738" defTabSz="951304">
              <a:spcBef>
                <a:spcPts val="600"/>
              </a:spcBef>
              <a:buSzPct val="90000"/>
              <a:buFont typeface="Arial" panose="020B0604020202020204" pitchFamily="34" charset="0"/>
              <a:buChar char="•"/>
              <a:defRPr/>
            </a:pPr>
            <a:r>
              <a:rPr lang="en-US" sz="1400" dirty="0">
                <a:solidFill>
                  <a:schemeClr val="bg1"/>
                </a:solidFill>
                <a:cs typeface="Segoe UI Light" panose="020B0502040204020203" pitchFamily="34" charset="0"/>
              </a:rPr>
              <a:t>IPV6 for Host/Guest not supported</a:t>
            </a:r>
          </a:p>
          <a:p>
            <a:pPr marL="301625" lvl="1" indent="-185738" defTabSz="951304">
              <a:spcBef>
                <a:spcPts val="600"/>
              </a:spcBef>
              <a:buSzPct val="90000"/>
              <a:buFont typeface="Arial" panose="020B0604020202020204" pitchFamily="34" charset="0"/>
              <a:buChar char="•"/>
              <a:defRPr/>
            </a:pPr>
            <a:r>
              <a:rPr lang="en-US" sz="1400" dirty="0">
                <a:solidFill>
                  <a:schemeClr val="bg1"/>
                </a:solidFill>
                <a:cs typeface="Segoe UI Light" panose="020B0502040204020203" pitchFamily="34" charset="0"/>
              </a:rPr>
              <a:t>NIC Teaming not supported when migrating Physical Machines/Guest</a:t>
            </a:r>
          </a:p>
          <a:p>
            <a:pPr lvl="0" defTabSz="951304">
              <a:spcBef>
                <a:spcPts val="1200"/>
              </a:spcBef>
              <a:buSzPct val="90000"/>
              <a:defRPr/>
            </a:pPr>
            <a:r>
              <a:rPr lang="en-US" dirty="0">
                <a:solidFill>
                  <a:schemeClr val="bg1"/>
                </a:solidFill>
                <a:latin typeface="+mj-lt"/>
                <a:cs typeface="Segoe UI Light" panose="020B0502040204020203" pitchFamily="34" charset="0"/>
              </a:rPr>
              <a:t>Operating Systems </a:t>
            </a:r>
          </a:p>
          <a:p>
            <a:pPr marL="301625" lvl="1" indent="-185738" defTabSz="951304">
              <a:spcBef>
                <a:spcPts val="600"/>
              </a:spcBef>
              <a:buSzPct val="90000"/>
              <a:buFont typeface="Arial" panose="020B0604020202020204" pitchFamily="34" charset="0"/>
              <a:buChar char="•"/>
              <a:defRPr/>
            </a:pPr>
            <a:r>
              <a:rPr lang="fr-FR" sz="1400" dirty="0">
                <a:solidFill>
                  <a:schemeClr val="bg1"/>
                </a:solidFill>
                <a:cs typeface="Segoe UI Light" panose="020B0502040204020203" pitchFamily="34" charset="0"/>
              </a:rPr>
              <a:t>Multiple Windows (min Win Server 2008 R2 + SP1) &amp; Linux Distributions</a:t>
            </a:r>
          </a:p>
          <a:p>
            <a:pPr marL="301625" lvl="1" indent="-185738" defTabSz="951304">
              <a:spcBef>
                <a:spcPts val="600"/>
              </a:spcBef>
              <a:buSzPct val="90000"/>
              <a:buFont typeface="Arial" panose="020B0604020202020204" pitchFamily="34" charset="0"/>
              <a:buChar char="•"/>
              <a:defRPr/>
            </a:pPr>
            <a:r>
              <a:rPr lang="fr-FR" sz="1400" dirty="0">
                <a:solidFill>
                  <a:schemeClr val="bg1"/>
                </a:solidFill>
                <a:cs typeface="Segoe UI Light" panose="020B0502040204020203" pitchFamily="34" charset="0"/>
              </a:rPr>
              <a:t>UEFI partitions are </a:t>
            </a:r>
            <a:r>
              <a:rPr lang="fr-FR" sz="1400" dirty="0" err="1">
                <a:solidFill>
                  <a:schemeClr val="bg1"/>
                </a:solidFill>
                <a:cs typeface="Segoe UI Light" panose="020B0502040204020203" pitchFamily="34" charset="0"/>
              </a:rPr>
              <a:t>now</a:t>
            </a:r>
            <a:r>
              <a:rPr lang="fr-FR" sz="1400" dirty="0">
                <a:solidFill>
                  <a:schemeClr val="bg1"/>
                </a:solidFill>
                <a:cs typeface="Segoe UI Light" panose="020B0502040204020203" pitchFamily="34" charset="0"/>
              </a:rPr>
              <a:t> </a:t>
            </a:r>
            <a:r>
              <a:rPr lang="fr-FR" sz="1400" dirty="0" err="1">
                <a:solidFill>
                  <a:schemeClr val="bg1"/>
                </a:solidFill>
                <a:cs typeface="Segoe UI Light" panose="020B0502040204020203" pitchFamily="34" charset="0"/>
              </a:rPr>
              <a:t>supported</a:t>
            </a:r>
            <a:r>
              <a:rPr lang="fr-FR" sz="1400" dirty="0">
                <a:solidFill>
                  <a:schemeClr val="bg1"/>
                </a:solidFill>
                <a:cs typeface="Segoe UI Light" panose="020B0502040204020203" pitchFamily="34" charset="0"/>
              </a:rPr>
              <a:t> </a:t>
            </a:r>
            <a:endParaRPr lang="en-US" sz="1400" dirty="0">
              <a:solidFill>
                <a:schemeClr val="bg1"/>
              </a:solidFill>
              <a:cs typeface="Segoe UI Light" panose="020B0502040204020203" pitchFamily="34" charset="0"/>
            </a:endParaRPr>
          </a:p>
          <a:p>
            <a:pPr lvl="0" defTabSz="951304">
              <a:spcBef>
                <a:spcPts val="1200"/>
              </a:spcBef>
              <a:buSzPct val="90000"/>
              <a:defRPr/>
            </a:pPr>
            <a:r>
              <a:rPr lang="en-US" dirty="0">
                <a:solidFill>
                  <a:schemeClr val="bg1"/>
                </a:solidFill>
                <a:latin typeface="+mj-lt"/>
                <a:cs typeface="Segoe UI Light" panose="020B0502040204020203" pitchFamily="34" charset="0"/>
              </a:rPr>
              <a:t>Storage</a:t>
            </a:r>
          </a:p>
          <a:p>
            <a:pPr marL="301625" lvl="1" indent="-185738" defTabSz="951304">
              <a:spcBef>
                <a:spcPts val="600"/>
              </a:spcBef>
              <a:buSzPct val="90000"/>
              <a:buFont typeface="Arial" panose="020B0604020202020204" pitchFamily="34" charset="0"/>
              <a:buChar char="•"/>
              <a:defRPr/>
            </a:pPr>
            <a:r>
              <a:rPr lang="en-US" sz="1400" dirty="0">
                <a:solidFill>
                  <a:schemeClr val="bg1"/>
                </a:solidFill>
                <a:cs typeface="Segoe UI Light" panose="020B0502040204020203" pitchFamily="34" charset="0"/>
              </a:rPr>
              <a:t>Host</a:t>
            </a:r>
          </a:p>
          <a:p>
            <a:pPr marL="636588" lvl="1" indent="-231775" defTabSz="951304">
              <a:spcAft>
                <a:spcPts val="300"/>
              </a:spcAft>
              <a:buSzPct val="100000"/>
              <a:buFont typeface="Courier New" panose="02070309020205020404" pitchFamily="49" charset="0"/>
              <a:buChar char="–"/>
              <a:defRPr/>
            </a:pPr>
            <a:r>
              <a:rPr lang="en-US" sz="1200" dirty="0">
                <a:solidFill>
                  <a:schemeClr val="bg1"/>
                </a:solidFill>
                <a:cs typeface="Segoe UI Light" panose="020B0502040204020203" pitchFamily="34" charset="0"/>
              </a:rPr>
              <a:t>NFS, SMB 3.0, SAN (ISCSI), Multi-Path (MPIO)</a:t>
            </a:r>
          </a:p>
          <a:p>
            <a:pPr marL="301625" lvl="1" indent="-185738" defTabSz="951304">
              <a:spcBef>
                <a:spcPts val="600"/>
              </a:spcBef>
              <a:buSzPct val="90000"/>
              <a:buFont typeface="Arial" panose="020B0604020202020204" pitchFamily="34" charset="0"/>
              <a:buChar char="•"/>
              <a:defRPr/>
            </a:pPr>
            <a:r>
              <a:rPr lang="en-US" sz="1400" dirty="0">
                <a:solidFill>
                  <a:schemeClr val="bg1"/>
                </a:solidFill>
                <a:cs typeface="Segoe UI Light" panose="020B0502040204020203" pitchFamily="34" charset="0"/>
              </a:rPr>
              <a:t>Guest/Physical</a:t>
            </a:r>
          </a:p>
          <a:p>
            <a:pPr marL="636588" lvl="1" indent="-231775" defTabSz="951304">
              <a:spcBef>
                <a:spcPct val="20000"/>
              </a:spcBef>
              <a:spcAft>
                <a:spcPts val="300"/>
              </a:spcAft>
              <a:buSzPct val="100000"/>
              <a:buFont typeface="Courier New" panose="02070309020205020404" pitchFamily="49" charset="0"/>
              <a:buChar char="–"/>
              <a:defRPr/>
            </a:pPr>
            <a:r>
              <a:rPr lang="en-US" sz="1200" dirty="0">
                <a:solidFill>
                  <a:schemeClr val="bg1"/>
                </a:solidFill>
                <a:cs typeface="Segoe UI Light" panose="020B0502040204020203" pitchFamily="34" charset="0"/>
              </a:rPr>
              <a:t>VMDK, VHD/VHDX, Gen 2, EFI/UEFI (Hyper-V), RDM (</a:t>
            </a:r>
            <a:r>
              <a:rPr lang="en-US" sz="1200" dirty="0" err="1">
                <a:solidFill>
                  <a:schemeClr val="bg1"/>
                </a:solidFill>
                <a:cs typeface="Segoe UI Light" panose="020B0502040204020203" pitchFamily="34" charset="0"/>
              </a:rPr>
              <a:t>Vmware</a:t>
            </a:r>
            <a:r>
              <a:rPr lang="en-US" sz="1200" dirty="0">
                <a:solidFill>
                  <a:schemeClr val="bg1"/>
                </a:solidFill>
                <a:cs typeface="Segoe UI Light" panose="020B0502040204020203" pitchFamily="34" charset="0"/>
              </a:rPr>
              <a:t>/Physical) are supported</a:t>
            </a:r>
          </a:p>
          <a:p>
            <a:pPr marL="636588" lvl="1" indent="-231775" defTabSz="951304">
              <a:spcBef>
                <a:spcPct val="20000"/>
              </a:spcBef>
              <a:spcAft>
                <a:spcPts val="300"/>
              </a:spcAft>
              <a:buSzPct val="100000"/>
              <a:buFont typeface="Courier New" panose="02070309020205020404" pitchFamily="49" charset="0"/>
              <a:buChar char="–"/>
              <a:defRPr/>
            </a:pPr>
            <a:r>
              <a:rPr lang="en-US" sz="1200" dirty="0">
                <a:solidFill>
                  <a:schemeClr val="bg1"/>
                </a:solidFill>
                <a:cs typeface="Segoe UI Light" panose="020B0502040204020203" pitchFamily="34" charset="0"/>
              </a:rPr>
              <a:t>Disk only </a:t>
            </a:r>
            <a:r>
              <a:rPr lang="en-US" sz="1200" dirty="0" err="1">
                <a:solidFill>
                  <a:schemeClr val="bg1"/>
                </a:solidFill>
                <a:cs typeface="Segoe UI Light" panose="020B0502040204020203" pitchFamily="34" charset="0"/>
              </a:rPr>
              <a:t>upto</a:t>
            </a:r>
            <a:r>
              <a:rPr lang="en-US" sz="1200" dirty="0">
                <a:solidFill>
                  <a:schemeClr val="bg1"/>
                </a:solidFill>
                <a:cs typeface="Segoe UI Light" panose="020B0502040204020203" pitchFamily="34" charset="0"/>
              </a:rPr>
              <a:t> 4095 GB (4TB) supported</a:t>
            </a:r>
          </a:p>
          <a:p>
            <a:pPr marL="636588" lvl="1" indent="-231775" defTabSz="951304">
              <a:spcBef>
                <a:spcPct val="20000"/>
              </a:spcBef>
              <a:spcAft>
                <a:spcPts val="300"/>
              </a:spcAft>
              <a:buSzPct val="100000"/>
              <a:buFont typeface="Courier New" panose="02070309020205020404" pitchFamily="49" charset="0"/>
              <a:buChar char="–"/>
              <a:defRPr/>
            </a:pPr>
            <a:r>
              <a:rPr lang="en-US" sz="1200" dirty="0">
                <a:solidFill>
                  <a:schemeClr val="bg1"/>
                </a:solidFill>
                <a:cs typeface="Segoe UI Light" panose="020B0502040204020203" pitchFamily="34" charset="0"/>
              </a:rPr>
              <a:t>Shared Cluster disk, Encrypted Disk, NFS, SMB 3.0 are not supported</a:t>
            </a:r>
          </a:p>
          <a:p>
            <a:pPr defTabSz="951304">
              <a:spcBef>
                <a:spcPts val="1200"/>
              </a:spcBef>
              <a:buSzPct val="90000"/>
              <a:defRPr/>
            </a:pPr>
            <a:r>
              <a:rPr lang="en-US" dirty="0">
                <a:solidFill>
                  <a:schemeClr val="bg1"/>
                </a:solidFill>
                <a:latin typeface="+mj-lt"/>
                <a:cs typeface="Segoe UI Light" panose="020B0502040204020203" pitchFamily="34" charset="0"/>
              </a:rPr>
              <a:t>For the latest list refer to the support matrix at </a:t>
            </a:r>
            <a:r>
              <a:rPr lang="en-US" dirty="0">
                <a:solidFill>
                  <a:schemeClr val="bg1"/>
                </a:solidFill>
                <a:latin typeface="+mj-lt"/>
                <a:cs typeface="Segoe UI Light" panose="020B0502040204020203" pitchFamily="34" charset="0"/>
                <a:hlinkClick r:id="rId3"/>
              </a:rPr>
              <a:t>https://docs.microsoft.com/en-us/azure/site-recovery/site-recovery-support-matrix</a:t>
            </a:r>
            <a:endParaRPr lang="en-US" dirty="0">
              <a:solidFill>
                <a:schemeClr val="bg1"/>
              </a:solidFill>
              <a:latin typeface="+mj-lt"/>
              <a:cs typeface="Segoe UI Light" panose="020B0502040204020203" pitchFamily="34" charset="0"/>
            </a:endParaRPr>
          </a:p>
        </p:txBody>
      </p:sp>
      <p:sp>
        <p:nvSpPr>
          <p:cNvPr id="10" name="Freeform 9">
            <a:extLst>
              <a:ext uri="{FF2B5EF4-FFF2-40B4-BE49-F238E27FC236}">
                <a16:creationId xmlns:a16="http://schemas.microsoft.com/office/drawing/2014/main" id="{FC2DDE4E-3C4D-4823-86E9-71BA4D4C09B3}"/>
              </a:ext>
            </a:extLst>
          </p:cNvPr>
          <p:cNvSpPr>
            <a:spLocks noEditPoints="1"/>
          </p:cNvSpPr>
          <p:nvPr/>
        </p:nvSpPr>
        <p:spPr bwMode="black">
          <a:xfrm>
            <a:off x="462987" y="1271625"/>
            <a:ext cx="363482" cy="364960"/>
          </a:xfrm>
          <a:prstGeom prst="ellipse">
            <a:avLst/>
          </a:prstGeom>
          <a:solidFill>
            <a:srgbClr val="005BAA"/>
          </a:solidFill>
          <a:ln>
            <a:noFill/>
          </a:ln>
          <a:extLst/>
        </p:spPr>
        <p:txBody>
          <a:bodyPr vert="horz" wrap="square" lIns="89642" tIns="44821" rIns="89642" bIns="44821" numCol="1" anchor="ctr" anchorCtr="0" compatLnSpc="1">
            <a:prstTxWarp prst="textNoShape">
              <a:avLst/>
            </a:prstTxWarp>
          </a:bodyPr>
          <a:lstStyle/>
          <a:p>
            <a:pPr algn="ctr" defTabSz="914462"/>
            <a:r>
              <a:rPr lang="en-US" dirty="0">
                <a:solidFill>
                  <a:schemeClr val="bg1"/>
                </a:solidFill>
                <a:latin typeface="Segoe UI"/>
                <a:sym typeface="Wingdings" panose="05000000000000000000" pitchFamily="2" charset="2"/>
              </a:rPr>
              <a:t></a:t>
            </a:r>
            <a:endParaRPr lang="en-US" dirty="0">
              <a:solidFill>
                <a:schemeClr val="bg1"/>
              </a:solidFill>
              <a:latin typeface="Segoe UI"/>
            </a:endParaRPr>
          </a:p>
        </p:txBody>
      </p:sp>
      <p:sp>
        <p:nvSpPr>
          <p:cNvPr id="11" name="Freeform 9">
            <a:extLst>
              <a:ext uri="{FF2B5EF4-FFF2-40B4-BE49-F238E27FC236}">
                <a16:creationId xmlns:a16="http://schemas.microsoft.com/office/drawing/2014/main" id="{CE03FD04-9334-4C4B-88C3-FCD80F228829}"/>
              </a:ext>
            </a:extLst>
          </p:cNvPr>
          <p:cNvSpPr>
            <a:spLocks noEditPoints="1"/>
          </p:cNvSpPr>
          <p:nvPr/>
        </p:nvSpPr>
        <p:spPr bwMode="black">
          <a:xfrm>
            <a:off x="462987" y="1954531"/>
            <a:ext cx="363482" cy="364960"/>
          </a:xfrm>
          <a:prstGeom prst="ellipse">
            <a:avLst/>
          </a:prstGeom>
          <a:solidFill>
            <a:srgbClr val="005BAA"/>
          </a:solidFill>
          <a:ln>
            <a:noFill/>
          </a:ln>
          <a:extLst/>
        </p:spPr>
        <p:txBody>
          <a:bodyPr vert="horz" wrap="square" lIns="89642" tIns="44821" rIns="89642" bIns="44821" numCol="1" anchor="ctr" anchorCtr="0" compatLnSpc="1">
            <a:prstTxWarp prst="textNoShape">
              <a:avLst/>
            </a:prstTxWarp>
          </a:bodyPr>
          <a:lstStyle/>
          <a:p>
            <a:pPr algn="ctr" defTabSz="914462"/>
            <a:r>
              <a:rPr lang="en-US" dirty="0">
                <a:solidFill>
                  <a:schemeClr val="bg1"/>
                </a:solidFill>
                <a:latin typeface="Segoe UI"/>
                <a:sym typeface="Wingdings" panose="05000000000000000000" pitchFamily="2" charset="2"/>
              </a:rPr>
              <a:t></a:t>
            </a:r>
            <a:endParaRPr lang="en-US" dirty="0">
              <a:solidFill>
                <a:schemeClr val="bg1"/>
              </a:solidFill>
              <a:latin typeface="Segoe UI"/>
            </a:endParaRPr>
          </a:p>
        </p:txBody>
      </p:sp>
      <p:sp>
        <p:nvSpPr>
          <p:cNvPr id="12" name="Freeform 9">
            <a:extLst>
              <a:ext uri="{FF2B5EF4-FFF2-40B4-BE49-F238E27FC236}">
                <a16:creationId xmlns:a16="http://schemas.microsoft.com/office/drawing/2014/main" id="{8CCC3DF7-A30D-48BF-B0A1-2C3655AEB516}"/>
              </a:ext>
            </a:extLst>
          </p:cNvPr>
          <p:cNvSpPr>
            <a:spLocks noEditPoints="1"/>
          </p:cNvSpPr>
          <p:nvPr/>
        </p:nvSpPr>
        <p:spPr bwMode="black">
          <a:xfrm>
            <a:off x="462987" y="2961529"/>
            <a:ext cx="363482" cy="364960"/>
          </a:xfrm>
          <a:prstGeom prst="ellipse">
            <a:avLst/>
          </a:prstGeom>
          <a:solidFill>
            <a:srgbClr val="005BAA"/>
          </a:solidFill>
          <a:ln>
            <a:noFill/>
          </a:ln>
          <a:extLst/>
        </p:spPr>
        <p:txBody>
          <a:bodyPr vert="horz" wrap="square" lIns="89642" tIns="44821" rIns="89642" bIns="44821" numCol="1" anchor="ctr" anchorCtr="0" compatLnSpc="1">
            <a:prstTxWarp prst="textNoShape">
              <a:avLst/>
            </a:prstTxWarp>
          </a:bodyPr>
          <a:lstStyle/>
          <a:p>
            <a:pPr algn="ctr" defTabSz="914462"/>
            <a:r>
              <a:rPr lang="en-US" dirty="0">
                <a:solidFill>
                  <a:schemeClr val="bg1"/>
                </a:solidFill>
                <a:latin typeface="Segoe UI"/>
                <a:sym typeface="Wingdings" panose="05000000000000000000" pitchFamily="2" charset="2"/>
              </a:rPr>
              <a:t></a:t>
            </a:r>
            <a:endParaRPr lang="en-US" dirty="0">
              <a:solidFill>
                <a:schemeClr val="bg1"/>
              </a:solidFill>
              <a:latin typeface="Segoe UI"/>
            </a:endParaRPr>
          </a:p>
        </p:txBody>
      </p:sp>
      <p:sp>
        <p:nvSpPr>
          <p:cNvPr id="13" name="Freeform 9">
            <a:extLst>
              <a:ext uri="{FF2B5EF4-FFF2-40B4-BE49-F238E27FC236}">
                <a16:creationId xmlns:a16="http://schemas.microsoft.com/office/drawing/2014/main" id="{997C201C-B907-43BA-B2E5-ABBFF109363E}"/>
              </a:ext>
            </a:extLst>
          </p:cNvPr>
          <p:cNvSpPr>
            <a:spLocks noEditPoints="1"/>
          </p:cNvSpPr>
          <p:nvPr/>
        </p:nvSpPr>
        <p:spPr bwMode="black">
          <a:xfrm>
            <a:off x="462987" y="3980100"/>
            <a:ext cx="363482" cy="364960"/>
          </a:xfrm>
          <a:prstGeom prst="ellipse">
            <a:avLst/>
          </a:prstGeom>
          <a:solidFill>
            <a:srgbClr val="005BAA"/>
          </a:solidFill>
          <a:ln>
            <a:noFill/>
          </a:ln>
          <a:extLst/>
        </p:spPr>
        <p:txBody>
          <a:bodyPr vert="horz" wrap="square" lIns="89642" tIns="44821" rIns="89642" bIns="44821" numCol="1" anchor="ctr" anchorCtr="0" compatLnSpc="1">
            <a:prstTxWarp prst="textNoShape">
              <a:avLst/>
            </a:prstTxWarp>
          </a:bodyPr>
          <a:lstStyle/>
          <a:p>
            <a:pPr algn="ctr" defTabSz="914462"/>
            <a:r>
              <a:rPr lang="en-US" dirty="0">
                <a:solidFill>
                  <a:schemeClr val="bg1"/>
                </a:solidFill>
                <a:latin typeface="Segoe UI"/>
                <a:sym typeface="Wingdings" panose="05000000000000000000" pitchFamily="2" charset="2"/>
              </a:rPr>
              <a:t></a:t>
            </a:r>
            <a:endParaRPr lang="en-US" dirty="0">
              <a:solidFill>
                <a:schemeClr val="bg1"/>
              </a:solidFill>
              <a:latin typeface="Segoe UI"/>
            </a:endParaRPr>
          </a:p>
        </p:txBody>
      </p:sp>
      <p:sp>
        <p:nvSpPr>
          <p:cNvPr id="15" name="Freeform 9">
            <a:extLst>
              <a:ext uri="{FF2B5EF4-FFF2-40B4-BE49-F238E27FC236}">
                <a16:creationId xmlns:a16="http://schemas.microsoft.com/office/drawing/2014/main" id="{F4F416A0-9FBF-4AE7-9E9F-5D100E39F5D8}"/>
              </a:ext>
            </a:extLst>
          </p:cNvPr>
          <p:cNvSpPr>
            <a:spLocks noEditPoints="1"/>
          </p:cNvSpPr>
          <p:nvPr/>
        </p:nvSpPr>
        <p:spPr bwMode="black">
          <a:xfrm>
            <a:off x="462987" y="5959371"/>
            <a:ext cx="363482" cy="364960"/>
          </a:xfrm>
          <a:prstGeom prst="ellipse">
            <a:avLst/>
          </a:prstGeom>
          <a:solidFill>
            <a:srgbClr val="005BAA"/>
          </a:solidFill>
          <a:ln>
            <a:noFill/>
          </a:ln>
          <a:extLst/>
        </p:spPr>
        <p:txBody>
          <a:bodyPr vert="horz" wrap="square" lIns="89642" tIns="44821" rIns="89642" bIns="44821" numCol="1" anchor="ctr" anchorCtr="0" compatLnSpc="1">
            <a:prstTxWarp prst="textNoShape">
              <a:avLst/>
            </a:prstTxWarp>
          </a:bodyPr>
          <a:lstStyle/>
          <a:p>
            <a:pPr algn="ctr" defTabSz="914462"/>
            <a:r>
              <a:rPr lang="en-US" dirty="0">
                <a:solidFill>
                  <a:schemeClr val="bg1"/>
                </a:solidFill>
                <a:latin typeface="Segoe UI"/>
                <a:sym typeface="Wingdings" panose="05000000000000000000" pitchFamily="2" charset="2"/>
              </a:rPr>
              <a:t></a:t>
            </a:r>
            <a:endParaRPr lang="en-US" dirty="0">
              <a:solidFill>
                <a:schemeClr val="bg1"/>
              </a:solidFill>
              <a:latin typeface="Segoe UI"/>
            </a:endParaRPr>
          </a:p>
        </p:txBody>
      </p:sp>
    </p:spTree>
    <p:extLst>
      <p:ext uri="{BB962C8B-B14F-4D97-AF65-F5344CB8AC3E}">
        <p14:creationId xmlns:p14="http://schemas.microsoft.com/office/powerpoint/2010/main" val="273092746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Migrations offering for CSP Partner </a:t>
            </a:r>
            <a:endParaRPr lang="en-US" dirty="0"/>
          </a:p>
        </p:txBody>
      </p:sp>
      <p:grpSp>
        <p:nvGrpSpPr>
          <p:cNvPr id="28" name="Group 27">
            <a:extLst>
              <a:ext uri="{FF2B5EF4-FFF2-40B4-BE49-F238E27FC236}">
                <a16:creationId xmlns:a16="http://schemas.microsoft.com/office/drawing/2014/main" id="{36C083FB-2631-4D82-A46A-CCDCC0CF6612}"/>
              </a:ext>
            </a:extLst>
          </p:cNvPr>
          <p:cNvGrpSpPr/>
          <p:nvPr/>
        </p:nvGrpSpPr>
        <p:grpSpPr>
          <a:xfrm>
            <a:off x="457200" y="1570694"/>
            <a:ext cx="11653520" cy="3853137"/>
            <a:chOff x="457200" y="1212849"/>
            <a:chExt cx="11653520" cy="3853137"/>
          </a:xfrm>
        </p:grpSpPr>
        <p:sp>
          <p:nvSpPr>
            <p:cNvPr id="45" name="Rectangle 44">
              <a:extLst>
                <a:ext uri="{FF2B5EF4-FFF2-40B4-BE49-F238E27FC236}">
                  <a16:creationId xmlns:a16="http://schemas.microsoft.com/office/drawing/2014/main" id="{D0548F3B-1725-4BD5-9321-26B252031848}"/>
                </a:ext>
              </a:extLst>
            </p:cNvPr>
            <p:cNvSpPr/>
            <p:nvPr/>
          </p:nvSpPr>
          <p:spPr>
            <a:xfrm>
              <a:off x="8210693" y="1727200"/>
              <a:ext cx="3752193" cy="3338786"/>
            </a:xfrm>
            <a:prstGeom prst="rect">
              <a:avLst/>
            </a:prstGeom>
            <a:solidFill>
              <a:schemeClr val="bg1">
                <a:alpha val="1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32597">
                <a:defRPr/>
              </a:pPr>
              <a:r>
                <a:rPr lang="en-US" dirty="0">
                  <a:solidFill>
                    <a:schemeClr val="bg1"/>
                  </a:solidFill>
                  <a:cs typeface="Segoe UI Light" panose="020B0502040204020203" pitchFamily="34" charset="0"/>
                </a:rPr>
                <a:t>Backup, Disaster Recovery, Monitoring</a:t>
              </a:r>
            </a:p>
          </p:txBody>
        </p:sp>
        <p:sp>
          <p:nvSpPr>
            <p:cNvPr id="44" name="Rectangle 43">
              <a:extLst>
                <a:ext uri="{FF2B5EF4-FFF2-40B4-BE49-F238E27FC236}">
                  <a16:creationId xmlns:a16="http://schemas.microsoft.com/office/drawing/2014/main" id="{78430698-1354-4DF9-9438-2D0EA0458335}"/>
                </a:ext>
              </a:extLst>
            </p:cNvPr>
            <p:cNvSpPr/>
            <p:nvPr/>
          </p:nvSpPr>
          <p:spPr>
            <a:xfrm>
              <a:off x="4333947" y="1727200"/>
              <a:ext cx="3752193" cy="3338786"/>
            </a:xfrm>
            <a:prstGeom prst="rect">
              <a:avLst/>
            </a:prstGeom>
            <a:solidFill>
              <a:schemeClr val="bg1">
                <a:alpha val="1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32597">
                <a:defRPr/>
              </a:pPr>
              <a:r>
                <a:rPr lang="en-US" dirty="0">
                  <a:solidFill>
                    <a:schemeClr val="bg1"/>
                  </a:solidFill>
                  <a:cs typeface="Segoe UI Light" panose="020B0502040204020203" pitchFamily="34" charset="0"/>
                </a:rPr>
                <a:t>Create Azure environment. Replicate via ASR, POC, Integrate applications and networks, User Acceptance</a:t>
              </a:r>
            </a:p>
          </p:txBody>
        </p:sp>
        <p:sp>
          <p:nvSpPr>
            <p:cNvPr id="43" name="Rectangle 42">
              <a:extLst>
                <a:ext uri="{FF2B5EF4-FFF2-40B4-BE49-F238E27FC236}">
                  <a16:creationId xmlns:a16="http://schemas.microsoft.com/office/drawing/2014/main" id="{4A50DBAB-5A0E-44D1-A9FB-AA4DCBE70BCE}"/>
                </a:ext>
              </a:extLst>
            </p:cNvPr>
            <p:cNvSpPr/>
            <p:nvPr/>
          </p:nvSpPr>
          <p:spPr>
            <a:xfrm>
              <a:off x="462455" y="1727200"/>
              <a:ext cx="3752193" cy="3338786"/>
            </a:xfrm>
            <a:prstGeom prst="rect">
              <a:avLst/>
            </a:prstGeom>
            <a:solidFill>
              <a:schemeClr val="bg1">
                <a:alpha val="1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32597">
                <a:defRPr/>
              </a:pPr>
              <a:r>
                <a:rPr lang="en-GB" dirty="0">
                  <a:solidFill>
                    <a:schemeClr val="bg1"/>
                  </a:solidFill>
                  <a:cs typeface="Segoe UI Light" panose="020B0502040204020203" pitchFamily="34" charset="0"/>
                </a:rPr>
                <a:t>Portfolio Assessment, TCO Analysis, Security Requirements. Application Dependency Mapping</a:t>
              </a:r>
            </a:p>
            <a:p>
              <a:pPr defTabSz="932597">
                <a:defRPr/>
              </a:pPr>
              <a:r>
                <a:rPr lang="en-GB" dirty="0">
                  <a:solidFill>
                    <a:schemeClr val="bg1"/>
                  </a:solidFill>
                  <a:cs typeface="Segoe UI Light" panose="020B0502040204020203" pitchFamily="34" charset="0"/>
                </a:rPr>
                <a:t>	</a:t>
              </a:r>
            </a:p>
          </p:txBody>
        </p:sp>
        <p:sp>
          <p:nvSpPr>
            <p:cNvPr id="24" name="Arrow: Pentagon 23">
              <a:extLst>
                <a:ext uri="{FF2B5EF4-FFF2-40B4-BE49-F238E27FC236}">
                  <a16:creationId xmlns:a16="http://schemas.microsoft.com/office/drawing/2014/main" id="{10863C58-A9A3-46D6-B254-3BFEBE1CA22E}"/>
                </a:ext>
              </a:extLst>
            </p:cNvPr>
            <p:cNvSpPr/>
            <p:nvPr/>
          </p:nvSpPr>
          <p:spPr bwMode="auto">
            <a:xfrm>
              <a:off x="457200" y="1212849"/>
              <a:ext cx="3900027" cy="514351"/>
            </a:xfrm>
            <a:prstGeom prst="homePlate">
              <a:avLst>
                <a:gd name="adj" fmla="val 26936"/>
              </a:avLst>
            </a:prstGeom>
            <a:solidFill>
              <a:schemeClr val="accent2">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sz="2000">
                  <a:solidFill>
                    <a:schemeClr val="bg1"/>
                  </a:solidFill>
                  <a:latin typeface="Segoe UI Semibold" panose="020B0702040204020203" pitchFamily="34" charset="0"/>
                  <a:ea typeface="Segoe UI" pitchFamily="34" charset="0"/>
                  <a:cs typeface="Segoe UI Semibold" panose="020B0702040204020203" pitchFamily="34" charset="0"/>
                </a:rPr>
                <a:t>Assessment</a:t>
              </a:r>
              <a:endParaRPr lang="en-IN" sz="2000" dirty="0" err="1">
                <a:solidFill>
                  <a:schemeClr val="bg1"/>
                </a:solidFill>
                <a:latin typeface="Segoe UI Semibold" panose="020B0702040204020203" pitchFamily="34" charset="0"/>
                <a:ea typeface="Segoe UI" pitchFamily="34" charset="0"/>
                <a:cs typeface="Segoe UI Semibold" panose="020B0702040204020203" pitchFamily="34" charset="0"/>
              </a:endParaRPr>
            </a:p>
          </p:txBody>
        </p:sp>
        <p:sp>
          <p:nvSpPr>
            <p:cNvPr id="40" name="Arrow: Chevron 39">
              <a:extLst>
                <a:ext uri="{FF2B5EF4-FFF2-40B4-BE49-F238E27FC236}">
                  <a16:creationId xmlns:a16="http://schemas.microsoft.com/office/drawing/2014/main" id="{3F7F7235-AD3F-4520-88CA-0C7742848FE3}"/>
                </a:ext>
              </a:extLst>
            </p:cNvPr>
            <p:cNvSpPr/>
            <p:nvPr/>
          </p:nvSpPr>
          <p:spPr bwMode="auto">
            <a:xfrm>
              <a:off x="4333947" y="1212849"/>
              <a:ext cx="3900027" cy="514351"/>
            </a:xfrm>
            <a:prstGeom prst="chevron">
              <a:avLst>
                <a:gd name="adj" fmla="val 26936"/>
              </a:avLst>
            </a:prstGeom>
            <a:solidFill>
              <a:schemeClr val="accent2">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sz="2000">
                  <a:solidFill>
                    <a:schemeClr val="bg1"/>
                  </a:solidFill>
                  <a:latin typeface="Segoe UI Semibold" panose="020B0702040204020203" pitchFamily="34" charset="0"/>
                  <a:ea typeface="Segoe UI" pitchFamily="34" charset="0"/>
                  <a:cs typeface="Segoe UI Semibold" panose="020B0702040204020203" pitchFamily="34" charset="0"/>
                </a:rPr>
                <a:t>Migrate</a:t>
              </a:r>
              <a:endParaRPr lang="en-IN" sz="2000" dirty="0" err="1">
                <a:solidFill>
                  <a:schemeClr val="bg1"/>
                </a:solidFill>
                <a:latin typeface="Segoe UI Semibold" panose="020B0702040204020203" pitchFamily="34" charset="0"/>
                <a:ea typeface="Segoe UI" pitchFamily="34" charset="0"/>
                <a:cs typeface="Segoe UI Semibold" panose="020B0702040204020203" pitchFamily="34" charset="0"/>
              </a:endParaRPr>
            </a:p>
          </p:txBody>
        </p:sp>
        <p:sp>
          <p:nvSpPr>
            <p:cNvPr id="41" name="Arrow: Chevron 40">
              <a:extLst>
                <a:ext uri="{FF2B5EF4-FFF2-40B4-BE49-F238E27FC236}">
                  <a16:creationId xmlns:a16="http://schemas.microsoft.com/office/drawing/2014/main" id="{2424490D-ACA8-4AEB-9761-84434E21DFE8}"/>
                </a:ext>
              </a:extLst>
            </p:cNvPr>
            <p:cNvSpPr/>
            <p:nvPr/>
          </p:nvSpPr>
          <p:spPr bwMode="auto">
            <a:xfrm>
              <a:off x="8210693" y="1212849"/>
              <a:ext cx="3900027" cy="514351"/>
            </a:xfrm>
            <a:prstGeom prst="chevron">
              <a:avLst>
                <a:gd name="adj" fmla="val 26936"/>
              </a:avLst>
            </a:prstGeom>
            <a:solidFill>
              <a:schemeClr val="accent2">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sz="2000">
                  <a:solidFill>
                    <a:schemeClr val="bg1"/>
                  </a:solidFill>
                  <a:latin typeface="Segoe UI Semibold" panose="020B0702040204020203" pitchFamily="34" charset="0"/>
                  <a:ea typeface="Segoe UI" pitchFamily="34" charset="0"/>
                  <a:cs typeface="Segoe UI Semibold" panose="020B0702040204020203" pitchFamily="34" charset="0"/>
                </a:rPr>
                <a:t>Manage</a:t>
              </a:r>
              <a:endParaRPr lang="en-IN" sz="2000" dirty="0" err="1">
                <a:solidFill>
                  <a:schemeClr val="bg1"/>
                </a:solidFill>
                <a:latin typeface="Segoe UI Semibold" panose="020B0702040204020203" pitchFamily="34" charset="0"/>
                <a:ea typeface="Segoe UI" pitchFamily="34" charset="0"/>
                <a:cs typeface="Segoe UI Semibold" panose="020B0702040204020203" pitchFamily="34" charset="0"/>
              </a:endParaRPr>
            </a:p>
          </p:txBody>
        </p:sp>
        <p:pic>
          <p:nvPicPr>
            <p:cNvPr id="46" name="Picture 45">
              <a:extLst>
                <a:ext uri="{FF2B5EF4-FFF2-40B4-BE49-F238E27FC236}">
                  <a16:creationId xmlns:a16="http://schemas.microsoft.com/office/drawing/2014/main" id="{4637BFB4-8D33-484E-BC4B-AF417D16EFEF}"/>
                </a:ext>
              </a:extLst>
            </p:cNvPr>
            <p:cNvPicPr>
              <a:picLocks noChangeAspect="1"/>
            </p:cNvPicPr>
            <p:nvPr/>
          </p:nvPicPr>
          <p:blipFill rotWithShape="1">
            <a:blip r:embed="rId3">
              <a:extLst>
                <a:ext uri="{28A0092B-C50C-407E-A947-70E740481C1C}">
                  <a14:useLocalDpi xmlns:a14="http://schemas.microsoft.com/office/drawing/2010/main" val="0"/>
                </a:ext>
              </a:extLst>
            </a:blip>
            <a:srcRect l="-5769" t="15419" r="-5769" b="15419"/>
            <a:stretch/>
          </p:blipFill>
          <p:spPr>
            <a:xfrm>
              <a:off x="568090" y="3048400"/>
              <a:ext cx="3540924" cy="1317356"/>
            </a:xfrm>
            <a:prstGeom prst="rect">
              <a:avLst/>
            </a:prstGeom>
            <a:solidFill>
              <a:schemeClr val="bg1"/>
            </a:solidFill>
          </p:spPr>
        </p:pic>
        <p:pic>
          <p:nvPicPr>
            <p:cNvPr id="47" name="Picture 46">
              <a:extLst>
                <a:ext uri="{FF2B5EF4-FFF2-40B4-BE49-F238E27FC236}">
                  <a16:creationId xmlns:a16="http://schemas.microsoft.com/office/drawing/2014/main" id="{6E2BBFA3-B261-4E77-A617-BC0422C93479}"/>
                </a:ext>
              </a:extLst>
            </p:cNvPr>
            <p:cNvPicPr>
              <a:picLocks noChangeAspect="1"/>
            </p:cNvPicPr>
            <p:nvPr/>
          </p:nvPicPr>
          <p:blipFill>
            <a:blip r:embed="rId4"/>
            <a:stretch>
              <a:fillRect/>
            </a:stretch>
          </p:blipFill>
          <p:spPr>
            <a:xfrm>
              <a:off x="4456705" y="3048400"/>
              <a:ext cx="3506678" cy="1317356"/>
            </a:xfrm>
            <a:prstGeom prst="rect">
              <a:avLst/>
            </a:prstGeom>
          </p:spPr>
        </p:pic>
        <p:grpSp>
          <p:nvGrpSpPr>
            <p:cNvPr id="27" name="Group 26">
              <a:extLst>
                <a:ext uri="{FF2B5EF4-FFF2-40B4-BE49-F238E27FC236}">
                  <a16:creationId xmlns:a16="http://schemas.microsoft.com/office/drawing/2014/main" id="{D5D1B101-EC19-472E-BCB0-D7C2F4AE32CC}"/>
                </a:ext>
              </a:extLst>
            </p:cNvPr>
            <p:cNvGrpSpPr/>
            <p:nvPr/>
          </p:nvGrpSpPr>
          <p:grpSpPr>
            <a:xfrm>
              <a:off x="9068217" y="2572236"/>
              <a:ext cx="2037145" cy="1793520"/>
              <a:chOff x="9240809" y="3310922"/>
              <a:chExt cx="1129626" cy="994533"/>
            </a:xfrm>
          </p:grpSpPr>
          <p:cxnSp>
            <p:nvCxnSpPr>
              <p:cNvPr id="49" name="Straight Connector 48">
                <a:extLst>
                  <a:ext uri="{FF2B5EF4-FFF2-40B4-BE49-F238E27FC236}">
                    <a16:creationId xmlns:a16="http://schemas.microsoft.com/office/drawing/2014/main" id="{FD419984-4DFC-47FC-B30E-DB6ED1A116ED}"/>
                  </a:ext>
                </a:extLst>
              </p:cNvPr>
              <p:cNvCxnSpPr/>
              <p:nvPr/>
            </p:nvCxnSpPr>
            <p:spPr>
              <a:xfrm flipH="1">
                <a:off x="9384500" y="3699000"/>
                <a:ext cx="153603" cy="205066"/>
              </a:xfrm>
              <a:prstGeom prst="line">
                <a:avLst/>
              </a:prstGeom>
              <a:solidFill>
                <a:schemeClr val="bg1"/>
              </a:solidFill>
              <a:ln w="12700" cap="rnd">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670C5C2-63B1-403A-B64E-BDC531085A01}"/>
                  </a:ext>
                </a:extLst>
              </p:cNvPr>
              <p:cNvCxnSpPr/>
              <p:nvPr/>
            </p:nvCxnSpPr>
            <p:spPr>
              <a:xfrm>
                <a:off x="10041231" y="3711203"/>
                <a:ext cx="153602" cy="197364"/>
              </a:xfrm>
              <a:prstGeom prst="line">
                <a:avLst/>
              </a:prstGeom>
              <a:solidFill>
                <a:schemeClr val="bg1"/>
              </a:solidFill>
              <a:ln w="12700" cap="rnd">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51" name="Oval 30">
                <a:extLst>
                  <a:ext uri="{FF2B5EF4-FFF2-40B4-BE49-F238E27FC236}">
                    <a16:creationId xmlns:a16="http://schemas.microsoft.com/office/drawing/2014/main" id="{CEAC6C37-D907-4643-851C-507A8A68ABF6}"/>
                  </a:ext>
                </a:extLst>
              </p:cNvPr>
              <p:cNvSpPr/>
              <p:nvPr/>
            </p:nvSpPr>
            <p:spPr>
              <a:xfrm>
                <a:off x="9422730" y="3310922"/>
                <a:ext cx="700158" cy="381104"/>
              </a:xfrm>
              <a:custGeom>
                <a:avLst/>
                <a:gdLst/>
                <a:ahLst/>
                <a:cxnLst/>
                <a:rect l="l" t="t" r="r" b="b"/>
                <a:pathLst>
                  <a:path w="3379573" h="1760243">
                    <a:moveTo>
                      <a:pt x="2499452" y="0"/>
                    </a:moveTo>
                    <a:cubicBezTo>
                      <a:pt x="2985529" y="0"/>
                      <a:pt x="3379573" y="394044"/>
                      <a:pt x="3379573" y="880121"/>
                    </a:cubicBezTo>
                    <a:cubicBezTo>
                      <a:pt x="3379573" y="1366198"/>
                      <a:pt x="2985529" y="1760242"/>
                      <a:pt x="2499452" y="1760242"/>
                    </a:cubicBezTo>
                    <a:lnTo>
                      <a:pt x="2480403" y="1759280"/>
                    </a:lnTo>
                    <a:cubicBezTo>
                      <a:pt x="2478852" y="1760202"/>
                      <a:pt x="2477250" y="1760242"/>
                      <a:pt x="2475638" y="1760242"/>
                    </a:cubicBezTo>
                    <a:lnTo>
                      <a:pt x="1374549" y="1760242"/>
                    </a:lnTo>
                    <a:cubicBezTo>
                      <a:pt x="1374542" y="1760243"/>
                      <a:pt x="1374536" y="1760243"/>
                      <a:pt x="1374529" y="1760243"/>
                    </a:cubicBezTo>
                    <a:lnTo>
                      <a:pt x="1374517" y="1760242"/>
                    </a:lnTo>
                    <a:lnTo>
                      <a:pt x="539369" y="1760242"/>
                    </a:lnTo>
                    <a:lnTo>
                      <a:pt x="483001" y="1760242"/>
                    </a:lnTo>
                    <a:cubicBezTo>
                      <a:pt x="468421" y="1760242"/>
                      <a:pt x="454607" y="1756967"/>
                      <a:pt x="442551" y="1750482"/>
                    </a:cubicBezTo>
                    <a:cubicBezTo>
                      <a:pt x="190773" y="1705849"/>
                      <a:pt x="0" y="1485639"/>
                      <a:pt x="0" y="1220873"/>
                    </a:cubicBezTo>
                    <a:cubicBezTo>
                      <a:pt x="0" y="922988"/>
                      <a:pt x="241484" y="681504"/>
                      <a:pt x="539369" y="681504"/>
                    </a:cubicBezTo>
                    <a:cubicBezTo>
                      <a:pt x="597273" y="681504"/>
                      <a:pt x="653047" y="690629"/>
                      <a:pt x="704531" y="709989"/>
                    </a:cubicBezTo>
                    <a:cubicBezTo>
                      <a:pt x="820202" y="455744"/>
                      <a:pt x="1076841" y="279995"/>
                      <a:pt x="1374529" y="279995"/>
                    </a:cubicBezTo>
                    <a:cubicBezTo>
                      <a:pt x="1518807" y="279995"/>
                      <a:pt x="1653443" y="321278"/>
                      <a:pt x="1766200" y="394380"/>
                    </a:cubicBezTo>
                    <a:cubicBezTo>
                      <a:pt x="1923267" y="156545"/>
                      <a:pt x="2193078" y="0"/>
                      <a:pt x="2499452" y="0"/>
                    </a:cubicBezTo>
                    <a:close/>
                  </a:path>
                </a:pathLst>
              </a:custGeom>
              <a:solidFill>
                <a:schemeClr val="bg1"/>
              </a:solidFill>
              <a:ln w="3175" cap="flat" cmpd="sng" algn="ctr">
                <a:noFill/>
                <a:prstDash val="solid"/>
                <a:round/>
                <a:headEnd type="none" w="med" len="med"/>
                <a:tailEnd type="none" w="med" len="med"/>
              </a:ln>
              <a:effectLst/>
            </p:spPr>
            <p:txBody>
              <a:bodyPr vert="horz" wrap="square" lIns="91401" tIns="45700" rIns="91401" bIns="45700" numCol="1" rtlCol="0" anchor="ctr" anchorCtr="0" compatLnSpc="1">
                <a:prstTxWarp prst="textNoShape">
                  <a:avLst/>
                </a:prstTxWarp>
                <a:noAutofit/>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algn="ctr" defTabSz="932508" fontAlgn="base">
                  <a:buClr>
                    <a:srgbClr val="FFFF99"/>
                  </a:buClr>
                  <a:buSzPct val="90000"/>
                  <a:defRPr/>
                </a:pPr>
                <a:endParaRPr lang="en-US" sz="1598" b="1" dirty="0">
                  <a:ln>
                    <a:solidFill>
                      <a:prstClr val="white">
                        <a:alpha val="0"/>
                      </a:prstClr>
                    </a:solidFill>
                  </a:ln>
                  <a:solidFill>
                    <a:schemeClr val="bg1"/>
                  </a:solidFill>
                  <a:effectLst>
                    <a:outerShdw blurRad="38100" dist="38100" dir="2700000" algn="tl">
                      <a:srgbClr val="000000">
                        <a:alpha val="43137"/>
                      </a:srgbClr>
                    </a:outerShdw>
                  </a:effectLst>
                </a:endParaRPr>
              </a:p>
            </p:txBody>
          </p:sp>
          <p:grpSp>
            <p:nvGrpSpPr>
              <p:cNvPr id="52" name="Group 51">
                <a:extLst>
                  <a:ext uri="{FF2B5EF4-FFF2-40B4-BE49-F238E27FC236}">
                    <a16:creationId xmlns:a16="http://schemas.microsoft.com/office/drawing/2014/main" id="{DFF7F79B-2B9B-47D0-817C-9F4BA1992C6A}"/>
                  </a:ext>
                </a:extLst>
              </p:cNvPr>
              <p:cNvGrpSpPr>
                <a:grpSpLocks noChangeAspect="1"/>
              </p:cNvGrpSpPr>
              <p:nvPr/>
            </p:nvGrpSpPr>
            <p:grpSpPr>
              <a:xfrm>
                <a:off x="9240809" y="3918905"/>
                <a:ext cx="230228" cy="307184"/>
                <a:chOff x="5835222" y="-139106"/>
                <a:chExt cx="2216330" cy="2829701"/>
              </a:xfrm>
              <a:solidFill>
                <a:schemeClr val="bg1"/>
              </a:solidFill>
            </p:grpSpPr>
            <p:sp>
              <p:nvSpPr>
                <p:cNvPr id="58" name="Oval 57">
                  <a:extLst>
                    <a:ext uri="{FF2B5EF4-FFF2-40B4-BE49-F238E27FC236}">
                      <a16:creationId xmlns:a16="http://schemas.microsoft.com/office/drawing/2014/main" id="{76E96A56-063A-4B92-BB42-F861690097FA}"/>
                    </a:ext>
                  </a:extLst>
                </p:cNvPr>
                <p:cNvSpPr>
                  <a:spLocks noChangeArrowheads="1"/>
                </p:cNvSpPr>
                <p:nvPr/>
              </p:nvSpPr>
              <p:spPr bwMode="auto">
                <a:xfrm>
                  <a:off x="5835222" y="-139106"/>
                  <a:ext cx="2216330" cy="42114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defTabSz="932508">
                    <a:defRPr/>
                  </a:pPr>
                  <a:endParaRPr lang="en-US" dirty="0">
                    <a:solidFill>
                      <a:schemeClr val="bg1"/>
                    </a:solidFill>
                  </a:endParaRPr>
                </a:p>
              </p:txBody>
            </p:sp>
            <p:sp>
              <p:nvSpPr>
                <p:cNvPr id="59" name="Freeform 157">
                  <a:extLst>
                    <a:ext uri="{FF2B5EF4-FFF2-40B4-BE49-F238E27FC236}">
                      <a16:creationId xmlns:a16="http://schemas.microsoft.com/office/drawing/2014/main" id="{048BA3D9-380B-48B6-BDCF-793891DBE982}"/>
                    </a:ext>
                  </a:extLst>
                </p:cNvPr>
                <p:cNvSpPr>
                  <a:spLocks noEditPoints="1"/>
                </p:cNvSpPr>
                <p:nvPr/>
              </p:nvSpPr>
              <p:spPr bwMode="auto">
                <a:xfrm>
                  <a:off x="5905410" y="259481"/>
                  <a:ext cx="2075954" cy="2431114"/>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defTabSz="932508">
                    <a:defRPr/>
                  </a:pPr>
                  <a:endParaRPr lang="en-US" dirty="0">
                    <a:solidFill>
                      <a:schemeClr val="bg1"/>
                    </a:solidFill>
                  </a:endParaRPr>
                </a:p>
              </p:txBody>
            </p:sp>
          </p:grpSp>
          <p:grpSp>
            <p:nvGrpSpPr>
              <p:cNvPr id="53" name="Group 52">
                <a:extLst>
                  <a:ext uri="{FF2B5EF4-FFF2-40B4-BE49-F238E27FC236}">
                    <a16:creationId xmlns:a16="http://schemas.microsoft.com/office/drawing/2014/main" id="{57EC5A5D-B5B8-4ED3-A6B0-7D28A0D8B7FC}"/>
                  </a:ext>
                </a:extLst>
              </p:cNvPr>
              <p:cNvGrpSpPr/>
              <p:nvPr/>
            </p:nvGrpSpPr>
            <p:grpSpPr>
              <a:xfrm>
                <a:off x="10150173" y="3956184"/>
                <a:ext cx="220262" cy="305104"/>
                <a:chOff x="11920326" y="4214564"/>
                <a:chExt cx="2032760" cy="2694357"/>
              </a:xfrm>
              <a:solidFill>
                <a:schemeClr val="bg1"/>
              </a:solidFill>
            </p:grpSpPr>
            <p:sp>
              <p:nvSpPr>
                <p:cNvPr id="55" name="Rectangle 52">
                  <a:extLst>
                    <a:ext uri="{FF2B5EF4-FFF2-40B4-BE49-F238E27FC236}">
                      <a16:creationId xmlns:a16="http://schemas.microsoft.com/office/drawing/2014/main" id="{1A999631-68A5-47E5-93B2-826C217BBD1D}"/>
                    </a:ext>
                  </a:extLst>
                </p:cNvPr>
                <p:cNvSpPr/>
                <p:nvPr/>
              </p:nvSpPr>
              <p:spPr bwMode="auto">
                <a:xfrm>
                  <a:off x="11920326" y="4214564"/>
                  <a:ext cx="1642970" cy="2291731"/>
                </a:xfrm>
                <a:custGeom>
                  <a:avLst/>
                  <a:gdLst/>
                  <a:ahLst/>
                  <a:cxnLst/>
                  <a:rect l="l" t="t" r="r" b="b"/>
                  <a:pathLst>
                    <a:path w="757247" h="1056273">
                      <a:moveTo>
                        <a:pt x="480708" y="839209"/>
                      </a:moveTo>
                      <a:lnTo>
                        <a:pt x="480708" y="866641"/>
                      </a:lnTo>
                      <a:lnTo>
                        <a:pt x="663588" y="866641"/>
                      </a:lnTo>
                      <a:lnTo>
                        <a:pt x="663588" y="839209"/>
                      </a:lnTo>
                      <a:close/>
                      <a:moveTo>
                        <a:pt x="114948" y="644272"/>
                      </a:moveTo>
                      <a:lnTo>
                        <a:pt x="114948" y="671704"/>
                      </a:lnTo>
                      <a:lnTo>
                        <a:pt x="663588" y="671704"/>
                      </a:lnTo>
                      <a:lnTo>
                        <a:pt x="663588" y="644272"/>
                      </a:lnTo>
                      <a:close/>
                      <a:moveTo>
                        <a:pt x="114948" y="520816"/>
                      </a:moveTo>
                      <a:lnTo>
                        <a:pt x="114948" y="548248"/>
                      </a:lnTo>
                      <a:lnTo>
                        <a:pt x="663588" y="548248"/>
                      </a:lnTo>
                      <a:lnTo>
                        <a:pt x="663588" y="520816"/>
                      </a:lnTo>
                      <a:close/>
                      <a:moveTo>
                        <a:pt x="114948" y="397359"/>
                      </a:moveTo>
                      <a:lnTo>
                        <a:pt x="114948" y="424791"/>
                      </a:lnTo>
                      <a:lnTo>
                        <a:pt x="663588" y="424791"/>
                      </a:lnTo>
                      <a:lnTo>
                        <a:pt x="663588" y="397359"/>
                      </a:lnTo>
                      <a:close/>
                      <a:moveTo>
                        <a:pt x="114948" y="273902"/>
                      </a:moveTo>
                      <a:lnTo>
                        <a:pt x="114948" y="301334"/>
                      </a:lnTo>
                      <a:lnTo>
                        <a:pt x="663588" y="301334"/>
                      </a:lnTo>
                      <a:lnTo>
                        <a:pt x="663588" y="273902"/>
                      </a:lnTo>
                      <a:close/>
                      <a:moveTo>
                        <a:pt x="351644" y="150445"/>
                      </a:moveTo>
                      <a:lnTo>
                        <a:pt x="351644" y="177877"/>
                      </a:lnTo>
                      <a:lnTo>
                        <a:pt x="663588" y="177877"/>
                      </a:lnTo>
                      <a:lnTo>
                        <a:pt x="663588" y="150445"/>
                      </a:lnTo>
                      <a:close/>
                      <a:moveTo>
                        <a:pt x="156378" y="20793"/>
                      </a:moveTo>
                      <a:lnTo>
                        <a:pt x="156378" y="37058"/>
                      </a:lnTo>
                      <a:lnTo>
                        <a:pt x="719457" y="37058"/>
                      </a:lnTo>
                      <a:lnTo>
                        <a:pt x="719457" y="1021460"/>
                      </a:lnTo>
                      <a:lnTo>
                        <a:pt x="29859" y="1021460"/>
                      </a:lnTo>
                      <a:lnTo>
                        <a:pt x="29859" y="164161"/>
                      </a:lnTo>
                      <a:lnTo>
                        <a:pt x="13504" y="164161"/>
                      </a:lnTo>
                      <a:lnTo>
                        <a:pt x="13504" y="1037725"/>
                      </a:lnTo>
                      <a:lnTo>
                        <a:pt x="735811" y="1037725"/>
                      </a:lnTo>
                      <a:lnTo>
                        <a:pt x="735811" y="20793"/>
                      </a:lnTo>
                      <a:close/>
                      <a:moveTo>
                        <a:pt x="139452" y="15980"/>
                      </a:moveTo>
                      <a:lnTo>
                        <a:pt x="15031" y="142782"/>
                      </a:lnTo>
                      <a:lnTo>
                        <a:pt x="118964" y="120320"/>
                      </a:lnTo>
                      <a:close/>
                      <a:moveTo>
                        <a:pt x="126937" y="0"/>
                      </a:moveTo>
                      <a:lnTo>
                        <a:pt x="757247" y="0"/>
                      </a:lnTo>
                      <a:lnTo>
                        <a:pt x="757247" y="1056273"/>
                      </a:lnTo>
                      <a:lnTo>
                        <a:pt x="0" y="1056273"/>
                      </a:lnTo>
                      <a:lnTo>
                        <a:pt x="0" y="133924"/>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7" tIns="45698" rIns="91397" bIns="45698" numCol="1" rtlCol="0" anchor="ctr" anchorCtr="0" compatLnSpc="1">
                  <a:prstTxWarp prst="textNoShape">
                    <a:avLst/>
                  </a:prstTxWarp>
                </a:bodyPr>
                <a:lstStyle>
                  <a:defPPr>
                    <a:defRPr lang="en-US"/>
                  </a:defPPr>
                  <a:lvl1pPr marL="0" algn="l" defTabSz="932688" rtl="0" eaLnBrk="1" latinLnBrk="0" hangingPunct="1">
                    <a:defRPr sz="1836" kern="1200">
                      <a:solidFill>
                        <a:schemeClr val="lt1"/>
                      </a:solidFill>
                      <a:latin typeface="+mn-lt"/>
                      <a:ea typeface="+mn-ea"/>
                      <a:cs typeface="+mn-cs"/>
                    </a:defRPr>
                  </a:lvl1pPr>
                  <a:lvl2pPr marL="466344" algn="l" defTabSz="932688" rtl="0" eaLnBrk="1" latinLnBrk="0" hangingPunct="1">
                    <a:defRPr sz="1836" kern="1200">
                      <a:solidFill>
                        <a:schemeClr val="lt1"/>
                      </a:solidFill>
                      <a:latin typeface="+mn-lt"/>
                      <a:ea typeface="+mn-ea"/>
                      <a:cs typeface="+mn-cs"/>
                    </a:defRPr>
                  </a:lvl2pPr>
                  <a:lvl3pPr marL="932688" algn="l" defTabSz="932688" rtl="0" eaLnBrk="1" latinLnBrk="0" hangingPunct="1">
                    <a:defRPr sz="1836" kern="1200">
                      <a:solidFill>
                        <a:schemeClr val="lt1"/>
                      </a:solidFill>
                      <a:latin typeface="+mn-lt"/>
                      <a:ea typeface="+mn-ea"/>
                      <a:cs typeface="+mn-cs"/>
                    </a:defRPr>
                  </a:lvl3pPr>
                  <a:lvl4pPr marL="1399032" algn="l" defTabSz="932688" rtl="0" eaLnBrk="1" latinLnBrk="0" hangingPunct="1">
                    <a:defRPr sz="1836" kern="1200">
                      <a:solidFill>
                        <a:schemeClr val="lt1"/>
                      </a:solidFill>
                      <a:latin typeface="+mn-lt"/>
                      <a:ea typeface="+mn-ea"/>
                      <a:cs typeface="+mn-cs"/>
                    </a:defRPr>
                  </a:lvl4pPr>
                  <a:lvl5pPr marL="1865376" algn="l" defTabSz="932688" rtl="0" eaLnBrk="1" latinLnBrk="0" hangingPunct="1">
                    <a:defRPr sz="1836" kern="1200">
                      <a:solidFill>
                        <a:schemeClr val="lt1"/>
                      </a:solidFill>
                      <a:latin typeface="+mn-lt"/>
                      <a:ea typeface="+mn-ea"/>
                      <a:cs typeface="+mn-cs"/>
                    </a:defRPr>
                  </a:lvl5pPr>
                  <a:lvl6pPr marL="2331720" algn="l" defTabSz="932688" rtl="0" eaLnBrk="1" latinLnBrk="0" hangingPunct="1">
                    <a:defRPr sz="1836" kern="1200">
                      <a:solidFill>
                        <a:schemeClr val="lt1"/>
                      </a:solidFill>
                      <a:latin typeface="+mn-lt"/>
                      <a:ea typeface="+mn-ea"/>
                      <a:cs typeface="+mn-cs"/>
                    </a:defRPr>
                  </a:lvl6pPr>
                  <a:lvl7pPr marL="2798064" algn="l" defTabSz="932688" rtl="0" eaLnBrk="1" latinLnBrk="0" hangingPunct="1">
                    <a:defRPr sz="1836" kern="1200">
                      <a:solidFill>
                        <a:schemeClr val="lt1"/>
                      </a:solidFill>
                      <a:latin typeface="+mn-lt"/>
                      <a:ea typeface="+mn-ea"/>
                      <a:cs typeface="+mn-cs"/>
                    </a:defRPr>
                  </a:lvl7pPr>
                  <a:lvl8pPr marL="3264408" algn="l" defTabSz="932688" rtl="0" eaLnBrk="1" latinLnBrk="0" hangingPunct="1">
                    <a:defRPr sz="1836" kern="1200">
                      <a:solidFill>
                        <a:schemeClr val="lt1"/>
                      </a:solidFill>
                      <a:latin typeface="+mn-lt"/>
                      <a:ea typeface="+mn-ea"/>
                      <a:cs typeface="+mn-cs"/>
                    </a:defRPr>
                  </a:lvl8pPr>
                  <a:lvl9pPr marL="3730752" algn="l" defTabSz="932688" rtl="0" eaLnBrk="1" latinLnBrk="0" hangingPunct="1">
                    <a:defRPr sz="1836" kern="1200">
                      <a:solidFill>
                        <a:schemeClr val="lt1"/>
                      </a:solidFill>
                      <a:latin typeface="+mn-lt"/>
                      <a:ea typeface="+mn-ea"/>
                      <a:cs typeface="+mn-cs"/>
                    </a:defRPr>
                  </a:lvl9pPr>
                </a:lstStyle>
                <a:p>
                  <a:pPr algn="ctr" defTabSz="913573" fontAlgn="base">
                    <a:spcBef>
                      <a:spcPct val="0"/>
                    </a:spcBef>
                    <a:spcAft>
                      <a:spcPct val="0"/>
                    </a:spcAft>
                    <a:defRPr/>
                  </a:pPr>
                  <a:endParaRPr lang="en-US" sz="2200" dirty="0">
                    <a:solidFill>
                      <a:schemeClr val="bg1"/>
                    </a:solidFill>
                  </a:endParaRPr>
                </a:p>
              </p:txBody>
            </p:sp>
            <p:sp>
              <p:nvSpPr>
                <p:cNvPr id="56" name="Rectangle 59">
                  <a:extLst>
                    <a:ext uri="{FF2B5EF4-FFF2-40B4-BE49-F238E27FC236}">
                      <a16:creationId xmlns:a16="http://schemas.microsoft.com/office/drawing/2014/main" id="{D784418E-9F50-4C65-8BBD-F28479F66D5A}"/>
                    </a:ext>
                  </a:extLst>
                </p:cNvPr>
                <p:cNvSpPr/>
                <p:nvPr/>
              </p:nvSpPr>
              <p:spPr bwMode="auto">
                <a:xfrm>
                  <a:off x="12640526" y="5133212"/>
                  <a:ext cx="1076164" cy="1529741"/>
                </a:xfrm>
                <a:custGeom>
                  <a:avLst/>
                  <a:gdLst/>
                  <a:ahLst/>
                  <a:cxnLst/>
                  <a:rect l="l" t="t" r="r" b="b"/>
                  <a:pathLst>
                    <a:path w="781255" h="1110531">
                      <a:moveTo>
                        <a:pt x="711405" y="0"/>
                      </a:moveTo>
                      <a:lnTo>
                        <a:pt x="781255" y="0"/>
                      </a:lnTo>
                      <a:lnTo>
                        <a:pt x="781255" y="1037117"/>
                      </a:lnTo>
                      <a:lnTo>
                        <a:pt x="781255" y="1063586"/>
                      </a:lnTo>
                      <a:lnTo>
                        <a:pt x="781255" y="1110531"/>
                      </a:lnTo>
                      <a:lnTo>
                        <a:pt x="0" y="1110531"/>
                      </a:lnTo>
                      <a:lnTo>
                        <a:pt x="0" y="1037117"/>
                      </a:lnTo>
                      <a:lnTo>
                        <a:pt x="711405" y="1037117"/>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7" tIns="45698" rIns="91397" bIns="45698" numCol="1" rtlCol="0" anchor="ctr" anchorCtr="0" compatLnSpc="1">
                  <a:prstTxWarp prst="textNoShape">
                    <a:avLst/>
                  </a:prstTxWarp>
                </a:bodyPr>
                <a:lstStyle>
                  <a:defPPr>
                    <a:defRPr lang="en-US"/>
                  </a:defPPr>
                  <a:lvl1pPr marL="0" algn="l" defTabSz="932688" rtl="0" eaLnBrk="1" latinLnBrk="0" hangingPunct="1">
                    <a:defRPr sz="1836" kern="1200">
                      <a:solidFill>
                        <a:schemeClr val="lt1"/>
                      </a:solidFill>
                      <a:latin typeface="+mn-lt"/>
                      <a:ea typeface="+mn-ea"/>
                      <a:cs typeface="+mn-cs"/>
                    </a:defRPr>
                  </a:lvl1pPr>
                  <a:lvl2pPr marL="466344" algn="l" defTabSz="932688" rtl="0" eaLnBrk="1" latinLnBrk="0" hangingPunct="1">
                    <a:defRPr sz="1836" kern="1200">
                      <a:solidFill>
                        <a:schemeClr val="lt1"/>
                      </a:solidFill>
                      <a:latin typeface="+mn-lt"/>
                      <a:ea typeface="+mn-ea"/>
                      <a:cs typeface="+mn-cs"/>
                    </a:defRPr>
                  </a:lvl2pPr>
                  <a:lvl3pPr marL="932688" algn="l" defTabSz="932688" rtl="0" eaLnBrk="1" latinLnBrk="0" hangingPunct="1">
                    <a:defRPr sz="1836" kern="1200">
                      <a:solidFill>
                        <a:schemeClr val="lt1"/>
                      </a:solidFill>
                      <a:latin typeface="+mn-lt"/>
                      <a:ea typeface="+mn-ea"/>
                      <a:cs typeface="+mn-cs"/>
                    </a:defRPr>
                  </a:lvl3pPr>
                  <a:lvl4pPr marL="1399032" algn="l" defTabSz="932688" rtl="0" eaLnBrk="1" latinLnBrk="0" hangingPunct="1">
                    <a:defRPr sz="1836" kern="1200">
                      <a:solidFill>
                        <a:schemeClr val="lt1"/>
                      </a:solidFill>
                      <a:latin typeface="+mn-lt"/>
                      <a:ea typeface="+mn-ea"/>
                      <a:cs typeface="+mn-cs"/>
                    </a:defRPr>
                  </a:lvl4pPr>
                  <a:lvl5pPr marL="1865376" algn="l" defTabSz="932688" rtl="0" eaLnBrk="1" latinLnBrk="0" hangingPunct="1">
                    <a:defRPr sz="1836" kern="1200">
                      <a:solidFill>
                        <a:schemeClr val="lt1"/>
                      </a:solidFill>
                      <a:latin typeface="+mn-lt"/>
                      <a:ea typeface="+mn-ea"/>
                      <a:cs typeface="+mn-cs"/>
                    </a:defRPr>
                  </a:lvl5pPr>
                  <a:lvl6pPr marL="2331720" algn="l" defTabSz="932688" rtl="0" eaLnBrk="1" latinLnBrk="0" hangingPunct="1">
                    <a:defRPr sz="1836" kern="1200">
                      <a:solidFill>
                        <a:schemeClr val="lt1"/>
                      </a:solidFill>
                      <a:latin typeface="+mn-lt"/>
                      <a:ea typeface="+mn-ea"/>
                      <a:cs typeface="+mn-cs"/>
                    </a:defRPr>
                  </a:lvl6pPr>
                  <a:lvl7pPr marL="2798064" algn="l" defTabSz="932688" rtl="0" eaLnBrk="1" latinLnBrk="0" hangingPunct="1">
                    <a:defRPr sz="1836" kern="1200">
                      <a:solidFill>
                        <a:schemeClr val="lt1"/>
                      </a:solidFill>
                      <a:latin typeface="+mn-lt"/>
                      <a:ea typeface="+mn-ea"/>
                      <a:cs typeface="+mn-cs"/>
                    </a:defRPr>
                  </a:lvl7pPr>
                  <a:lvl8pPr marL="3264408" algn="l" defTabSz="932688" rtl="0" eaLnBrk="1" latinLnBrk="0" hangingPunct="1">
                    <a:defRPr sz="1836" kern="1200">
                      <a:solidFill>
                        <a:schemeClr val="lt1"/>
                      </a:solidFill>
                      <a:latin typeface="+mn-lt"/>
                      <a:ea typeface="+mn-ea"/>
                      <a:cs typeface="+mn-cs"/>
                    </a:defRPr>
                  </a:lvl8pPr>
                  <a:lvl9pPr marL="3730752" algn="l" defTabSz="932688" rtl="0" eaLnBrk="1" latinLnBrk="0" hangingPunct="1">
                    <a:defRPr sz="1836" kern="1200">
                      <a:solidFill>
                        <a:schemeClr val="lt1"/>
                      </a:solidFill>
                      <a:latin typeface="+mn-lt"/>
                      <a:ea typeface="+mn-ea"/>
                      <a:cs typeface="+mn-cs"/>
                    </a:defRPr>
                  </a:lvl9pPr>
                </a:lstStyle>
                <a:p>
                  <a:pPr algn="ctr" defTabSz="913573" fontAlgn="base">
                    <a:spcBef>
                      <a:spcPct val="0"/>
                    </a:spcBef>
                    <a:spcAft>
                      <a:spcPct val="0"/>
                    </a:spcAft>
                    <a:defRPr/>
                  </a:pPr>
                  <a:endParaRPr lang="en-US" sz="2200" dirty="0">
                    <a:solidFill>
                      <a:schemeClr val="bg1"/>
                    </a:solidFill>
                  </a:endParaRPr>
                </a:p>
              </p:txBody>
            </p:sp>
            <p:sp>
              <p:nvSpPr>
                <p:cNvPr id="57" name="Rectangle 59">
                  <a:extLst>
                    <a:ext uri="{FF2B5EF4-FFF2-40B4-BE49-F238E27FC236}">
                      <a16:creationId xmlns:a16="http://schemas.microsoft.com/office/drawing/2014/main" id="{3B0B3F06-4352-4A44-B88B-756C4411A7BC}"/>
                    </a:ext>
                  </a:extLst>
                </p:cNvPr>
                <p:cNvSpPr/>
                <p:nvPr/>
              </p:nvSpPr>
              <p:spPr bwMode="auto">
                <a:xfrm>
                  <a:off x="12530813" y="4887235"/>
                  <a:ext cx="1422273" cy="2021686"/>
                </a:xfrm>
                <a:custGeom>
                  <a:avLst/>
                  <a:gdLst/>
                  <a:ahLst/>
                  <a:cxnLst/>
                  <a:rect l="l" t="t" r="r" b="b"/>
                  <a:pathLst>
                    <a:path w="781255" h="1110531">
                      <a:moveTo>
                        <a:pt x="711405" y="0"/>
                      </a:moveTo>
                      <a:lnTo>
                        <a:pt x="781255" y="0"/>
                      </a:lnTo>
                      <a:lnTo>
                        <a:pt x="781255" y="1037117"/>
                      </a:lnTo>
                      <a:lnTo>
                        <a:pt x="781255" y="1063586"/>
                      </a:lnTo>
                      <a:lnTo>
                        <a:pt x="781255" y="1110531"/>
                      </a:lnTo>
                      <a:lnTo>
                        <a:pt x="0" y="1110531"/>
                      </a:lnTo>
                      <a:lnTo>
                        <a:pt x="0" y="1037117"/>
                      </a:lnTo>
                      <a:lnTo>
                        <a:pt x="711405" y="1037117"/>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7" tIns="45698" rIns="91397" bIns="45698" numCol="1" rtlCol="0" anchor="ctr" anchorCtr="0" compatLnSpc="1">
                  <a:prstTxWarp prst="textNoShape">
                    <a:avLst/>
                  </a:prstTxWarp>
                </a:bodyPr>
                <a:lstStyle>
                  <a:defPPr>
                    <a:defRPr lang="en-US"/>
                  </a:defPPr>
                  <a:lvl1pPr marL="0" algn="l" defTabSz="932688" rtl="0" eaLnBrk="1" latinLnBrk="0" hangingPunct="1">
                    <a:defRPr sz="1836" kern="1200">
                      <a:solidFill>
                        <a:schemeClr val="lt1"/>
                      </a:solidFill>
                      <a:latin typeface="+mn-lt"/>
                      <a:ea typeface="+mn-ea"/>
                      <a:cs typeface="+mn-cs"/>
                    </a:defRPr>
                  </a:lvl1pPr>
                  <a:lvl2pPr marL="466344" algn="l" defTabSz="932688" rtl="0" eaLnBrk="1" latinLnBrk="0" hangingPunct="1">
                    <a:defRPr sz="1836" kern="1200">
                      <a:solidFill>
                        <a:schemeClr val="lt1"/>
                      </a:solidFill>
                      <a:latin typeface="+mn-lt"/>
                      <a:ea typeface="+mn-ea"/>
                      <a:cs typeface="+mn-cs"/>
                    </a:defRPr>
                  </a:lvl2pPr>
                  <a:lvl3pPr marL="932688" algn="l" defTabSz="932688" rtl="0" eaLnBrk="1" latinLnBrk="0" hangingPunct="1">
                    <a:defRPr sz="1836" kern="1200">
                      <a:solidFill>
                        <a:schemeClr val="lt1"/>
                      </a:solidFill>
                      <a:latin typeface="+mn-lt"/>
                      <a:ea typeface="+mn-ea"/>
                      <a:cs typeface="+mn-cs"/>
                    </a:defRPr>
                  </a:lvl3pPr>
                  <a:lvl4pPr marL="1399032" algn="l" defTabSz="932688" rtl="0" eaLnBrk="1" latinLnBrk="0" hangingPunct="1">
                    <a:defRPr sz="1836" kern="1200">
                      <a:solidFill>
                        <a:schemeClr val="lt1"/>
                      </a:solidFill>
                      <a:latin typeface="+mn-lt"/>
                      <a:ea typeface="+mn-ea"/>
                      <a:cs typeface="+mn-cs"/>
                    </a:defRPr>
                  </a:lvl4pPr>
                  <a:lvl5pPr marL="1865376" algn="l" defTabSz="932688" rtl="0" eaLnBrk="1" latinLnBrk="0" hangingPunct="1">
                    <a:defRPr sz="1836" kern="1200">
                      <a:solidFill>
                        <a:schemeClr val="lt1"/>
                      </a:solidFill>
                      <a:latin typeface="+mn-lt"/>
                      <a:ea typeface="+mn-ea"/>
                      <a:cs typeface="+mn-cs"/>
                    </a:defRPr>
                  </a:lvl5pPr>
                  <a:lvl6pPr marL="2331720" algn="l" defTabSz="932688" rtl="0" eaLnBrk="1" latinLnBrk="0" hangingPunct="1">
                    <a:defRPr sz="1836" kern="1200">
                      <a:solidFill>
                        <a:schemeClr val="lt1"/>
                      </a:solidFill>
                      <a:latin typeface="+mn-lt"/>
                      <a:ea typeface="+mn-ea"/>
                      <a:cs typeface="+mn-cs"/>
                    </a:defRPr>
                  </a:lvl6pPr>
                  <a:lvl7pPr marL="2798064" algn="l" defTabSz="932688" rtl="0" eaLnBrk="1" latinLnBrk="0" hangingPunct="1">
                    <a:defRPr sz="1836" kern="1200">
                      <a:solidFill>
                        <a:schemeClr val="lt1"/>
                      </a:solidFill>
                      <a:latin typeface="+mn-lt"/>
                      <a:ea typeface="+mn-ea"/>
                      <a:cs typeface="+mn-cs"/>
                    </a:defRPr>
                  </a:lvl7pPr>
                  <a:lvl8pPr marL="3264408" algn="l" defTabSz="932688" rtl="0" eaLnBrk="1" latinLnBrk="0" hangingPunct="1">
                    <a:defRPr sz="1836" kern="1200">
                      <a:solidFill>
                        <a:schemeClr val="lt1"/>
                      </a:solidFill>
                      <a:latin typeface="+mn-lt"/>
                      <a:ea typeface="+mn-ea"/>
                      <a:cs typeface="+mn-cs"/>
                    </a:defRPr>
                  </a:lvl8pPr>
                  <a:lvl9pPr marL="3730752" algn="l" defTabSz="932688" rtl="0" eaLnBrk="1" latinLnBrk="0" hangingPunct="1">
                    <a:defRPr sz="1836" kern="1200">
                      <a:solidFill>
                        <a:schemeClr val="lt1"/>
                      </a:solidFill>
                      <a:latin typeface="+mn-lt"/>
                      <a:ea typeface="+mn-ea"/>
                      <a:cs typeface="+mn-cs"/>
                    </a:defRPr>
                  </a:lvl9pPr>
                </a:lstStyle>
                <a:p>
                  <a:pPr algn="ctr" defTabSz="913573" fontAlgn="base">
                    <a:spcBef>
                      <a:spcPct val="0"/>
                    </a:spcBef>
                    <a:spcAft>
                      <a:spcPct val="0"/>
                    </a:spcAft>
                    <a:defRPr/>
                  </a:pPr>
                  <a:endParaRPr lang="en-US" sz="2200" dirty="0">
                    <a:solidFill>
                      <a:schemeClr val="bg1"/>
                    </a:solidFill>
                  </a:endParaRPr>
                </a:p>
              </p:txBody>
            </p:sp>
          </p:grpSp>
          <p:cxnSp>
            <p:nvCxnSpPr>
              <p:cNvPr id="54" name="Straight Connector 53">
                <a:extLst>
                  <a:ext uri="{FF2B5EF4-FFF2-40B4-BE49-F238E27FC236}">
                    <a16:creationId xmlns:a16="http://schemas.microsoft.com/office/drawing/2014/main" id="{A7199422-ADFD-42BA-87D0-589D8C6CD679}"/>
                  </a:ext>
                </a:extLst>
              </p:cNvPr>
              <p:cNvCxnSpPr/>
              <p:nvPr/>
            </p:nvCxnSpPr>
            <p:spPr>
              <a:xfrm>
                <a:off x="9767883" y="3689530"/>
                <a:ext cx="1290" cy="275142"/>
              </a:xfrm>
              <a:prstGeom prst="line">
                <a:avLst/>
              </a:prstGeom>
              <a:solidFill>
                <a:schemeClr val="bg1"/>
              </a:solidFill>
              <a:ln w="12700" cap="rnd">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CE1475AD-AB14-4522-B8BA-1305C16E0FD7}"/>
                  </a:ext>
                </a:extLst>
              </p:cNvPr>
              <p:cNvSpPr>
                <a:spLocks noChangeAspect="1"/>
              </p:cNvSpPr>
              <p:nvPr/>
            </p:nvSpPr>
            <p:spPr>
              <a:xfrm>
                <a:off x="9608565" y="3993183"/>
                <a:ext cx="90071" cy="900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32688" rtl="0" eaLnBrk="1" latinLnBrk="0" hangingPunct="1">
                  <a:defRPr sz="1836" kern="1200">
                    <a:solidFill>
                      <a:schemeClr val="lt1"/>
                    </a:solidFill>
                    <a:latin typeface="+mn-lt"/>
                    <a:ea typeface="+mn-ea"/>
                    <a:cs typeface="+mn-cs"/>
                  </a:defRPr>
                </a:lvl1pPr>
                <a:lvl2pPr marL="466344" algn="l" defTabSz="932688" rtl="0" eaLnBrk="1" latinLnBrk="0" hangingPunct="1">
                  <a:defRPr sz="1836" kern="1200">
                    <a:solidFill>
                      <a:schemeClr val="lt1"/>
                    </a:solidFill>
                    <a:latin typeface="+mn-lt"/>
                    <a:ea typeface="+mn-ea"/>
                    <a:cs typeface="+mn-cs"/>
                  </a:defRPr>
                </a:lvl2pPr>
                <a:lvl3pPr marL="932688" algn="l" defTabSz="932688" rtl="0" eaLnBrk="1" latinLnBrk="0" hangingPunct="1">
                  <a:defRPr sz="1836" kern="1200">
                    <a:solidFill>
                      <a:schemeClr val="lt1"/>
                    </a:solidFill>
                    <a:latin typeface="+mn-lt"/>
                    <a:ea typeface="+mn-ea"/>
                    <a:cs typeface="+mn-cs"/>
                  </a:defRPr>
                </a:lvl3pPr>
                <a:lvl4pPr marL="1399032" algn="l" defTabSz="932688" rtl="0" eaLnBrk="1" latinLnBrk="0" hangingPunct="1">
                  <a:defRPr sz="1836" kern="1200">
                    <a:solidFill>
                      <a:schemeClr val="lt1"/>
                    </a:solidFill>
                    <a:latin typeface="+mn-lt"/>
                    <a:ea typeface="+mn-ea"/>
                    <a:cs typeface="+mn-cs"/>
                  </a:defRPr>
                </a:lvl4pPr>
                <a:lvl5pPr marL="1865376" algn="l" defTabSz="932688" rtl="0" eaLnBrk="1" latinLnBrk="0" hangingPunct="1">
                  <a:defRPr sz="1836" kern="1200">
                    <a:solidFill>
                      <a:schemeClr val="lt1"/>
                    </a:solidFill>
                    <a:latin typeface="+mn-lt"/>
                    <a:ea typeface="+mn-ea"/>
                    <a:cs typeface="+mn-cs"/>
                  </a:defRPr>
                </a:lvl5pPr>
                <a:lvl6pPr marL="2331720" algn="l" defTabSz="932688" rtl="0" eaLnBrk="1" latinLnBrk="0" hangingPunct="1">
                  <a:defRPr sz="1836" kern="1200">
                    <a:solidFill>
                      <a:schemeClr val="lt1"/>
                    </a:solidFill>
                    <a:latin typeface="+mn-lt"/>
                    <a:ea typeface="+mn-ea"/>
                    <a:cs typeface="+mn-cs"/>
                  </a:defRPr>
                </a:lvl6pPr>
                <a:lvl7pPr marL="2798064" algn="l" defTabSz="932688" rtl="0" eaLnBrk="1" latinLnBrk="0" hangingPunct="1">
                  <a:defRPr sz="1836" kern="1200">
                    <a:solidFill>
                      <a:schemeClr val="lt1"/>
                    </a:solidFill>
                    <a:latin typeface="+mn-lt"/>
                    <a:ea typeface="+mn-ea"/>
                    <a:cs typeface="+mn-cs"/>
                  </a:defRPr>
                </a:lvl7pPr>
                <a:lvl8pPr marL="3264408" algn="l" defTabSz="932688" rtl="0" eaLnBrk="1" latinLnBrk="0" hangingPunct="1">
                  <a:defRPr sz="1836" kern="1200">
                    <a:solidFill>
                      <a:schemeClr val="lt1"/>
                    </a:solidFill>
                    <a:latin typeface="+mn-lt"/>
                    <a:ea typeface="+mn-ea"/>
                    <a:cs typeface="+mn-cs"/>
                  </a:defRPr>
                </a:lvl8pPr>
                <a:lvl9pPr marL="3730752" algn="l" defTabSz="932688" rtl="0" eaLnBrk="1" latinLnBrk="0" hangingPunct="1">
                  <a:defRPr sz="1836" kern="1200">
                    <a:solidFill>
                      <a:schemeClr val="lt1"/>
                    </a:solidFill>
                    <a:latin typeface="+mn-lt"/>
                    <a:ea typeface="+mn-ea"/>
                    <a:cs typeface="+mn-cs"/>
                  </a:defRPr>
                </a:lvl9pPr>
              </a:lstStyle>
              <a:p>
                <a:pPr algn="ctr" defTabSz="932508">
                  <a:defRPr/>
                </a:pPr>
                <a:endParaRPr lang="en-US" dirty="0">
                  <a:solidFill>
                    <a:schemeClr val="bg1"/>
                  </a:solidFill>
                </a:endParaRPr>
              </a:p>
            </p:txBody>
          </p:sp>
          <p:sp>
            <p:nvSpPr>
              <p:cNvPr id="62" name="Rectangle 61">
                <a:extLst>
                  <a:ext uri="{FF2B5EF4-FFF2-40B4-BE49-F238E27FC236}">
                    <a16:creationId xmlns:a16="http://schemas.microsoft.com/office/drawing/2014/main" id="{E247E4A2-23CA-4DA7-BFD2-15BC22121932}"/>
                  </a:ext>
                </a:extLst>
              </p:cNvPr>
              <p:cNvSpPr>
                <a:spLocks noChangeAspect="1"/>
              </p:cNvSpPr>
              <p:nvPr/>
            </p:nvSpPr>
            <p:spPr>
              <a:xfrm>
                <a:off x="9721953" y="3991252"/>
                <a:ext cx="90071" cy="900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32688" rtl="0" eaLnBrk="1" latinLnBrk="0" hangingPunct="1">
                  <a:defRPr sz="1836" kern="1200">
                    <a:solidFill>
                      <a:schemeClr val="lt1"/>
                    </a:solidFill>
                    <a:latin typeface="+mn-lt"/>
                    <a:ea typeface="+mn-ea"/>
                    <a:cs typeface="+mn-cs"/>
                  </a:defRPr>
                </a:lvl1pPr>
                <a:lvl2pPr marL="466344" algn="l" defTabSz="932688" rtl="0" eaLnBrk="1" latinLnBrk="0" hangingPunct="1">
                  <a:defRPr sz="1836" kern="1200">
                    <a:solidFill>
                      <a:schemeClr val="lt1"/>
                    </a:solidFill>
                    <a:latin typeface="+mn-lt"/>
                    <a:ea typeface="+mn-ea"/>
                    <a:cs typeface="+mn-cs"/>
                  </a:defRPr>
                </a:lvl2pPr>
                <a:lvl3pPr marL="932688" algn="l" defTabSz="932688" rtl="0" eaLnBrk="1" latinLnBrk="0" hangingPunct="1">
                  <a:defRPr sz="1836" kern="1200">
                    <a:solidFill>
                      <a:schemeClr val="lt1"/>
                    </a:solidFill>
                    <a:latin typeface="+mn-lt"/>
                    <a:ea typeface="+mn-ea"/>
                    <a:cs typeface="+mn-cs"/>
                  </a:defRPr>
                </a:lvl3pPr>
                <a:lvl4pPr marL="1399032" algn="l" defTabSz="932688" rtl="0" eaLnBrk="1" latinLnBrk="0" hangingPunct="1">
                  <a:defRPr sz="1836" kern="1200">
                    <a:solidFill>
                      <a:schemeClr val="lt1"/>
                    </a:solidFill>
                    <a:latin typeface="+mn-lt"/>
                    <a:ea typeface="+mn-ea"/>
                    <a:cs typeface="+mn-cs"/>
                  </a:defRPr>
                </a:lvl4pPr>
                <a:lvl5pPr marL="1865376" algn="l" defTabSz="932688" rtl="0" eaLnBrk="1" latinLnBrk="0" hangingPunct="1">
                  <a:defRPr sz="1836" kern="1200">
                    <a:solidFill>
                      <a:schemeClr val="lt1"/>
                    </a:solidFill>
                    <a:latin typeface="+mn-lt"/>
                    <a:ea typeface="+mn-ea"/>
                    <a:cs typeface="+mn-cs"/>
                  </a:defRPr>
                </a:lvl5pPr>
                <a:lvl6pPr marL="2331720" algn="l" defTabSz="932688" rtl="0" eaLnBrk="1" latinLnBrk="0" hangingPunct="1">
                  <a:defRPr sz="1836" kern="1200">
                    <a:solidFill>
                      <a:schemeClr val="lt1"/>
                    </a:solidFill>
                    <a:latin typeface="+mn-lt"/>
                    <a:ea typeface="+mn-ea"/>
                    <a:cs typeface="+mn-cs"/>
                  </a:defRPr>
                </a:lvl6pPr>
                <a:lvl7pPr marL="2798064" algn="l" defTabSz="932688" rtl="0" eaLnBrk="1" latinLnBrk="0" hangingPunct="1">
                  <a:defRPr sz="1836" kern="1200">
                    <a:solidFill>
                      <a:schemeClr val="lt1"/>
                    </a:solidFill>
                    <a:latin typeface="+mn-lt"/>
                    <a:ea typeface="+mn-ea"/>
                    <a:cs typeface="+mn-cs"/>
                  </a:defRPr>
                </a:lvl7pPr>
                <a:lvl8pPr marL="3264408" algn="l" defTabSz="932688" rtl="0" eaLnBrk="1" latinLnBrk="0" hangingPunct="1">
                  <a:defRPr sz="1836" kern="1200">
                    <a:solidFill>
                      <a:schemeClr val="lt1"/>
                    </a:solidFill>
                    <a:latin typeface="+mn-lt"/>
                    <a:ea typeface="+mn-ea"/>
                    <a:cs typeface="+mn-cs"/>
                  </a:defRPr>
                </a:lvl8pPr>
                <a:lvl9pPr marL="3730752" algn="l" defTabSz="932688" rtl="0" eaLnBrk="1" latinLnBrk="0" hangingPunct="1">
                  <a:defRPr sz="1836" kern="1200">
                    <a:solidFill>
                      <a:schemeClr val="lt1"/>
                    </a:solidFill>
                    <a:latin typeface="+mn-lt"/>
                    <a:ea typeface="+mn-ea"/>
                    <a:cs typeface="+mn-cs"/>
                  </a:defRPr>
                </a:lvl9pPr>
              </a:lstStyle>
              <a:p>
                <a:pPr algn="ctr" defTabSz="932508">
                  <a:defRPr/>
                </a:pPr>
                <a:endParaRPr lang="en-US" dirty="0">
                  <a:solidFill>
                    <a:schemeClr val="bg1"/>
                  </a:solidFill>
                </a:endParaRPr>
              </a:p>
            </p:txBody>
          </p:sp>
          <p:sp>
            <p:nvSpPr>
              <p:cNvPr id="63" name="Rectangle 62">
                <a:extLst>
                  <a:ext uri="{FF2B5EF4-FFF2-40B4-BE49-F238E27FC236}">
                    <a16:creationId xmlns:a16="http://schemas.microsoft.com/office/drawing/2014/main" id="{7149D372-589A-47F6-A7FD-6907CD467A7C}"/>
                  </a:ext>
                </a:extLst>
              </p:cNvPr>
              <p:cNvSpPr>
                <a:spLocks noChangeAspect="1"/>
              </p:cNvSpPr>
              <p:nvPr/>
            </p:nvSpPr>
            <p:spPr>
              <a:xfrm>
                <a:off x="9829800" y="3995928"/>
                <a:ext cx="90071" cy="900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32688" rtl="0" eaLnBrk="1" latinLnBrk="0" hangingPunct="1">
                  <a:defRPr sz="1836" kern="1200">
                    <a:solidFill>
                      <a:schemeClr val="lt1"/>
                    </a:solidFill>
                    <a:latin typeface="+mn-lt"/>
                    <a:ea typeface="+mn-ea"/>
                    <a:cs typeface="+mn-cs"/>
                  </a:defRPr>
                </a:lvl1pPr>
                <a:lvl2pPr marL="466344" algn="l" defTabSz="932688" rtl="0" eaLnBrk="1" latinLnBrk="0" hangingPunct="1">
                  <a:defRPr sz="1836" kern="1200">
                    <a:solidFill>
                      <a:schemeClr val="lt1"/>
                    </a:solidFill>
                    <a:latin typeface="+mn-lt"/>
                    <a:ea typeface="+mn-ea"/>
                    <a:cs typeface="+mn-cs"/>
                  </a:defRPr>
                </a:lvl2pPr>
                <a:lvl3pPr marL="932688" algn="l" defTabSz="932688" rtl="0" eaLnBrk="1" latinLnBrk="0" hangingPunct="1">
                  <a:defRPr sz="1836" kern="1200">
                    <a:solidFill>
                      <a:schemeClr val="lt1"/>
                    </a:solidFill>
                    <a:latin typeface="+mn-lt"/>
                    <a:ea typeface="+mn-ea"/>
                    <a:cs typeface="+mn-cs"/>
                  </a:defRPr>
                </a:lvl3pPr>
                <a:lvl4pPr marL="1399032" algn="l" defTabSz="932688" rtl="0" eaLnBrk="1" latinLnBrk="0" hangingPunct="1">
                  <a:defRPr sz="1836" kern="1200">
                    <a:solidFill>
                      <a:schemeClr val="lt1"/>
                    </a:solidFill>
                    <a:latin typeface="+mn-lt"/>
                    <a:ea typeface="+mn-ea"/>
                    <a:cs typeface="+mn-cs"/>
                  </a:defRPr>
                </a:lvl4pPr>
                <a:lvl5pPr marL="1865376" algn="l" defTabSz="932688" rtl="0" eaLnBrk="1" latinLnBrk="0" hangingPunct="1">
                  <a:defRPr sz="1836" kern="1200">
                    <a:solidFill>
                      <a:schemeClr val="lt1"/>
                    </a:solidFill>
                    <a:latin typeface="+mn-lt"/>
                    <a:ea typeface="+mn-ea"/>
                    <a:cs typeface="+mn-cs"/>
                  </a:defRPr>
                </a:lvl5pPr>
                <a:lvl6pPr marL="2331720" algn="l" defTabSz="932688" rtl="0" eaLnBrk="1" latinLnBrk="0" hangingPunct="1">
                  <a:defRPr sz="1836" kern="1200">
                    <a:solidFill>
                      <a:schemeClr val="lt1"/>
                    </a:solidFill>
                    <a:latin typeface="+mn-lt"/>
                    <a:ea typeface="+mn-ea"/>
                    <a:cs typeface="+mn-cs"/>
                  </a:defRPr>
                </a:lvl6pPr>
                <a:lvl7pPr marL="2798064" algn="l" defTabSz="932688" rtl="0" eaLnBrk="1" latinLnBrk="0" hangingPunct="1">
                  <a:defRPr sz="1836" kern="1200">
                    <a:solidFill>
                      <a:schemeClr val="lt1"/>
                    </a:solidFill>
                    <a:latin typeface="+mn-lt"/>
                    <a:ea typeface="+mn-ea"/>
                    <a:cs typeface="+mn-cs"/>
                  </a:defRPr>
                </a:lvl7pPr>
                <a:lvl8pPr marL="3264408" algn="l" defTabSz="932688" rtl="0" eaLnBrk="1" latinLnBrk="0" hangingPunct="1">
                  <a:defRPr sz="1836" kern="1200">
                    <a:solidFill>
                      <a:schemeClr val="lt1"/>
                    </a:solidFill>
                    <a:latin typeface="+mn-lt"/>
                    <a:ea typeface="+mn-ea"/>
                    <a:cs typeface="+mn-cs"/>
                  </a:defRPr>
                </a:lvl8pPr>
                <a:lvl9pPr marL="3730752" algn="l" defTabSz="932688" rtl="0" eaLnBrk="1" latinLnBrk="0" hangingPunct="1">
                  <a:defRPr sz="1836" kern="1200">
                    <a:solidFill>
                      <a:schemeClr val="lt1"/>
                    </a:solidFill>
                    <a:latin typeface="+mn-lt"/>
                    <a:ea typeface="+mn-ea"/>
                    <a:cs typeface="+mn-cs"/>
                  </a:defRPr>
                </a:lvl9pPr>
              </a:lstStyle>
              <a:p>
                <a:pPr algn="ctr" defTabSz="932508">
                  <a:defRPr/>
                </a:pPr>
                <a:endParaRPr lang="en-US" dirty="0">
                  <a:solidFill>
                    <a:schemeClr val="bg1"/>
                  </a:solidFill>
                </a:endParaRPr>
              </a:p>
            </p:txBody>
          </p:sp>
          <p:sp>
            <p:nvSpPr>
              <p:cNvPr id="64" name="Rectangle 63">
                <a:extLst>
                  <a:ext uri="{FF2B5EF4-FFF2-40B4-BE49-F238E27FC236}">
                    <a16:creationId xmlns:a16="http://schemas.microsoft.com/office/drawing/2014/main" id="{3A0471AD-E77D-4FFB-B665-1C7C987DB905}"/>
                  </a:ext>
                </a:extLst>
              </p:cNvPr>
              <p:cNvSpPr>
                <a:spLocks noChangeAspect="1"/>
              </p:cNvSpPr>
              <p:nvPr/>
            </p:nvSpPr>
            <p:spPr>
              <a:xfrm>
                <a:off x="9829800" y="4105656"/>
                <a:ext cx="90071" cy="900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32688" rtl="0" eaLnBrk="1" latinLnBrk="0" hangingPunct="1">
                  <a:defRPr sz="1836" kern="1200">
                    <a:solidFill>
                      <a:schemeClr val="lt1"/>
                    </a:solidFill>
                    <a:latin typeface="+mn-lt"/>
                    <a:ea typeface="+mn-ea"/>
                    <a:cs typeface="+mn-cs"/>
                  </a:defRPr>
                </a:lvl1pPr>
                <a:lvl2pPr marL="466344" algn="l" defTabSz="932688" rtl="0" eaLnBrk="1" latinLnBrk="0" hangingPunct="1">
                  <a:defRPr sz="1836" kern="1200">
                    <a:solidFill>
                      <a:schemeClr val="lt1"/>
                    </a:solidFill>
                    <a:latin typeface="+mn-lt"/>
                    <a:ea typeface="+mn-ea"/>
                    <a:cs typeface="+mn-cs"/>
                  </a:defRPr>
                </a:lvl2pPr>
                <a:lvl3pPr marL="932688" algn="l" defTabSz="932688" rtl="0" eaLnBrk="1" latinLnBrk="0" hangingPunct="1">
                  <a:defRPr sz="1836" kern="1200">
                    <a:solidFill>
                      <a:schemeClr val="lt1"/>
                    </a:solidFill>
                    <a:latin typeface="+mn-lt"/>
                    <a:ea typeface="+mn-ea"/>
                    <a:cs typeface="+mn-cs"/>
                  </a:defRPr>
                </a:lvl3pPr>
                <a:lvl4pPr marL="1399032" algn="l" defTabSz="932688" rtl="0" eaLnBrk="1" latinLnBrk="0" hangingPunct="1">
                  <a:defRPr sz="1836" kern="1200">
                    <a:solidFill>
                      <a:schemeClr val="lt1"/>
                    </a:solidFill>
                    <a:latin typeface="+mn-lt"/>
                    <a:ea typeface="+mn-ea"/>
                    <a:cs typeface="+mn-cs"/>
                  </a:defRPr>
                </a:lvl4pPr>
                <a:lvl5pPr marL="1865376" algn="l" defTabSz="932688" rtl="0" eaLnBrk="1" latinLnBrk="0" hangingPunct="1">
                  <a:defRPr sz="1836" kern="1200">
                    <a:solidFill>
                      <a:schemeClr val="lt1"/>
                    </a:solidFill>
                    <a:latin typeface="+mn-lt"/>
                    <a:ea typeface="+mn-ea"/>
                    <a:cs typeface="+mn-cs"/>
                  </a:defRPr>
                </a:lvl5pPr>
                <a:lvl6pPr marL="2331720" algn="l" defTabSz="932688" rtl="0" eaLnBrk="1" latinLnBrk="0" hangingPunct="1">
                  <a:defRPr sz="1836" kern="1200">
                    <a:solidFill>
                      <a:schemeClr val="lt1"/>
                    </a:solidFill>
                    <a:latin typeface="+mn-lt"/>
                    <a:ea typeface="+mn-ea"/>
                    <a:cs typeface="+mn-cs"/>
                  </a:defRPr>
                </a:lvl6pPr>
                <a:lvl7pPr marL="2798064" algn="l" defTabSz="932688" rtl="0" eaLnBrk="1" latinLnBrk="0" hangingPunct="1">
                  <a:defRPr sz="1836" kern="1200">
                    <a:solidFill>
                      <a:schemeClr val="lt1"/>
                    </a:solidFill>
                    <a:latin typeface="+mn-lt"/>
                    <a:ea typeface="+mn-ea"/>
                    <a:cs typeface="+mn-cs"/>
                  </a:defRPr>
                </a:lvl7pPr>
                <a:lvl8pPr marL="3264408" algn="l" defTabSz="932688" rtl="0" eaLnBrk="1" latinLnBrk="0" hangingPunct="1">
                  <a:defRPr sz="1836" kern="1200">
                    <a:solidFill>
                      <a:schemeClr val="lt1"/>
                    </a:solidFill>
                    <a:latin typeface="+mn-lt"/>
                    <a:ea typeface="+mn-ea"/>
                    <a:cs typeface="+mn-cs"/>
                  </a:defRPr>
                </a:lvl8pPr>
                <a:lvl9pPr marL="3730752" algn="l" defTabSz="932688" rtl="0" eaLnBrk="1" latinLnBrk="0" hangingPunct="1">
                  <a:defRPr sz="1836" kern="1200">
                    <a:solidFill>
                      <a:schemeClr val="lt1"/>
                    </a:solidFill>
                    <a:latin typeface="+mn-lt"/>
                    <a:ea typeface="+mn-ea"/>
                    <a:cs typeface="+mn-cs"/>
                  </a:defRPr>
                </a:lvl9pPr>
              </a:lstStyle>
              <a:p>
                <a:pPr algn="ctr" defTabSz="932508">
                  <a:defRPr/>
                </a:pPr>
                <a:endParaRPr lang="en-US" dirty="0">
                  <a:solidFill>
                    <a:schemeClr val="bg1"/>
                  </a:solidFill>
                </a:endParaRPr>
              </a:p>
            </p:txBody>
          </p:sp>
          <p:sp>
            <p:nvSpPr>
              <p:cNvPr id="65" name="Rectangle 64">
                <a:extLst>
                  <a:ext uri="{FF2B5EF4-FFF2-40B4-BE49-F238E27FC236}">
                    <a16:creationId xmlns:a16="http://schemas.microsoft.com/office/drawing/2014/main" id="{4873F712-E98C-4DF3-A13F-4B216FF4B925}"/>
                  </a:ext>
                </a:extLst>
              </p:cNvPr>
              <p:cNvSpPr>
                <a:spLocks noChangeAspect="1"/>
              </p:cNvSpPr>
              <p:nvPr/>
            </p:nvSpPr>
            <p:spPr>
              <a:xfrm>
                <a:off x="9720072" y="4105656"/>
                <a:ext cx="90071" cy="900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32688" rtl="0" eaLnBrk="1" latinLnBrk="0" hangingPunct="1">
                  <a:defRPr sz="1836" kern="1200">
                    <a:solidFill>
                      <a:schemeClr val="lt1"/>
                    </a:solidFill>
                    <a:latin typeface="+mn-lt"/>
                    <a:ea typeface="+mn-ea"/>
                    <a:cs typeface="+mn-cs"/>
                  </a:defRPr>
                </a:lvl1pPr>
                <a:lvl2pPr marL="466344" algn="l" defTabSz="932688" rtl="0" eaLnBrk="1" latinLnBrk="0" hangingPunct="1">
                  <a:defRPr sz="1836" kern="1200">
                    <a:solidFill>
                      <a:schemeClr val="lt1"/>
                    </a:solidFill>
                    <a:latin typeface="+mn-lt"/>
                    <a:ea typeface="+mn-ea"/>
                    <a:cs typeface="+mn-cs"/>
                  </a:defRPr>
                </a:lvl2pPr>
                <a:lvl3pPr marL="932688" algn="l" defTabSz="932688" rtl="0" eaLnBrk="1" latinLnBrk="0" hangingPunct="1">
                  <a:defRPr sz="1836" kern="1200">
                    <a:solidFill>
                      <a:schemeClr val="lt1"/>
                    </a:solidFill>
                    <a:latin typeface="+mn-lt"/>
                    <a:ea typeface="+mn-ea"/>
                    <a:cs typeface="+mn-cs"/>
                  </a:defRPr>
                </a:lvl3pPr>
                <a:lvl4pPr marL="1399032" algn="l" defTabSz="932688" rtl="0" eaLnBrk="1" latinLnBrk="0" hangingPunct="1">
                  <a:defRPr sz="1836" kern="1200">
                    <a:solidFill>
                      <a:schemeClr val="lt1"/>
                    </a:solidFill>
                    <a:latin typeface="+mn-lt"/>
                    <a:ea typeface="+mn-ea"/>
                    <a:cs typeface="+mn-cs"/>
                  </a:defRPr>
                </a:lvl4pPr>
                <a:lvl5pPr marL="1865376" algn="l" defTabSz="932688" rtl="0" eaLnBrk="1" latinLnBrk="0" hangingPunct="1">
                  <a:defRPr sz="1836" kern="1200">
                    <a:solidFill>
                      <a:schemeClr val="lt1"/>
                    </a:solidFill>
                    <a:latin typeface="+mn-lt"/>
                    <a:ea typeface="+mn-ea"/>
                    <a:cs typeface="+mn-cs"/>
                  </a:defRPr>
                </a:lvl5pPr>
                <a:lvl6pPr marL="2331720" algn="l" defTabSz="932688" rtl="0" eaLnBrk="1" latinLnBrk="0" hangingPunct="1">
                  <a:defRPr sz="1836" kern="1200">
                    <a:solidFill>
                      <a:schemeClr val="lt1"/>
                    </a:solidFill>
                    <a:latin typeface="+mn-lt"/>
                    <a:ea typeface="+mn-ea"/>
                    <a:cs typeface="+mn-cs"/>
                  </a:defRPr>
                </a:lvl6pPr>
                <a:lvl7pPr marL="2798064" algn="l" defTabSz="932688" rtl="0" eaLnBrk="1" latinLnBrk="0" hangingPunct="1">
                  <a:defRPr sz="1836" kern="1200">
                    <a:solidFill>
                      <a:schemeClr val="lt1"/>
                    </a:solidFill>
                    <a:latin typeface="+mn-lt"/>
                    <a:ea typeface="+mn-ea"/>
                    <a:cs typeface="+mn-cs"/>
                  </a:defRPr>
                </a:lvl7pPr>
                <a:lvl8pPr marL="3264408" algn="l" defTabSz="932688" rtl="0" eaLnBrk="1" latinLnBrk="0" hangingPunct="1">
                  <a:defRPr sz="1836" kern="1200">
                    <a:solidFill>
                      <a:schemeClr val="lt1"/>
                    </a:solidFill>
                    <a:latin typeface="+mn-lt"/>
                    <a:ea typeface="+mn-ea"/>
                    <a:cs typeface="+mn-cs"/>
                  </a:defRPr>
                </a:lvl8pPr>
                <a:lvl9pPr marL="3730752" algn="l" defTabSz="932688" rtl="0" eaLnBrk="1" latinLnBrk="0" hangingPunct="1">
                  <a:defRPr sz="1836" kern="1200">
                    <a:solidFill>
                      <a:schemeClr val="lt1"/>
                    </a:solidFill>
                    <a:latin typeface="+mn-lt"/>
                    <a:ea typeface="+mn-ea"/>
                    <a:cs typeface="+mn-cs"/>
                  </a:defRPr>
                </a:lvl9pPr>
              </a:lstStyle>
              <a:p>
                <a:pPr algn="ctr" defTabSz="932508">
                  <a:defRPr/>
                </a:pPr>
                <a:endParaRPr lang="en-US" dirty="0">
                  <a:solidFill>
                    <a:schemeClr val="bg1"/>
                  </a:solidFill>
                </a:endParaRPr>
              </a:p>
            </p:txBody>
          </p:sp>
          <p:sp>
            <p:nvSpPr>
              <p:cNvPr id="66" name="Rectangle 65">
                <a:extLst>
                  <a:ext uri="{FF2B5EF4-FFF2-40B4-BE49-F238E27FC236}">
                    <a16:creationId xmlns:a16="http://schemas.microsoft.com/office/drawing/2014/main" id="{E0CD8602-FE92-4624-A32C-90F72991FB18}"/>
                  </a:ext>
                </a:extLst>
              </p:cNvPr>
              <p:cNvSpPr>
                <a:spLocks noChangeAspect="1"/>
              </p:cNvSpPr>
              <p:nvPr/>
            </p:nvSpPr>
            <p:spPr>
              <a:xfrm>
                <a:off x="9610344" y="4105656"/>
                <a:ext cx="90071" cy="900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32688" rtl="0" eaLnBrk="1" latinLnBrk="0" hangingPunct="1">
                  <a:defRPr sz="1836" kern="1200">
                    <a:solidFill>
                      <a:schemeClr val="lt1"/>
                    </a:solidFill>
                    <a:latin typeface="+mn-lt"/>
                    <a:ea typeface="+mn-ea"/>
                    <a:cs typeface="+mn-cs"/>
                  </a:defRPr>
                </a:lvl1pPr>
                <a:lvl2pPr marL="466344" algn="l" defTabSz="932688" rtl="0" eaLnBrk="1" latinLnBrk="0" hangingPunct="1">
                  <a:defRPr sz="1836" kern="1200">
                    <a:solidFill>
                      <a:schemeClr val="lt1"/>
                    </a:solidFill>
                    <a:latin typeface="+mn-lt"/>
                    <a:ea typeface="+mn-ea"/>
                    <a:cs typeface="+mn-cs"/>
                  </a:defRPr>
                </a:lvl2pPr>
                <a:lvl3pPr marL="932688" algn="l" defTabSz="932688" rtl="0" eaLnBrk="1" latinLnBrk="0" hangingPunct="1">
                  <a:defRPr sz="1836" kern="1200">
                    <a:solidFill>
                      <a:schemeClr val="lt1"/>
                    </a:solidFill>
                    <a:latin typeface="+mn-lt"/>
                    <a:ea typeface="+mn-ea"/>
                    <a:cs typeface="+mn-cs"/>
                  </a:defRPr>
                </a:lvl3pPr>
                <a:lvl4pPr marL="1399032" algn="l" defTabSz="932688" rtl="0" eaLnBrk="1" latinLnBrk="0" hangingPunct="1">
                  <a:defRPr sz="1836" kern="1200">
                    <a:solidFill>
                      <a:schemeClr val="lt1"/>
                    </a:solidFill>
                    <a:latin typeface="+mn-lt"/>
                    <a:ea typeface="+mn-ea"/>
                    <a:cs typeface="+mn-cs"/>
                  </a:defRPr>
                </a:lvl4pPr>
                <a:lvl5pPr marL="1865376" algn="l" defTabSz="932688" rtl="0" eaLnBrk="1" latinLnBrk="0" hangingPunct="1">
                  <a:defRPr sz="1836" kern="1200">
                    <a:solidFill>
                      <a:schemeClr val="lt1"/>
                    </a:solidFill>
                    <a:latin typeface="+mn-lt"/>
                    <a:ea typeface="+mn-ea"/>
                    <a:cs typeface="+mn-cs"/>
                  </a:defRPr>
                </a:lvl5pPr>
                <a:lvl6pPr marL="2331720" algn="l" defTabSz="932688" rtl="0" eaLnBrk="1" latinLnBrk="0" hangingPunct="1">
                  <a:defRPr sz="1836" kern="1200">
                    <a:solidFill>
                      <a:schemeClr val="lt1"/>
                    </a:solidFill>
                    <a:latin typeface="+mn-lt"/>
                    <a:ea typeface="+mn-ea"/>
                    <a:cs typeface="+mn-cs"/>
                  </a:defRPr>
                </a:lvl6pPr>
                <a:lvl7pPr marL="2798064" algn="l" defTabSz="932688" rtl="0" eaLnBrk="1" latinLnBrk="0" hangingPunct="1">
                  <a:defRPr sz="1836" kern="1200">
                    <a:solidFill>
                      <a:schemeClr val="lt1"/>
                    </a:solidFill>
                    <a:latin typeface="+mn-lt"/>
                    <a:ea typeface="+mn-ea"/>
                    <a:cs typeface="+mn-cs"/>
                  </a:defRPr>
                </a:lvl7pPr>
                <a:lvl8pPr marL="3264408" algn="l" defTabSz="932688" rtl="0" eaLnBrk="1" latinLnBrk="0" hangingPunct="1">
                  <a:defRPr sz="1836" kern="1200">
                    <a:solidFill>
                      <a:schemeClr val="lt1"/>
                    </a:solidFill>
                    <a:latin typeface="+mn-lt"/>
                    <a:ea typeface="+mn-ea"/>
                    <a:cs typeface="+mn-cs"/>
                  </a:defRPr>
                </a:lvl8pPr>
                <a:lvl9pPr marL="3730752" algn="l" defTabSz="932688" rtl="0" eaLnBrk="1" latinLnBrk="0" hangingPunct="1">
                  <a:defRPr sz="1836" kern="1200">
                    <a:solidFill>
                      <a:schemeClr val="lt1"/>
                    </a:solidFill>
                    <a:latin typeface="+mn-lt"/>
                    <a:ea typeface="+mn-ea"/>
                    <a:cs typeface="+mn-cs"/>
                  </a:defRPr>
                </a:lvl9pPr>
              </a:lstStyle>
              <a:p>
                <a:pPr algn="ctr" defTabSz="932508">
                  <a:defRPr/>
                </a:pPr>
                <a:endParaRPr lang="en-US" dirty="0">
                  <a:solidFill>
                    <a:schemeClr val="bg1"/>
                  </a:solidFill>
                </a:endParaRPr>
              </a:p>
            </p:txBody>
          </p:sp>
          <p:sp>
            <p:nvSpPr>
              <p:cNvPr id="67" name="Rectangle 66">
                <a:extLst>
                  <a:ext uri="{FF2B5EF4-FFF2-40B4-BE49-F238E27FC236}">
                    <a16:creationId xmlns:a16="http://schemas.microsoft.com/office/drawing/2014/main" id="{75ACD9FC-6C5E-4700-8D0A-5F4ACE7BB53D}"/>
                  </a:ext>
                </a:extLst>
              </p:cNvPr>
              <p:cNvSpPr>
                <a:spLocks noChangeAspect="1"/>
              </p:cNvSpPr>
              <p:nvPr/>
            </p:nvSpPr>
            <p:spPr>
              <a:xfrm>
                <a:off x="9829800" y="4215384"/>
                <a:ext cx="90071" cy="900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32688" rtl="0" eaLnBrk="1" latinLnBrk="0" hangingPunct="1">
                  <a:defRPr sz="1836" kern="1200">
                    <a:solidFill>
                      <a:schemeClr val="lt1"/>
                    </a:solidFill>
                    <a:latin typeface="+mn-lt"/>
                    <a:ea typeface="+mn-ea"/>
                    <a:cs typeface="+mn-cs"/>
                  </a:defRPr>
                </a:lvl1pPr>
                <a:lvl2pPr marL="466344" algn="l" defTabSz="932688" rtl="0" eaLnBrk="1" latinLnBrk="0" hangingPunct="1">
                  <a:defRPr sz="1836" kern="1200">
                    <a:solidFill>
                      <a:schemeClr val="lt1"/>
                    </a:solidFill>
                    <a:latin typeface="+mn-lt"/>
                    <a:ea typeface="+mn-ea"/>
                    <a:cs typeface="+mn-cs"/>
                  </a:defRPr>
                </a:lvl2pPr>
                <a:lvl3pPr marL="932688" algn="l" defTabSz="932688" rtl="0" eaLnBrk="1" latinLnBrk="0" hangingPunct="1">
                  <a:defRPr sz="1836" kern="1200">
                    <a:solidFill>
                      <a:schemeClr val="lt1"/>
                    </a:solidFill>
                    <a:latin typeface="+mn-lt"/>
                    <a:ea typeface="+mn-ea"/>
                    <a:cs typeface="+mn-cs"/>
                  </a:defRPr>
                </a:lvl3pPr>
                <a:lvl4pPr marL="1399032" algn="l" defTabSz="932688" rtl="0" eaLnBrk="1" latinLnBrk="0" hangingPunct="1">
                  <a:defRPr sz="1836" kern="1200">
                    <a:solidFill>
                      <a:schemeClr val="lt1"/>
                    </a:solidFill>
                    <a:latin typeface="+mn-lt"/>
                    <a:ea typeface="+mn-ea"/>
                    <a:cs typeface="+mn-cs"/>
                  </a:defRPr>
                </a:lvl4pPr>
                <a:lvl5pPr marL="1865376" algn="l" defTabSz="932688" rtl="0" eaLnBrk="1" latinLnBrk="0" hangingPunct="1">
                  <a:defRPr sz="1836" kern="1200">
                    <a:solidFill>
                      <a:schemeClr val="lt1"/>
                    </a:solidFill>
                    <a:latin typeface="+mn-lt"/>
                    <a:ea typeface="+mn-ea"/>
                    <a:cs typeface="+mn-cs"/>
                  </a:defRPr>
                </a:lvl5pPr>
                <a:lvl6pPr marL="2331720" algn="l" defTabSz="932688" rtl="0" eaLnBrk="1" latinLnBrk="0" hangingPunct="1">
                  <a:defRPr sz="1836" kern="1200">
                    <a:solidFill>
                      <a:schemeClr val="lt1"/>
                    </a:solidFill>
                    <a:latin typeface="+mn-lt"/>
                    <a:ea typeface="+mn-ea"/>
                    <a:cs typeface="+mn-cs"/>
                  </a:defRPr>
                </a:lvl6pPr>
                <a:lvl7pPr marL="2798064" algn="l" defTabSz="932688" rtl="0" eaLnBrk="1" latinLnBrk="0" hangingPunct="1">
                  <a:defRPr sz="1836" kern="1200">
                    <a:solidFill>
                      <a:schemeClr val="lt1"/>
                    </a:solidFill>
                    <a:latin typeface="+mn-lt"/>
                    <a:ea typeface="+mn-ea"/>
                    <a:cs typeface="+mn-cs"/>
                  </a:defRPr>
                </a:lvl7pPr>
                <a:lvl8pPr marL="3264408" algn="l" defTabSz="932688" rtl="0" eaLnBrk="1" latinLnBrk="0" hangingPunct="1">
                  <a:defRPr sz="1836" kern="1200">
                    <a:solidFill>
                      <a:schemeClr val="lt1"/>
                    </a:solidFill>
                    <a:latin typeface="+mn-lt"/>
                    <a:ea typeface="+mn-ea"/>
                    <a:cs typeface="+mn-cs"/>
                  </a:defRPr>
                </a:lvl8pPr>
                <a:lvl9pPr marL="3730752" algn="l" defTabSz="932688" rtl="0" eaLnBrk="1" latinLnBrk="0" hangingPunct="1">
                  <a:defRPr sz="1836" kern="1200">
                    <a:solidFill>
                      <a:schemeClr val="lt1"/>
                    </a:solidFill>
                    <a:latin typeface="+mn-lt"/>
                    <a:ea typeface="+mn-ea"/>
                    <a:cs typeface="+mn-cs"/>
                  </a:defRPr>
                </a:lvl9pPr>
              </a:lstStyle>
              <a:p>
                <a:pPr algn="ctr" defTabSz="932508">
                  <a:defRPr/>
                </a:pPr>
                <a:endParaRPr lang="en-US" dirty="0">
                  <a:solidFill>
                    <a:schemeClr val="bg1"/>
                  </a:solidFill>
                </a:endParaRPr>
              </a:p>
            </p:txBody>
          </p:sp>
          <p:sp>
            <p:nvSpPr>
              <p:cNvPr id="68" name="Rectangle 67">
                <a:extLst>
                  <a:ext uri="{FF2B5EF4-FFF2-40B4-BE49-F238E27FC236}">
                    <a16:creationId xmlns:a16="http://schemas.microsoft.com/office/drawing/2014/main" id="{256CE601-512C-4EDF-B832-38D48E89B51E}"/>
                  </a:ext>
                </a:extLst>
              </p:cNvPr>
              <p:cNvSpPr>
                <a:spLocks noChangeAspect="1"/>
              </p:cNvSpPr>
              <p:nvPr/>
            </p:nvSpPr>
            <p:spPr>
              <a:xfrm>
                <a:off x="9720072" y="4215384"/>
                <a:ext cx="90071" cy="900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32688" rtl="0" eaLnBrk="1" latinLnBrk="0" hangingPunct="1">
                  <a:defRPr sz="1836" kern="1200">
                    <a:solidFill>
                      <a:schemeClr val="lt1"/>
                    </a:solidFill>
                    <a:latin typeface="+mn-lt"/>
                    <a:ea typeface="+mn-ea"/>
                    <a:cs typeface="+mn-cs"/>
                  </a:defRPr>
                </a:lvl1pPr>
                <a:lvl2pPr marL="466344" algn="l" defTabSz="932688" rtl="0" eaLnBrk="1" latinLnBrk="0" hangingPunct="1">
                  <a:defRPr sz="1836" kern="1200">
                    <a:solidFill>
                      <a:schemeClr val="lt1"/>
                    </a:solidFill>
                    <a:latin typeface="+mn-lt"/>
                    <a:ea typeface="+mn-ea"/>
                    <a:cs typeface="+mn-cs"/>
                  </a:defRPr>
                </a:lvl2pPr>
                <a:lvl3pPr marL="932688" algn="l" defTabSz="932688" rtl="0" eaLnBrk="1" latinLnBrk="0" hangingPunct="1">
                  <a:defRPr sz="1836" kern="1200">
                    <a:solidFill>
                      <a:schemeClr val="lt1"/>
                    </a:solidFill>
                    <a:latin typeface="+mn-lt"/>
                    <a:ea typeface="+mn-ea"/>
                    <a:cs typeface="+mn-cs"/>
                  </a:defRPr>
                </a:lvl3pPr>
                <a:lvl4pPr marL="1399032" algn="l" defTabSz="932688" rtl="0" eaLnBrk="1" latinLnBrk="0" hangingPunct="1">
                  <a:defRPr sz="1836" kern="1200">
                    <a:solidFill>
                      <a:schemeClr val="lt1"/>
                    </a:solidFill>
                    <a:latin typeface="+mn-lt"/>
                    <a:ea typeface="+mn-ea"/>
                    <a:cs typeface="+mn-cs"/>
                  </a:defRPr>
                </a:lvl4pPr>
                <a:lvl5pPr marL="1865376" algn="l" defTabSz="932688" rtl="0" eaLnBrk="1" latinLnBrk="0" hangingPunct="1">
                  <a:defRPr sz="1836" kern="1200">
                    <a:solidFill>
                      <a:schemeClr val="lt1"/>
                    </a:solidFill>
                    <a:latin typeface="+mn-lt"/>
                    <a:ea typeface="+mn-ea"/>
                    <a:cs typeface="+mn-cs"/>
                  </a:defRPr>
                </a:lvl5pPr>
                <a:lvl6pPr marL="2331720" algn="l" defTabSz="932688" rtl="0" eaLnBrk="1" latinLnBrk="0" hangingPunct="1">
                  <a:defRPr sz="1836" kern="1200">
                    <a:solidFill>
                      <a:schemeClr val="lt1"/>
                    </a:solidFill>
                    <a:latin typeface="+mn-lt"/>
                    <a:ea typeface="+mn-ea"/>
                    <a:cs typeface="+mn-cs"/>
                  </a:defRPr>
                </a:lvl6pPr>
                <a:lvl7pPr marL="2798064" algn="l" defTabSz="932688" rtl="0" eaLnBrk="1" latinLnBrk="0" hangingPunct="1">
                  <a:defRPr sz="1836" kern="1200">
                    <a:solidFill>
                      <a:schemeClr val="lt1"/>
                    </a:solidFill>
                    <a:latin typeface="+mn-lt"/>
                    <a:ea typeface="+mn-ea"/>
                    <a:cs typeface="+mn-cs"/>
                  </a:defRPr>
                </a:lvl7pPr>
                <a:lvl8pPr marL="3264408" algn="l" defTabSz="932688" rtl="0" eaLnBrk="1" latinLnBrk="0" hangingPunct="1">
                  <a:defRPr sz="1836" kern="1200">
                    <a:solidFill>
                      <a:schemeClr val="lt1"/>
                    </a:solidFill>
                    <a:latin typeface="+mn-lt"/>
                    <a:ea typeface="+mn-ea"/>
                    <a:cs typeface="+mn-cs"/>
                  </a:defRPr>
                </a:lvl8pPr>
                <a:lvl9pPr marL="3730752" algn="l" defTabSz="932688" rtl="0" eaLnBrk="1" latinLnBrk="0" hangingPunct="1">
                  <a:defRPr sz="1836" kern="1200">
                    <a:solidFill>
                      <a:schemeClr val="lt1"/>
                    </a:solidFill>
                    <a:latin typeface="+mn-lt"/>
                    <a:ea typeface="+mn-ea"/>
                    <a:cs typeface="+mn-cs"/>
                  </a:defRPr>
                </a:lvl9pPr>
              </a:lstStyle>
              <a:p>
                <a:pPr algn="ctr" defTabSz="932508">
                  <a:defRPr/>
                </a:pPr>
                <a:endParaRPr lang="en-US" dirty="0">
                  <a:solidFill>
                    <a:schemeClr val="bg1"/>
                  </a:solidFill>
                </a:endParaRPr>
              </a:p>
            </p:txBody>
          </p:sp>
          <p:sp>
            <p:nvSpPr>
              <p:cNvPr id="69" name="Rectangle 68">
                <a:extLst>
                  <a:ext uri="{FF2B5EF4-FFF2-40B4-BE49-F238E27FC236}">
                    <a16:creationId xmlns:a16="http://schemas.microsoft.com/office/drawing/2014/main" id="{2BC02D2A-C0FC-43B6-8DFD-0ECE78E29677}"/>
                  </a:ext>
                </a:extLst>
              </p:cNvPr>
              <p:cNvSpPr>
                <a:spLocks noChangeAspect="1"/>
              </p:cNvSpPr>
              <p:nvPr/>
            </p:nvSpPr>
            <p:spPr>
              <a:xfrm>
                <a:off x="9610344" y="4215384"/>
                <a:ext cx="90071" cy="900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32688" rtl="0" eaLnBrk="1" latinLnBrk="0" hangingPunct="1">
                  <a:defRPr sz="1836" kern="1200">
                    <a:solidFill>
                      <a:schemeClr val="lt1"/>
                    </a:solidFill>
                    <a:latin typeface="+mn-lt"/>
                    <a:ea typeface="+mn-ea"/>
                    <a:cs typeface="+mn-cs"/>
                  </a:defRPr>
                </a:lvl1pPr>
                <a:lvl2pPr marL="466344" algn="l" defTabSz="932688" rtl="0" eaLnBrk="1" latinLnBrk="0" hangingPunct="1">
                  <a:defRPr sz="1836" kern="1200">
                    <a:solidFill>
                      <a:schemeClr val="lt1"/>
                    </a:solidFill>
                    <a:latin typeface="+mn-lt"/>
                    <a:ea typeface="+mn-ea"/>
                    <a:cs typeface="+mn-cs"/>
                  </a:defRPr>
                </a:lvl2pPr>
                <a:lvl3pPr marL="932688" algn="l" defTabSz="932688" rtl="0" eaLnBrk="1" latinLnBrk="0" hangingPunct="1">
                  <a:defRPr sz="1836" kern="1200">
                    <a:solidFill>
                      <a:schemeClr val="lt1"/>
                    </a:solidFill>
                    <a:latin typeface="+mn-lt"/>
                    <a:ea typeface="+mn-ea"/>
                    <a:cs typeface="+mn-cs"/>
                  </a:defRPr>
                </a:lvl3pPr>
                <a:lvl4pPr marL="1399032" algn="l" defTabSz="932688" rtl="0" eaLnBrk="1" latinLnBrk="0" hangingPunct="1">
                  <a:defRPr sz="1836" kern="1200">
                    <a:solidFill>
                      <a:schemeClr val="lt1"/>
                    </a:solidFill>
                    <a:latin typeface="+mn-lt"/>
                    <a:ea typeface="+mn-ea"/>
                    <a:cs typeface="+mn-cs"/>
                  </a:defRPr>
                </a:lvl4pPr>
                <a:lvl5pPr marL="1865376" algn="l" defTabSz="932688" rtl="0" eaLnBrk="1" latinLnBrk="0" hangingPunct="1">
                  <a:defRPr sz="1836" kern="1200">
                    <a:solidFill>
                      <a:schemeClr val="lt1"/>
                    </a:solidFill>
                    <a:latin typeface="+mn-lt"/>
                    <a:ea typeface="+mn-ea"/>
                    <a:cs typeface="+mn-cs"/>
                  </a:defRPr>
                </a:lvl5pPr>
                <a:lvl6pPr marL="2331720" algn="l" defTabSz="932688" rtl="0" eaLnBrk="1" latinLnBrk="0" hangingPunct="1">
                  <a:defRPr sz="1836" kern="1200">
                    <a:solidFill>
                      <a:schemeClr val="lt1"/>
                    </a:solidFill>
                    <a:latin typeface="+mn-lt"/>
                    <a:ea typeface="+mn-ea"/>
                    <a:cs typeface="+mn-cs"/>
                  </a:defRPr>
                </a:lvl6pPr>
                <a:lvl7pPr marL="2798064" algn="l" defTabSz="932688" rtl="0" eaLnBrk="1" latinLnBrk="0" hangingPunct="1">
                  <a:defRPr sz="1836" kern="1200">
                    <a:solidFill>
                      <a:schemeClr val="lt1"/>
                    </a:solidFill>
                    <a:latin typeface="+mn-lt"/>
                    <a:ea typeface="+mn-ea"/>
                    <a:cs typeface="+mn-cs"/>
                  </a:defRPr>
                </a:lvl7pPr>
                <a:lvl8pPr marL="3264408" algn="l" defTabSz="932688" rtl="0" eaLnBrk="1" latinLnBrk="0" hangingPunct="1">
                  <a:defRPr sz="1836" kern="1200">
                    <a:solidFill>
                      <a:schemeClr val="lt1"/>
                    </a:solidFill>
                    <a:latin typeface="+mn-lt"/>
                    <a:ea typeface="+mn-ea"/>
                    <a:cs typeface="+mn-cs"/>
                  </a:defRPr>
                </a:lvl8pPr>
                <a:lvl9pPr marL="3730752" algn="l" defTabSz="932688" rtl="0" eaLnBrk="1" latinLnBrk="0" hangingPunct="1">
                  <a:defRPr sz="1836" kern="1200">
                    <a:solidFill>
                      <a:schemeClr val="lt1"/>
                    </a:solidFill>
                    <a:latin typeface="+mn-lt"/>
                    <a:ea typeface="+mn-ea"/>
                    <a:cs typeface="+mn-cs"/>
                  </a:defRPr>
                </a:lvl9pPr>
              </a:lstStyle>
              <a:p>
                <a:pPr algn="ctr" defTabSz="932508">
                  <a:defRPr/>
                </a:pPr>
                <a:endParaRPr lang="en-US" dirty="0">
                  <a:solidFill>
                    <a:schemeClr val="bg1"/>
                  </a:solidFill>
                </a:endParaRPr>
              </a:p>
            </p:txBody>
          </p:sp>
        </p:grpSp>
      </p:grpSp>
    </p:spTree>
    <p:extLst>
      <p:ext uri="{BB962C8B-B14F-4D97-AF65-F5344CB8AC3E}">
        <p14:creationId xmlns:p14="http://schemas.microsoft.com/office/powerpoint/2010/main" val="24264689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cxnSp>
        <p:nvCxnSpPr>
          <p:cNvPr id="138" name="Straight Arrow Connector 137">
            <a:extLst>
              <a:ext uri="{FF2B5EF4-FFF2-40B4-BE49-F238E27FC236}">
                <a16:creationId xmlns:a16="http://schemas.microsoft.com/office/drawing/2014/main" id="{71CAFB0F-F35B-4612-8933-765B25163315}"/>
              </a:ext>
            </a:extLst>
          </p:cNvPr>
          <p:cNvCxnSpPr>
            <a:cxnSpLocks/>
          </p:cNvCxnSpPr>
          <p:nvPr/>
        </p:nvCxnSpPr>
        <p:spPr>
          <a:xfrm>
            <a:off x="1679138" y="1743456"/>
            <a:ext cx="0" cy="294440"/>
          </a:xfrm>
          <a:prstGeom prst="straightConnector1">
            <a:avLst/>
          </a:prstGeom>
          <a:ln w="635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B0D67E14-4D6A-46F5-AF0D-9B4E71B15F3E}"/>
              </a:ext>
            </a:extLst>
          </p:cNvPr>
          <p:cNvCxnSpPr>
            <a:cxnSpLocks/>
          </p:cNvCxnSpPr>
          <p:nvPr/>
        </p:nvCxnSpPr>
        <p:spPr>
          <a:xfrm>
            <a:off x="1679138" y="2714552"/>
            <a:ext cx="0" cy="294440"/>
          </a:xfrm>
          <a:prstGeom prst="straightConnector1">
            <a:avLst/>
          </a:prstGeom>
          <a:ln w="635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29832AA0-827E-49F0-9DB5-5C1FCFE07A62}"/>
              </a:ext>
            </a:extLst>
          </p:cNvPr>
          <p:cNvCxnSpPr>
            <a:cxnSpLocks/>
          </p:cNvCxnSpPr>
          <p:nvPr/>
        </p:nvCxnSpPr>
        <p:spPr>
          <a:xfrm>
            <a:off x="1679138" y="3685648"/>
            <a:ext cx="0" cy="294440"/>
          </a:xfrm>
          <a:prstGeom prst="straightConnector1">
            <a:avLst/>
          </a:prstGeom>
          <a:ln w="635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A74EDD22-D9D4-4ADA-ABA9-3433287A828E}"/>
              </a:ext>
            </a:extLst>
          </p:cNvPr>
          <p:cNvCxnSpPr>
            <a:cxnSpLocks/>
          </p:cNvCxnSpPr>
          <p:nvPr/>
        </p:nvCxnSpPr>
        <p:spPr>
          <a:xfrm>
            <a:off x="1679138" y="4656744"/>
            <a:ext cx="0" cy="294440"/>
          </a:xfrm>
          <a:prstGeom prst="straightConnector1">
            <a:avLst/>
          </a:prstGeom>
          <a:ln w="635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A3EF6BBD-529E-4627-8D3E-E2A99D2C44FB}"/>
              </a:ext>
            </a:extLst>
          </p:cNvPr>
          <p:cNvCxnSpPr>
            <a:cxnSpLocks/>
          </p:cNvCxnSpPr>
          <p:nvPr/>
        </p:nvCxnSpPr>
        <p:spPr>
          <a:xfrm>
            <a:off x="1679138" y="5627840"/>
            <a:ext cx="0" cy="294441"/>
          </a:xfrm>
          <a:prstGeom prst="straightConnector1">
            <a:avLst/>
          </a:prstGeom>
          <a:ln w="635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grpSp>
        <p:nvGrpSpPr>
          <p:cNvPr id="155" name="Group 154">
            <a:extLst>
              <a:ext uri="{FF2B5EF4-FFF2-40B4-BE49-F238E27FC236}">
                <a16:creationId xmlns:a16="http://schemas.microsoft.com/office/drawing/2014/main" id="{8966134D-81BE-45A9-B57C-86D199284221}"/>
              </a:ext>
            </a:extLst>
          </p:cNvPr>
          <p:cNvGrpSpPr/>
          <p:nvPr/>
        </p:nvGrpSpPr>
        <p:grpSpPr>
          <a:xfrm>
            <a:off x="8518121" y="1405128"/>
            <a:ext cx="138312" cy="4855481"/>
            <a:chOff x="8166451" y="1405128"/>
            <a:chExt cx="138312" cy="4855481"/>
          </a:xfrm>
        </p:grpSpPr>
        <p:cxnSp>
          <p:nvCxnSpPr>
            <p:cNvPr id="119" name="Straight Arrow Connector 118">
              <a:extLst>
                <a:ext uri="{FF2B5EF4-FFF2-40B4-BE49-F238E27FC236}">
                  <a16:creationId xmlns:a16="http://schemas.microsoft.com/office/drawing/2014/main" id="{7EE5EDF5-2F72-4D9C-B35B-EC5BA45EFE60}"/>
                </a:ext>
              </a:extLst>
            </p:cNvPr>
            <p:cNvCxnSpPr>
              <a:cxnSpLocks/>
            </p:cNvCxnSpPr>
            <p:nvPr/>
          </p:nvCxnSpPr>
          <p:spPr>
            <a:xfrm>
              <a:off x="8166451" y="1405128"/>
              <a:ext cx="138312" cy="0"/>
            </a:xfrm>
            <a:prstGeom prst="straightConnector1">
              <a:avLst/>
            </a:prstGeom>
            <a:ln w="6350">
              <a:solidFill>
                <a:schemeClr val="tx1">
                  <a:alpha val="50000"/>
                </a:schemeClr>
              </a:solidFill>
              <a:headEnd type="none"/>
              <a:tailEnd type="none" w="lg"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A2F73670-ABE9-4333-B039-B15111AEA34A}"/>
                </a:ext>
              </a:extLst>
            </p:cNvPr>
            <p:cNvCxnSpPr>
              <a:cxnSpLocks/>
            </p:cNvCxnSpPr>
            <p:nvPr/>
          </p:nvCxnSpPr>
          <p:spPr>
            <a:xfrm>
              <a:off x="8166451" y="2376224"/>
              <a:ext cx="138312" cy="0"/>
            </a:xfrm>
            <a:prstGeom prst="straightConnector1">
              <a:avLst/>
            </a:prstGeom>
            <a:ln w="6350">
              <a:solidFill>
                <a:schemeClr val="tx1">
                  <a:alpha val="50000"/>
                </a:schemeClr>
              </a:solidFill>
              <a:headEnd type="none"/>
              <a:tailEnd type="none" w="lg"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F15BAF2D-96B9-4A14-80C7-F2DA3B9B9188}"/>
                </a:ext>
              </a:extLst>
            </p:cNvPr>
            <p:cNvCxnSpPr>
              <a:cxnSpLocks/>
            </p:cNvCxnSpPr>
            <p:nvPr/>
          </p:nvCxnSpPr>
          <p:spPr>
            <a:xfrm>
              <a:off x="8166451" y="3347320"/>
              <a:ext cx="138312" cy="0"/>
            </a:xfrm>
            <a:prstGeom prst="straightConnector1">
              <a:avLst/>
            </a:prstGeom>
            <a:ln w="6350">
              <a:solidFill>
                <a:schemeClr val="tx1">
                  <a:alpha val="50000"/>
                </a:schemeClr>
              </a:solidFill>
              <a:headEnd type="none"/>
              <a:tailEnd type="none" w="lg"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52F882CB-E9EE-49EE-9C21-1D09B4E4EDC8}"/>
                </a:ext>
              </a:extLst>
            </p:cNvPr>
            <p:cNvCxnSpPr>
              <a:cxnSpLocks/>
            </p:cNvCxnSpPr>
            <p:nvPr/>
          </p:nvCxnSpPr>
          <p:spPr>
            <a:xfrm>
              <a:off x="8166451" y="4318416"/>
              <a:ext cx="138312" cy="0"/>
            </a:xfrm>
            <a:prstGeom prst="straightConnector1">
              <a:avLst/>
            </a:prstGeom>
            <a:ln w="6350">
              <a:solidFill>
                <a:schemeClr val="tx1">
                  <a:alpha val="50000"/>
                </a:schemeClr>
              </a:solidFill>
              <a:headEnd type="none"/>
              <a:tailEnd type="none" w="lg"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F884C4FF-9564-4AEC-8BF4-148172837C35}"/>
                </a:ext>
              </a:extLst>
            </p:cNvPr>
            <p:cNvCxnSpPr>
              <a:cxnSpLocks/>
            </p:cNvCxnSpPr>
            <p:nvPr/>
          </p:nvCxnSpPr>
          <p:spPr>
            <a:xfrm>
              <a:off x="8166451" y="5289512"/>
              <a:ext cx="138312" cy="0"/>
            </a:xfrm>
            <a:prstGeom prst="straightConnector1">
              <a:avLst/>
            </a:prstGeom>
            <a:ln w="6350">
              <a:solidFill>
                <a:schemeClr val="tx1">
                  <a:alpha val="50000"/>
                </a:schemeClr>
              </a:solidFill>
              <a:headEnd type="none"/>
              <a:tailEnd type="none" w="lg" len="med"/>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4DF0ACB7-AA67-452F-B441-93D47527D323}"/>
                </a:ext>
              </a:extLst>
            </p:cNvPr>
            <p:cNvCxnSpPr>
              <a:cxnSpLocks/>
            </p:cNvCxnSpPr>
            <p:nvPr/>
          </p:nvCxnSpPr>
          <p:spPr>
            <a:xfrm>
              <a:off x="8166451" y="6260609"/>
              <a:ext cx="138312" cy="0"/>
            </a:xfrm>
            <a:prstGeom prst="straightConnector1">
              <a:avLst/>
            </a:prstGeom>
            <a:ln w="6350">
              <a:solidFill>
                <a:schemeClr val="tx1">
                  <a:alpha val="50000"/>
                </a:schemeClr>
              </a:solidFill>
              <a:headEnd type="none"/>
              <a:tailEnd type="none" w="lg" len="med"/>
            </a:ln>
          </p:spPr>
          <p:style>
            <a:lnRef idx="1">
              <a:schemeClr val="accent1"/>
            </a:lnRef>
            <a:fillRef idx="0">
              <a:schemeClr val="accent1"/>
            </a:fillRef>
            <a:effectRef idx="0">
              <a:schemeClr val="accent1"/>
            </a:effectRef>
            <a:fontRef idx="minor">
              <a:schemeClr val="tx1"/>
            </a:fontRef>
          </p:style>
        </p:cxnSp>
      </p:grpSp>
      <p:sp>
        <p:nvSpPr>
          <p:cNvPr id="5" name="Rectangle: Rounded Corners 4">
            <a:extLst>
              <a:ext uri="{FF2B5EF4-FFF2-40B4-BE49-F238E27FC236}">
                <a16:creationId xmlns:a16="http://schemas.microsoft.com/office/drawing/2014/main" id="{BAF56601-7262-41FE-980C-D3D272D47057}"/>
              </a:ext>
            </a:extLst>
          </p:cNvPr>
          <p:cNvSpPr/>
          <p:nvPr/>
        </p:nvSpPr>
        <p:spPr bwMode="auto">
          <a:xfrm>
            <a:off x="1111977" y="416519"/>
            <a:ext cx="1134322" cy="388676"/>
          </a:xfrm>
          <a:prstGeom prst="roundRect">
            <a:avLst>
              <a:gd name="adj" fmla="val 50000"/>
            </a:avLst>
          </a:prstGeom>
          <a:solidFill>
            <a:schemeClr val="accent2">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Segoe UI Semibold" panose="020B0702040204020203" pitchFamily="34" charset="0"/>
                <a:ea typeface="Segoe UI" pitchFamily="34" charset="0"/>
                <a:cs typeface="Segoe UI Semibold" panose="020B0702040204020203" pitchFamily="34" charset="0"/>
              </a:rPr>
              <a:t>Start </a:t>
            </a:r>
          </a:p>
        </p:txBody>
      </p:sp>
      <p:grpSp>
        <p:nvGrpSpPr>
          <p:cNvPr id="117" name="Group 116">
            <a:extLst>
              <a:ext uri="{FF2B5EF4-FFF2-40B4-BE49-F238E27FC236}">
                <a16:creationId xmlns:a16="http://schemas.microsoft.com/office/drawing/2014/main" id="{D0DD1406-E3C2-497A-8A95-B22FF2CB6AC5}"/>
              </a:ext>
            </a:extLst>
          </p:cNvPr>
          <p:cNvGrpSpPr/>
          <p:nvPr/>
        </p:nvGrpSpPr>
        <p:grpSpPr>
          <a:xfrm>
            <a:off x="2893359" y="1405128"/>
            <a:ext cx="138312" cy="4855481"/>
            <a:chOff x="2893359" y="1405128"/>
            <a:chExt cx="138312" cy="4855481"/>
          </a:xfrm>
        </p:grpSpPr>
        <p:cxnSp>
          <p:nvCxnSpPr>
            <p:cNvPr id="33" name="Straight Arrow Connector 32">
              <a:extLst>
                <a:ext uri="{FF2B5EF4-FFF2-40B4-BE49-F238E27FC236}">
                  <a16:creationId xmlns:a16="http://schemas.microsoft.com/office/drawing/2014/main" id="{37AD5753-3668-4138-B105-900B1D3AC112}"/>
                </a:ext>
              </a:extLst>
            </p:cNvPr>
            <p:cNvCxnSpPr>
              <a:cxnSpLocks/>
            </p:cNvCxnSpPr>
            <p:nvPr/>
          </p:nvCxnSpPr>
          <p:spPr>
            <a:xfrm>
              <a:off x="2893359" y="1405128"/>
              <a:ext cx="138312" cy="0"/>
            </a:xfrm>
            <a:prstGeom prst="straightConnector1">
              <a:avLst/>
            </a:prstGeom>
            <a:ln w="6350">
              <a:solidFill>
                <a:schemeClr val="tx1">
                  <a:alpha val="50000"/>
                </a:schemeClr>
              </a:solidFill>
              <a:headEnd type="none"/>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B4C7135-5B4A-400A-92B8-898BB256047D}"/>
                </a:ext>
              </a:extLst>
            </p:cNvPr>
            <p:cNvCxnSpPr>
              <a:cxnSpLocks/>
            </p:cNvCxnSpPr>
            <p:nvPr/>
          </p:nvCxnSpPr>
          <p:spPr>
            <a:xfrm>
              <a:off x="2893359" y="2376224"/>
              <a:ext cx="138312" cy="0"/>
            </a:xfrm>
            <a:prstGeom prst="straightConnector1">
              <a:avLst/>
            </a:prstGeom>
            <a:ln w="6350">
              <a:solidFill>
                <a:schemeClr val="tx1">
                  <a:alpha val="50000"/>
                </a:schemeClr>
              </a:solidFill>
              <a:headEnd type="none"/>
              <a:tailEnd type="none" w="lg"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6045493-9178-4C15-B167-F3FAA47BF5F9}"/>
                </a:ext>
              </a:extLst>
            </p:cNvPr>
            <p:cNvCxnSpPr>
              <a:cxnSpLocks/>
            </p:cNvCxnSpPr>
            <p:nvPr/>
          </p:nvCxnSpPr>
          <p:spPr>
            <a:xfrm>
              <a:off x="2893359" y="3347320"/>
              <a:ext cx="138312" cy="0"/>
            </a:xfrm>
            <a:prstGeom prst="straightConnector1">
              <a:avLst/>
            </a:prstGeom>
            <a:ln w="6350">
              <a:solidFill>
                <a:schemeClr val="tx1">
                  <a:alpha val="50000"/>
                </a:schemeClr>
              </a:solidFill>
              <a:headEnd type="none"/>
              <a:tailEnd type="none" w="lg"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FB47FC6-5A5C-4A73-8ADF-313C2C7976D1}"/>
                </a:ext>
              </a:extLst>
            </p:cNvPr>
            <p:cNvCxnSpPr>
              <a:cxnSpLocks/>
            </p:cNvCxnSpPr>
            <p:nvPr/>
          </p:nvCxnSpPr>
          <p:spPr>
            <a:xfrm>
              <a:off x="2893359" y="4318416"/>
              <a:ext cx="138312" cy="0"/>
            </a:xfrm>
            <a:prstGeom prst="straightConnector1">
              <a:avLst/>
            </a:prstGeom>
            <a:ln w="6350">
              <a:solidFill>
                <a:schemeClr val="tx1">
                  <a:alpha val="50000"/>
                </a:schemeClr>
              </a:solidFill>
              <a:headEnd type="none"/>
              <a:tailEnd type="none" w="lg"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1FCF5C6-3587-417F-BE61-B8FA6F2C836D}"/>
                </a:ext>
              </a:extLst>
            </p:cNvPr>
            <p:cNvCxnSpPr>
              <a:cxnSpLocks/>
            </p:cNvCxnSpPr>
            <p:nvPr/>
          </p:nvCxnSpPr>
          <p:spPr>
            <a:xfrm>
              <a:off x="2893359" y="5289512"/>
              <a:ext cx="138312" cy="0"/>
            </a:xfrm>
            <a:prstGeom prst="straightConnector1">
              <a:avLst/>
            </a:prstGeom>
            <a:ln w="6350">
              <a:solidFill>
                <a:schemeClr val="tx1">
                  <a:alpha val="50000"/>
                </a:schemeClr>
              </a:solidFill>
              <a:headEnd type="none"/>
              <a:tailEnd type="none" w="lg"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3055907-7949-45F2-8E6C-6CA34CA3F5D3}"/>
                </a:ext>
              </a:extLst>
            </p:cNvPr>
            <p:cNvCxnSpPr>
              <a:cxnSpLocks/>
            </p:cNvCxnSpPr>
            <p:nvPr/>
          </p:nvCxnSpPr>
          <p:spPr>
            <a:xfrm>
              <a:off x="2893359" y="6260609"/>
              <a:ext cx="138312" cy="0"/>
            </a:xfrm>
            <a:prstGeom prst="straightConnector1">
              <a:avLst/>
            </a:prstGeom>
            <a:ln w="6350">
              <a:solidFill>
                <a:schemeClr val="tx1">
                  <a:alpha val="50000"/>
                </a:schemeClr>
              </a:solidFill>
              <a:headEnd type="none"/>
              <a:tailEnd type="none" w="lg" len="med"/>
            </a:ln>
          </p:spPr>
          <p:style>
            <a:lnRef idx="1">
              <a:schemeClr val="accent1"/>
            </a:lnRef>
            <a:fillRef idx="0">
              <a:schemeClr val="accent1"/>
            </a:fillRef>
            <a:effectRef idx="0">
              <a:schemeClr val="accent1"/>
            </a:effectRef>
            <a:fontRef idx="minor">
              <a:schemeClr val="tx1"/>
            </a:fontRef>
          </p:style>
        </p:cxnSp>
      </p:grpSp>
      <p:sp>
        <p:nvSpPr>
          <p:cNvPr id="15" name="Rectangle 14">
            <a:extLst>
              <a:ext uri="{FF2B5EF4-FFF2-40B4-BE49-F238E27FC236}">
                <a16:creationId xmlns:a16="http://schemas.microsoft.com/office/drawing/2014/main" id="{A1B28691-9884-4FFC-A632-781C063B6C61}"/>
              </a:ext>
            </a:extLst>
          </p:cNvPr>
          <p:cNvSpPr/>
          <p:nvPr/>
        </p:nvSpPr>
        <p:spPr bwMode="auto">
          <a:xfrm>
            <a:off x="3032636" y="1066800"/>
            <a:ext cx="3136670" cy="676656"/>
          </a:xfrm>
          <a:prstGeom prst="rect">
            <a:avLst/>
          </a:prstGeom>
          <a:solidFill>
            <a:schemeClr val="tx1">
              <a:alpha val="1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ct val="0"/>
              </a:spcBef>
              <a:spcAft>
                <a:spcPct val="0"/>
              </a:spcAft>
            </a:pPr>
            <a:r>
              <a:rPr lang="en-GB" sz="1100" dirty="0">
                <a:solidFill>
                  <a:schemeClr val="tx1"/>
                </a:solidFill>
                <a:ea typeface="Segoe UI" pitchFamily="34" charset="0"/>
                <a:cs typeface="Segoe UI Semibold" panose="020B0702040204020203" pitchFamily="34" charset="0"/>
              </a:rPr>
              <a:t>Understand the on-premises and Azure architecture and the replication flow</a:t>
            </a:r>
            <a:endParaRPr lang="en-IN" sz="1100" dirty="0">
              <a:solidFill>
                <a:schemeClr val="tx1"/>
              </a:solidFill>
              <a:ea typeface="Segoe UI" pitchFamily="34" charset="0"/>
              <a:cs typeface="Segoe UI Semibold" panose="020B0702040204020203" pitchFamily="34" charset="0"/>
            </a:endParaRPr>
          </a:p>
        </p:txBody>
      </p:sp>
      <p:sp>
        <p:nvSpPr>
          <p:cNvPr id="16" name="Rectangle 15">
            <a:extLst>
              <a:ext uri="{FF2B5EF4-FFF2-40B4-BE49-F238E27FC236}">
                <a16:creationId xmlns:a16="http://schemas.microsoft.com/office/drawing/2014/main" id="{575303F5-DE13-4AD2-8A29-A6BFE62F8AFD}"/>
              </a:ext>
            </a:extLst>
          </p:cNvPr>
          <p:cNvSpPr/>
          <p:nvPr/>
        </p:nvSpPr>
        <p:spPr bwMode="auto">
          <a:xfrm>
            <a:off x="3032636" y="2037896"/>
            <a:ext cx="3136670" cy="676656"/>
          </a:xfrm>
          <a:prstGeom prst="rect">
            <a:avLst/>
          </a:prstGeom>
          <a:solidFill>
            <a:schemeClr val="tx1">
              <a:alpha val="1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ct val="0"/>
              </a:spcBef>
              <a:spcAft>
                <a:spcPct val="0"/>
              </a:spcAft>
            </a:pPr>
            <a:r>
              <a:rPr lang="en-GB" sz="1100" dirty="0">
                <a:solidFill>
                  <a:schemeClr val="tx1"/>
                </a:solidFill>
                <a:ea typeface="Segoe UI" pitchFamily="34" charset="0"/>
                <a:cs typeface="Segoe UI Semibold" panose="020B0702040204020203" pitchFamily="34" charset="0"/>
              </a:rPr>
              <a:t>Verify requirements for Azure, </a:t>
            </a:r>
            <a:br>
              <a:rPr lang="en-GB" sz="1100" dirty="0">
                <a:solidFill>
                  <a:schemeClr val="tx1"/>
                </a:solidFill>
                <a:ea typeface="Segoe UI" pitchFamily="34" charset="0"/>
                <a:cs typeface="Segoe UI Semibold" panose="020B0702040204020203" pitchFamily="34" charset="0"/>
              </a:rPr>
            </a:br>
            <a:r>
              <a:rPr lang="en-GB" sz="1100" dirty="0">
                <a:solidFill>
                  <a:schemeClr val="tx1"/>
                </a:solidFill>
                <a:ea typeface="Segoe UI" pitchFamily="34" charset="0"/>
                <a:cs typeface="Segoe UI Semibold" panose="020B0702040204020203" pitchFamily="34" charset="0"/>
              </a:rPr>
              <a:t>on-premises virtualization servers and VMs</a:t>
            </a:r>
            <a:endParaRPr lang="en-IN" sz="1100" dirty="0" err="1">
              <a:solidFill>
                <a:schemeClr val="tx1"/>
              </a:solidFill>
              <a:ea typeface="Segoe UI" pitchFamily="34" charset="0"/>
              <a:cs typeface="Segoe UI Semibold" panose="020B0702040204020203" pitchFamily="34" charset="0"/>
            </a:endParaRPr>
          </a:p>
        </p:txBody>
      </p:sp>
      <p:sp>
        <p:nvSpPr>
          <p:cNvPr id="17" name="Rectangle 16">
            <a:extLst>
              <a:ext uri="{FF2B5EF4-FFF2-40B4-BE49-F238E27FC236}">
                <a16:creationId xmlns:a16="http://schemas.microsoft.com/office/drawing/2014/main" id="{11DE321B-F163-4371-AE00-759A601B3789}"/>
              </a:ext>
            </a:extLst>
          </p:cNvPr>
          <p:cNvSpPr/>
          <p:nvPr/>
        </p:nvSpPr>
        <p:spPr bwMode="auto">
          <a:xfrm>
            <a:off x="3032636" y="3008992"/>
            <a:ext cx="3136670" cy="676656"/>
          </a:xfrm>
          <a:prstGeom prst="rect">
            <a:avLst/>
          </a:prstGeom>
          <a:solidFill>
            <a:schemeClr val="tx1">
              <a:alpha val="1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ct val="0"/>
              </a:spcBef>
              <a:spcAft>
                <a:spcPct val="0"/>
              </a:spcAft>
            </a:pPr>
            <a:r>
              <a:rPr lang="en-GB" sz="1100" dirty="0">
                <a:solidFill>
                  <a:schemeClr val="tx1"/>
                </a:solidFill>
                <a:ea typeface="Segoe UI" pitchFamily="34" charset="0"/>
                <a:cs typeface="Segoe UI Semibold" panose="020B0702040204020203" pitchFamily="34" charset="0"/>
              </a:rPr>
              <a:t>For a full deployment, figure out your capacity and </a:t>
            </a:r>
            <a:r>
              <a:rPr lang="en-GB" sz="1100" dirty="0" err="1">
                <a:solidFill>
                  <a:schemeClr val="tx1"/>
                </a:solidFill>
                <a:ea typeface="Segoe UI" pitchFamily="34" charset="0"/>
                <a:cs typeface="Segoe UI Semibold" panose="020B0702040204020203" pitchFamily="34" charset="0"/>
              </a:rPr>
              <a:t>scability</a:t>
            </a:r>
            <a:r>
              <a:rPr lang="en-GB" sz="1100" dirty="0">
                <a:solidFill>
                  <a:schemeClr val="tx1"/>
                </a:solidFill>
                <a:ea typeface="Segoe UI" pitchFamily="34" charset="0"/>
                <a:cs typeface="Segoe UI Semibold" panose="020B0702040204020203" pitchFamily="34" charset="0"/>
              </a:rPr>
              <a:t> requirements. For a quick proof of concept you can skip this step.</a:t>
            </a:r>
            <a:endParaRPr lang="en-IN" sz="1100" dirty="0">
              <a:solidFill>
                <a:schemeClr val="tx1"/>
              </a:solidFill>
              <a:ea typeface="Segoe UI" pitchFamily="34" charset="0"/>
              <a:cs typeface="Segoe UI Semibold" panose="020B0702040204020203" pitchFamily="34" charset="0"/>
            </a:endParaRPr>
          </a:p>
        </p:txBody>
      </p:sp>
      <p:sp>
        <p:nvSpPr>
          <p:cNvPr id="18" name="Rectangle 17">
            <a:extLst>
              <a:ext uri="{FF2B5EF4-FFF2-40B4-BE49-F238E27FC236}">
                <a16:creationId xmlns:a16="http://schemas.microsoft.com/office/drawing/2014/main" id="{F5EC4AEA-FAFE-444E-A226-B1EA7AAD3EDF}"/>
              </a:ext>
            </a:extLst>
          </p:cNvPr>
          <p:cNvSpPr/>
          <p:nvPr/>
        </p:nvSpPr>
        <p:spPr bwMode="auto">
          <a:xfrm>
            <a:off x="3032636" y="3980088"/>
            <a:ext cx="3136670" cy="676656"/>
          </a:xfrm>
          <a:prstGeom prst="rect">
            <a:avLst/>
          </a:prstGeom>
          <a:solidFill>
            <a:schemeClr val="tx1">
              <a:alpha val="1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ct val="0"/>
              </a:spcBef>
              <a:spcAft>
                <a:spcPct val="0"/>
              </a:spcAft>
            </a:pPr>
            <a:r>
              <a:rPr lang="en-GB" sz="1100" dirty="0">
                <a:solidFill>
                  <a:schemeClr val="tx1"/>
                </a:solidFill>
                <a:ea typeface="Segoe UI" pitchFamily="34" charset="0"/>
                <a:cs typeface="Segoe UI Semibold" panose="020B0702040204020203" pitchFamily="34" charset="0"/>
              </a:rPr>
              <a:t>Understand network requirements for failover and how IP addresses are allocated to Azure VMs after failover</a:t>
            </a:r>
            <a:endParaRPr lang="en-IN" sz="1100" dirty="0" err="1">
              <a:solidFill>
                <a:schemeClr val="tx1"/>
              </a:solidFill>
              <a:ea typeface="Segoe UI" pitchFamily="34" charset="0"/>
              <a:cs typeface="Segoe UI Semibold" panose="020B0702040204020203" pitchFamily="34" charset="0"/>
            </a:endParaRPr>
          </a:p>
        </p:txBody>
      </p:sp>
      <p:sp>
        <p:nvSpPr>
          <p:cNvPr id="19" name="Rectangle 18">
            <a:extLst>
              <a:ext uri="{FF2B5EF4-FFF2-40B4-BE49-F238E27FC236}">
                <a16:creationId xmlns:a16="http://schemas.microsoft.com/office/drawing/2014/main" id="{32E77901-865B-4A98-84D7-B6AA2271B833}"/>
              </a:ext>
            </a:extLst>
          </p:cNvPr>
          <p:cNvSpPr/>
          <p:nvPr/>
        </p:nvSpPr>
        <p:spPr bwMode="auto">
          <a:xfrm>
            <a:off x="3032636" y="4951184"/>
            <a:ext cx="3136670" cy="676656"/>
          </a:xfrm>
          <a:prstGeom prst="rect">
            <a:avLst/>
          </a:prstGeom>
          <a:solidFill>
            <a:schemeClr val="tx1">
              <a:alpha val="1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ct val="0"/>
              </a:spcBef>
              <a:spcAft>
                <a:spcPct val="0"/>
              </a:spcAft>
            </a:pPr>
            <a:r>
              <a:rPr lang="en-GB" sz="1100" dirty="0">
                <a:solidFill>
                  <a:schemeClr val="tx1"/>
                </a:solidFill>
                <a:ea typeface="Segoe UI" pitchFamily="34" charset="0"/>
                <a:cs typeface="Segoe UI Semibold" panose="020B0702040204020203" pitchFamily="34" charset="0"/>
              </a:rPr>
              <a:t>Set up Azure networks and storage in preparation for deployment</a:t>
            </a:r>
          </a:p>
        </p:txBody>
      </p:sp>
      <p:sp>
        <p:nvSpPr>
          <p:cNvPr id="20" name="Rectangle 19">
            <a:extLst>
              <a:ext uri="{FF2B5EF4-FFF2-40B4-BE49-F238E27FC236}">
                <a16:creationId xmlns:a16="http://schemas.microsoft.com/office/drawing/2014/main" id="{0CEA5743-00DE-4BFC-8267-3402E6494825}"/>
              </a:ext>
            </a:extLst>
          </p:cNvPr>
          <p:cNvSpPr/>
          <p:nvPr/>
        </p:nvSpPr>
        <p:spPr bwMode="auto">
          <a:xfrm>
            <a:off x="3032636" y="5922281"/>
            <a:ext cx="3136670" cy="676656"/>
          </a:xfrm>
          <a:prstGeom prst="rect">
            <a:avLst/>
          </a:prstGeom>
          <a:solidFill>
            <a:schemeClr val="tx1">
              <a:alpha val="1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ct val="0"/>
              </a:spcBef>
              <a:spcAft>
                <a:spcPct val="0"/>
              </a:spcAft>
            </a:pPr>
            <a:r>
              <a:rPr lang="en-GB" sz="1100" dirty="0">
                <a:solidFill>
                  <a:schemeClr val="tx1"/>
                </a:solidFill>
                <a:ea typeface="Segoe UI" pitchFamily="34" charset="0"/>
                <a:cs typeface="Segoe UI Semibold" panose="020B0702040204020203" pitchFamily="34" charset="0"/>
              </a:rPr>
              <a:t>Prepare an account to automatically discover VMware VMs. Prepare an account to install the Mobility service agent on VMs.</a:t>
            </a:r>
          </a:p>
        </p:txBody>
      </p:sp>
      <p:sp>
        <p:nvSpPr>
          <p:cNvPr id="8" name="Rectangle 7">
            <a:extLst>
              <a:ext uri="{FF2B5EF4-FFF2-40B4-BE49-F238E27FC236}">
                <a16:creationId xmlns:a16="http://schemas.microsoft.com/office/drawing/2014/main" id="{E0451BD0-D5B6-4ECE-A8B6-03EE3EB62F10}"/>
              </a:ext>
            </a:extLst>
          </p:cNvPr>
          <p:cNvSpPr/>
          <p:nvPr/>
        </p:nvSpPr>
        <p:spPr bwMode="auto">
          <a:xfrm>
            <a:off x="462986" y="1066800"/>
            <a:ext cx="2432304" cy="676656"/>
          </a:xfrm>
          <a:prstGeom prst="rect">
            <a:avLst/>
          </a:prstGeom>
          <a:solidFill>
            <a:schemeClr val="accent2">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ct val="0"/>
              </a:spcBef>
              <a:spcAft>
                <a:spcPct val="0"/>
              </a:spcAft>
            </a:pPr>
            <a:r>
              <a:rPr lang="en-GB" sz="1200" dirty="0">
                <a:solidFill>
                  <a:schemeClr val="tx1"/>
                </a:solidFill>
                <a:latin typeface="Segoe UI Semibold" panose="020B0702040204020203" pitchFamily="34" charset="0"/>
                <a:ea typeface="Segoe UI" pitchFamily="34" charset="0"/>
                <a:cs typeface="Segoe UI Semibold" panose="020B0702040204020203" pitchFamily="34" charset="0"/>
              </a:rPr>
              <a:t>Step 1: </a:t>
            </a:r>
            <a:r>
              <a:rPr lang="en-GB" sz="1200" dirty="0">
                <a:solidFill>
                  <a:schemeClr val="tx1"/>
                </a:solidFill>
                <a:ea typeface="Segoe UI" pitchFamily="34" charset="0"/>
                <a:cs typeface="Segoe UI Semibold" panose="020B0702040204020203" pitchFamily="34" charset="0"/>
              </a:rPr>
              <a:t>Review architecture and deployment components</a:t>
            </a:r>
            <a:endParaRPr lang="en-IN" sz="1200" dirty="0">
              <a:solidFill>
                <a:schemeClr val="tx1"/>
              </a:solidFill>
              <a:ea typeface="Segoe UI" pitchFamily="34" charset="0"/>
              <a:cs typeface="Segoe UI Semibold" panose="020B0702040204020203" pitchFamily="34" charset="0"/>
            </a:endParaRPr>
          </a:p>
        </p:txBody>
      </p:sp>
      <p:sp>
        <p:nvSpPr>
          <p:cNvPr id="9" name="Rectangle 8">
            <a:extLst>
              <a:ext uri="{FF2B5EF4-FFF2-40B4-BE49-F238E27FC236}">
                <a16:creationId xmlns:a16="http://schemas.microsoft.com/office/drawing/2014/main" id="{EAE5BE45-21FE-4DA8-B363-332A3E7F14C1}"/>
              </a:ext>
            </a:extLst>
          </p:cNvPr>
          <p:cNvSpPr/>
          <p:nvPr/>
        </p:nvSpPr>
        <p:spPr bwMode="auto">
          <a:xfrm>
            <a:off x="462986" y="2037896"/>
            <a:ext cx="2432304" cy="676656"/>
          </a:xfrm>
          <a:prstGeom prst="rect">
            <a:avLst/>
          </a:prstGeom>
          <a:solidFill>
            <a:schemeClr val="accent2">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ct val="0"/>
              </a:spcBef>
              <a:spcAft>
                <a:spcPct val="0"/>
              </a:spcAft>
            </a:pPr>
            <a:r>
              <a:rPr lang="en-GB" sz="1200" dirty="0">
                <a:solidFill>
                  <a:schemeClr val="tx1"/>
                </a:solidFill>
                <a:latin typeface="Segoe UI Semibold" panose="020B0702040204020203" pitchFamily="34" charset="0"/>
                <a:cs typeface="Segoe UI Semibold" panose="020B0702040204020203" pitchFamily="34" charset="0"/>
              </a:rPr>
              <a:t>Step 2: </a:t>
            </a:r>
            <a:r>
              <a:rPr lang="en-GB" sz="1200" dirty="0">
                <a:solidFill>
                  <a:schemeClr val="tx1"/>
                </a:solidFill>
                <a:ea typeface="Segoe UI" pitchFamily="34" charset="0"/>
                <a:cs typeface="Segoe UI Semibold" panose="020B0702040204020203" pitchFamily="34" charset="0"/>
              </a:rPr>
              <a:t>Review deployment </a:t>
            </a:r>
          </a:p>
          <a:p>
            <a:pPr defTabSz="932472" fontAlgn="base">
              <a:spcBef>
                <a:spcPct val="0"/>
              </a:spcBef>
              <a:spcAft>
                <a:spcPct val="0"/>
              </a:spcAft>
            </a:pPr>
            <a:r>
              <a:rPr lang="en-GB" sz="1200" dirty="0">
                <a:solidFill>
                  <a:schemeClr val="tx1"/>
                </a:solidFill>
                <a:ea typeface="Segoe UI" pitchFamily="34" charset="0"/>
                <a:cs typeface="Segoe UI Semibold" panose="020B0702040204020203" pitchFamily="34" charset="0"/>
              </a:rPr>
              <a:t>prerequisites </a:t>
            </a:r>
            <a:endParaRPr lang="en-IN" sz="1200" dirty="0" err="1">
              <a:solidFill>
                <a:schemeClr val="tx1"/>
              </a:solidFill>
              <a:ea typeface="Segoe UI" pitchFamily="34" charset="0"/>
              <a:cs typeface="Segoe UI Semibold" panose="020B0702040204020203" pitchFamily="34" charset="0"/>
            </a:endParaRPr>
          </a:p>
        </p:txBody>
      </p:sp>
      <p:sp>
        <p:nvSpPr>
          <p:cNvPr id="10" name="Rectangle 9">
            <a:extLst>
              <a:ext uri="{FF2B5EF4-FFF2-40B4-BE49-F238E27FC236}">
                <a16:creationId xmlns:a16="http://schemas.microsoft.com/office/drawing/2014/main" id="{7594AFAD-6971-4511-8766-DF4E293B02AC}"/>
              </a:ext>
            </a:extLst>
          </p:cNvPr>
          <p:cNvSpPr/>
          <p:nvPr/>
        </p:nvSpPr>
        <p:spPr bwMode="auto">
          <a:xfrm>
            <a:off x="462986" y="3008992"/>
            <a:ext cx="2432304" cy="676656"/>
          </a:xfrm>
          <a:prstGeom prst="rect">
            <a:avLst/>
          </a:prstGeom>
          <a:solidFill>
            <a:schemeClr val="accent2">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ct val="0"/>
              </a:spcBef>
              <a:spcAft>
                <a:spcPct val="0"/>
              </a:spcAft>
            </a:pPr>
            <a:r>
              <a:rPr lang="en-GB" sz="1200" dirty="0">
                <a:solidFill>
                  <a:schemeClr val="tx1"/>
                </a:solidFill>
                <a:latin typeface="Segoe UI Semibold" panose="020B0702040204020203" pitchFamily="34" charset="0"/>
                <a:cs typeface="Segoe UI Semibold" panose="020B0702040204020203" pitchFamily="34" charset="0"/>
              </a:rPr>
              <a:t>Step 3: </a:t>
            </a:r>
            <a:r>
              <a:rPr lang="en-GB" sz="1200" dirty="0">
                <a:solidFill>
                  <a:schemeClr val="tx1"/>
                </a:solidFill>
                <a:ea typeface="Segoe UI" pitchFamily="34" charset="0"/>
                <a:cs typeface="Segoe UI Semibold" panose="020B0702040204020203" pitchFamily="34" charset="0"/>
              </a:rPr>
              <a:t>Do capacity planning for full deployment </a:t>
            </a:r>
            <a:endParaRPr lang="en-IN" sz="1200" dirty="0">
              <a:solidFill>
                <a:schemeClr val="tx1"/>
              </a:solidFill>
              <a:ea typeface="Segoe UI" pitchFamily="34" charset="0"/>
              <a:cs typeface="Segoe UI Semibold" panose="020B0702040204020203" pitchFamily="34" charset="0"/>
            </a:endParaRPr>
          </a:p>
        </p:txBody>
      </p:sp>
      <p:sp>
        <p:nvSpPr>
          <p:cNvPr id="11" name="Rectangle 10">
            <a:extLst>
              <a:ext uri="{FF2B5EF4-FFF2-40B4-BE49-F238E27FC236}">
                <a16:creationId xmlns:a16="http://schemas.microsoft.com/office/drawing/2014/main" id="{EAF036F8-973C-457D-B982-77BAFF44E590}"/>
              </a:ext>
            </a:extLst>
          </p:cNvPr>
          <p:cNvSpPr/>
          <p:nvPr/>
        </p:nvSpPr>
        <p:spPr bwMode="auto">
          <a:xfrm>
            <a:off x="462986" y="3980088"/>
            <a:ext cx="2432304" cy="676656"/>
          </a:xfrm>
          <a:prstGeom prst="rect">
            <a:avLst/>
          </a:prstGeom>
          <a:solidFill>
            <a:schemeClr val="accent2">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ct val="0"/>
              </a:spcBef>
              <a:spcAft>
                <a:spcPct val="0"/>
              </a:spcAft>
            </a:pPr>
            <a:r>
              <a:rPr lang="en-GB" sz="1200" dirty="0">
                <a:solidFill>
                  <a:schemeClr val="tx1"/>
                </a:solidFill>
                <a:latin typeface="Segoe UI Semibold" panose="020B0702040204020203" pitchFamily="34" charset="0"/>
                <a:cs typeface="Segoe UI Semibold" panose="020B0702040204020203" pitchFamily="34" charset="0"/>
              </a:rPr>
              <a:t>Step 4: </a:t>
            </a:r>
            <a:r>
              <a:rPr lang="en-GB" sz="1200" dirty="0">
                <a:solidFill>
                  <a:schemeClr val="tx1"/>
                </a:solidFill>
                <a:ea typeface="Segoe UI" pitchFamily="34" charset="0"/>
                <a:cs typeface="Segoe UI Semibold" panose="020B0702040204020203" pitchFamily="34" charset="0"/>
              </a:rPr>
              <a:t>Do network planning</a:t>
            </a:r>
            <a:endParaRPr lang="en-IN" sz="1200" dirty="0" err="1">
              <a:solidFill>
                <a:schemeClr val="tx1"/>
              </a:solidFill>
              <a:ea typeface="Segoe UI" pitchFamily="34" charset="0"/>
              <a:cs typeface="Segoe UI Semibold" panose="020B0702040204020203" pitchFamily="34" charset="0"/>
            </a:endParaRPr>
          </a:p>
        </p:txBody>
      </p:sp>
      <p:sp>
        <p:nvSpPr>
          <p:cNvPr id="12" name="Rectangle 11">
            <a:extLst>
              <a:ext uri="{FF2B5EF4-FFF2-40B4-BE49-F238E27FC236}">
                <a16:creationId xmlns:a16="http://schemas.microsoft.com/office/drawing/2014/main" id="{5291CC51-8DD3-446D-B5B9-E20634B37354}"/>
              </a:ext>
            </a:extLst>
          </p:cNvPr>
          <p:cNvSpPr/>
          <p:nvPr/>
        </p:nvSpPr>
        <p:spPr bwMode="auto">
          <a:xfrm>
            <a:off x="462986" y="4951184"/>
            <a:ext cx="2432304" cy="676656"/>
          </a:xfrm>
          <a:prstGeom prst="rect">
            <a:avLst/>
          </a:prstGeom>
          <a:solidFill>
            <a:schemeClr val="accent2">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ct val="0"/>
              </a:spcBef>
              <a:spcAft>
                <a:spcPct val="0"/>
              </a:spcAft>
            </a:pPr>
            <a:r>
              <a:rPr lang="en-GB" sz="1200" dirty="0">
                <a:solidFill>
                  <a:schemeClr val="tx1"/>
                </a:solidFill>
                <a:latin typeface="Segoe UI Semibold" panose="020B0702040204020203" pitchFamily="34" charset="0"/>
                <a:cs typeface="Segoe UI Semibold" panose="020B0702040204020203" pitchFamily="34" charset="0"/>
              </a:rPr>
              <a:t>Step 5: </a:t>
            </a:r>
            <a:r>
              <a:rPr lang="en-GB" sz="1200" dirty="0">
                <a:solidFill>
                  <a:schemeClr val="tx1"/>
                </a:solidFill>
                <a:ea typeface="Segoe UI" pitchFamily="34" charset="0"/>
                <a:cs typeface="Segoe UI Semibold" panose="020B0702040204020203" pitchFamily="34" charset="0"/>
              </a:rPr>
              <a:t>Prepare Azure resources </a:t>
            </a:r>
          </a:p>
        </p:txBody>
      </p:sp>
      <p:sp>
        <p:nvSpPr>
          <p:cNvPr id="13" name="Rectangle 12">
            <a:extLst>
              <a:ext uri="{FF2B5EF4-FFF2-40B4-BE49-F238E27FC236}">
                <a16:creationId xmlns:a16="http://schemas.microsoft.com/office/drawing/2014/main" id="{6C72028A-4B7A-4B2E-AC5C-43777A531BC4}"/>
              </a:ext>
            </a:extLst>
          </p:cNvPr>
          <p:cNvSpPr/>
          <p:nvPr/>
        </p:nvSpPr>
        <p:spPr bwMode="auto">
          <a:xfrm>
            <a:off x="462986" y="5922281"/>
            <a:ext cx="2432304" cy="676656"/>
          </a:xfrm>
          <a:prstGeom prst="rect">
            <a:avLst/>
          </a:prstGeom>
          <a:solidFill>
            <a:schemeClr val="accent2">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ct val="0"/>
              </a:spcBef>
              <a:spcAft>
                <a:spcPct val="0"/>
              </a:spcAft>
            </a:pPr>
            <a:r>
              <a:rPr lang="en-IN" sz="1200" dirty="0">
                <a:solidFill>
                  <a:schemeClr val="tx1"/>
                </a:solidFill>
                <a:latin typeface="Segoe UI Semibold" panose="020B0702040204020203" pitchFamily="34" charset="0"/>
                <a:cs typeface="Segoe UI Semibold" panose="020B0702040204020203" pitchFamily="34" charset="0"/>
              </a:rPr>
              <a:t>Step 6: </a:t>
            </a:r>
            <a:r>
              <a:rPr lang="en-IN" sz="1200" dirty="0">
                <a:solidFill>
                  <a:schemeClr val="tx1"/>
                </a:solidFill>
                <a:ea typeface="Segoe UI" pitchFamily="34" charset="0"/>
                <a:cs typeface="Segoe UI Semibold" panose="020B0702040204020203" pitchFamily="34" charset="0"/>
              </a:rPr>
              <a:t>Prepare VMware </a:t>
            </a:r>
          </a:p>
        </p:txBody>
      </p:sp>
      <p:sp>
        <p:nvSpPr>
          <p:cNvPr id="83" name="Rectangle 82">
            <a:extLst>
              <a:ext uri="{FF2B5EF4-FFF2-40B4-BE49-F238E27FC236}">
                <a16:creationId xmlns:a16="http://schemas.microsoft.com/office/drawing/2014/main" id="{803E6713-9BD2-4A82-95C6-9F8E0F6A7CB7}"/>
              </a:ext>
            </a:extLst>
          </p:cNvPr>
          <p:cNvSpPr/>
          <p:nvPr/>
        </p:nvSpPr>
        <p:spPr bwMode="auto">
          <a:xfrm>
            <a:off x="8657863" y="1066800"/>
            <a:ext cx="3339225" cy="676656"/>
          </a:xfrm>
          <a:prstGeom prst="rect">
            <a:avLst/>
          </a:prstGeom>
          <a:solidFill>
            <a:schemeClr val="tx1">
              <a:alpha val="1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ct val="0"/>
              </a:spcBef>
              <a:spcAft>
                <a:spcPct val="0"/>
              </a:spcAft>
            </a:pPr>
            <a:r>
              <a:rPr lang="en-GB" sz="1100" dirty="0">
                <a:solidFill>
                  <a:schemeClr val="tx1"/>
                </a:solidFill>
                <a:ea typeface="Segoe UI" pitchFamily="34" charset="0"/>
                <a:cs typeface="Segoe UI Semibold" panose="020B0702040204020203" pitchFamily="34" charset="0"/>
              </a:rPr>
              <a:t>Set up a vault and specify what you want to replicate and where you want to replicate it too.</a:t>
            </a:r>
            <a:endParaRPr lang="en-IN" sz="1100" dirty="0">
              <a:solidFill>
                <a:schemeClr val="tx1"/>
              </a:solidFill>
              <a:ea typeface="Segoe UI" pitchFamily="34" charset="0"/>
              <a:cs typeface="Segoe UI Semibold" panose="020B0702040204020203" pitchFamily="34" charset="0"/>
            </a:endParaRPr>
          </a:p>
        </p:txBody>
      </p:sp>
      <p:sp>
        <p:nvSpPr>
          <p:cNvPr id="84" name="Rectangle 83">
            <a:extLst>
              <a:ext uri="{FF2B5EF4-FFF2-40B4-BE49-F238E27FC236}">
                <a16:creationId xmlns:a16="http://schemas.microsoft.com/office/drawing/2014/main" id="{37E8368C-82CC-43B0-BEE8-CAEE3372C74D}"/>
              </a:ext>
            </a:extLst>
          </p:cNvPr>
          <p:cNvSpPr/>
          <p:nvPr/>
        </p:nvSpPr>
        <p:spPr bwMode="auto">
          <a:xfrm>
            <a:off x="8657863" y="2037896"/>
            <a:ext cx="3339225" cy="676656"/>
          </a:xfrm>
          <a:prstGeom prst="rect">
            <a:avLst/>
          </a:prstGeom>
          <a:solidFill>
            <a:schemeClr val="tx1">
              <a:alpha val="1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ct val="0"/>
              </a:spcBef>
              <a:spcAft>
                <a:spcPct val="0"/>
              </a:spcAft>
            </a:pPr>
            <a:r>
              <a:rPr lang="en-GB" sz="1100" dirty="0">
                <a:solidFill>
                  <a:schemeClr val="tx1"/>
                </a:solidFill>
                <a:ea typeface="Segoe UI" pitchFamily="34" charset="0"/>
                <a:cs typeface="Segoe UI Semibold" panose="020B0702040204020203" pitchFamily="34" charset="0"/>
              </a:rPr>
              <a:t>Set up source and target replication settings. Setting up source settings includes running Unified Setup to install the on-premises Site Recovery components.</a:t>
            </a:r>
            <a:endParaRPr lang="en-IN" sz="1100" dirty="0" err="1">
              <a:solidFill>
                <a:schemeClr val="tx1"/>
              </a:solidFill>
              <a:ea typeface="Segoe UI" pitchFamily="34" charset="0"/>
              <a:cs typeface="Segoe UI Semibold" panose="020B0702040204020203" pitchFamily="34" charset="0"/>
            </a:endParaRPr>
          </a:p>
        </p:txBody>
      </p:sp>
      <p:sp>
        <p:nvSpPr>
          <p:cNvPr id="85" name="Rectangle 84">
            <a:extLst>
              <a:ext uri="{FF2B5EF4-FFF2-40B4-BE49-F238E27FC236}">
                <a16:creationId xmlns:a16="http://schemas.microsoft.com/office/drawing/2014/main" id="{B662F1D8-F45A-435B-B71B-F26F64BCB65C}"/>
              </a:ext>
            </a:extLst>
          </p:cNvPr>
          <p:cNvSpPr/>
          <p:nvPr/>
        </p:nvSpPr>
        <p:spPr bwMode="auto">
          <a:xfrm>
            <a:off x="8657863" y="3008992"/>
            <a:ext cx="3339225" cy="676656"/>
          </a:xfrm>
          <a:prstGeom prst="rect">
            <a:avLst/>
          </a:prstGeom>
          <a:solidFill>
            <a:schemeClr val="tx1">
              <a:alpha val="1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ct val="0"/>
              </a:spcBef>
              <a:spcAft>
                <a:spcPct val="0"/>
              </a:spcAft>
            </a:pPr>
            <a:r>
              <a:rPr lang="en-GB" sz="1100" dirty="0">
                <a:solidFill>
                  <a:schemeClr val="tx1"/>
                </a:solidFill>
                <a:ea typeface="Segoe UI" pitchFamily="34" charset="0"/>
                <a:cs typeface="Segoe UI Semibold" panose="020B0702040204020203" pitchFamily="34" charset="0"/>
              </a:rPr>
              <a:t>Configure a policy that contains replication settings for VMware in the vault</a:t>
            </a:r>
            <a:endParaRPr lang="en-IN" sz="1100" dirty="0">
              <a:solidFill>
                <a:schemeClr val="tx1"/>
              </a:solidFill>
              <a:ea typeface="Segoe UI" pitchFamily="34" charset="0"/>
              <a:cs typeface="Segoe UI Semibold" panose="020B0702040204020203" pitchFamily="34" charset="0"/>
            </a:endParaRPr>
          </a:p>
        </p:txBody>
      </p:sp>
      <p:sp>
        <p:nvSpPr>
          <p:cNvPr id="87" name="Rectangle 86">
            <a:extLst>
              <a:ext uri="{FF2B5EF4-FFF2-40B4-BE49-F238E27FC236}">
                <a16:creationId xmlns:a16="http://schemas.microsoft.com/office/drawing/2014/main" id="{8B603C1B-AB9E-4F87-A548-80D6A264770E}"/>
              </a:ext>
            </a:extLst>
          </p:cNvPr>
          <p:cNvSpPr/>
          <p:nvPr/>
        </p:nvSpPr>
        <p:spPr bwMode="auto">
          <a:xfrm>
            <a:off x="8657863" y="3980087"/>
            <a:ext cx="3339225" cy="676656"/>
          </a:xfrm>
          <a:prstGeom prst="rect">
            <a:avLst/>
          </a:prstGeom>
          <a:solidFill>
            <a:schemeClr val="tx1">
              <a:alpha val="1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ct val="0"/>
              </a:spcBef>
              <a:spcAft>
                <a:spcPct val="0"/>
              </a:spcAft>
            </a:pPr>
            <a:r>
              <a:rPr lang="en-GB" sz="1100" dirty="0">
                <a:solidFill>
                  <a:schemeClr val="tx1"/>
                </a:solidFill>
                <a:ea typeface="Segoe UI" pitchFamily="34" charset="0"/>
                <a:cs typeface="Segoe UI Semibold" panose="020B0702040204020203" pitchFamily="34" charset="0"/>
              </a:rPr>
              <a:t>Enable replication for VMs.</a:t>
            </a:r>
          </a:p>
        </p:txBody>
      </p:sp>
      <p:sp>
        <p:nvSpPr>
          <p:cNvPr id="88" name="Rectangle 87">
            <a:extLst>
              <a:ext uri="{FF2B5EF4-FFF2-40B4-BE49-F238E27FC236}">
                <a16:creationId xmlns:a16="http://schemas.microsoft.com/office/drawing/2014/main" id="{E545C1B4-9463-45A8-8548-DFF214BEE655}"/>
              </a:ext>
            </a:extLst>
          </p:cNvPr>
          <p:cNvSpPr/>
          <p:nvPr/>
        </p:nvSpPr>
        <p:spPr bwMode="auto">
          <a:xfrm>
            <a:off x="8657863" y="4951184"/>
            <a:ext cx="3339225" cy="676656"/>
          </a:xfrm>
          <a:prstGeom prst="rect">
            <a:avLst/>
          </a:prstGeom>
          <a:solidFill>
            <a:schemeClr val="tx1">
              <a:alpha val="1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ct val="0"/>
              </a:spcBef>
              <a:spcAft>
                <a:spcPct val="0"/>
              </a:spcAft>
            </a:pPr>
            <a:r>
              <a:rPr lang="en-GB" sz="1100" dirty="0">
                <a:solidFill>
                  <a:schemeClr val="tx1"/>
                </a:solidFill>
                <a:ea typeface="Segoe UI" pitchFamily="34" charset="0"/>
                <a:cs typeface="Segoe UI Semibold" panose="020B0702040204020203" pitchFamily="34" charset="0"/>
              </a:rPr>
              <a:t>After initial replication, run a test failover to check everything’s working and once validated execute Final Failovers</a:t>
            </a:r>
          </a:p>
        </p:txBody>
      </p:sp>
      <p:sp>
        <p:nvSpPr>
          <p:cNvPr id="89" name="Rectangle 88">
            <a:extLst>
              <a:ext uri="{FF2B5EF4-FFF2-40B4-BE49-F238E27FC236}">
                <a16:creationId xmlns:a16="http://schemas.microsoft.com/office/drawing/2014/main" id="{29252594-661A-42C5-BFFC-EAC5BF4E9B22}"/>
              </a:ext>
            </a:extLst>
          </p:cNvPr>
          <p:cNvSpPr/>
          <p:nvPr/>
        </p:nvSpPr>
        <p:spPr bwMode="auto">
          <a:xfrm>
            <a:off x="6290768" y="1066800"/>
            <a:ext cx="2225923" cy="676656"/>
          </a:xfrm>
          <a:prstGeom prst="rect">
            <a:avLst/>
          </a:prstGeom>
          <a:solidFill>
            <a:schemeClr val="accent2">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ct val="0"/>
              </a:spcBef>
              <a:spcAft>
                <a:spcPct val="0"/>
              </a:spcAft>
            </a:pPr>
            <a:r>
              <a:rPr lang="en-GB" sz="1200" dirty="0">
                <a:solidFill>
                  <a:schemeClr val="tx1"/>
                </a:solidFill>
                <a:latin typeface="Segoe UI Semibold" panose="020B0702040204020203" pitchFamily="34" charset="0"/>
                <a:ea typeface="Segoe UI" pitchFamily="34" charset="0"/>
                <a:cs typeface="Segoe UI Semibold" panose="020B0702040204020203" pitchFamily="34" charset="0"/>
              </a:rPr>
              <a:t>Step 7: </a:t>
            </a:r>
            <a:r>
              <a:rPr lang="en-GB" sz="1200" dirty="0">
                <a:solidFill>
                  <a:schemeClr val="tx1"/>
                </a:solidFill>
                <a:ea typeface="Segoe UI" pitchFamily="34" charset="0"/>
                <a:cs typeface="Segoe UI Semibold" panose="020B0702040204020203" pitchFamily="34" charset="0"/>
              </a:rPr>
              <a:t>Set up a Recovery </a:t>
            </a:r>
          </a:p>
          <a:p>
            <a:pPr defTabSz="932472" fontAlgn="base">
              <a:spcBef>
                <a:spcPct val="0"/>
              </a:spcBef>
              <a:spcAft>
                <a:spcPct val="0"/>
              </a:spcAft>
            </a:pPr>
            <a:r>
              <a:rPr lang="en-GB" sz="1200" dirty="0">
                <a:solidFill>
                  <a:schemeClr val="tx1"/>
                </a:solidFill>
                <a:ea typeface="Segoe UI" pitchFamily="34" charset="0"/>
                <a:cs typeface="Segoe UI Semibold" panose="020B0702040204020203" pitchFamily="34" charset="0"/>
              </a:rPr>
              <a:t>services vault </a:t>
            </a:r>
            <a:endParaRPr lang="en-IN" sz="1200" dirty="0">
              <a:solidFill>
                <a:schemeClr val="tx1"/>
              </a:solidFill>
              <a:ea typeface="Segoe UI" pitchFamily="34" charset="0"/>
              <a:cs typeface="Segoe UI Semibold" panose="020B0702040204020203" pitchFamily="34" charset="0"/>
            </a:endParaRPr>
          </a:p>
        </p:txBody>
      </p:sp>
      <p:sp>
        <p:nvSpPr>
          <p:cNvPr id="90" name="Rectangle 89">
            <a:extLst>
              <a:ext uri="{FF2B5EF4-FFF2-40B4-BE49-F238E27FC236}">
                <a16:creationId xmlns:a16="http://schemas.microsoft.com/office/drawing/2014/main" id="{9239618B-E462-47A8-843E-90FAEFDFF28E}"/>
              </a:ext>
            </a:extLst>
          </p:cNvPr>
          <p:cNvSpPr/>
          <p:nvPr/>
        </p:nvSpPr>
        <p:spPr bwMode="auto">
          <a:xfrm>
            <a:off x="6290768" y="2037896"/>
            <a:ext cx="2225923" cy="676656"/>
          </a:xfrm>
          <a:prstGeom prst="rect">
            <a:avLst/>
          </a:prstGeom>
          <a:solidFill>
            <a:schemeClr val="accent2">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ct val="0"/>
              </a:spcBef>
              <a:spcAft>
                <a:spcPct val="0"/>
              </a:spcAft>
            </a:pPr>
            <a:r>
              <a:rPr lang="en-GB" sz="1200" dirty="0">
                <a:solidFill>
                  <a:schemeClr val="tx1"/>
                </a:solidFill>
                <a:latin typeface="Segoe UI Semibold" panose="020B0702040204020203" pitchFamily="34" charset="0"/>
                <a:cs typeface="Segoe UI Semibold" panose="020B0702040204020203" pitchFamily="34" charset="0"/>
              </a:rPr>
              <a:t>Step 8: </a:t>
            </a:r>
            <a:r>
              <a:rPr lang="en-GB" sz="1200" dirty="0">
                <a:solidFill>
                  <a:schemeClr val="tx1"/>
                </a:solidFill>
                <a:ea typeface="Segoe UI" pitchFamily="34" charset="0"/>
                <a:cs typeface="Segoe UI Semibold" panose="020B0702040204020203" pitchFamily="34" charset="0"/>
              </a:rPr>
              <a:t>Set up source and </a:t>
            </a:r>
            <a:br>
              <a:rPr lang="en-GB" sz="1200" dirty="0">
                <a:solidFill>
                  <a:schemeClr val="tx1"/>
                </a:solidFill>
                <a:ea typeface="Segoe UI" pitchFamily="34" charset="0"/>
                <a:cs typeface="Segoe UI Semibold" panose="020B0702040204020203" pitchFamily="34" charset="0"/>
              </a:rPr>
            </a:br>
            <a:r>
              <a:rPr lang="en-GB" sz="1200" dirty="0">
                <a:solidFill>
                  <a:schemeClr val="tx1"/>
                </a:solidFill>
                <a:ea typeface="Segoe UI" pitchFamily="34" charset="0"/>
                <a:cs typeface="Segoe UI Semibold" panose="020B0702040204020203" pitchFamily="34" charset="0"/>
              </a:rPr>
              <a:t>target resources </a:t>
            </a:r>
            <a:endParaRPr lang="en-IN" sz="1200" dirty="0" err="1">
              <a:solidFill>
                <a:schemeClr val="tx1"/>
              </a:solidFill>
              <a:ea typeface="Segoe UI" pitchFamily="34" charset="0"/>
              <a:cs typeface="Segoe UI Semibold" panose="020B0702040204020203" pitchFamily="34" charset="0"/>
            </a:endParaRPr>
          </a:p>
        </p:txBody>
      </p:sp>
      <p:sp>
        <p:nvSpPr>
          <p:cNvPr id="91" name="Rectangle 90">
            <a:extLst>
              <a:ext uri="{FF2B5EF4-FFF2-40B4-BE49-F238E27FC236}">
                <a16:creationId xmlns:a16="http://schemas.microsoft.com/office/drawing/2014/main" id="{11695739-5EC5-43A9-9034-CB46919602DF}"/>
              </a:ext>
            </a:extLst>
          </p:cNvPr>
          <p:cNvSpPr/>
          <p:nvPr/>
        </p:nvSpPr>
        <p:spPr bwMode="auto">
          <a:xfrm>
            <a:off x="6290768" y="3008992"/>
            <a:ext cx="2225923" cy="676656"/>
          </a:xfrm>
          <a:prstGeom prst="rect">
            <a:avLst/>
          </a:prstGeom>
          <a:solidFill>
            <a:schemeClr val="accent2">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ct val="0"/>
              </a:spcBef>
              <a:spcAft>
                <a:spcPct val="0"/>
              </a:spcAft>
            </a:pPr>
            <a:r>
              <a:rPr lang="en-GB" sz="1200" dirty="0">
                <a:solidFill>
                  <a:schemeClr val="tx1"/>
                </a:solidFill>
                <a:latin typeface="Segoe UI Semibold" panose="020B0702040204020203" pitchFamily="34" charset="0"/>
                <a:cs typeface="Segoe UI Semibold" panose="020B0702040204020203" pitchFamily="34" charset="0"/>
              </a:rPr>
              <a:t>Step 9: </a:t>
            </a:r>
            <a:r>
              <a:rPr lang="en-GB" sz="1200" dirty="0">
                <a:solidFill>
                  <a:schemeClr val="tx1"/>
                </a:solidFill>
                <a:ea typeface="Segoe UI" pitchFamily="34" charset="0"/>
                <a:cs typeface="Segoe UI Semibold" panose="020B0702040204020203" pitchFamily="34" charset="0"/>
              </a:rPr>
              <a:t>Set up a </a:t>
            </a:r>
            <a:br>
              <a:rPr lang="en-GB" sz="1200" dirty="0">
                <a:solidFill>
                  <a:schemeClr val="tx1"/>
                </a:solidFill>
                <a:ea typeface="Segoe UI" pitchFamily="34" charset="0"/>
                <a:cs typeface="Segoe UI Semibold" panose="020B0702040204020203" pitchFamily="34" charset="0"/>
              </a:rPr>
            </a:br>
            <a:r>
              <a:rPr lang="en-GB" sz="1200" dirty="0">
                <a:solidFill>
                  <a:schemeClr val="tx1"/>
                </a:solidFill>
                <a:ea typeface="Segoe UI" pitchFamily="34" charset="0"/>
                <a:cs typeface="Segoe UI Semibold" panose="020B0702040204020203" pitchFamily="34" charset="0"/>
              </a:rPr>
              <a:t>replication policy </a:t>
            </a:r>
            <a:endParaRPr lang="en-IN" sz="1200" dirty="0">
              <a:solidFill>
                <a:schemeClr val="tx1"/>
              </a:solidFill>
              <a:ea typeface="Segoe UI" pitchFamily="34" charset="0"/>
              <a:cs typeface="Segoe UI Semibold" panose="020B0702040204020203" pitchFamily="34" charset="0"/>
            </a:endParaRPr>
          </a:p>
        </p:txBody>
      </p:sp>
      <p:sp>
        <p:nvSpPr>
          <p:cNvPr id="93" name="Rectangle 92">
            <a:extLst>
              <a:ext uri="{FF2B5EF4-FFF2-40B4-BE49-F238E27FC236}">
                <a16:creationId xmlns:a16="http://schemas.microsoft.com/office/drawing/2014/main" id="{689D266F-B114-43DE-B780-BF8D59BCAC2C}"/>
              </a:ext>
            </a:extLst>
          </p:cNvPr>
          <p:cNvSpPr/>
          <p:nvPr/>
        </p:nvSpPr>
        <p:spPr bwMode="auto">
          <a:xfrm>
            <a:off x="6290768" y="3980087"/>
            <a:ext cx="2225923" cy="676656"/>
          </a:xfrm>
          <a:prstGeom prst="rect">
            <a:avLst/>
          </a:prstGeom>
          <a:solidFill>
            <a:schemeClr val="accent2">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ct val="0"/>
              </a:spcBef>
              <a:spcAft>
                <a:spcPct val="0"/>
              </a:spcAft>
            </a:pPr>
            <a:r>
              <a:rPr lang="en-GB" sz="1200" dirty="0">
                <a:solidFill>
                  <a:schemeClr val="tx1"/>
                </a:solidFill>
                <a:latin typeface="Segoe UI Semibold" panose="020B0702040204020203" pitchFamily="34" charset="0"/>
                <a:cs typeface="Segoe UI Semibold" panose="020B0702040204020203" pitchFamily="34" charset="0"/>
              </a:rPr>
              <a:t>Step 10: </a:t>
            </a:r>
            <a:r>
              <a:rPr lang="en-GB" sz="1200" dirty="0">
                <a:solidFill>
                  <a:schemeClr val="tx1"/>
                </a:solidFill>
                <a:ea typeface="Segoe UI" pitchFamily="34" charset="0"/>
                <a:cs typeface="Segoe UI Semibold" panose="020B0702040204020203" pitchFamily="34" charset="0"/>
              </a:rPr>
              <a:t>Enable replication </a:t>
            </a:r>
          </a:p>
        </p:txBody>
      </p:sp>
      <p:sp>
        <p:nvSpPr>
          <p:cNvPr id="94" name="Rectangle 93">
            <a:extLst>
              <a:ext uri="{FF2B5EF4-FFF2-40B4-BE49-F238E27FC236}">
                <a16:creationId xmlns:a16="http://schemas.microsoft.com/office/drawing/2014/main" id="{EC93DCBC-FED2-4203-979F-1359B72FD38C}"/>
              </a:ext>
            </a:extLst>
          </p:cNvPr>
          <p:cNvSpPr/>
          <p:nvPr/>
        </p:nvSpPr>
        <p:spPr bwMode="auto">
          <a:xfrm>
            <a:off x="6290768" y="4951184"/>
            <a:ext cx="2225923" cy="676656"/>
          </a:xfrm>
          <a:prstGeom prst="rect">
            <a:avLst/>
          </a:prstGeom>
          <a:solidFill>
            <a:schemeClr val="accent2">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ct val="0"/>
              </a:spcBef>
              <a:spcAft>
                <a:spcPct val="0"/>
              </a:spcAft>
            </a:pPr>
            <a:r>
              <a:rPr lang="en-IN" sz="1200" dirty="0">
                <a:solidFill>
                  <a:schemeClr val="tx1"/>
                </a:solidFill>
                <a:latin typeface="Segoe UI Semibold" panose="020B0702040204020203" pitchFamily="34" charset="0"/>
                <a:cs typeface="Segoe UI Semibold" panose="020B0702040204020203" pitchFamily="34" charset="0"/>
              </a:rPr>
              <a:t>Step 11: Failovers</a:t>
            </a:r>
            <a:endParaRPr lang="en-IN" sz="1200" dirty="0">
              <a:solidFill>
                <a:schemeClr val="tx1"/>
              </a:solidFill>
              <a:ea typeface="Segoe UI" pitchFamily="34" charset="0"/>
              <a:cs typeface="Segoe UI Semibold" panose="020B0702040204020203" pitchFamily="34" charset="0"/>
            </a:endParaRPr>
          </a:p>
        </p:txBody>
      </p:sp>
      <p:cxnSp>
        <p:nvCxnSpPr>
          <p:cNvPr id="95" name="Straight Arrow Connector 94">
            <a:extLst>
              <a:ext uri="{FF2B5EF4-FFF2-40B4-BE49-F238E27FC236}">
                <a16:creationId xmlns:a16="http://schemas.microsoft.com/office/drawing/2014/main" id="{2EB42CBE-7990-4C8D-9285-83A5173EF395}"/>
              </a:ext>
            </a:extLst>
          </p:cNvPr>
          <p:cNvCxnSpPr>
            <a:cxnSpLocks/>
            <a:stCxn id="89" idx="2"/>
            <a:endCxn id="90" idx="0"/>
          </p:cNvCxnSpPr>
          <p:nvPr/>
        </p:nvCxnSpPr>
        <p:spPr>
          <a:xfrm>
            <a:off x="7403730" y="1743456"/>
            <a:ext cx="0" cy="294440"/>
          </a:xfrm>
          <a:prstGeom prst="straightConnector1">
            <a:avLst/>
          </a:prstGeom>
          <a:ln w="635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1A9925D0-9E9C-4DDE-B59E-89C9C290C2EB}"/>
              </a:ext>
            </a:extLst>
          </p:cNvPr>
          <p:cNvCxnSpPr>
            <a:cxnSpLocks/>
            <a:stCxn id="90" idx="2"/>
            <a:endCxn id="91" idx="0"/>
          </p:cNvCxnSpPr>
          <p:nvPr/>
        </p:nvCxnSpPr>
        <p:spPr>
          <a:xfrm>
            <a:off x="7403730" y="2714552"/>
            <a:ext cx="0" cy="294440"/>
          </a:xfrm>
          <a:prstGeom prst="straightConnector1">
            <a:avLst/>
          </a:prstGeom>
          <a:ln w="635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A1483010-D3B9-481C-A364-DBCB627B1691}"/>
              </a:ext>
            </a:extLst>
          </p:cNvPr>
          <p:cNvCxnSpPr>
            <a:cxnSpLocks/>
            <a:stCxn id="91" idx="2"/>
          </p:cNvCxnSpPr>
          <p:nvPr/>
        </p:nvCxnSpPr>
        <p:spPr>
          <a:xfrm>
            <a:off x="7403730" y="3685648"/>
            <a:ext cx="0" cy="294440"/>
          </a:xfrm>
          <a:prstGeom prst="straightConnector1">
            <a:avLst/>
          </a:prstGeom>
          <a:ln w="635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C9652574-FFDC-44CD-8745-2301E3CDD218}"/>
              </a:ext>
            </a:extLst>
          </p:cNvPr>
          <p:cNvCxnSpPr>
            <a:cxnSpLocks/>
            <a:stCxn id="93" idx="2"/>
            <a:endCxn id="94" idx="0"/>
          </p:cNvCxnSpPr>
          <p:nvPr/>
        </p:nvCxnSpPr>
        <p:spPr>
          <a:xfrm>
            <a:off x="7403730" y="4656743"/>
            <a:ext cx="0" cy="294441"/>
          </a:xfrm>
          <a:prstGeom prst="straightConnector1">
            <a:avLst/>
          </a:prstGeom>
          <a:ln w="635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45BAB3FC-7433-4F95-9902-F12A791D4F3D}"/>
              </a:ext>
            </a:extLst>
          </p:cNvPr>
          <p:cNvCxnSpPr>
            <a:cxnSpLocks/>
            <a:stCxn id="5" idx="2"/>
            <a:endCxn id="8" idx="0"/>
          </p:cNvCxnSpPr>
          <p:nvPr/>
        </p:nvCxnSpPr>
        <p:spPr>
          <a:xfrm>
            <a:off x="1679138" y="805195"/>
            <a:ext cx="0" cy="261605"/>
          </a:xfrm>
          <a:prstGeom prst="straightConnector1">
            <a:avLst/>
          </a:prstGeom>
          <a:ln w="635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48818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Migration assessment &amp; Planning</a:t>
            </a:r>
            <a:endParaRPr lang="en-US" dirty="0"/>
          </a:p>
        </p:txBody>
      </p:sp>
    </p:spTree>
    <p:extLst>
      <p:ext uri="{BB962C8B-B14F-4D97-AF65-F5344CB8AC3E}">
        <p14:creationId xmlns:p14="http://schemas.microsoft.com/office/powerpoint/2010/main" val="67062913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AA7D6781-D649-4CEF-A1A9-406EA351A0D1}"/>
              </a:ext>
            </a:extLst>
          </p:cNvPr>
          <p:cNvSpPr/>
          <p:nvPr/>
        </p:nvSpPr>
        <p:spPr>
          <a:xfrm>
            <a:off x="4524234" y="3048000"/>
            <a:ext cx="3566160" cy="2716192"/>
          </a:xfrm>
          <a:prstGeom prst="rect">
            <a:avLst/>
          </a:prstGeom>
          <a:solidFill>
            <a:schemeClr val="bg1">
              <a:alpha val="1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32597">
              <a:defRPr/>
            </a:pPr>
            <a:endParaRPr lang="en-US" dirty="0">
              <a:solidFill>
                <a:schemeClr val="bg1"/>
              </a:solidFill>
              <a:cs typeface="Segoe UI Light" panose="020B0502040204020203" pitchFamily="34" charset="0"/>
            </a:endParaRPr>
          </a:p>
        </p:txBody>
      </p:sp>
      <p:sp>
        <p:nvSpPr>
          <p:cNvPr id="43" name="Rectangle 42">
            <a:extLst>
              <a:ext uri="{FF2B5EF4-FFF2-40B4-BE49-F238E27FC236}">
                <a16:creationId xmlns:a16="http://schemas.microsoft.com/office/drawing/2014/main" id="{47E686BF-6F47-4839-986E-75A79BD0C2C2}"/>
              </a:ext>
            </a:extLst>
          </p:cNvPr>
          <p:cNvSpPr/>
          <p:nvPr/>
        </p:nvSpPr>
        <p:spPr>
          <a:xfrm>
            <a:off x="640079" y="3048000"/>
            <a:ext cx="3566160" cy="2716192"/>
          </a:xfrm>
          <a:prstGeom prst="rect">
            <a:avLst/>
          </a:prstGeom>
          <a:solidFill>
            <a:schemeClr val="bg1">
              <a:alpha val="1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32597">
              <a:defRPr/>
            </a:pPr>
            <a:endParaRPr lang="en-GB" dirty="0">
              <a:solidFill>
                <a:schemeClr val="bg1"/>
              </a:solidFill>
              <a:cs typeface="Segoe UI Light" panose="020B0502040204020203" pitchFamily="34" charset="0"/>
            </a:endParaRPr>
          </a:p>
        </p:txBody>
      </p:sp>
      <p:sp>
        <p:nvSpPr>
          <p:cNvPr id="49" name="Rectangle 48">
            <a:extLst>
              <a:ext uri="{FF2B5EF4-FFF2-40B4-BE49-F238E27FC236}">
                <a16:creationId xmlns:a16="http://schemas.microsoft.com/office/drawing/2014/main" id="{9F31EC1D-D511-4B1E-BEDC-82C8FAFE241E}"/>
              </a:ext>
            </a:extLst>
          </p:cNvPr>
          <p:cNvSpPr/>
          <p:nvPr/>
        </p:nvSpPr>
        <p:spPr>
          <a:xfrm>
            <a:off x="8408389" y="3048000"/>
            <a:ext cx="3566160" cy="2716192"/>
          </a:xfrm>
          <a:prstGeom prst="rect">
            <a:avLst/>
          </a:prstGeom>
          <a:solidFill>
            <a:schemeClr val="bg1">
              <a:alpha val="1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32597">
              <a:defRPr/>
            </a:pPr>
            <a:endParaRPr lang="en-US" dirty="0">
              <a:solidFill>
                <a:schemeClr val="bg1"/>
              </a:solidFill>
              <a:cs typeface="Segoe UI Light" panose="020B0502040204020203" pitchFamily="34" charset="0"/>
            </a:endParaRPr>
          </a:p>
        </p:txBody>
      </p:sp>
      <p:sp>
        <p:nvSpPr>
          <p:cNvPr id="35" name="Title 2"/>
          <p:cNvSpPr>
            <a:spLocks noGrp="1"/>
          </p:cNvSpPr>
          <p:nvPr>
            <p:ph type="title"/>
          </p:nvPr>
        </p:nvSpPr>
        <p:spPr/>
        <p:txBody>
          <a:bodyPr/>
          <a:lstStyle/>
          <a:p>
            <a:r>
              <a:rPr lang="en-US" dirty="0"/>
              <a:t>Migration Assessment</a:t>
            </a:r>
          </a:p>
        </p:txBody>
      </p:sp>
      <p:sp>
        <p:nvSpPr>
          <p:cNvPr id="36" name="Title 2"/>
          <p:cNvSpPr txBox="1">
            <a:spLocks/>
          </p:cNvSpPr>
          <p:nvPr/>
        </p:nvSpPr>
        <p:spPr>
          <a:xfrm>
            <a:off x="457201" y="1187320"/>
            <a:ext cx="11522074" cy="439479"/>
          </a:xfrm>
          <a:prstGeom prst="rect">
            <a:avLst/>
          </a:prstGeom>
        </p:spPr>
        <p:txBody>
          <a:bodyPr wrap="square" lIns="0" tIns="0" rIns="0" bIns="0">
            <a:spAutoFit/>
          </a:bodyPr>
          <a:lstStyle>
            <a:lvl1pPr algn="l" defTabSz="1049264" rtl="0" eaLnBrk="1" fontAlgn="base" hangingPunct="1">
              <a:spcBef>
                <a:spcPct val="0"/>
              </a:spcBef>
              <a:spcAft>
                <a:spcPct val="0"/>
              </a:spcAft>
              <a:defRPr sz="2800" b="0">
                <a:solidFill>
                  <a:schemeClr val="accent1"/>
                </a:solidFill>
                <a:latin typeface="+mj-lt"/>
                <a:ea typeface="+mj-ea"/>
                <a:cs typeface="+mj-cs"/>
              </a:defRPr>
            </a:lvl1pPr>
            <a:lvl2pPr algn="l" defTabSz="1049264" rtl="0" eaLnBrk="1" fontAlgn="base" hangingPunct="1">
              <a:spcBef>
                <a:spcPct val="0"/>
              </a:spcBef>
              <a:spcAft>
                <a:spcPct val="0"/>
              </a:spcAft>
              <a:defRPr sz="2800" b="1">
                <a:solidFill>
                  <a:schemeClr val="tx2"/>
                </a:solidFill>
                <a:latin typeface="Trebuchet MS" pitchFamily="34" charset="0"/>
                <a:cs typeface="Arial" charset="0"/>
              </a:defRPr>
            </a:lvl2pPr>
            <a:lvl3pPr algn="l" defTabSz="1049264" rtl="0" eaLnBrk="1" fontAlgn="base" hangingPunct="1">
              <a:spcBef>
                <a:spcPct val="0"/>
              </a:spcBef>
              <a:spcAft>
                <a:spcPct val="0"/>
              </a:spcAft>
              <a:defRPr sz="2800" b="1">
                <a:solidFill>
                  <a:schemeClr val="tx2"/>
                </a:solidFill>
                <a:latin typeface="Trebuchet MS" pitchFamily="34" charset="0"/>
                <a:cs typeface="Arial" charset="0"/>
              </a:defRPr>
            </a:lvl3pPr>
            <a:lvl4pPr algn="l" defTabSz="1049264" rtl="0" eaLnBrk="1" fontAlgn="base" hangingPunct="1">
              <a:spcBef>
                <a:spcPct val="0"/>
              </a:spcBef>
              <a:spcAft>
                <a:spcPct val="0"/>
              </a:spcAft>
              <a:defRPr sz="2800" b="1">
                <a:solidFill>
                  <a:schemeClr val="tx2"/>
                </a:solidFill>
                <a:latin typeface="Trebuchet MS" pitchFamily="34" charset="0"/>
                <a:cs typeface="Arial" charset="0"/>
              </a:defRPr>
            </a:lvl4pPr>
            <a:lvl5pPr algn="l" defTabSz="1049264" rtl="0" eaLnBrk="1" fontAlgn="base" hangingPunct="1">
              <a:spcBef>
                <a:spcPct val="0"/>
              </a:spcBef>
              <a:spcAft>
                <a:spcPct val="0"/>
              </a:spcAft>
              <a:defRPr sz="2800" b="1">
                <a:solidFill>
                  <a:schemeClr val="tx2"/>
                </a:solidFill>
                <a:latin typeface="Trebuchet MS" pitchFamily="34" charset="0"/>
                <a:cs typeface="Arial" charset="0"/>
              </a:defRPr>
            </a:lvl5pPr>
            <a:lvl6pPr marL="539621" algn="l" defTabSz="1049264" rtl="0" eaLnBrk="1" fontAlgn="base" hangingPunct="1">
              <a:spcBef>
                <a:spcPct val="0"/>
              </a:spcBef>
              <a:spcAft>
                <a:spcPct val="0"/>
              </a:spcAft>
              <a:defRPr sz="2800" b="1">
                <a:solidFill>
                  <a:schemeClr val="tx2"/>
                </a:solidFill>
                <a:latin typeface="Trebuchet MS" pitchFamily="34" charset="0"/>
                <a:cs typeface="Arial" charset="0"/>
              </a:defRPr>
            </a:lvl6pPr>
            <a:lvl7pPr marL="1079242" algn="l" defTabSz="1049264" rtl="0" eaLnBrk="1" fontAlgn="base" hangingPunct="1">
              <a:spcBef>
                <a:spcPct val="0"/>
              </a:spcBef>
              <a:spcAft>
                <a:spcPct val="0"/>
              </a:spcAft>
              <a:defRPr sz="2800" b="1">
                <a:solidFill>
                  <a:schemeClr val="tx2"/>
                </a:solidFill>
                <a:latin typeface="Trebuchet MS" pitchFamily="34" charset="0"/>
                <a:cs typeface="Arial" charset="0"/>
              </a:defRPr>
            </a:lvl7pPr>
            <a:lvl8pPr marL="1618863" algn="l" defTabSz="1049264" rtl="0" eaLnBrk="1" fontAlgn="base" hangingPunct="1">
              <a:spcBef>
                <a:spcPct val="0"/>
              </a:spcBef>
              <a:spcAft>
                <a:spcPct val="0"/>
              </a:spcAft>
              <a:defRPr sz="2800" b="1">
                <a:solidFill>
                  <a:schemeClr val="tx2"/>
                </a:solidFill>
                <a:latin typeface="Trebuchet MS" pitchFamily="34" charset="0"/>
                <a:cs typeface="Arial" charset="0"/>
              </a:defRPr>
            </a:lvl8pPr>
            <a:lvl9pPr marL="2158484" algn="l" defTabSz="1049264" rtl="0" eaLnBrk="1" fontAlgn="base" hangingPunct="1">
              <a:spcBef>
                <a:spcPct val="0"/>
              </a:spcBef>
              <a:spcAft>
                <a:spcPct val="0"/>
              </a:spcAft>
              <a:defRPr sz="2800" b="1">
                <a:solidFill>
                  <a:schemeClr val="tx2"/>
                </a:solidFill>
                <a:latin typeface="Trebuchet MS" pitchFamily="34" charset="0"/>
                <a:cs typeface="Arial" charset="0"/>
              </a:defRPr>
            </a:lvl9pPr>
          </a:lstStyle>
          <a:p>
            <a:pPr defTabSz="1070144"/>
            <a:r>
              <a:rPr lang="en-US" dirty="0">
                <a:solidFill>
                  <a:schemeClr val="bg1"/>
                </a:solidFill>
                <a:cs typeface="Segoe UI Light" panose="020B0502040204020203" pitchFamily="34" charset="0"/>
              </a:rPr>
              <a:t>Migration planning assessment set out to answer three questions</a:t>
            </a:r>
          </a:p>
        </p:txBody>
      </p:sp>
      <p:grpSp>
        <p:nvGrpSpPr>
          <p:cNvPr id="5" name="Group 4"/>
          <p:cNvGrpSpPr/>
          <p:nvPr/>
        </p:nvGrpSpPr>
        <p:grpSpPr>
          <a:xfrm>
            <a:off x="1655992" y="3362645"/>
            <a:ext cx="1534334" cy="2086902"/>
            <a:chOff x="2232660" y="3327400"/>
            <a:chExt cx="2035533" cy="2768600"/>
          </a:xfrm>
          <a:noFill/>
        </p:grpSpPr>
        <p:sp>
          <p:nvSpPr>
            <p:cNvPr id="6" name="Flowchart: Magnetic Disk 5"/>
            <p:cNvSpPr/>
            <p:nvPr/>
          </p:nvSpPr>
          <p:spPr bwMode="auto">
            <a:xfrm>
              <a:off x="2232660" y="3505200"/>
              <a:ext cx="457200" cy="480060"/>
            </a:xfrm>
            <a:prstGeom prst="flowChartMagneticDisk">
              <a:avLst/>
            </a:prstGeom>
            <a:grpFill/>
            <a:ln w="57150" cap="flat" cmpd="sng" algn="ctr">
              <a:solidFill>
                <a:schemeClr val="bg1"/>
              </a:solidFill>
              <a:prstDash val="solid"/>
              <a:round/>
              <a:headEnd type="none" w="med" len="med"/>
              <a:tailEnd type="none" w="med" len="med"/>
            </a:ln>
            <a:effectLst/>
          </p:spPr>
          <p:txBody>
            <a:bodyPr vert="horz" wrap="square" lIns="83934" tIns="83934" rIns="83934" bIns="83934" numCol="1" rtlCol="0" anchor="ctr" anchorCtr="0" compatLnSpc="1">
              <a:prstTxWarp prst="textNoShape">
                <a:avLst/>
              </a:prstTxWarp>
              <a:noAutofit/>
            </a:bodyPr>
            <a:lstStyle/>
            <a:p>
              <a:pPr algn="ctr" defTabSz="816022" fontAlgn="base"/>
              <a:endParaRPr lang="en-US" sz="1285" dirty="0" err="1">
                <a:solidFill>
                  <a:prstClr val="white"/>
                </a:solidFill>
                <a:latin typeface="Segoe UI Light" panose="020B0502040204020203" pitchFamily="34" charset="0"/>
                <a:cs typeface="Segoe UI Light" panose="020B0502040204020203" pitchFamily="34" charset="0"/>
              </a:endParaRPr>
            </a:p>
          </p:txBody>
        </p:sp>
        <p:sp>
          <p:nvSpPr>
            <p:cNvPr id="8" name="Flowchart: Magnetic Disk 7"/>
            <p:cNvSpPr/>
            <p:nvPr/>
          </p:nvSpPr>
          <p:spPr bwMode="auto">
            <a:xfrm>
              <a:off x="3093720" y="3327400"/>
              <a:ext cx="457200" cy="480060"/>
            </a:xfrm>
            <a:prstGeom prst="flowChartMagneticDisk">
              <a:avLst/>
            </a:prstGeom>
            <a:grpFill/>
            <a:ln w="57150" cap="flat" cmpd="sng" algn="ctr">
              <a:solidFill>
                <a:schemeClr val="bg1"/>
              </a:solidFill>
              <a:prstDash val="solid"/>
              <a:round/>
              <a:headEnd type="none" w="med" len="med"/>
              <a:tailEnd type="none" w="med" len="med"/>
            </a:ln>
            <a:effectLst/>
          </p:spPr>
          <p:txBody>
            <a:bodyPr vert="horz" wrap="square" lIns="83934" tIns="83934" rIns="83934" bIns="83934" numCol="1" rtlCol="0" anchor="ctr" anchorCtr="0" compatLnSpc="1">
              <a:prstTxWarp prst="textNoShape">
                <a:avLst/>
              </a:prstTxWarp>
              <a:noAutofit/>
            </a:bodyPr>
            <a:lstStyle/>
            <a:p>
              <a:pPr algn="ctr" defTabSz="816022" fontAlgn="base"/>
              <a:endParaRPr lang="en-US" sz="1285" dirty="0" err="1">
                <a:solidFill>
                  <a:prstClr val="white"/>
                </a:solidFill>
                <a:latin typeface="Segoe UI Light" panose="020B0502040204020203" pitchFamily="34" charset="0"/>
                <a:cs typeface="Segoe UI Light" panose="020B0502040204020203" pitchFamily="34" charset="0"/>
              </a:endParaRPr>
            </a:p>
          </p:txBody>
        </p:sp>
        <p:grpSp>
          <p:nvGrpSpPr>
            <p:cNvPr id="9" name="Group 8"/>
            <p:cNvGrpSpPr/>
            <p:nvPr/>
          </p:nvGrpSpPr>
          <p:grpSpPr>
            <a:xfrm>
              <a:off x="2446253" y="4013200"/>
              <a:ext cx="1043707" cy="2082800"/>
              <a:chOff x="2514833" y="4013200"/>
              <a:chExt cx="1043707" cy="2082800"/>
            </a:xfrm>
            <a:grpFill/>
          </p:grpSpPr>
          <p:sp>
            <p:nvSpPr>
              <p:cNvPr id="14" name="Flowchart: Process 13"/>
              <p:cNvSpPr/>
              <p:nvPr/>
            </p:nvSpPr>
            <p:spPr bwMode="auto">
              <a:xfrm>
                <a:off x="2514833" y="4989488"/>
                <a:ext cx="335280" cy="533400"/>
              </a:xfrm>
              <a:prstGeom prst="flowChartProcess">
                <a:avLst/>
              </a:prstGeom>
              <a:grpFill/>
              <a:ln w="57150" cap="flat" cmpd="sng" algn="ctr">
                <a:solidFill>
                  <a:schemeClr val="bg1"/>
                </a:solidFill>
                <a:prstDash val="solid"/>
                <a:round/>
                <a:headEnd type="none" w="med" len="med"/>
                <a:tailEnd type="none" w="med" len="med"/>
              </a:ln>
              <a:effectLst/>
            </p:spPr>
            <p:txBody>
              <a:bodyPr vert="horz" wrap="square" lIns="83934" tIns="83934" rIns="83934" bIns="83934" numCol="1" rtlCol="0" anchor="ctr" anchorCtr="0" compatLnSpc="1">
                <a:prstTxWarp prst="textNoShape">
                  <a:avLst/>
                </a:prstTxWarp>
                <a:noAutofit/>
              </a:bodyPr>
              <a:lstStyle/>
              <a:p>
                <a:pPr algn="ctr" defTabSz="816022" fontAlgn="base"/>
                <a:endParaRPr lang="en-US" sz="1285" dirty="0" err="1">
                  <a:solidFill>
                    <a:prstClr val="white"/>
                  </a:solidFill>
                  <a:latin typeface="Segoe UI Light" panose="020B0502040204020203" pitchFamily="34" charset="0"/>
                  <a:cs typeface="Segoe UI Light" panose="020B0502040204020203" pitchFamily="34" charset="0"/>
                </a:endParaRPr>
              </a:p>
            </p:txBody>
          </p:sp>
          <p:sp>
            <p:nvSpPr>
              <p:cNvPr id="15" name="Flowchart: Process 14"/>
              <p:cNvSpPr/>
              <p:nvPr/>
            </p:nvSpPr>
            <p:spPr bwMode="auto">
              <a:xfrm>
                <a:off x="3063240" y="5562600"/>
                <a:ext cx="335280" cy="533400"/>
              </a:xfrm>
              <a:prstGeom prst="flowChartProcess">
                <a:avLst/>
              </a:prstGeom>
              <a:grpFill/>
              <a:ln w="57150" cap="flat" cmpd="sng" algn="ctr">
                <a:solidFill>
                  <a:schemeClr val="bg1"/>
                </a:solidFill>
                <a:prstDash val="solid"/>
                <a:round/>
                <a:headEnd type="none" w="med" len="med"/>
                <a:tailEnd type="none" w="med" len="med"/>
              </a:ln>
              <a:effectLst/>
            </p:spPr>
            <p:txBody>
              <a:bodyPr vert="horz" wrap="square" lIns="83934" tIns="83934" rIns="83934" bIns="83934" numCol="1" rtlCol="0" anchor="ctr" anchorCtr="0" compatLnSpc="1">
                <a:prstTxWarp prst="textNoShape">
                  <a:avLst/>
                </a:prstTxWarp>
                <a:noAutofit/>
              </a:bodyPr>
              <a:lstStyle/>
              <a:p>
                <a:pPr algn="ctr" defTabSz="816022" fontAlgn="base"/>
                <a:endParaRPr lang="en-US" sz="1285" dirty="0" err="1">
                  <a:solidFill>
                    <a:prstClr val="white"/>
                  </a:solidFill>
                  <a:latin typeface="Segoe UI Light" panose="020B0502040204020203" pitchFamily="34" charset="0"/>
                  <a:cs typeface="Segoe UI Light" panose="020B0502040204020203" pitchFamily="34" charset="0"/>
                </a:endParaRPr>
              </a:p>
            </p:txBody>
          </p:sp>
          <p:sp>
            <p:nvSpPr>
              <p:cNvPr id="16" name="Flowchart: Process 15"/>
              <p:cNvSpPr/>
              <p:nvPr/>
            </p:nvSpPr>
            <p:spPr bwMode="auto">
              <a:xfrm>
                <a:off x="3223260" y="4724400"/>
                <a:ext cx="335280" cy="533400"/>
              </a:xfrm>
              <a:prstGeom prst="flowChartProcess">
                <a:avLst/>
              </a:prstGeom>
              <a:grpFill/>
              <a:ln w="57150" cap="flat" cmpd="sng" algn="ctr">
                <a:solidFill>
                  <a:schemeClr val="bg1"/>
                </a:solidFill>
                <a:prstDash val="solid"/>
                <a:round/>
                <a:headEnd type="none" w="med" len="med"/>
                <a:tailEnd type="none" w="med" len="med"/>
              </a:ln>
              <a:effectLst/>
            </p:spPr>
            <p:txBody>
              <a:bodyPr vert="horz" wrap="square" lIns="83934" tIns="83934" rIns="83934" bIns="83934" numCol="1" rtlCol="0" anchor="ctr" anchorCtr="0" compatLnSpc="1">
                <a:prstTxWarp prst="textNoShape">
                  <a:avLst/>
                </a:prstTxWarp>
                <a:noAutofit/>
              </a:bodyPr>
              <a:lstStyle/>
              <a:p>
                <a:pPr algn="ctr" defTabSz="816022" fontAlgn="base"/>
                <a:endParaRPr lang="en-US" sz="1285" dirty="0" err="1">
                  <a:solidFill>
                    <a:prstClr val="white"/>
                  </a:solidFill>
                  <a:latin typeface="Segoe UI Light" panose="020B0502040204020203" pitchFamily="34" charset="0"/>
                  <a:cs typeface="Segoe UI Light" panose="020B0502040204020203" pitchFamily="34" charset="0"/>
                </a:endParaRPr>
              </a:p>
            </p:txBody>
          </p:sp>
          <p:sp>
            <p:nvSpPr>
              <p:cNvPr id="17" name="Flowchart: Magnetic Disk 16"/>
              <p:cNvSpPr/>
              <p:nvPr/>
            </p:nvSpPr>
            <p:spPr bwMode="auto">
              <a:xfrm>
                <a:off x="2902558" y="4013200"/>
                <a:ext cx="457200" cy="480060"/>
              </a:xfrm>
              <a:prstGeom prst="flowChartMagneticDisk">
                <a:avLst/>
              </a:prstGeom>
              <a:grpFill/>
              <a:ln w="57150" cap="flat" cmpd="sng" algn="ctr">
                <a:solidFill>
                  <a:schemeClr val="bg1"/>
                </a:solidFill>
                <a:prstDash val="solid"/>
                <a:round/>
                <a:headEnd type="none" w="med" len="med"/>
                <a:tailEnd type="none" w="med" len="med"/>
              </a:ln>
              <a:effectLst/>
            </p:spPr>
            <p:txBody>
              <a:bodyPr vert="horz" wrap="square" lIns="83934" tIns="83934" rIns="83934" bIns="83934" numCol="1" rtlCol="0" anchor="ctr" anchorCtr="0" compatLnSpc="1">
                <a:prstTxWarp prst="textNoShape">
                  <a:avLst/>
                </a:prstTxWarp>
                <a:noAutofit/>
              </a:bodyPr>
              <a:lstStyle/>
              <a:p>
                <a:pPr algn="ctr" defTabSz="816022" fontAlgn="base"/>
                <a:endParaRPr lang="en-US" sz="1285" dirty="0" err="1">
                  <a:solidFill>
                    <a:prstClr val="white"/>
                  </a:solidFill>
                  <a:latin typeface="Segoe UI Light" panose="020B0502040204020203" pitchFamily="34" charset="0"/>
                  <a:cs typeface="Segoe UI Light" panose="020B0502040204020203" pitchFamily="34" charset="0"/>
                </a:endParaRPr>
              </a:p>
            </p:txBody>
          </p:sp>
        </p:grpSp>
        <p:sp>
          <p:nvSpPr>
            <p:cNvPr id="10" name="Flowchart: Process 9"/>
            <p:cNvSpPr/>
            <p:nvPr/>
          </p:nvSpPr>
          <p:spPr bwMode="auto">
            <a:xfrm>
              <a:off x="3932913" y="5029200"/>
              <a:ext cx="335280" cy="533400"/>
            </a:xfrm>
            <a:prstGeom prst="flowChartProcess">
              <a:avLst/>
            </a:prstGeom>
            <a:grpFill/>
            <a:ln w="57150" cap="flat" cmpd="sng" algn="ctr">
              <a:solidFill>
                <a:schemeClr val="bg1"/>
              </a:solidFill>
              <a:prstDash val="solid"/>
              <a:round/>
              <a:headEnd type="none" w="med" len="med"/>
              <a:tailEnd type="none" w="med" len="med"/>
            </a:ln>
            <a:effectLst/>
          </p:spPr>
          <p:txBody>
            <a:bodyPr vert="horz" wrap="square" lIns="83934" tIns="83934" rIns="83934" bIns="83934" numCol="1" rtlCol="0" anchor="ctr" anchorCtr="0" compatLnSpc="1">
              <a:prstTxWarp prst="textNoShape">
                <a:avLst/>
              </a:prstTxWarp>
              <a:noAutofit/>
            </a:bodyPr>
            <a:lstStyle/>
            <a:p>
              <a:pPr algn="ctr" defTabSz="816022" fontAlgn="base"/>
              <a:endParaRPr lang="en-US" sz="1285" dirty="0" err="1">
                <a:solidFill>
                  <a:prstClr val="white"/>
                </a:solidFill>
                <a:latin typeface="Segoe UI Light" panose="020B0502040204020203" pitchFamily="34" charset="0"/>
                <a:cs typeface="Segoe UI Light" panose="020B0502040204020203" pitchFamily="34" charset="0"/>
              </a:endParaRPr>
            </a:p>
          </p:txBody>
        </p:sp>
        <p:sp>
          <p:nvSpPr>
            <p:cNvPr id="11" name="Flowchart: Process 10"/>
            <p:cNvSpPr/>
            <p:nvPr/>
          </p:nvSpPr>
          <p:spPr bwMode="auto">
            <a:xfrm>
              <a:off x="3802380" y="4114800"/>
              <a:ext cx="335280" cy="533400"/>
            </a:xfrm>
            <a:prstGeom prst="flowChartProcess">
              <a:avLst/>
            </a:prstGeom>
            <a:grpFill/>
            <a:ln w="57150" cap="flat" cmpd="sng" algn="ctr">
              <a:solidFill>
                <a:schemeClr val="bg1"/>
              </a:solidFill>
              <a:prstDash val="solid"/>
              <a:round/>
              <a:headEnd type="none" w="med" len="med"/>
              <a:tailEnd type="none" w="med" len="med"/>
            </a:ln>
            <a:effectLst/>
          </p:spPr>
          <p:txBody>
            <a:bodyPr vert="horz" wrap="square" lIns="83934" tIns="83934" rIns="83934" bIns="83934" numCol="1" rtlCol="0" anchor="ctr" anchorCtr="0" compatLnSpc="1">
              <a:prstTxWarp prst="textNoShape">
                <a:avLst/>
              </a:prstTxWarp>
              <a:noAutofit/>
            </a:bodyPr>
            <a:lstStyle/>
            <a:p>
              <a:pPr algn="ctr" defTabSz="816022" fontAlgn="base"/>
              <a:endParaRPr lang="en-US" sz="1285" dirty="0" err="1">
                <a:solidFill>
                  <a:prstClr val="white"/>
                </a:solidFill>
                <a:latin typeface="Segoe UI Light" panose="020B0502040204020203" pitchFamily="34" charset="0"/>
                <a:cs typeface="Segoe UI Light" panose="020B0502040204020203" pitchFamily="34" charset="0"/>
              </a:endParaRPr>
            </a:p>
          </p:txBody>
        </p:sp>
      </p:grpSp>
      <p:grpSp>
        <p:nvGrpSpPr>
          <p:cNvPr id="19" name="Group 18"/>
          <p:cNvGrpSpPr/>
          <p:nvPr/>
        </p:nvGrpSpPr>
        <p:grpSpPr>
          <a:xfrm>
            <a:off x="5763623" y="3488620"/>
            <a:ext cx="1087382" cy="1834952"/>
            <a:chOff x="8114486" y="3538833"/>
            <a:chExt cx="1147278" cy="1936032"/>
          </a:xfrm>
        </p:grpSpPr>
        <p:sp>
          <p:nvSpPr>
            <p:cNvPr id="20" name="TextBox 19"/>
            <p:cNvSpPr txBox="1"/>
            <p:nvPr/>
          </p:nvSpPr>
          <p:spPr>
            <a:xfrm rot="2468078">
              <a:off x="8165517" y="4192675"/>
              <a:ext cx="792478" cy="920741"/>
            </a:xfrm>
            <a:prstGeom prst="rect">
              <a:avLst/>
            </a:prstGeom>
            <a:noFill/>
          </p:spPr>
          <p:txBody>
            <a:bodyPr wrap="square" rtlCol="0">
              <a:spAutoFit/>
            </a:bodyPr>
            <a:lstStyle/>
            <a:p>
              <a:pPr algn="ctr" defTabSz="932597"/>
              <a:r>
                <a:rPr lang="en-US" sz="3600" b="1" dirty="0">
                  <a:solidFill>
                    <a:prstClr val="white"/>
                  </a:solidFill>
                  <a:latin typeface="Segoe UI Semibold" panose="020B0702040204020203" pitchFamily="34" charset="0"/>
                  <a:cs typeface="Segoe UI Semibold" panose="020B0702040204020203" pitchFamily="34" charset="0"/>
                </a:rPr>
                <a:t>$</a:t>
              </a:r>
            </a:p>
          </p:txBody>
        </p:sp>
        <p:grpSp>
          <p:nvGrpSpPr>
            <p:cNvPr id="21" name="Group 20"/>
            <p:cNvGrpSpPr/>
            <p:nvPr/>
          </p:nvGrpSpPr>
          <p:grpSpPr>
            <a:xfrm rot="2461142">
              <a:off x="8114486" y="3538833"/>
              <a:ext cx="1147278" cy="1936032"/>
              <a:chOff x="10058400" y="3733800"/>
              <a:chExt cx="1219200" cy="2057400"/>
            </a:xfrm>
          </p:grpSpPr>
          <p:sp>
            <p:nvSpPr>
              <p:cNvPr id="22" name="Rectangle: Top Corners Snipped 21"/>
              <p:cNvSpPr/>
              <p:nvPr/>
            </p:nvSpPr>
            <p:spPr bwMode="auto">
              <a:xfrm>
                <a:off x="10058400" y="3733800"/>
                <a:ext cx="1219200" cy="2057400"/>
              </a:xfrm>
              <a:prstGeom prst="snip2SameRect">
                <a:avLst>
                  <a:gd name="adj1" fmla="val 42754"/>
                  <a:gd name="adj2" fmla="val 0"/>
                </a:avLst>
              </a:prstGeom>
              <a:noFill/>
              <a:ln w="76200" cap="flat" cmpd="sng" algn="ctr">
                <a:solidFill>
                  <a:schemeClr val="bg1"/>
                </a:solidFill>
                <a:prstDash val="solid"/>
                <a:round/>
                <a:headEnd type="none" w="med" len="med"/>
                <a:tailEnd type="none" w="med" len="med"/>
              </a:ln>
              <a:effectLst/>
            </p:spPr>
            <p:txBody>
              <a:bodyPr vert="horz" wrap="square" lIns="83934" tIns="83934" rIns="83934" bIns="83934" numCol="1" rtlCol="0" anchor="ctr" anchorCtr="0" compatLnSpc="1">
                <a:prstTxWarp prst="textNoShape">
                  <a:avLst/>
                </a:prstTxWarp>
                <a:noAutofit/>
              </a:bodyPr>
              <a:lstStyle/>
              <a:p>
                <a:pPr algn="ctr" defTabSz="816022" fontAlgn="base"/>
                <a:endParaRPr lang="en-US" sz="1285" dirty="0" err="1">
                  <a:solidFill>
                    <a:prstClr val="white"/>
                  </a:solidFill>
                  <a:latin typeface="Segoe UI Light" panose="020B0502040204020203" pitchFamily="34" charset="0"/>
                  <a:cs typeface="Segoe UI Light" panose="020B0502040204020203" pitchFamily="34" charset="0"/>
                </a:endParaRPr>
              </a:p>
            </p:txBody>
          </p:sp>
          <p:sp>
            <p:nvSpPr>
              <p:cNvPr id="23" name="Oval 22"/>
              <p:cNvSpPr/>
              <p:nvPr/>
            </p:nvSpPr>
            <p:spPr bwMode="auto">
              <a:xfrm>
                <a:off x="10559380" y="3945360"/>
                <a:ext cx="228600" cy="228600"/>
              </a:xfrm>
              <a:prstGeom prst="ellipse">
                <a:avLst/>
              </a:prstGeom>
              <a:noFill/>
              <a:ln w="76200" cap="flat" cmpd="sng" algn="ctr">
                <a:solidFill>
                  <a:schemeClr val="bg1"/>
                </a:solidFill>
                <a:prstDash val="solid"/>
                <a:round/>
                <a:headEnd type="none" w="med" len="med"/>
                <a:tailEnd type="none" w="med" len="med"/>
              </a:ln>
              <a:effectLst/>
            </p:spPr>
            <p:txBody>
              <a:bodyPr vert="horz" wrap="square" lIns="83934" tIns="83934" rIns="83934" bIns="83934" numCol="1" rtlCol="0" anchor="ctr" anchorCtr="0" compatLnSpc="1">
                <a:prstTxWarp prst="textNoShape">
                  <a:avLst/>
                </a:prstTxWarp>
                <a:noAutofit/>
              </a:bodyPr>
              <a:lstStyle/>
              <a:p>
                <a:pPr algn="ctr" defTabSz="816022" fontAlgn="base"/>
                <a:endParaRPr lang="en-US" sz="1285" dirty="0" err="1">
                  <a:solidFill>
                    <a:prstClr val="white"/>
                  </a:solidFill>
                  <a:latin typeface="Segoe UI Light" panose="020B0502040204020203" pitchFamily="34" charset="0"/>
                  <a:cs typeface="Segoe UI Light" panose="020B0502040204020203" pitchFamily="34" charset="0"/>
                </a:endParaRPr>
              </a:p>
            </p:txBody>
          </p:sp>
        </p:grpSp>
      </p:grpSp>
      <p:sp>
        <p:nvSpPr>
          <p:cNvPr id="4" name="TextBox 3"/>
          <p:cNvSpPr txBox="1"/>
          <p:nvPr/>
        </p:nvSpPr>
        <p:spPr>
          <a:xfrm>
            <a:off x="640079" y="2059116"/>
            <a:ext cx="3566160" cy="987552"/>
          </a:xfrm>
          <a:prstGeom prst="rect">
            <a:avLst/>
          </a:prstGeom>
          <a:solidFill>
            <a:schemeClr val="accent2">
              <a:alpha val="20000"/>
            </a:schemeClr>
          </a:solidFill>
        </p:spPr>
        <p:txBody>
          <a:bodyPr wrap="square" lIns="320040" rtlCol="0" anchor="ctr">
            <a:noAutofit/>
          </a:bodyPr>
          <a:lstStyle/>
          <a:p>
            <a:pPr defTabSz="932597"/>
            <a:r>
              <a:rPr lang="en-US" dirty="0">
                <a:solidFill>
                  <a:schemeClr val="bg1"/>
                </a:solidFill>
                <a:latin typeface="Segoe UI Semibold" panose="020B0702040204020203" pitchFamily="34" charset="0"/>
                <a:cs typeface="Segoe UI Semibold" panose="020B0702040204020203" pitchFamily="34" charset="0"/>
              </a:rPr>
              <a:t>What are </a:t>
            </a:r>
            <a:r>
              <a:rPr lang="en-US" u="sng" dirty="0">
                <a:solidFill>
                  <a:schemeClr val="bg1"/>
                </a:solidFill>
                <a:latin typeface="Segoe UI Semibold" panose="020B0702040204020203" pitchFamily="34" charset="0"/>
                <a:cs typeface="Segoe UI Semibold" panose="020B0702040204020203" pitchFamily="34" charset="0"/>
              </a:rPr>
              <a:t>ripe targets</a:t>
            </a:r>
            <a:r>
              <a:rPr lang="en-US" dirty="0">
                <a:solidFill>
                  <a:schemeClr val="bg1"/>
                </a:solidFill>
                <a:latin typeface="Segoe UI Semibold" panose="020B0702040204020203" pitchFamily="34" charset="0"/>
                <a:cs typeface="Segoe UI Semibold" panose="020B0702040204020203" pitchFamily="34" charset="0"/>
              </a:rPr>
              <a:t> for lift and shift to Azure IaaS?</a:t>
            </a:r>
          </a:p>
        </p:txBody>
      </p:sp>
      <p:sp>
        <p:nvSpPr>
          <p:cNvPr id="41" name="TextBox 40"/>
          <p:cNvSpPr txBox="1"/>
          <p:nvPr/>
        </p:nvSpPr>
        <p:spPr>
          <a:xfrm>
            <a:off x="4524234" y="2059116"/>
            <a:ext cx="3566160" cy="987552"/>
          </a:xfrm>
          <a:prstGeom prst="rect">
            <a:avLst/>
          </a:prstGeom>
          <a:solidFill>
            <a:schemeClr val="accent2">
              <a:alpha val="20000"/>
            </a:schemeClr>
          </a:solidFill>
        </p:spPr>
        <p:txBody>
          <a:bodyPr wrap="square" lIns="320040" rtlCol="0" anchor="ctr">
            <a:noAutofit/>
          </a:bodyPr>
          <a:lstStyle/>
          <a:p>
            <a:pPr defTabSz="932597"/>
            <a:r>
              <a:rPr lang="en-US" dirty="0">
                <a:solidFill>
                  <a:schemeClr val="bg1"/>
                </a:solidFill>
                <a:latin typeface="Segoe UI Semibold" panose="020B0702040204020203" pitchFamily="34" charset="0"/>
                <a:cs typeface="Segoe UI Semibold" panose="020B0702040204020203" pitchFamily="34" charset="0"/>
              </a:rPr>
              <a:t>What are the </a:t>
            </a:r>
            <a:r>
              <a:rPr lang="en-US" u="sng" dirty="0">
                <a:solidFill>
                  <a:schemeClr val="bg1"/>
                </a:solidFill>
                <a:latin typeface="Segoe UI Semibold" panose="020B0702040204020203" pitchFamily="34" charset="0"/>
                <a:cs typeface="Segoe UI Semibold" panose="020B0702040204020203" pitchFamily="34" charset="0"/>
              </a:rPr>
              <a:t>costs and configuration</a:t>
            </a:r>
            <a:r>
              <a:rPr lang="en-US" dirty="0">
                <a:solidFill>
                  <a:schemeClr val="bg1"/>
                </a:solidFill>
                <a:latin typeface="Segoe UI Semibold" panose="020B0702040204020203" pitchFamily="34" charset="0"/>
                <a:cs typeface="Segoe UI Semibold" panose="020B0702040204020203" pitchFamily="34" charset="0"/>
              </a:rPr>
              <a:t> to run the targets on Azure?</a:t>
            </a:r>
          </a:p>
        </p:txBody>
      </p:sp>
      <p:sp>
        <p:nvSpPr>
          <p:cNvPr id="44" name="TextBox 43"/>
          <p:cNvSpPr txBox="1"/>
          <p:nvPr/>
        </p:nvSpPr>
        <p:spPr>
          <a:xfrm>
            <a:off x="8408389" y="2059116"/>
            <a:ext cx="3566160" cy="988884"/>
          </a:xfrm>
          <a:prstGeom prst="rect">
            <a:avLst/>
          </a:prstGeom>
          <a:solidFill>
            <a:schemeClr val="accent2">
              <a:alpha val="20000"/>
            </a:schemeClr>
          </a:solidFill>
        </p:spPr>
        <p:txBody>
          <a:bodyPr wrap="square" lIns="320040" rtlCol="0" anchor="ctr">
            <a:noAutofit/>
          </a:bodyPr>
          <a:lstStyle/>
          <a:p>
            <a:pPr defTabSz="932597"/>
            <a:r>
              <a:rPr lang="en-US" dirty="0">
                <a:solidFill>
                  <a:schemeClr val="bg1"/>
                </a:solidFill>
                <a:latin typeface="Segoe UI Semibold" panose="020B0702040204020203" pitchFamily="34" charset="0"/>
                <a:cs typeface="Segoe UI Semibold" panose="020B0702040204020203" pitchFamily="34" charset="0"/>
              </a:rPr>
              <a:t>What are the </a:t>
            </a:r>
            <a:r>
              <a:rPr lang="en-US" u="sng" dirty="0">
                <a:solidFill>
                  <a:schemeClr val="bg1"/>
                </a:solidFill>
                <a:latin typeface="Segoe UI Semibold" panose="020B0702040204020203" pitchFamily="34" charset="0"/>
                <a:cs typeface="Segoe UI Semibold" panose="020B0702040204020203" pitchFamily="34" charset="0"/>
              </a:rPr>
              <a:t>ripe targets </a:t>
            </a:r>
            <a:r>
              <a:rPr lang="en-US" dirty="0">
                <a:solidFill>
                  <a:schemeClr val="bg1"/>
                </a:solidFill>
                <a:latin typeface="Segoe UI Semibold" panose="020B0702040204020203" pitchFamily="34" charset="0"/>
                <a:cs typeface="Segoe UI Semibold" panose="020B0702040204020203" pitchFamily="34" charset="0"/>
              </a:rPr>
              <a:t>for migration</a:t>
            </a:r>
          </a:p>
        </p:txBody>
      </p:sp>
      <p:pic>
        <p:nvPicPr>
          <p:cNvPr id="3" name="Picture 2"/>
          <p:cNvPicPr>
            <a:picLocks noChangeAspect="1"/>
          </p:cNvPicPr>
          <p:nvPr/>
        </p:nvPicPr>
        <p:blipFill rotWithShape="1">
          <a:blip r:embed="rId3">
            <a:clrChange>
              <a:clrFrom>
                <a:srgbClr val="FFFFFF"/>
              </a:clrFrom>
              <a:clrTo>
                <a:srgbClr val="FFFFFF">
                  <a:alpha val="0"/>
                </a:srgbClr>
              </a:clrTo>
            </a:clrChange>
            <a:biLevel thresh="25000"/>
          </a:blip>
          <a:srcRect t="20097" b="19420"/>
          <a:stretch/>
        </p:blipFill>
        <p:spPr>
          <a:xfrm>
            <a:off x="8766678" y="3553969"/>
            <a:ext cx="2849583" cy="1723508"/>
          </a:xfrm>
          <a:prstGeom prst="rect">
            <a:avLst/>
          </a:prstGeom>
        </p:spPr>
      </p:pic>
      <p:sp>
        <p:nvSpPr>
          <p:cNvPr id="37" name="Freeform 9">
            <a:extLst>
              <a:ext uri="{FF2B5EF4-FFF2-40B4-BE49-F238E27FC236}">
                <a16:creationId xmlns:a16="http://schemas.microsoft.com/office/drawing/2014/main" id="{F8D7E212-C265-4362-A48A-9FE74590C6A8}"/>
              </a:ext>
            </a:extLst>
          </p:cNvPr>
          <p:cNvSpPr>
            <a:spLocks noEditPoints="1"/>
          </p:cNvSpPr>
          <p:nvPr/>
        </p:nvSpPr>
        <p:spPr bwMode="black">
          <a:xfrm>
            <a:off x="457200" y="2371078"/>
            <a:ext cx="363482" cy="364960"/>
          </a:xfrm>
          <a:prstGeom prst="ellipse">
            <a:avLst/>
          </a:prstGeom>
          <a:solidFill>
            <a:schemeClr val="accent2"/>
          </a:solidFill>
          <a:ln>
            <a:noFill/>
          </a:ln>
          <a:extLst/>
        </p:spPr>
        <p:txBody>
          <a:bodyPr vert="horz" wrap="square" lIns="89642" tIns="44821" rIns="89642" bIns="44821" numCol="1" anchor="ctr" anchorCtr="0" compatLnSpc="1">
            <a:prstTxWarp prst="textNoShape">
              <a:avLst/>
            </a:prstTxWarp>
          </a:bodyPr>
          <a:lstStyle/>
          <a:p>
            <a:pPr algn="ctr" defTabSz="914462"/>
            <a:r>
              <a:rPr lang="en-US" dirty="0">
                <a:solidFill>
                  <a:schemeClr val="bg1"/>
                </a:solidFill>
                <a:latin typeface="Segoe UI Semibold" panose="020B0702040204020203" pitchFamily="34" charset="0"/>
                <a:cs typeface="Segoe UI Semibold" panose="020B0702040204020203" pitchFamily="34" charset="0"/>
                <a:sym typeface="Wingdings" panose="05000000000000000000" pitchFamily="2" charset="2"/>
              </a:rPr>
              <a:t>1</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38" name="Freeform 9">
            <a:extLst>
              <a:ext uri="{FF2B5EF4-FFF2-40B4-BE49-F238E27FC236}">
                <a16:creationId xmlns:a16="http://schemas.microsoft.com/office/drawing/2014/main" id="{502DBB93-D650-4AC6-B356-1F6A753992C3}"/>
              </a:ext>
            </a:extLst>
          </p:cNvPr>
          <p:cNvSpPr>
            <a:spLocks noEditPoints="1"/>
          </p:cNvSpPr>
          <p:nvPr/>
        </p:nvSpPr>
        <p:spPr bwMode="black">
          <a:xfrm>
            <a:off x="4341561" y="2371078"/>
            <a:ext cx="363482" cy="364960"/>
          </a:xfrm>
          <a:prstGeom prst="ellipse">
            <a:avLst/>
          </a:prstGeom>
          <a:solidFill>
            <a:schemeClr val="accent2"/>
          </a:solidFill>
          <a:ln>
            <a:noFill/>
          </a:ln>
          <a:extLst/>
        </p:spPr>
        <p:txBody>
          <a:bodyPr vert="horz" wrap="square" lIns="89642" tIns="44821" rIns="89642" bIns="44821" numCol="1" anchor="ctr" anchorCtr="0" compatLnSpc="1">
            <a:prstTxWarp prst="textNoShape">
              <a:avLst/>
            </a:prstTxWarp>
          </a:bodyPr>
          <a:lstStyle/>
          <a:p>
            <a:pPr algn="ctr" defTabSz="914462"/>
            <a:r>
              <a:rPr lang="en-US" dirty="0">
                <a:solidFill>
                  <a:schemeClr val="bg1"/>
                </a:solidFill>
                <a:latin typeface="Segoe UI Semibold" panose="020B0702040204020203" pitchFamily="34" charset="0"/>
                <a:cs typeface="Segoe UI Semibold" panose="020B0702040204020203" pitchFamily="34" charset="0"/>
                <a:sym typeface="Wingdings" panose="05000000000000000000" pitchFamily="2" charset="2"/>
              </a:rPr>
              <a:t>2</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39" name="Freeform 9">
            <a:extLst>
              <a:ext uri="{FF2B5EF4-FFF2-40B4-BE49-F238E27FC236}">
                <a16:creationId xmlns:a16="http://schemas.microsoft.com/office/drawing/2014/main" id="{E0B5CCC7-D439-4791-8EE2-D2D106729998}"/>
              </a:ext>
            </a:extLst>
          </p:cNvPr>
          <p:cNvSpPr>
            <a:spLocks noEditPoints="1"/>
          </p:cNvSpPr>
          <p:nvPr/>
        </p:nvSpPr>
        <p:spPr bwMode="black">
          <a:xfrm>
            <a:off x="8225922" y="2371078"/>
            <a:ext cx="363482" cy="364960"/>
          </a:xfrm>
          <a:prstGeom prst="ellipse">
            <a:avLst/>
          </a:prstGeom>
          <a:solidFill>
            <a:schemeClr val="accent2"/>
          </a:solidFill>
          <a:ln>
            <a:noFill/>
          </a:ln>
          <a:extLst/>
        </p:spPr>
        <p:txBody>
          <a:bodyPr vert="horz" wrap="square" lIns="89642" tIns="44821" rIns="89642" bIns="44821" numCol="1" anchor="ctr" anchorCtr="0" compatLnSpc="1">
            <a:prstTxWarp prst="textNoShape">
              <a:avLst/>
            </a:prstTxWarp>
          </a:bodyPr>
          <a:lstStyle/>
          <a:p>
            <a:pPr algn="ctr" defTabSz="914462"/>
            <a:r>
              <a:rPr lang="en-US" dirty="0">
                <a:solidFill>
                  <a:schemeClr val="bg1"/>
                </a:solidFill>
                <a:latin typeface="Segoe UI Semibold" panose="020B0702040204020203" pitchFamily="34" charset="0"/>
                <a:cs typeface="Segoe UI Semibold" panose="020B0702040204020203" pitchFamily="34" charset="0"/>
                <a:sym typeface="Wingdings" panose="05000000000000000000" pitchFamily="2" charset="2"/>
              </a:rPr>
              <a:t>3</a:t>
            </a:r>
            <a:endParaRPr lang="en-US" dirty="0">
              <a:solidFill>
                <a:schemeClr val="bg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769603104"/>
      </p:ext>
    </p:extLst>
  </p:cSld>
  <p:clrMapOvr>
    <a:masterClrMapping/>
  </p:clrMapOvr>
  <p:transition>
    <p:fade/>
  </p:transition>
</p:sld>
</file>

<file path=ppt/theme/theme1.xml><?xml version="1.0" encoding="utf-8"?>
<a:theme xmlns:a="http://schemas.openxmlformats.org/drawingml/2006/main" name="WHITE TEMPLATE">
  <a:themeElements>
    <a:clrScheme name="Custom 13">
      <a:dk1>
        <a:srgbClr val="353535"/>
      </a:dk1>
      <a:lt1>
        <a:srgbClr val="FFFFFF"/>
      </a:lt1>
      <a:dk2>
        <a:srgbClr val="0078D7"/>
      </a:dk2>
      <a:lt2>
        <a:srgbClr val="EAEAEA"/>
      </a:lt2>
      <a:accent1>
        <a:srgbClr val="0078D7"/>
      </a:accent1>
      <a:accent2>
        <a:srgbClr val="002050"/>
      </a:accent2>
      <a:accent3>
        <a:srgbClr val="00BCF2"/>
      </a:accent3>
      <a:accent4>
        <a:srgbClr val="B4009E"/>
      </a:accent4>
      <a:accent5>
        <a:srgbClr val="737373"/>
      </a:accent5>
      <a:accent6>
        <a:srgbClr val="E6E6E6"/>
      </a:accent6>
      <a:hlink>
        <a:srgbClr val="FFFF00"/>
      </a:hlink>
      <a:folHlink>
        <a:srgbClr val="FFFF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03.potx" id="{44ADAFFF-2BB4-4AF1-9F5C-DDE52A28C87A}" vid="{13590B0D-6121-4FDA-8701-382D8D4F2F22}"/>
    </a:ext>
  </a:extLst>
</a:theme>
</file>

<file path=ppt/theme/theme2.xml><?xml version="1.0" encoding="utf-8"?>
<a:theme xmlns:a="http://schemas.openxmlformats.org/drawingml/2006/main" name="1_WHITE TEMPLATE">
  <a:themeElements>
    <a:clrScheme name="Custom 13">
      <a:dk1>
        <a:srgbClr val="353535"/>
      </a:dk1>
      <a:lt1>
        <a:srgbClr val="FFFFFF"/>
      </a:lt1>
      <a:dk2>
        <a:srgbClr val="0078D7"/>
      </a:dk2>
      <a:lt2>
        <a:srgbClr val="EAEAEA"/>
      </a:lt2>
      <a:accent1>
        <a:srgbClr val="0078D7"/>
      </a:accent1>
      <a:accent2>
        <a:srgbClr val="002050"/>
      </a:accent2>
      <a:accent3>
        <a:srgbClr val="00BCF2"/>
      </a:accent3>
      <a:accent4>
        <a:srgbClr val="B4009E"/>
      </a:accent4>
      <a:accent5>
        <a:srgbClr val="737373"/>
      </a:accent5>
      <a:accent6>
        <a:srgbClr val="E6E6E6"/>
      </a:accent6>
      <a:hlink>
        <a:srgbClr val="FFFF00"/>
      </a:hlink>
      <a:folHlink>
        <a:srgbClr val="FFFF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03.potx" id="{44ADAFFF-2BB4-4AF1-9F5C-DDE52A28C87A}" vid="{13590B0D-6121-4FDA-8701-382D8D4F2F22}"/>
    </a:ext>
  </a:extLst>
</a:theme>
</file>

<file path=ppt/theme/theme3.xml><?xml version="1.0" encoding="utf-8"?>
<a:theme xmlns:a="http://schemas.openxmlformats.org/drawingml/2006/main" name="5-50173_Microsoft_Ready_Dark_Template">
  <a:themeElements>
    <a:clrScheme name="Microsoft Ready Dark">
      <a:dk1>
        <a:srgbClr val="353535"/>
      </a:dk1>
      <a:lt1>
        <a:srgbClr val="FFFFFF"/>
      </a:lt1>
      <a:dk2>
        <a:srgbClr val="002050"/>
      </a:dk2>
      <a:lt2>
        <a:srgbClr val="CDF4FF"/>
      </a:lt2>
      <a:accent1>
        <a:srgbClr val="0078D7"/>
      </a:accent1>
      <a:accent2>
        <a:srgbClr val="00BCF2"/>
      </a:accent2>
      <a:accent3>
        <a:srgbClr val="D2D2D2"/>
      </a:accent3>
      <a:accent4>
        <a:srgbClr val="00B294"/>
      </a:accent4>
      <a:accent5>
        <a:srgbClr val="BAD80A"/>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810D1621-7EC8-4B51-A678-36097813A578}" vid="{AAAB9BC6-90B3-485A-97BE-C966297A0E62}"/>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630a2e83-186a-4a0f-ab27-bee8a8096abc"/>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 Azure Fundamentals I_CB</Template>
  <TotalTime>2225</TotalTime>
  <Words>3159</Words>
  <Application>Microsoft Office PowerPoint</Application>
  <PresentationFormat>Custom</PresentationFormat>
  <Paragraphs>442</Paragraphs>
  <Slides>35</Slides>
  <Notes>35</Notes>
  <HiddenSlides>2</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35</vt:i4>
      </vt:variant>
    </vt:vector>
  </HeadingPairs>
  <TitlesOfParts>
    <vt:vector size="47" baseType="lpstr">
      <vt:lpstr>Arial</vt:lpstr>
      <vt:lpstr>Calibri</vt:lpstr>
      <vt:lpstr>Consolas</vt:lpstr>
      <vt:lpstr>Courier New</vt:lpstr>
      <vt:lpstr>Segoe UI</vt:lpstr>
      <vt:lpstr>Segoe UI Light</vt:lpstr>
      <vt:lpstr>Segoe UI Semibold</vt:lpstr>
      <vt:lpstr>Segoe UI Semilight</vt:lpstr>
      <vt:lpstr>Wingdings</vt:lpstr>
      <vt:lpstr>WHITE TEMPLATE</vt:lpstr>
      <vt:lpstr>1_WHITE TEMPLATE</vt:lpstr>
      <vt:lpstr>5-50173_Microsoft_Ready_Dark_Template</vt:lpstr>
      <vt:lpstr>Migrate applications to Azure using  Azure Site Recovery</vt:lpstr>
      <vt:lpstr>Migrate Applications to Azure</vt:lpstr>
      <vt:lpstr>Migration using Site recovery </vt:lpstr>
      <vt:lpstr>Migration using Site recovery</vt:lpstr>
      <vt:lpstr>ASR Support Matrix</vt:lpstr>
      <vt:lpstr>Migrations offering for CSP Partner </vt:lpstr>
      <vt:lpstr>PowerPoint Presentation</vt:lpstr>
      <vt:lpstr>Migration assessment &amp; Planning</vt:lpstr>
      <vt:lpstr>Migration Assessment</vt:lpstr>
      <vt:lpstr>ASR Readiness Report</vt:lpstr>
      <vt:lpstr>Deployment Planning</vt:lpstr>
      <vt:lpstr>Deployment Planner Recap</vt:lpstr>
      <vt:lpstr>ASR Hyper-V Architecture</vt:lpstr>
      <vt:lpstr>Migrate Hyper-V to Azure </vt:lpstr>
      <vt:lpstr>ASR setup for Hyper-V </vt:lpstr>
      <vt:lpstr>ASR VMWare/Physical Architecture</vt:lpstr>
      <vt:lpstr>Migrate VMware and Physical Servers to Azure</vt:lpstr>
      <vt:lpstr>ASR setup for VMWare/Physical Server</vt:lpstr>
      <vt:lpstr>ASR Multi-Tenant Migration Scenarios</vt:lpstr>
      <vt:lpstr>Multi-Tenant Migration Scenarios</vt:lpstr>
      <vt:lpstr>Multi-Tenant Migration Scenarios</vt:lpstr>
      <vt:lpstr>Deployment Steps</vt:lpstr>
      <vt:lpstr>Additional Bandwidth Considerations</vt:lpstr>
      <vt:lpstr>ASR with Riverbed</vt:lpstr>
      <vt:lpstr>Networking</vt:lpstr>
      <vt:lpstr>Migrating Complex Applications</vt:lpstr>
      <vt:lpstr>Application DR with ASR</vt:lpstr>
      <vt:lpstr>Active Directory + DNS</vt:lpstr>
      <vt:lpstr>Multi Tier IIS based web applications</vt:lpstr>
      <vt:lpstr>SQL Server Availability Groups (AG)</vt:lpstr>
      <vt:lpstr>SQL Server Cluster: SQL 2008 R2/Standard</vt:lpstr>
      <vt:lpstr>Exchange Server(s)</vt:lpstr>
      <vt:lpstr>Appendix</vt:lpstr>
      <vt:lpstr>Other Labs</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Rochak Mittal</dc:creator>
  <cp:keywords/>
  <dc:description>Template: _x000d_
Formatting: _x000d_
Audience Type:</dc:description>
  <cp:lastModifiedBy>Kirill Kotlyarenko</cp:lastModifiedBy>
  <cp:revision>737</cp:revision>
  <dcterms:created xsi:type="dcterms:W3CDTF">2018-01-19T14:05:04Z</dcterms:created>
  <dcterms:modified xsi:type="dcterms:W3CDTF">2018-06-05T20:25:47Z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Owner">
    <vt:lpwstr>v-prraju@microsoft.com</vt:lpwstr>
  </property>
  <property fmtid="{D5CDD505-2E9C-101B-9397-08002B2CF9AE}" pid="14" name="MSIP_Label_f42aa342-8706-4288-bd11-ebb85995028c_SetDate">
    <vt:lpwstr>2018-02-01T00:05:14.7954075Z</vt:lpwstr>
  </property>
  <property fmtid="{D5CDD505-2E9C-101B-9397-08002B2CF9AE}" pid="15" name="MSIP_Label_f42aa342-8706-4288-bd11-ebb85995028c_Name">
    <vt:lpwstr>General</vt:lpwstr>
  </property>
  <property fmtid="{D5CDD505-2E9C-101B-9397-08002B2CF9AE}" pid="16" name="MSIP_Label_f42aa342-8706-4288-bd11-ebb85995028c_Application">
    <vt:lpwstr>Microsoft Azure Information Protection</vt:lpwstr>
  </property>
  <property fmtid="{D5CDD505-2E9C-101B-9397-08002B2CF9AE}" pid="17" name="MSIP_Label_f42aa342-8706-4288-bd11-ebb85995028c_Extended_MSFT_Method">
    <vt:lpwstr>Automatic</vt:lpwstr>
  </property>
  <property fmtid="{D5CDD505-2E9C-101B-9397-08002B2CF9AE}" pid="18" name="Sensitivity">
    <vt:lpwstr>General</vt:lpwstr>
  </property>
</Properties>
</file>