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8" r:id="rId4"/>
    <p:sldId id="261" r:id="rId5"/>
    <p:sldId id="263" r:id="rId6"/>
    <p:sldId id="265" r:id="rId7"/>
    <p:sldId id="266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DBBF2-A7CD-4A8C-ABF7-AF0D048FF03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F0EB0-B2DD-4C5F-9FCC-122BB4A50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05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6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4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48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40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40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34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9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22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F0EB0-B2DD-4C5F-9FCC-122BB4A50F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1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6EEE-C9FA-446D-B157-0D6659DC6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96987-2DB2-4873-8ABE-E1A4DACAF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2B6F9-6181-4D40-AA39-1B184D98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34F40-4D1E-438B-9D2A-D3E825C3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17116-8BD8-4E73-957C-28813F85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0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2D05-2F03-41AB-81C3-45877276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595D4-A1B7-4924-AE25-41504481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BEF07-DF22-4295-BA0E-A680C869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B635-D8A4-4E0E-BBE8-86A0FB74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FBDDB-7C4C-418B-BA54-553462CA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BF5B3-D78F-4553-8E42-8E3EFDFB8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A897B-FA1D-4B04-A4AB-484A8B5F6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92BB1-D304-44BA-BB38-57E32580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3C22-7E86-4789-A2CA-A712CE0B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050B7-7BCC-4751-B202-B155DE99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8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5E39-5373-4890-A3D5-2FBE31C2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1A372-9BA5-4D7A-94CD-9311424D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C4AD1-9072-4C4F-80A8-05F0202C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183C-7F49-407D-8A44-E65EE434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D4DF-4730-403B-9D4C-A80AD178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C798-0405-4DE3-9D7B-D841661B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6C590-6F36-465D-A86D-98CB8E36E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759FD-23DA-436C-87D0-8323F897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51EE0-AE7F-4A8F-8503-E56CBECC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6713-6585-4375-9CBC-F92B6AC8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0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414A-C277-4D2B-BAC1-FECEB541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E501-A3E8-4691-B80D-A0EFC45DD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E0C8F-8D35-4076-93DB-377EAECFA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9C60D-32F1-4276-959D-99CBD814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54EA7-CD41-4787-ABA6-56AD1562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4A715-9ED5-4E1C-80A3-4F4DADBB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1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FD70-407F-4221-BC97-025FB09C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84A94-9F16-4D37-82CA-CB442A31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FF89C-A2A1-490E-8A31-7FCCD2DB2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28570-A5FB-40AA-A04C-89B9A2000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53EBA-F6B2-415B-9C37-8C4E0FC22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573E9-F2F1-4809-9945-E28A787B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78AA53-F49A-47B3-A304-20B74B36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2FAB1-7B2C-4C2F-8C80-8B2D32EE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DBDF-396E-410A-87C2-E706EF8A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176FD-7853-4461-9CA4-CF45F505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A85D5-7DF6-4A19-B905-52DD865B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618AC-4959-48CD-8D52-67AAA693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2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A766B-3DC0-4AB8-ADD2-C65127A2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9D168-7CCA-4B27-9649-DD7D14A2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C3C55-1278-4CAE-98D1-D8E406C1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9CC7-688C-40BF-90DD-30E7D2C3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8078-F244-418C-8F2D-CCE73850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13E59-4C6F-4DAD-BF6B-F2F90EF3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0B629-F74C-4BB4-8823-7D1BE308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09FF9-249F-4D70-8ECF-098E73DC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8C3E7-BB69-4CA6-AFAE-B330F663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7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443D-CC35-4470-BCDC-1946F858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B4D7E-8BEC-4F24-9647-EEB5C1CB4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043AC-9770-4413-8947-EBCF8EE8C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D30F-E877-405B-91D0-47308027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C684-0172-4053-9258-D128E21FC9E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78346-8BD2-4D03-808D-2495A8B2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2D320-26DF-492A-9A76-40E23349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0DF46-8092-4135-9544-D652B66A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9896-FDB8-4BE7-8930-D1047DF64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F828F-CE84-4351-8DA4-D598CA480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C684-0172-4053-9258-D128E21FC9E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B3BC-AD39-4584-8735-F021FEB7A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65C7-E54C-41B9-BE4E-F89F6CBFA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6B49D-FF46-4F47-9907-565F9E787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2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elfie-arriba/tree/XFor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095-386E-4EE0-A41A-AE72452C3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XForm</a:t>
            </a:r>
            <a:r>
              <a:rPr lang="en-US" dirty="0"/>
              <a:t> </a:t>
            </a:r>
            <a:r>
              <a:rPr lang="en-US" dirty="0" err="1"/>
              <a:t>PoC</a:t>
            </a:r>
            <a:r>
              <a:rPr lang="en-US" dirty="0"/>
              <a:t>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0BFBA-8722-496E-8F9D-31EE45D36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11/28/2017</a:t>
            </a:r>
          </a:p>
        </p:txBody>
      </p:sp>
    </p:spTree>
    <p:extLst>
      <p:ext uri="{BB962C8B-B14F-4D97-AF65-F5344CB8AC3E}">
        <p14:creationId xmlns:p14="http://schemas.microsoft.com/office/powerpoint/2010/main" val="425090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AAF9-F52D-465F-8931-FB75C799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8A51-0ABE-4BAE-8F95-FE29DFB0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Thanks!</a:t>
            </a:r>
          </a:p>
          <a:p>
            <a:pPr marL="0" indent="0">
              <a:buNone/>
            </a:pPr>
            <a:r>
              <a:rPr lang="en-US" dirty="0"/>
              <a:t>Questions / Feedback?</a:t>
            </a:r>
          </a:p>
          <a:p>
            <a:pPr marL="0" indent="0">
              <a:buNone/>
            </a:pPr>
            <a:r>
              <a:rPr lang="en-US" dirty="0"/>
              <a:t>Try it! </a:t>
            </a:r>
            <a:r>
              <a:rPr lang="en-US" dirty="0">
                <a:hlinkClick r:id="rId3"/>
              </a:rPr>
              <a:t>https://github.com/Microsoft/elfie-arriba/tree/XForm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Plans:</a:t>
            </a:r>
          </a:p>
          <a:p>
            <a:r>
              <a:rPr lang="en-US" dirty="0"/>
              <a:t>Finish core model (Log, Fail state, Incremental data, Source share)</a:t>
            </a:r>
          </a:p>
          <a:p>
            <a:r>
              <a:rPr lang="en-US" dirty="0"/>
              <a:t>Language revision/usability</a:t>
            </a:r>
          </a:p>
          <a:p>
            <a:r>
              <a:rPr lang="en-US" dirty="0"/>
              <a:t>Try in limited scenarios</a:t>
            </a:r>
          </a:p>
          <a:p>
            <a:r>
              <a:rPr lang="en-US" dirty="0"/>
              <a:t>Http Service and Web Interface</a:t>
            </a:r>
          </a:p>
          <a:p>
            <a:r>
              <a:rPr lang="en-US" dirty="0"/>
              <a:t>Add critical stages (Or, Group By, Merge, Functions, Latest)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4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D7C7-E384-4F52-A355-BA5E5BCD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XForm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A0F5-F77E-44D9-930F-F6C116E5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XForm</a:t>
            </a:r>
            <a:r>
              <a:rPr lang="en-US" dirty="0"/>
              <a:t> is a proof-of-concept “agile data pipeline” written in C#.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Goals:</a:t>
            </a:r>
          </a:p>
          <a:p>
            <a:r>
              <a:rPr lang="en-US" b="1" dirty="0"/>
              <a:t>Be our curation pipeline</a:t>
            </a:r>
          </a:p>
          <a:p>
            <a:r>
              <a:rPr lang="en-US" dirty="0"/>
              <a:t>Integrate data with code-based analysis</a:t>
            </a:r>
          </a:p>
          <a:p>
            <a:r>
              <a:rPr lang="en-US" dirty="0"/>
              <a:t>Power </a:t>
            </a:r>
            <a:r>
              <a:rPr lang="en-US" dirty="0" err="1"/>
              <a:t>ConfluxSearch</a:t>
            </a:r>
            <a:r>
              <a:rPr lang="en-US" dirty="0"/>
              <a:t> v2</a:t>
            </a:r>
          </a:p>
          <a:p>
            <a:r>
              <a:rPr lang="en-US" dirty="0"/>
              <a:t>Power ADE v2</a:t>
            </a:r>
          </a:p>
        </p:txBody>
      </p:sp>
    </p:spTree>
    <p:extLst>
      <p:ext uri="{BB962C8B-B14F-4D97-AF65-F5344CB8AC3E}">
        <p14:creationId xmlns:p14="http://schemas.microsoft.com/office/powerpoint/2010/main" val="366407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1939-223A-465A-94AC-CDA91CA5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1FE9-9826-4101-9543-EEBFF40F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2000" dirty="0"/>
              <a:t>Incrementally add new data</a:t>
            </a:r>
          </a:p>
          <a:p>
            <a:pPr fontAlgn="ctr"/>
            <a:r>
              <a:rPr lang="en-US" sz="2000" dirty="0"/>
              <a:t>Compute outputs on different schedules</a:t>
            </a:r>
          </a:p>
          <a:p>
            <a:pPr fontAlgn="ctr"/>
            <a:r>
              <a:rPr lang="en-US" sz="2000" dirty="0"/>
              <a:t>Easy scale out</a:t>
            </a:r>
          </a:p>
          <a:p>
            <a:pPr fontAlgn="ctr"/>
            <a:r>
              <a:rPr lang="en-US" sz="2000" dirty="0"/>
              <a:t>Easy to test changes and debug single steps</a:t>
            </a:r>
          </a:p>
          <a:p>
            <a:pPr fontAlgn="ctr"/>
            <a:r>
              <a:rPr lang="en-US" sz="2000" dirty="0"/>
              <a:t>Easy to generate consistent point-in-time reporting</a:t>
            </a:r>
          </a:p>
          <a:p>
            <a:pPr fontAlgn="ctr"/>
            <a:r>
              <a:rPr lang="en-US" sz="2000" dirty="0"/>
              <a:t>Easy to integrate ad-hoc data and experiment</a:t>
            </a:r>
          </a:p>
          <a:p>
            <a:pPr fontAlgn="ctr"/>
            <a:r>
              <a:rPr lang="en-US" sz="2000" dirty="0"/>
              <a:t>Consistent quality checking, LKG fallback, and alerting</a:t>
            </a:r>
          </a:p>
        </p:txBody>
      </p:sp>
    </p:spTree>
    <p:extLst>
      <p:ext uri="{BB962C8B-B14F-4D97-AF65-F5344CB8AC3E}">
        <p14:creationId xmlns:p14="http://schemas.microsoft.com/office/powerpoint/2010/main" val="177198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73405EE-9E7D-4BE6-A242-F328520A0E2E}"/>
              </a:ext>
            </a:extLst>
          </p:cNvPr>
          <p:cNvSpPr/>
          <p:nvPr/>
        </p:nvSpPr>
        <p:spPr>
          <a:xfrm>
            <a:off x="9196605" y="2667000"/>
            <a:ext cx="2728514" cy="3916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AE5D56-C0F0-4826-8DA3-074FE58007F2}"/>
              </a:ext>
            </a:extLst>
          </p:cNvPr>
          <p:cNvSpPr/>
          <p:nvPr/>
        </p:nvSpPr>
        <p:spPr>
          <a:xfrm>
            <a:off x="2529108" y="2667000"/>
            <a:ext cx="6697439" cy="3916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061D5E-850A-4B5B-A017-B956D4ACA423}"/>
              </a:ext>
            </a:extLst>
          </p:cNvPr>
          <p:cNvSpPr/>
          <p:nvPr/>
        </p:nvSpPr>
        <p:spPr>
          <a:xfrm>
            <a:off x="396240" y="2667000"/>
            <a:ext cx="2132869" cy="3916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4FB91-8DA0-428B-A7E1-A494637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2078-7333-4774-BD41-A355CDB2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46986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have </a:t>
            </a:r>
            <a:r>
              <a:rPr lang="en-US" b="1" dirty="0"/>
              <a:t>AD Person </a:t>
            </a:r>
            <a:r>
              <a:rPr lang="en-US" dirty="0"/>
              <a:t>and </a:t>
            </a:r>
            <a:r>
              <a:rPr lang="en-US" b="1" dirty="0"/>
              <a:t>WDGIS VSO</a:t>
            </a:r>
            <a:r>
              <a:rPr lang="en-US" dirty="0"/>
              <a:t> data.</a:t>
            </a:r>
          </a:p>
          <a:p>
            <a:pPr marL="0" indent="0">
              <a:buNone/>
            </a:pPr>
            <a:r>
              <a:rPr lang="en-US" dirty="0"/>
              <a:t>I want VSO “Task” cost by the Manager of the assigned user.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5102F2-5AD8-4F37-8526-5427622A5DC8}"/>
              </a:ext>
            </a:extLst>
          </p:cNvPr>
          <p:cNvSpPr/>
          <p:nvPr/>
        </p:nvSpPr>
        <p:spPr>
          <a:xfrm>
            <a:off x="2689133" y="2903583"/>
            <a:ext cx="1291772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27F4F0-9A94-47E5-9DF2-026B5D452401}"/>
              </a:ext>
            </a:extLst>
          </p:cNvPr>
          <p:cNvSpPr/>
          <p:nvPr/>
        </p:nvSpPr>
        <p:spPr>
          <a:xfrm>
            <a:off x="4327430" y="2903583"/>
            <a:ext cx="1763487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Person.Columns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4398D2-9390-4020-8D70-FECBB3A58121}"/>
              </a:ext>
            </a:extLst>
          </p:cNvPr>
          <p:cNvSpPr/>
          <p:nvPr/>
        </p:nvSpPr>
        <p:spPr>
          <a:xfrm>
            <a:off x="6437442" y="2903583"/>
            <a:ext cx="2569031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Person.ManagerLookup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4AF8AD-3C53-49C6-8842-E4D2E1F145B8}"/>
              </a:ext>
            </a:extLst>
          </p:cNvPr>
          <p:cNvSpPr/>
          <p:nvPr/>
        </p:nvSpPr>
        <p:spPr>
          <a:xfrm>
            <a:off x="2689133" y="3756865"/>
            <a:ext cx="1291772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036693-8888-4574-A6C4-4AD171FBC0DB}"/>
              </a:ext>
            </a:extLst>
          </p:cNvPr>
          <p:cNvSpPr/>
          <p:nvPr/>
        </p:nvSpPr>
        <p:spPr>
          <a:xfrm>
            <a:off x="4327429" y="3756865"/>
            <a:ext cx="1763487" cy="6386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VSO.Tasks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936C13-7137-4F60-8273-6A15A1629072}"/>
              </a:ext>
            </a:extLst>
          </p:cNvPr>
          <p:cNvSpPr/>
          <p:nvPr/>
        </p:nvSpPr>
        <p:spPr>
          <a:xfrm>
            <a:off x="9386571" y="4617131"/>
            <a:ext cx="2307771" cy="6386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VSO.TasksByManager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C26684-591A-4B4D-A0D8-774827E613A8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>
            <a:off x="2338977" y="3222897"/>
            <a:ext cx="3501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F19DD7-89B4-43D0-9673-8056322EBDFF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>
            <a:off x="2333710" y="4076179"/>
            <a:ext cx="35542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902F64-9ED7-49D8-BFFD-3C81DC65A13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980905" y="3222897"/>
            <a:ext cx="3465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C25492-8F65-4641-908E-580FDC801D7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090917" y="3222897"/>
            <a:ext cx="3465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3F4FD0-F0EB-43F9-8942-A32C28CC67C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980905" y="4076179"/>
            <a:ext cx="3465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EFAACCF-5B64-46CD-9AF7-4707182BDF4A}"/>
              </a:ext>
            </a:extLst>
          </p:cNvPr>
          <p:cNvCxnSpPr>
            <a:cxnSpLocks/>
            <a:stCxn id="9" idx="3"/>
            <a:endCxn id="61" idx="0"/>
          </p:cNvCxnSpPr>
          <p:nvPr/>
        </p:nvCxnSpPr>
        <p:spPr>
          <a:xfrm>
            <a:off x="9006473" y="3222897"/>
            <a:ext cx="1533983" cy="685166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4754CEA-F8DD-4626-AA84-A6A61C09423C}"/>
              </a:ext>
            </a:extLst>
          </p:cNvPr>
          <p:cNvSpPr/>
          <p:nvPr/>
        </p:nvSpPr>
        <p:spPr>
          <a:xfrm>
            <a:off x="5145670" y="5752341"/>
            <a:ext cx="1291772" cy="638628"/>
          </a:xfrm>
          <a:prstGeom prst="roundRect">
            <a:avLst/>
          </a:prstGeom>
          <a:solidFill>
            <a:schemeClr val="accent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[Table]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EEE29B0-DDE8-45D8-92EB-2399E5086776}"/>
              </a:ext>
            </a:extLst>
          </p:cNvPr>
          <p:cNvSpPr/>
          <p:nvPr/>
        </p:nvSpPr>
        <p:spPr>
          <a:xfrm>
            <a:off x="9421948" y="5752341"/>
            <a:ext cx="2307771" cy="638628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[Report]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131392B9-0522-4E94-99EE-3E7F9AD5EBDC}"/>
              </a:ext>
            </a:extLst>
          </p:cNvPr>
          <p:cNvSpPr/>
          <p:nvPr/>
        </p:nvSpPr>
        <p:spPr>
          <a:xfrm>
            <a:off x="577304" y="2903583"/>
            <a:ext cx="1761673" cy="63862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Person.tsv</a:t>
            </a:r>
            <a:endParaRPr lang="en-US" dirty="0"/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E7B15F33-6463-4364-9B4C-D0F2784D8179}"/>
              </a:ext>
            </a:extLst>
          </p:cNvPr>
          <p:cNvSpPr/>
          <p:nvPr/>
        </p:nvSpPr>
        <p:spPr>
          <a:xfrm>
            <a:off x="579120" y="3756865"/>
            <a:ext cx="1754590" cy="63862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WDGIS.VSO.csv</a:t>
            </a:r>
          </a:p>
        </p:txBody>
      </p: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56FBFE1A-E07E-4998-B3B7-B32259EE341C}"/>
              </a:ext>
            </a:extLst>
          </p:cNvPr>
          <p:cNvSpPr/>
          <p:nvPr/>
        </p:nvSpPr>
        <p:spPr>
          <a:xfrm>
            <a:off x="571944" y="5752341"/>
            <a:ext cx="1761762" cy="616648"/>
          </a:xfrm>
          <a:prstGeom prst="flowChartDocumen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[Source]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059B051-46EF-46C5-86BC-A278A911D87C}"/>
              </a:ext>
            </a:extLst>
          </p:cNvPr>
          <p:cNvSpPr/>
          <p:nvPr/>
        </p:nvSpPr>
        <p:spPr>
          <a:xfrm>
            <a:off x="10372340" y="3908063"/>
            <a:ext cx="336232" cy="3362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  <a:endParaRPr lang="en-US" sz="4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C8B4EC5-06CA-41B3-BBBC-DD6C8ECE98D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090916" y="4076179"/>
            <a:ext cx="42814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539A1DE-2A06-43B7-966E-848731842A3A}"/>
              </a:ext>
            </a:extLst>
          </p:cNvPr>
          <p:cNvCxnSpPr>
            <a:cxnSpLocks/>
            <a:stCxn id="61" idx="4"/>
            <a:endCxn id="12" idx="0"/>
          </p:cNvCxnSpPr>
          <p:nvPr/>
        </p:nvCxnSpPr>
        <p:spPr>
          <a:xfrm>
            <a:off x="10540456" y="4244295"/>
            <a:ext cx="1" cy="3728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13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9116-57C9-4006-894A-F71351C9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E828-7C82-4555-B74A-EF43D829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an output; everything rebuilt from scratch.</a:t>
            </a:r>
          </a:p>
          <a:p>
            <a:r>
              <a:rPr lang="en-US" dirty="0"/>
              <a:t>Request a historical output.</a:t>
            </a:r>
          </a:p>
          <a:p>
            <a:r>
              <a:rPr lang="en-US" dirty="0"/>
              <a:t>Change a query and re-run.</a:t>
            </a:r>
          </a:p>
          <a:p>
            <a:r>
              <a:rPr lang="en-US" dirty="0"/>
              <a:t>Write a query interactively and save it.</a:t>
            </a:r>
          </a:p>
          <a:p>
            <a:r>
              <a:rPr lang="en-US" dirty="0"/>
              <a:t>Show “assert” validation and implementation.</a:t>
            </a:r>
          </a:p>
          <a:p>
            <a:r>
              <a:rPr lang="en-US" dirty="0"/>
              <a:t>Show relative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6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9760B9C1-F7F7-481A-8557-7F7A3B81C7AE}"/>
              </a:ext>
            </a:extLst>
          </p:cNvPr>
          <p:cNvGrpSpPr/>
          <p:nvPr/>
        </p:nvGrpSpPr>
        <p:grpSpPr>
          <a:xfrm>
            <a:off x="1991440" y="4504806"/>
            <a:ext cx="3934438" cy="1166070"/>
            <a:chOff x="536895" y="3758522"/>
            <a:chExt cx="3934438" cy="116607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4D4837D-4BA6-4446-9E2C-6683D275DC83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Node </a:t>
              </a:r>
              <a:r>
                <a:rPr lang="en-US" i="1" dirty="0">
                  <a:solidFill>
                    <a:schemeClr val="tx1"/>
                  </a:solidFill>
                </a:rPr>
                <a:t>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203B498-52E8-4FC7-B2EA-107E5FE38E42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76A458F-4E51-4C74-BC4F-93FD44742EC3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68EE778-F34C-4449-8F4F-D6A74D36826B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610F4AE8-AC5F-4023-BA11-A5A974A191B8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8B0CCA4-26B3-4B25-8508-F1B3C113D938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102" name="Flowchart: Document 101">
              <a:extLst>
                <a:ext uri="{FF2B5EF4-FFF2-40B4-BE49-F238E27FC236}">
                  <a16:creationId xmlns:a16="http://schemas.microsoft.com/office/drawing/2014/main" id="{A638351A-A221-4FCF-B9C3-6C412F112546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A64DEED-140C-4FDB-AA2A-D0E5DFEA133E}"/>
              </a:ext>
            </a:extLst>
          </p:cNvPr>
          <p:cNvGrpSpPr/>
          <p:nvPr/>
        </p:nvGrpSpPr>
        <p:grpSpPr>
          <a:xfrm>
            <a:off x="1724326" y="4156982"/>
            <a:ext cx="3934438" cy="1166070"/>
            <a:chOff x="536895" y="3758522"/>
            <a:chExt cx="3934438" cy="116607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C65498C-255F-4C79-9CA6-57DCCCD7894B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Node 2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3CCD657-9B69-471E-A372-6BF2584C5A07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5CCE76C-5260-4B73-AE81-DABA5DD145F6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F336DB-08C0-4D60-9DE3-8FEC3F222399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98BACBC-946B-450A-8943-605AA429E040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89AD3917-B708-4C4F-829F-7A8D2CE3F870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94" name="Flowchart: Document 93">
              <a:extLst>
                <a:ext uri="{FF2B5EF4-FFF2-40B4-BE49-F238E27FC236}">
                  <a16:creationId xmlns:a16="http://schemas.microsoft.com/office/drawing/2014/main" id="{570A762E-A6DE-463E-ABA1-052456A3E3C9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14FB91-8DA0-428B-A7E1-A494637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02785A-9592-4898-8AA8-CD9AF20C500D}"/>
              </a:ext>
            </a:extLst>
          </p:cNvPr>
          <p:cNvGrpSpPr/>
          <p:nvPr/>
        </p:nvGrpSpPr>
        <p:grpSpPr>
          <a:xfrm>
            <a:off x="1479004" y="1762650"/>
            <a:ext cx="3934438" cy="1166070"/>
            <a:chOff x="620785" y="1577130"/>
            <a:chExt cx="3934438" cy="11660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073859-05F5-494B-AA6B-3E87667F12CB}"/>
                </a:ext>
              </a:extLst>
            </p:cNvPr>
            <p:cNvSpPr/>
            <p:nvPr/>
          </p:nvSpPr>
          <p:spPr>
            <a:xfrm>
              <a:off x="620785" y="1577130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Conflux Curated [Cosmos]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3405EE-9E7D-4BE6-A242-F328520A0E2E}"/>
                </a:ext>
              </a:extLst>
            </p:cNvPr>
            <p:cNvSpPr/>
            <p:nvPr/>
          </p:nvSpPr>
          <p:spPr>
            <a:xfrm>
              <a:off x="3221372" y="1951480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8AE5D56-C0F0-4826-8DA3-074FE58007F2}"/>
                </a:ext>
              </a:extLst>
            </p:cNvPr>
            <p:cNvSpPr/>
            <p:nvPr/>
          </p:nvSpPr>
          <p:spPr>
            <a:xfrm>
              <a:off x="1954635" y="1951480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061D5E-850A-4B5B-A017-B956D4ACA423}"/>
                </a:ext>
              </a:extLst>
            </p:cNvPr>
            <p:cNvSpPr/>
            <p:nvPr/>
          </p:nvSpPr>
          <p:spPr>
            <a:xfrm>
              <a:off x="687898" y="1951480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4754CEA-F8DD-4626-AA84-A6A61C09423C}"/>
                </a:ext>
              </a:extLst>
            </p:cNvPr>
            <p:cNvSpPr/>
            <p:nvPr/>
          </p:nvSpPr>
          <p:spPr>
            <a:xfrm>
              <a:off x="2082513" y="2079928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EEE29B0-DDE8-45D8-92EB-2399E5086776}"/>
                </a:ext>
              </a:extLst>
            </p:cNvPr>
            <p:cNvSpPr/>
            <p:nvPr/>
          </p:nvSpPr>
          <p:spPr>
            <a:xfrm>
              <a:off x="3349250" y="2052820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44" name="Flowchart: Document 43">
              <a:extLst>
                <a:ext uri="{FF2B5EF4-FFF2-40B4-BE49-F238E27FC236}">
                  <a16:creationId xmlns:a16="http://schemas.microsoft.com/office/drawing/2014/main" id="{56FBFE1A-E07E-4998-B3B7-B32259EE341C}"/>
                </a:ext>
              </a:extLst>
            </p:cNvPr>
            <p:cNvSpPr/>
            <p:nvPr/>
          </p:nvSpPr>
          <p:spPr>
            <a:xfrm>
              <a:off x="815776" y="2079928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3312C4-1018-4C8C-AE17-24F306CD900C}"/>
              </a:ext>
            </a:extLst>
          </p:cNvPr>
          <p:cNvGrpSpPr/>
          <p:nvPr/>
        </p:nvGrpSpPr>
        <p:grpSpPr>
          <a:xfrm>
            <a:off x="1479004" y="3830484"/>
            <a:ext cx="3934438" cy="1166070"/>
            <a:chOff x="536895" y="3758522"/>
            <a:chExt cx="3934438" cy="116607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D600F1-519D-4179-8C2F-0AB004688538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Production Node 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243FAC-724A-42A6-B037-265AAA3A2978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608B7F-868E-4FBF-BB1C-E22709DD9FD8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03F7AFF-28D8-47A3-9C2B-8FD9654A235E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8414AF7-0A75-4ED7-8A9F-953D27E18B1A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8BAC99D-4FB2-42C5-B311-D21448495AB8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70" name="Flowchart: Document 69">
              <a:extLst>
                <a:ext uri="{FF2B5EF4-FFF2-40B4-BE49-F238E27FC236}">
                  <a16:creationId xmlns:a16="http://schemas.microsoft.com/office/drawing/2014/main" id="{A61CDDBF-306B-4D2D-9E23-10FFAFB628DB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1090AE-B1C4-44DA-A311-A3E097DFE14E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179485" y="2845443"/>
            <a:ext cx="5217" cy="1183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98F47DA-6C82-4F4B-94CB-9D76C10B2E24}"/>
              </a:ext>
            </a:extLst>
          </p:cNvPr>
          <p:cNvCxnSpPr>
            <a:cxnSpLocks/>
          </p:cNvCxnSpPr>
          <p:nvPr/>
        </p:nvCxnSpPr>
        <p:spPr>
          <a:xfrm>
            <a:off x="3200899" y="2753648"/>
            <a:ext cx="0" cy="12748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E7CA1C-392F-440D-930B-B6BA874A7BCD}"/>
              </a:ext>
            </a:extLst>
          </p:cNvPr>
          <p:cNvCxnSpPr>
            <a:cxnSpLocks/>
          </p:cNvCxnSpPr>
          <p:nvPr/>
        </p:nvCxnSpPr>
        <p:spPr>
          <a:xfrm flipV="1">
            <a:off x="3691545" y="2742088"/>
            <a:ext cx="1" cy="1286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E5C0B4-821C-480C-AD27-B1FD2B5F501D}"/>
              </a:ext>
            </a:extLst>
          </p:cNvPr>
          <p:cNvCxnSpPr>
            <a:cxnSpLocks/>
          </p:cNvCxnSpPr>
          <p:nvPr/>
        </p:nvCxnSpPr>
        <p:spPr>
          <a:xfrm>
            <a:off x="4471096" y="2726540"/>
            <a:ext cx="0" cy="127488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7F77E8-F391-4F00-B75A-8CFE4DE15BA6}"/>
              </a:ext>
            </a:extLst>
          </p:cNvPr>
          <p:cNvCxnSpPr>
            <a:cxnSpLocks/>
          </p:cNvCxnSpPr>
          <p:nvPr/>
        </p:nvCxnSpPr>
        <p:spPr>
          <a:xfrm flipV="1">
            <a:off x="4961742" y="2714980"/>
            <a:ext cx="1" cy="128644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8D7927DC-7AF4-4C24-B009-5DF1491AED49}"/>
              </a:ext>
            </a:extLst>
          </p:cNvPr>
          <p:cNvSpPr/>
          <p:nvPr/>
        </p:nvSpPr>
        <p:spPr>
          <a:xfrm>
            <a:off x="253354" y="2178888"/>
            <a:ext cx="1184564" cy="607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Crawlers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DEE1D64C-D126-4535-BFFF-DA6F7991225F}"/>
              </a:ext>
            </a:extLst>
          </p:cNvPr>
          <p:cNvSpPr/>
          <p:nvPr/>
        </p:nvSpPr>
        <p:spPr>
          <a:xfrm>
            <a:off x="6192994" y="1690688"/>
            <a:ext cx="1301991" cy="488200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Server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9BCF73B8-0756-438A-AC9A-4E3D00C9BEC9}"/>
              </a:ext>
            </a:extLst>
          </p:cNvPr>
          <p:cNvSpPr/>
          <p:nvPr/>
        </p:nvSpPr>
        <p:spPr>
          <a:xfrm>
            <a:off x="6192992" y="2238340"/>
            <a:ext cx="1301991" cy="488200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PowerBI</a:t>
            </a:r>
            <a:endParaRPr lang="en-US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831356E-29BB-4668-9FFB-420E79EC2199}"/>
              </a:ext>
            </a:extLst>
          </p:cNvPr>
          <p:cNvSpPr/>
          <p:nvPr/>
        </p:nvSpPr>
        <p:spPr>
          <a:xfrm>
            <a:off x="6192992" y="2787544"/>
            <a:ext cx="1301991" cy="488200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Cosmos SS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F3B3FBE-3CDF-46E7-9D07-01FB9F42BF58}"/>
              </a:ext>
            </a:extLst>
          </p:cNvPr>
          <p:cNvCxnSpPr>
            <a:cxnSpLocks/>
            <a:stCxn id="35" idx="3"/>
            <a:endCxn id="118" idx="1"/>
          </p:cNvCxnSpPr>
          <p:nvPr/>
        </p:nvCxnSpPr>
        <p:spPr>
          <a:xfrm>
            <a:off x="5228883" y="2482440"/>
            <a:ext cx="96410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C3E0DDE-3813-4C06-820D-F55C80CCB462}"/>
              </a:ext>
            </a:extLst>
          </p:cNvPr>
          <p:cNvSpPr/>
          <p:nvPr/>
        </p:nvSpPr>
        <p:spPr>
          <a:xfrm>
            <a:off x="6192992" y="4001426"/>
            <a:ext cx="1301991" cy="488200"/>
          </a:xfrm>
          <a:prstGeom prst="round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ConfluxSearch</a:t>
            </a:r>
            <a:endParaRPr lang="en-US" sz="1400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B0860F-93FD-4BDE-92A2-ACB9F39C35C7}"/>
              </a:ext>
            </a:extLst>
          </p:cNvPr>
          <p:cNvCxnSpPr>
            <a:cxnSpLocks/>
            <a:stCxn id="69" idx="3"/>
            <a:endCxn id="125" idx="1"/>
          </p:cNvCxnSpPr>
          <p:nvPr/>
        </p:nvCxnSpPr>
        <p:spPr>
          <a:xfrm>
            <a:off x="5228883" y="4245526"/>
            <a:ext cx="96410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4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FB91-8DA0-428B-A7E1-A494637C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02785A-9592-4898-8AA8-CD9AF20C500D}"/>
              </a:ext>
            </a:extLst>
          </p:cNvPr>
          <p:cNvGrpSpPr/>
          <p:nvPr/>
        </p:nvGrpSpPr>
        <p:grpSpPr>
          <a:xfrm>
            <a:off x="638495" y="1790360"/>
            <a:ext cx="3934438" cy="1166070"/>
            <a:chOff x="620785" y="1577130"/>
            <a:chExt cx="3934438" cy="11660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073859-05F5-494B-AA6B-3E87667F12CB}"/>
                </a:ext>
              </a:extLst>
            </p:cNvPr>
            <p:cNvSpPr/>
            <p:nvPr/>
          </p:nvSpPr>
          <p:spPr>
            <a:xfrm>
              <a:off x="620785" y="1577130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Conflux Curated [Cosmos]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3405EE-9E7D-4BE6-A242-F328520A0E2E}"/>
                </a:ext>
              </a:extLst>
            </p:cNvPr>
            <p:cNvSpPr/>
            <p:nvPr/>
          </p:nvSpPr>
          <p:spPr>
            <a:xfrm>
              <a:off x="3221372" y="1951480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8AE5D56-C0F0-4826-8DA3-074FE58007F2}"/>
                </a:ext>
              </a:extLst>
            </p:cNvPr>
            <p:cNvSpPr/>
            <p:nvPr/>
          </p:nvSpPr>
          <p:spPr>
            <a:xfrm>
              <a:off x="1954635" y="1951480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061D5E-850A-4B5B-A017-B956D4ACA423}"/>
                </a:ext>
              </a:extLst>
            </p:cNvPr>
            <p:cNvSpPr/>
            <p:nvPr/>
          </p:nvSpPr>
          <p:spPr>
            <a:xfrm>
              <a:off x="687898" y="1951480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4754CEA-F8DD-4626-AA84-A6A61C09423C}"/>
                </a:ext>
              </a:extLst>
            </p:cNvPr>
            <p:cNvSpPr/>
            <p:nvPr/>
          </p:nvSpPr>
          <p:spPr>
            <a:xfrm>
              <a:off x="2082513" y="2079928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EEE29B0-DDE8-45D8-92EB-2399E5086776}"/>
                </a:ext>
              </a:extLst>
            </p:cNvPr>
            <p:cNvSpPr/>
            <p:nvPr/>
          </p:nvSpPr>
          <p:spPr>
            <a:xfrm>
              <a:off x="3349250" y="2052820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44" name="Flowchart: Document 43">
              <a:extLst>
                <a:ext uri="{FF2B5EF4-FFF2-40B4-BE49-F238E27FC236}">
                  <a16:creationId xmlns:a16="http://schemas.microsoft.com/office/drawing/2014/main" id="{56FBFE1A-E07E-4998-B3B7-B32259EE341C}"/>
                </a:ext>
              </a:extLst>
            </p:cNvPr>
            <p:cNvSpPr/>
            <p:nvPr/>
          </p:nvSpPr>
          <p:spPr>
            <a:xfrm>
              <a:off x="815776" y="2079928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3312C4-1018-4C8C-AE17-24F306CD900C}"/>
              </a:ext>
            </a:extLst>
          </p:cNvPr>
          <p:cNvGrpSpPr/>
          <p:nvPr/>
        </p:nvGrpSpPr>
        <p:grpSpPr>
          <a:xfrm>
            <a:off x="638495" y="3858194"/>
            <a:ext cx="3934438" cy="1166070"/>
            <a:chOff x="536895" y="3758522"/>
            <a:chExt cx="3934438" cy="116607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D600F1-519D-4179-8C2F-0AB004688538}"/>
                </a:ext>
              </a:extLst>
            </p:cNvPr>
            <p:cNvSpPr/>
            <p:nvPr/>
          </p:nvSpPr>
          <p:spPr>
            <a:xfrm>
              <a:off x="536895" y="3758522"/>
              <a:ext cx="3934438" cy="1166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Test Node 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6243FAC-724A-42A6-B037-265AAA3A2978}"/>
                </a:ext>
              </a:extLst>
            </p:cNvPr>
            <p:cNvSpPr/>
            <p:nvPr/>
          </p:nvSpPr>
          <p:spPr>
            <a:xfrm>
              <a:off x="3137482" y="3828124"/>
              <a:ext cx="1266737" cy="7084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6608B7F-868E-4FBF-BB1C-E22709DD9FD8}"/>
                </a:ext>
              </a:extLst>
            </p:cNvPr>
            <p:cNvSpPr/>
            <p:nvPr/>
          </p:nvSpPr>
          <p:spPr>
            <a:xfrm>
              <a:off x="1870745" y="3828124"/>
              <a:ext cx="1266737" cy="7084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03F7AFF-28D8-47A3-9C2B-8FD9654A235E}"/>
                </a:ext>
              </a:extLst>
            </p:cNvPr>
            <p:cNvSpPr/>
            <p:nvPr/>
          </p:nvSpPr>
          <p:spPr>
            <a:xfrm>
              <a:off x="604008" y="3828124"/>
              <a:ext cx="1266737" cy="708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F8414AF7-0A75-4ED7-8A9F-953D27E18B1A}"/>
                </a:ext>
              </a:extLst>
            </p:cNvPr>
            <p:cNvSpPr/>
            <p:nvPr/>
          </p:nvSpPr>
          <p:spPr>
            <a:xfrm>
              <a:off x="1998623" y="3956572"/>
              <a:ext cx="1021414" cy="488200"/>
            </a:xfrm>
            <a:prstGeom prst="roundRect">
              <a:avLst/>
            </a:prstGeom>
            <a:solidFill>
              <a:schemeClr val="accent6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[Table]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E8BAC99D-4FB2-42C5-B311-D21448495AB8}"/>
                </a:ext>
              </a:extLst>
            </p:cNvPr>
            <p:cNvSpPr/>
            <p:nvPr/>
          </p:nvSpPr>
          <p:spPr>
            <a:xfrm>
              <a:off x="3265360" y="3929464"/>
              <a:ext cx="1021414" cy="488200"/>
            </a:xfrm>
            <a:prstGeom prst="roundRect">
              <a:avLst/>
            </a:prstGeom>
            <a:solidFill>
              <a:schemeClr val="accent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[Report]</a:t>
              </a:r>
            </a:p>
          </p:txBody>
        </p:sp>
        <p:sp>
          <p:nvSpPr>
            <p:cNvPr id="70" name="Flowchart: Document 69">
              <a:extLst>
                <a:ext uri="{FF2B5EF4-FFF2-40B4-BE49-F238E27FC236}">
                  <a16:creationId xmlns:a16="http://schemas.microsoft.com/office/drawing/2014/main" id="{A61CDDBF-306B-4D2D-9E23-10FFAFB628DB}"/>
                </a:ext>
              </a:extLst>
            </p:cNvPr>
            <p:cNvSpPr/>
            <p:nvPr/>
          </p:nvSpPr>
          <p:spPr>
            <a:xfrm>
              <a:off x="731886" y="3956572"/>
              <a:ext cx="1021414" cy="488200"/>
            </a:xfrm>
            <a:prstGeom prst="flowChartDocumen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[Source]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1090AE-B1C4-44DA-A311-A3E097DFE14E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1338976" y="2873153"/>
            <a:ext cx="5217" cy="11830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98F47DA-6C82-4F4B-94CB-9D76C10B2E24}"/>
              </a:ext>
            </a:extLst>
          </p:cNvPr>
          <p:cNvCxnSpPr>
            <a:cxnSpLocks/>
          </p:cNvCxnSpPr>
          <p:nvPr/>
        </p:nvCxnSpPr>
        <p:spPr>
          <a:xfrm>
            <a:off x="2360390" y="2781358"/>
            <a:ext cx="0" cy="12748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E7CA1C-392F-440D-930B-B6BA874A7BCD}"/>
              </a:ext>
            </a:extLst>
          </p:cNvPr>
          <p:cNvCxnSpPr>
            <a:cxnSpLocks/>
          </p:cNvCxnSpPr>
          <p:nvPr/>
        </p:nvCxnSpPr>
        <p:spPr>
          <a:xfrm flipH="1" flipV="1">
            <a:off x="2847577" y="3157442"/>
            <a:ext cx="3459" cy="8988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E5C0B4-821C-480C-AD27-B1FD2B5F501D}"/>
              </a:ext>
            </a:extLst>
          </p:cNvPr>
          <p:cNvCxnSpPr>
            <a:cxnSpLocks/>
          </p:cNvCxnSpPr>
          <p:nvPr/>
        </p:nvCxnSpPr>
        <p:spPr>
          <a:xfrm>
            <a:off x="3630587" y="2754250"/>
            <a:ext cx="0" cy="127488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7F77E8-F391-4F00-B75A-8CFE4DE15BA6}"/>
              </a:ext>
            </a:extLst>
          </p:cNvPr>
          <p:cNvCxnSpPr>
            <a:cxnSpLocks/>
          </p:cNvCxnSpPr>
          <p:nvPr/>
        </p:nvCxnSpPr>
        <p:spPr>
          <a:xfrm flipV="1">
            <a:off x="4121233" y="3157442"/>
            <a:ext cx="0" cy="87169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BA0B90-293D-49C0-ACA7-AA3A2800088B}"/>
              </a:ext>
            </a:extLst>
          </p:cNvPr>
          <p:cNvCxnSpPr/>
          <p:nvPr/>
        </p:nvCxnSpPr>
        <p:spPr>
          <a:xfrm flipH="1">
            <a:off x="2706255" y="3371274"/>
            <a:ext cx="286327" cy="1108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4829AC-092D-43AA-9CBF-D76C197DE12D}"/>
              </a:ext>
            </a:extLst>
          </p:cNvPr>
          <p:cNvCxnSpPr>
            <a:cxnSpLocks/>
          </p:cNvCxnSpPr>
          <p:nvPr/>
        </p:nvCxnSpPr>
        <p:spPr>
          <a:xfrm flipH="1" flipV="1">
            <a:off x="2697772" y="3350492"/>
            <a:ext cx="293947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66AE91-4524-45A6-82C3-28F84E0AB295}"/>
              </a:ext>
            </a:extLst>
          </p:cNvPr>
          <p:cNvCxnSpPr/>
          <p:nvPr/>
        </p:nvCxnSpPr>
        <p:spPr>
          <a:xfrm flipH="1">
            <a:off x="3982742" y="3377652"/>
            <a:ext cx="286327" cy="1108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CED8C5-B883-4613-A261-F10AF314CE53}"/>
              </a:ext>
            </a:extLst>
          </p:cNvPr>
          <p:cNvCxnSpPr>
            <a:cxnSpLocks/>
          </p:cNvCxnSpPr>
          <p:nvPr/>
        </p:nvCxnSpPr>
        <p:spPr>
          <a:xfrm flipH="1" flipV="1">
            <a:off x="3974259" y="3356870"/>
            <a:ext cx="293947" cy="152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165D710-3925-4009-B5D5-384D89D6F211}"/>
              </a:ext>
            </a:extLst>
          </p:cNvPr>
          <p:cNvSpPr/>
          <p:nvPr/>
        </p:nvSpPr>
        <p:spPr>
          <a:xfrm>
            <a:off x="9901371" y="3102552"/>
            <a:ext cx="2120391" cy="19217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26704B5-4673-461A-80AB-7C7944C72026}"/>
              </a:ext>
            </a:extLst>
          </p:cNvPr>
          <p:cNvSpPr/>
          <p:nvPr/>
        </p:nvSpPr>
        <p:spPr>
          <a:xfrm>
            <a:off x="4719907" y="3102552"/>
            <a:ext cx="5204733" cy="19217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2469E31-037F-40F3-8B5A-B3D4D2FAC2E0}"/>
              </a:ext>
            </a:extLst>
          </p:cNvPr>
          <p:cNvSpPr/>
          <p:nvPr/>
        </p:nvSpPr>
        <p:spPr>
          <a:xfrm>
            <a:off x="4844266" y="3267041"/>
            <a:ext cx="1003866" cy="4440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Person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D1BF0E4-41BD-4C4B-9EB9-B6ED134CDF68}"/>
              </a:ext>
            </a:extLst>
          </p:cNvPr>
          <p:cNvSpPr/>
          <p:nvPr/>
        </p:nvSpPr>
        <p:spPr>
          <a:xfrm>
            <a:off x="6117424" y="3267041"/>
            <a:ext cx="1370446" cy="4440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Person.Columns</a:t>
            </a:r>
            <a:endParaRPr lang="en-US" sz="12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29F1865-1315-4857-9660-0DE3EB9ADFCF}"/>
              </a:ext>
            </a:extLst>
          </p:cNvPr>
          <p:cNvSpPr/>
          <p:nvPr/>
        </p:nvSpPr>
        <p:spPr>
          <a:xfrm>
            <a:off x="7757163" y="3267041"/>
            <a:ext cx="1996453" cy="4440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Person.ManagerLookup</a:t>
            </a:r>
            <a:endParaRPr lang="en-US" sz="12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32B2B29-6980-444C-887A-2884A6E5C86C}"/>
              </a:ext>
            </a:extLst>
          </p:cNvPr>
          <p:cNvSpPr/>
          <p:nvPr/>
        </p:nvSpPr>
        <p:spPr>
          <a:xfrm>
            <a:off x="6117423" y="3860302"/>
            <a:ext cx="1370446" cy="44401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VSO.Tasks</a:t>
            </a:r>
            <a:endParaRPr lang="en-US" sz="12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BFE8AF6-8F21-48EF-93A8-CEF62C27EF2A}"/>
              </a:ext>
            </a:extLst>
          </p:cNvPr>
          <p:cNvSpPr/>
          <p:nvPr/>
        </p:nvSpPr>
        <p:spPr>
          <a:xfrm>
            <a:off x="10048998" y="4458418"/>
            <a:ext cx="1793422" cy="44401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VSO.TasksByManager</a:t>
            </a:r>
            <a:endParaRPr lang="en-US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48D302-07DC-4FD1-B067-300C62E61FCB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5848132" y="3489050"/>
            <a:ext cx="26929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32BE19F-3C02-4FFA-BB27-D1199645131F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7487870" y="3489050"/>
            <a:ext cx="26929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79C9121F-6241-4D1E-B26F-1DC9B772EFCF}"/>
              </a:ext>
            </a:extLst>
          </p:cNvPr>
          <p:cNvCxnSpPr>
            <a:cxnSpLocks/>
            <a:stCxn id="60" idx="3"/>
            <a:endCxn id="84" idx="0"/>
          </p:cNvCxnSpPr>
          <p:nvPr/>
        </p:nvCxnSpPr>
        <p:spPr>
          <a:xfrm>
            <a:off x="9753615" y="3489050"/>
            <a:ext cx="1192093" cy="476375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7A4FD714-05D5-470D-83E5-9FAF84D80B08}"/>
              </a:ext>
            </a:extLst>
          </p:cNvPr>
          <p:cNvSpPr/>
          <p:nvPr/>
        </p:nvSpPr>
        <p:spPr>
          <a:xfrm>
            <a:off x="10815062" y="3965425"/>
            <a:ext cx="261294" cy="2337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US" sz="28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4E2A7CF-195A-446F-8F68-8D0247272ABE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7487869" y="4082311"/>
            <a:ext cx="33271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87A3B8B-6389-4411-BD64-CA284DC98796}"/>
              </a:ext>
            </a:extLst>
          </p:cNvPr>
          <p:cNvCxnSpPr>
            <a:cxnSpLocks/>
            <a:stCxn id="84" idx="4"/>
            <a:endCxn id="63" idx="0"/>
          </p:cNvCxnSpPr>
          <p:nvPr/>
        </p:nvCxnSpPr>
        <p:spPr>
          <a:xfrm>
            <a:off x="10945709" y="4199197"/>
            <a:ext cx="1" cy="2592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71248F46-26FD-43C3-AA0D-146900ABF251}"/>
              </a:ext>
            </a:extLst>
          </p:cNvPr>
          <p:cNvSpPr/>
          <p:nvPr/>
        </p:nvSpPr>
        <p:spPr>
          <a:xfrm>
            <a:off x="5982778" y="5162227"/>
            <a:ext cx="1678390" cy="4440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Person.Columns.xql</a:t>
            </a:r>
            <a:r>
              <a:rPr lang="en-US" sz="1200" dirty="0"/>
              <a:t> V2</a:t>
            </a:r>
          </a:p>
        </p:txBody>
      </p:sp>
    </p:spTree>
    <p:extLst>
      <p:ext uri="{BB962C8B-B14F-4D97-AF65-F5344CB8AC3E}">
        <p14:creationId xmlns:p14="http://schemas.microsoft.com/office/powerpoint/2010/main" val="161380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9374-570C-48D7-A96B-9E661418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code-based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97C9-6438-4389-ABBB-7C59D0FA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Integration for Databases</a:t>
            </a:r>
          </a:p>
          <a:p>
            <a:r>
              <a:rPr lang="en-US" dirty="0"/>
              <a:t>Easy scale out and experimentation</a:t>
            </a:r>
          </a:p>
          <a:p>
            <a:r>
              <a:rPr lang="en-US" dirty="0"/>
              <a:t>Bake our workflow and rules into the model</a:t>
            </a:r>
          </a:p>
          <a:p>
            <a:r>
              <a:rPr lang="en-US" dirty="0"/>
              <a:t>Integrate code and queries in the pipeline</a:t>
            </a:r>
          </a:p>
        </p:txBody>
      </p:sp>
    </p:spTree>
    <p:extLst>
      <p:ext uri="{BB962C8B-B14F-4D97-AF65-F5344CB8AC3E}">
        <p14:creationId xmlns:p14="http://schemas.microsoft.com/office/powerpoint/2010/main" val="249752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AD0B-A2C1-4EF2-8449-A7DB4DEA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XForm</a:t>
            </a:r>
            <a:r>
              <a:rPr lang="en-US" dirty="0"/>
              <a:t>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CB36-A1CD-48B6-ACC1-7116572C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Branched – “branched” copies build only different results</a:t>
            </a:r>
          </a:p>
          <a:p>
            <a:r>
              <a:rPr lang="en-US" dirty="0"/>
              <a:t>Pull Model – only build outputs when requested; cache intermediates</a:t>
            </a:r>
          </a:p>
          <a:p>
            <a:r>
              <a:rPr lang="en-US" dirty="0"/>
              <a:t>Historical – consistent reporting across sources for any point in time</a:t>
            </a:r>
          </a:p>
          <a:p>
            <a:r>
              <a:rPr lang="en-US" dirty="0"/>
              <a:t>Incremental – only process updated inputs (and only new rows)</a:t>
            </a:r>
          </a:p>
          <a:p>
            <a:r>
              <a:rPr lang="en-US" dirty="0"/>
              <a:t>Safe – queries contain validation; automatic alert and fail path</a:t>
            </a:r>
          </a:p>
          <a:p>
            <a:r>
              <a:rPr lang="en-US" dirty="0"/>
              <a:t>Discoverable – IntelliSense and instant results; “promote” to pipeline</a:t>
            </a:r>
          </a:p>
          <a:p>
            <a:r>
              <a:rPr lang="en-US" dirty="0"/>
              <a:t>Extensible – write custom operations and types easily in C#</a:t>
            </a:r>
          </a:p>
          <a:p>
            <a:r>
              <a:rPr lang="en-US" dirty="0"/>
              <a:t>Fast – read CSV/TSV at 200MB/s, count in array faster than LINQ</a:t>
            </a:r>
          </a:p>
          <a:p>
            <a:r>
              <a:rPr lang="en-US" dirty="0"/>
              <a:t>Scalable – workers with shared storage handle distributed queries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9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501</Words>
  <Application>Microsoft Office PowerPoint</Application>
  <PresentationFormat>Widescreen</PresentationFormat>
  <Paragraphs>114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XForm PoC Demo</vt:lpstr>
      <vt:lpstr>What is XForm?</vt:lpstr>
      <vt:lpstr>Pipeline Goals</vt:lpstr>
      <vt:lpstr>Demo</vt:lpstr>
      <vt:lpstr>Recap</vt:lpstr>
      <vt:lpstr>System Model</vt:lpstr>
      <vt:lpstr>Continuous Integration</vt:lpstr>
      <vt:lpstr>Why a code-based engine?</vt:lpstr>
      <vt:lpstr>XForm Advantages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XForm Demo</dc:title>
  <dc:creator>Scott Louvau (Covestic Inc)</dc:creator>
  <cp:lastModifiedBy>Scott Louvau (Covestic Inc)</cp:lastModifiedBy>
  <cp:revision>23</cp:revision>
  <dcterms:created xsi:type="dcterms:W3CDTF">2017-11-29T06:14:47Z</dcterms:created>
  <dcterms:modified xsi:type="dcterms:W3CDTF">2017-12-01T00:42:24Z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v-scolo@microsoft.com</vt:lpwstr>
  </property>
  <property fmtid="{D5CDD505-2E9C-101B-9397-08002B2CF9AE}" pid="5" name="MSIP_Label_f42aa342-8706-4288-bd11-ebb85995028c_SetDate">
    <vt:lpwstr>2017-11-29T06:35:43.6308384Z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