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8"/>
  </p:notesMasterIdLst>
  <p:handoutMasterIdLst>
    <p:handoutMasterId r:id="rId29"/>
  </p:handoutMasterIdLst>
  <p:sldIdLst>
    <p:sldId id="1720" r:id="rId5"/>
    <p:sldId id="1719" r:id="rId6"/>
    <p:sldId id="1518" r:id="rId7"/>
    <p:sldId id="1996" r:id="rId8"/>
    <p:sldId id="2011" r:id="rId9"/>
    <p:sldId id="2012" r:id="rId10"/>
    <p:sldId id="1995" r:id="rId11"/>
    <p:sldId id="1997" r:id="rId12"/>
    <p:sldId id="1998" r:id="rId13"/>
    <p:sldId id="1999" r:id="rId14"/>
    <p:sldId id="2000" r:id="rId15"/>
    <p:sldId id="2001" r:id="rId16"/>
    <p:sldId id="2003" r:id="rId17"/>
    <p:sldId id="2013" r:id="rId18"/>
    <p:sldId id="2014" r:id="rId19"/>
    <p:sldId id="2009" r:id="rId20"/>
    <p:sldId id="2010" r:id="rId21"/>
    <p:sldId id="2004" r:id="rId22"/>
    <p:sldId id="2005" r:id="rId23"/>
    <p:sldId id="2006" r:id="rId24"/>
    <p:sldId id="2008" r:id="rId25"/>
    <p:sldId id="2007" r:id="rId26"/>
    <p:sldId id="1532"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LADS Template" id="{38B656EC-D568-4EF7-8842-9FA1AE1192C9}">
          <p14:sldIdLst>
            <p14:sldId id="1720"/>
            <p14:sldId id="1719"/>
            <p14:sldId id="1518"/>
            <p14:sldId id="1996"/>
            <p14:sldId id="2011"/>
            <p14:sldId id="2012"/>
            <p14:sldId id="1995"/>
            <p14:sldId id="1997"/>
            <p14:sldId id="1998"/>
            <p14:sldId id="1999"/>
            <p14:sldId id="2000"/>
            <p14:sldId id="2001"/>
            <p14:sldId id="2003"/>
            <p14:sldId id="2013"/>
            <p14:sldId id="2014"/>
            <p14:sldId id="2009"/>
            <p14:sldId id="2010"/>
            <p14:sldId id="2004"/>
            <p14:sldId id="2005"/>
            <p14:sldId id="2006"/>
            <p14:sldId id="2008"/>
            <p14:sldId id="2007"/>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0E6FF"/>
    <a:srgbClr val="FEF000"/>
    <a:srgbClr val="3B2E58"/>
    <a:srgbClr val="243A5E"/>
    <a:srgbClr val="274B47"/>
    <a:srgbClr val="2F2F2F"/>
    <a:srgbClr val="525252"/>
    <a:srgbClr val="054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70129" autoAdjust="0"/>
  </p:normalViewPr>
  <p:slideViewPr>
    <p:cSldViewPr snapToGrid="0">
      <p:cViewPr varScale="1">
        <p:scale>
          <a:sx n="83" d="100"/>
          <a:sy n="83" d="100"/>
        </p:scale>
        <p:origin x="531" y="42"/>
      </p:cViewPr>
      <p:guideLst/>
    </p:cSldViewPr>
  </p:slideViewPr>
  <p:outlineViewPr>
    <p:cViewPr>
      <p:scale>
        <a:sx n="33" d="100"/>
        <a:sy n="33" d="100"/>
      </p:scale>
      <p:origin x="0" y="-5035"/>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6/1/2020 11:51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6/1/2020 11:51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6/1/2020 11:51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6/1/2020 11:51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6/1/2020 11:51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6/1/2020 11:51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57150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6/1/2020 11:51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340336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6/2/2020 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64765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6/1/2020 11:51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4470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6/1/2020 11:51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07301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6/1/2020 11:51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6711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6/1/2020 11:51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82552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832DFEEB-2F28-45D6-A81A-F2B79C593887}"/>
              </a:ext>
            </a:extLst>
          </p:cNvPr>
          <p:cNvPicPr>
            <a:picLocks noChangeAspect="1"/>
          </p:cNvPicPr>
          <p:nvPr userDrawn="1"/>
        </p:nvPicPr>
        <p:blipFill>
          <a:blip r:embed="rId3"/>
          <a:stretch>
            <a:fillRect/>
          </a:stretch>
        </p:blipFill>
        <p:spPr bwMode="ltGray">
          <a:xfrm>
            <a:off x="865" y="2413144"/>
            <a:ext cx="12190271" cy="2031711"/>
          </a:xfrm>
          <a:prstGeom prst="rect">
            <a:avLst/>
          </a:prstGeom>
        </p:spPr>
      </p:pic>
      <p:pic>
        <p:nvPicPr>
          <p:cNvPr id="8" name="Picture 7">
            <a:extLst>
              <a:ext uri="{FF2B5EF4-FFF2-40B4-BE49-F238E27FC236}">
                <a16:creationId xmlns:a16="http://schemas.microsoft.com/office/drawing/2014/main" id="{C2A8E158-1DB8-4576-BD9E-5CFB55056A77}"/>
              </a:ext>
            </a:extLst>
          </p:cNvPr>
          <p:cNvPicPr>
            <a:picLocks noChangeAspect="1"/>
          </p:cNvPicPr>
          <p:nvPr userDrawn="1"/>
        </p:nvPicPr>
        <p:blipFill>
          <a:blip r:embed="rId4"/>
          <a:stretch>
            <a:fillRect/>
          </a:stretch>
        </p:blipFill>
        <p:spPr bwMode="black">
          <a:xfrm>
            <a:off x="584200" y="2785821"/>
            <a:ext cx="2047742" cy="545115"/>
          </a:xfrm>
          <a:prstGeom prst="rect">
            <a:avLst/>
          </a:prstGeom>
        </p:spPr>
      </p:pic>
      <p:sp>
        <p:nvSpPr>
          <p:cNvPr id="10" name="Title 1">
            <a:extLst>
              <a:ext uri="{FF2B5EF4-FFF2-40B4-BE49-F238E27FC236}">
                <a16:creationId xmlns:a16="http://schemas.microsoft.com/office/drawing/2014/main" id="{9E903B98-53C7-48B6-8CD4-AA3BFFDCB082}"/>
              </a:ext>
            </a:extLst>
          </p:cNvPr>
          <p:cNvSpPr>
            <a:spLocks noGrp="1"/>
          </p:cNvSpPr>
          <p:nvPr>
            <p:ph type="title" hasCustomPrompt="1"/>
          </p:nvPr>
        </p:nvSpPr>
        <p:spPr>
          <a:xfrm>
            <a:off x="584200" y="3518967"/>
            <a:ext cx="5199695" cy="715581"/>
          </a:xfrm>
        </p:spPr>
        <p:txBody>
          <a:bodyPr/>
          <a:lstStyle>
            <a:lvl1pPr>
              <a:lnSpc>
                <a:spcPct val="110000"/>
              </a:lnSpc>
              <a:defRPr lang="en-US" sz="2200" b="0" kern="1200" cap="all" baseline="0" dirty="0">
                <a:solidFill>
                  <a:srgbClr val="FFFFFF"/>
                </a:solidFill>
                <a:latin typeface="+mn-lt"/>
                <a:ea typeface="+mn-ea"/>
                <a:cs typeface="Segoe UI Semilight" panose="020B0402040204020203" pitchFamily="34" charset="0"/>
              </a:defRPr>
            </a:lvl1pPr>
          </a:lstStyle>
          <a:p>
            <a:r>
              <a:rPr lang="en-US" dirty="0"/>
              <a:t>Click to edit </a:t>
            </a:r>
            <a:br>
              <a:rPr lang="en-US" dirty="0"/>
            </a:br>
            <a:r>
              <a:rPr lang="en-US" dirty="0"/>
              <a:t>event title</a:t>
            </a:r>
          </a:p>
        </p:txBody>
      </p:sp>
      <p:sp>
        <p:nvSpPr>
          <p:cNvPr id="11" name="Text Placeholder 8">
            <a:extLst>
              <a:ext uri="{FF2B5EF4-FFF2-40B4-BE49-F238E27FC236}">
                <a16:creationId xmlns:a16="http://schemas.microsoft.com/office/drawing/2014/main" id="{8C439D4F-D913-4477-823A-9813F553D3ED}"/>
              </a:ext>
            </a:extLst>
          </p:cNvPr>
          <p:cNvSpPr>
            <a:spLocks noGrp="1"/>
          </p:cNvSpPr>
          <p:nvPr>
            <p:ph type="body" sz="quarter" idx="10" hasCustomPrompt="1"/>
          </p:nvPr>
        </p:nvSpPr>
        <p:spPr>
          <a:xfrm>
            <a:off x="6367230" y="3895994"/>
            <a:ext cx="5240570" cy="338554"/>
          </a:xfrm>
        </p:spPr>
        <p:txBody>
          <a:bodyPr/>
          <a:lstStyle>
            <a:lvl1pPr marL="0" indent="0" algn="r">
              <a:buNone/>
              <a:defRPr lang="en-US" sz="2200" kern="1200" cap="all" baseline="0" dirty="0">
                <a:gradFill>
                  <a:gsLst>
                    <a:gs pos="2917">
                      <a:srgbClr val="FFFFFF"/>
                    </a:gs>
                    <a:gs pos="30000">
                      <a:srgbClr val="FFFFFF"/>
                    </a:gs>
                  </a:gsLst>
                  <a:lin ang="5400000" scaled="0"/>
                </a:gradFill>
                <a:latin typeface="+mn-lt"/>
                <a:ea typeface="+mn-ea"/>
                <a:cs typeface="Segoe UI Semilight" panose="020B0402040204020203" pitchFamily="34" charset="0"/>
              </a:defRPr>
            </a:lvl1pPr>
          </a:lstStyle>
          <a:p>
            <a:pPr lvl="0"/>
            <a:r>
              <a:rPr lang="en-US" dirty="0"/>
              <a:t>EVENT DATE</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7" name="TextBox 6">
            <a:extLst>
              <a:ext uri="{FF2B5EF4-FFF2-40B4-BE49-F238E27FC236}">
                <a16:creationId xmlns:a16="http://schemas.microsoft.com/office/drawing/2014/main" id="{88DC7993-F1BA-4C18-890B-4B37823B77C7}"/>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B8B1D2D5-0750-4330-AC51-85B44133B18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4FB25928-3249-4C5F-846E-EAC6CE310C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5B3D83A9-2BFF-4408-B060-FAA5960FD738}"/>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8" name="TextBox 7">
            <a:extLst>
              <a:ext uri="{FF2B5EF4-FFF2-40B4-BE49-F238E27FC236}">
                <a16:creationId xmlns:a16="http://schemas.microsoft.com/office/drawing/2014/main" id="{374C8789-0E85-4867-9F65-26896787DA40}"/>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Box 14">
            <a:extLst>
              <a:ext uri="{FF2B5EF4-FFF2-40B4-BE49-F238E27FC236}">
                <a16:creationId xmlns:a16="http://schemas.microsoft.com/office/drawing/2014/main" id="{6DE63967-ED8B-4BFD-940B-78BC494D5EAB}"/>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82A657CE-D4EA-41FF-B672-BF225C1CE0AC}"/>
              </a:ext>
            </a:extLst>
          </p:cNvPr>
          <p:cNvSpPr txBox="1"/>
          <p:nvPr userDrawn="1"/>
        </p:nvSpPr>
        <p:spPr>
          <a:xfrm>
            <a:off x="305574"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
        <p:nvSpPr>
          <p:cNvPr id="6" name="TextBox 5">
            <a:extLst>
              <a:ext uri="{FF2B5EF4-FFF2-40B4-BE49-F238E27FC236}">
                <a16:creationId xmlns:a16="http://schemas.microsoft.com/office/drawing/2014/main" id="{89B63252-201C-4489-B6C4-28F323FA89B2}"/>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23D2F9-A5DC-4E61-A70B-09B51A4C6AB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13152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6F2137B8-73ED-43D2-93A8-BA971AA599C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bg2"/>
                </a:solidFill>
              </a:rPr>
              <a:t>‹#›</a:t>
            </a:fld>
            <a:endParaRPr lang="en-US" sz="1200" dirty="0">
              <a:solidFill>
                <a:schemeClr val="bg2"/>
              </a:solidFill>
            </a:endParaRP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Box 6">
            <a:extLst>
              <a:ext uri="{FF2B5EF4-FFF2-40B4-BE49-F238E27FC236}">
                <a16:creationId xmlns:a16="http://schemas.microsoft.com/office/drawing/2014/main" id="{7D8611D5-183F-45A0-9CBB-9857EE68AB1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4CC9C5-C6EF-4016-A6D3-347535932CC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69323-1BEB-4120-81D6-CF4C467A047A}"/>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
        <p:nvSpPr>
          <p:cNvPr id="7" name="TextBox 6">
            <a:extLst>
              <a:ext uri="{FF2B5EF4-FFF2-40B4-BE49-F238E27FC236}">
                <a16:creationId xmlns:a16="http://schemas.microsoft.com/office/drawing/2014/main" id="{03B7D073-554C-40A2-A70D-33953EFD43C6}"/>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503E5E-C5C8-4A61-A03D-F2F3D947FEA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bwMode="ltGray">
          <a:xfrm flipH="1">
            <a:off x="5095" y="1825"/>
            <a:ext cx="12181810" cy="6854348"/>
          </a:xfrm>
          <a:prstGeom prst="rect">
            <a:avLst/>
          </a:prstGeom>
        </p:spPr>
      </p:pic>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Section title</a:t>
            </a:r>
          </a:p>
        </p:txBody>
      </p:sp>
      <p:sp>
        <p:nvSpPr>
          <p:cNvPr id="5" name="TextBox 4">
            <a:extLst>
              <a:ext uri="{FF2B5EF4-FFF2-40B4-BE49-F238E27FC236}">
                <a16:creationId xmlns:a16="http://schemas.microsoft.com/office/drawing/2014/main" id="{27C22293-4F71-4FF8-AEBB-EB49636DB2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4" name="TextBox 3">
            <a:extLst>
              <a:ext uri="{FF2B5EF4-FFF2-40B4-BE49-F238E27FC236}">
                <a16:creationId xmlns:a16="http://schemas.microsoft.com/office/drawing/2014/main" id="{F097F5DD-164A-4462-A3BD-D611F5BD9E5C}"/>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F66B4831-A52F-4C57-BA0B-D4A04715D04F}"/>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C0C0D-87F1-4DC3-AE72-31DB9E3613DC}"/>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8" name="Rectangle 7">
            <a:extLst>
              <a:ext uri="{FF2B5EF4-FFF2-40B4-BE49-F238E27FC236}">
                <a16:creationId xmlns:a16="http://schemas.microsoft.com/office/drawing/2014/main" id="{D1AC4E3B-5C51-41FA-801E-F3694A6FA4B5}"/>
              </a:ext>
            </a:extLst>
          </p:cNvPr>
          <p:cNvSpPr/>
          <p:nvPr userDrawn="1"/>
        </p:nvSpPr>
        <p:spPr bwMode="auto">
          <a:xfrm>
            <a:off x="1" y="1825"/>
            <a:ext cx="12191999" cy="6858000"/>
          </a:xfrm>
          <a:prstGeom prst="rect">
            <a:avLst/>
          </a:prstGeom>
          <a:gradFill flip="none" rotWithShape="1">
            <a:gsLst>
              <a:gs pos="0">
                <a:schemeClr val="bg1"/>
              </a:gs>
              <a:gs pos="72000">
                <a:schemeClr val="bg1">
                  <a:alpha val="0"/>
                </a:schemeClr>
              </a:gs>
            </a:gsLst>
            <a:lin ang="4800000" scaled="0"/>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1871783"/>
            <a:ext cx="6765506" cy="1661993"/>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 for attending the MLADS Conference and helping to build a strong community</a:t>
            </a:r>
          </a:p>
        </p:txBody>
      </p:sp>
      <p:sp>
        <p:nvSpPr>
          <p:cNvPr id="5" name="Text Placeholder 4"/>
          <p:cNvSpPr>
            <a:spLocks noGrp="1"/>
          </p:cNvSpPr>
          <p:nvPr>
            <p:ph type="body" sz="quarter" idx="12" hasCustomPrompt="1"/>
          </p:nvPr>
        </p:nvSpPr>
        <p:spPr>
          <a:xfrm>
            <a:off x="584200" y="3962400"/>
            <a:ext cx="6765506" cy="677108"/>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To find recordings, presentations, and other resources from the event, go to: http://aka.ms/fall2019mlads</a:t>
            </a:r>
          </a:p>
        </p:txBody>
      </p:sp>
      <p:sp>
        <p:nvSpPr>
          <p:cNvPr id="11" name="TextBox 10">
            <a:extLst>
              <a:ext uri="{FF2B5EF4-FFF2-40B4-BE49-F238E27FC236}">
                <a16:creationId xmlns:a16="http://schemas.microsoft.com/office/drawing/2014/main" id="{7F2FBE74-9444-472A-B538-419095E27BB8}"/>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5091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79569F-D3C1-4AED-AC7E-8F24C1CD4203}"/>
              </a:ext>
            </a:extLst>
          </p:cNvPr>
          <p:cNvPicPr>
            <a:picLocks noChangeAspect="1"/>
          </p:cNvPicPr>
          <p:nvPr userDrawn="1"/>
        </p:nvPicPr>
        <p:blipFill>
          <a:blip r:embed="rId2">
            <a:alphaModFix amt="78000"/>
            <a:extLst>
              <a:ext uri="{BEBA8EAE-BF5A-486C-A8C5-ECC9F3942E4B}">
                <a14:imgProps xmlns:a14="http://schemas.microsoft.com/office/drawing/2010/main">
                  <a14:imgLayer r:embed="rId3">
                    <a14:imgEffect>
                      <a14:sharpenSoften amount="-20000"/>
                    </a14:imgEffect>
                    <a14:imgEffect>
                      <a14:saturation sat="85000"/>
                    </a14:imgEffect>
                    <a14:imgEffect>
                      <a14:brightnessContrast bright="5000" contrast="-10000"/>
                    </a14:imgEffect>
                  </a14:imgLayer>
                </a14:imgProps>
              </a:ext>
            </a:extLst>
          </a:blip>
          <a:stretch>
            <a:fillRect/>
          </a:stretch>
        </p:blipFill>
        <p:spPr bwMode="ltGray">
          <a:xfrm>
            <a:off x="5095" y="1825"/>
            <a:ext cx="12181810" cy="6854348"/>
          </a:xfrm>
          <a:prstGeom prst="rect">
            <a:avLst/>
          </a:prstGeom>
        </p:spPr>
      </p:pic>
      <p:sp>
        <p:nvSpPr>
          <p:cNvPr id="6" name="Rectangle 5">
            <a:extLst>
              <a:ext uri="{FF2B5EF4-FFF2-40B4-BE49-F238E27FC236}">
                <a16:creationId xmlns:a16="http://schemas.microsoft.com/office/drawing/2014/main" id="{43DF2D82-BC63-4876-A41E-EA4A643D35AD}"/>
              </a:ext>
            </a:extLst>
          </p:cNvPr>
          <p:cNvSpPr/>
          <p:nvPr userDrawn="1"/>
        </p:nvSpPr>
        <p:spPr bwMode="auto">
          <a:xfrm>
            <a:off x="1" y="0"/>
            <a:ext cx="12186904" cy="6858000"/>
          </a:xfrm>
          <a:prstGeom prst="rect">
            <a:avLst/>
          </a:prstGeom>
          <a:gradFill flip="none" rotWithShape="1">
            <a:gsLst>
              <a:gs pos="8000">
                <a:schemeClr val="bg1"/>
              </a:gs>
              <a:gs pos="50000">
                <a:schemeClr val="bg1">
                  <a:alpha val="0"/>
                </a:schemeClr>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Picture Placeholder">
            <a:extLst>
              <a:ext uri="{FF2B5EF4-FFF2-40B4-BE49-F238E27FC236}">
                <a16:creationId xmlns:a16="http://schemas.microsoft.com/office/drawing/2014/main" id="{3F6DDB65-3443-4048-91DE-D68C16A83807}"/>
              </a:ext>
            </a:extLst>
          </p:cNvPr>
          <p:cNvSpPr>
            <a:spLocks noGrp="1"/>
          </p:cNvSpPr>
          <p:nvPr>
            <p:ph type="pic" sz="quarter" idx="11" hasCustomPrompt="1"/>
          </p:nvPr>
        </p:nvSpPr>
        <p:spPr bwMode="gray">
          <a:xfrm>
            <a:off x="5334000" y="0"/>
            <a:ext cx="6858000" cy="6858000"/>
          </a:xfrm>
          <a:pattFill prst="dotGrid">
            <a:fgClr>
              <a:schemeClr val="tx1">
                <a:lumMod val="10000"/>
                <a:lumOff val="90000"/>
              </a:schemeClr>
            </a:fgClr>
            <a:bgClr>
              <a:schemeClr val="bg1"/>
            </a:bgClr>
          </a:pattFill>
        </p:spPr>
        <p:txBody>
          <a:bodyPr lIns="0" tIns="2011680" rIns="0" anchor="t" anchorCtr="0">
            <a:noAutofit/>
          </a:bodyPr>
          <a:lstStyle>
            <a:lvl1pPr marL="0" indent="0" algn="ctr">
              <a:lnSpc>
                <a:spcPct val="100000"/>
              </a:lnSpc>
              <a:buNone/>
              <a:defRPr sz="1600" b="1">
                <a:solidFill>
                  <a:schemeClr val="tx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4"/>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79A1E5E9-1647-4400-B107-BE5E200A0A44}"/>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059F4D2-5DC8-4D9B-A631-B2F4CDE84B6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030492E9-228F-43CF-8914-D7C67FBBBD3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A9D0C364-486D-4B7B-9452-89993108A80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TextBox 3">
            <a:extLst>
              <a:ext uri="{FF2B5EF4-FFF2-40B4-BE49-F238E27FC236}">
                <a16:creationId xmlns:a16="http://schemas.microsoft.com/office/drawing/2014/main" id="{1C8523C0-7684-4382-AA70-DB0D8B8E3215}"/>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10ABA16F-7CFD-4E3E-A106-16783AABDE89}"/>
              </a:ext>
            </a:extLst>
          </p:cNvPr>
          <p:cNvSpPr txBox="1"/>
          <p:nvPr userDrawn="1"/>
        </p:nvSpPr>
        <p:spPr>
          <a:xfrm>
            <a:off x="584200" y="6375921"/>
            <a:ext cx="1751162" cy="184666"/>
          </a:xfrm>
          <a:prstGeom prst="rect">
            <a:avLst/>
          </a:prstGeom>
          <a:noFill/>
        </p:spPr>
        <p:txBody>
          <a:bodyPr wrap="square" lIns="0" tIns="0" rIns="0" bIns="0" rtlCol="0">
            <a:spAutoFit/>
          </a:bodyPr>
          <a:lstStyle/>
          <a:p>
            <a:pPr algn="l"/>
            <a:fld id="{6251796F-9FD0-4D86-8389-47457FF180D0}"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788" r:id="rId2"/>
    <p:sldLayoutId id="2147484609" r:id="rId3"/>
    <p:sldLayoutId id="2147484710" r:id="rId4"/>
    <p:sldLayoutId id="2147484240" r:id="rId5"/>
    <p:sldLayoutId id="2147484736" r:id="rId6"/>
    <p:sldLayoutId id="2147484474" r:id="rId7"/>
    <p:sldLayoutId id="2147484639" r:id="rId8"/>
    <p:sldLayoutId id="2147484603" r:id="rId9"/>
    <p:sldLayoutId id="2147484751" r:id="rId10"/>
    <p:sldLayoutId id="2147484752" r:id="rId11"/>
    <p:sldLayoutId id="2147484777"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584" r:id="rId24"/>
    <p:sldLayoutId id="2147484583" r:id="rId25"/>
    <p:sldLayoutId id="2147484671" r:id="rId26"/>
    <p:sldLayoutId id="2147484673" r:id="rId27"/>
    <p:sldLayoutId id="2147484585" r:id="rId28"/>
    <p:sldLayoutId id="2147484789"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icrosoft/pytorch-luxor-lab/commit/bfa6cc213fa9c5b50809fa1bc684171fb0790ec6"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facebook/Ax"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pytorch-luxor-lab/commit/503368ca6e9382e62616878bfa3fb2c451d25f74"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ipsc.ksp.sk/train/submit"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ytorch.org/docs/stable/tensorboard.html" TargetMode="External"/><Relationship Id="rId2" Type="http://schemas.openxmlformats.org/officeDocument/2006/relationships/hyperlink" Target="https://www.tensorflow.org/tensorboard/"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icrosoft/pytorch-luxor-lab/commit/d767488d198dda8091d6864d4a1a1caaa6c6846c"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pytorch.org/docs/stable/jit.htm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icrosoft/pytorch-luxor-lab/commit/f89315409ad0f3f28b62c196848d2e431c06699a"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pytorch.org/docs/stable/onnx.html" TargetMode="External"/><Relationship Id="rId2" Type="http://schemas.openxmlformats.org/officeDocument/2006/relationships/hyperlink" Target="https://onnx.ai/" TargetMode="External"/><Relationship Id="rId1" Type="http://schemas.openxmlformats.org/officeDocument/2006/relationships/slideLayout" Target="../slideLayouts/slideLayout4.xml"/><Relationship Id="rId5" Type="http://schemas.openxmlformats.org/officeDocument/2006/relationships/hyperlink" Target="https://github.com/onnx/onnx-docker/blob/master/onnx-ecosystem/inference_demos/simple_onnxruntime_inference.ipynb" TargetMode="External"/><Relationship Id="rId4" Type="http://schemas.openxmlformats.org/officeDocument/2006/relationships/hyperlink" Target="https://microsoft.github.io/onnxruntim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crosoft/pytorch-luxor-lab/commit/eff0d38e2df7ab8890a654bcff1dfd06b85a49e7"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cloudblogs.microsoft.com/opensource/2020/05/19/announcing-support-for-accelerated-training-with-onnx-runtime/"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pytorch.org/tutorials/beginner/blitz/neural_networks_tutorial.html#sphx-glr-beginner-blitz-neural-networks-tutorial-py" TargetMode="External"/><Relationship Id="rId2" Type="http://schemas.openxmlformats.org/officeDocument/2006/relationships/hyperlink" Target="https://pytorch.org/tutorials/beginner/blitz/tensor_tutorial.html#sphx-glr-beginner-blitz-tensor-tutorial-py"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tensorboard/" TargetMode="External"/><Relationship Id="rId2" Type="http://schemas.openxmlformats.org/officeDocument/2006/relationships/hyperlink" Target="https://pytorch.org/get-started" TargetMode="External"/><Relationship Id="rId1" Type="http://schemas.openxmlformats.org/officeDocument/2006/relationships/slideLayout" Target="../slideLayouts/slideLayout4.xml"/><Relationship Id="rId5" Type="http://schemas.openxmlformats.org/officeDocument/2006/relationships/hyperlink" Target="https://github.com/lutzroeder/netron" TargetMode="External"/><Relationship Id="rId4" Type="http://schemas.openxmlformats.org/officeDocument/2006/relationships/hyperlink" Target="https://github.com/microsoft/onnxruntim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psc.ksp.sk/2016/real/problems/l.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pytorch-luxor-lab.gi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icrosoft/pytorch-luxor-lab/tree/master/luxo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MACHINE LEARNING, AI,</a:t>
            </a:r>
            <a:br>
              <a:rPr lang="en-US" dirty="0"/>
            </a:br>
            <a:r>
              <a:rPr lang="en-US" dirty="0"/>
              <a:t>AND DATA SCIENCE CONFERENCE</a:t>
            </a:r>
          </a:p>
        </p:txBody>
      </p:sp>
      <p:sp>
        <p:nvSpPr>
          <p:cNvPr id="5" name="Text Placeholder 4"/>
          <p:cNvSpPr>
            <a:spLocks noGrp="1"/>
          </p:cNvSpPr>
          <p:nvPr>
            <p:ph type="body" sz="quarter" idx="10"/>
          </p:nvPr>
        </p:nvSpPr>
        <p:spPr/>
        <p:txBody>
          <a:bodyPr/>
          <a:lstStyle/>
          <a:p>
            <a:r>
              <a:rPr lang="en-US" dirty="0"/>
              <a:t>Spring 2020</a:t>
            </a:r>
          </a:p>
        </p:txBody>
      </p:sp>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Run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1292662"/>
          </a:xfrm>
        </p:spPr>
        <p:txBody>
          <a:bodyPr/>
          <a:lstStyle/>
          <a:p>
            <a:r>
              <a:rPr lang="en-US" dirty="0"/>
              <a:t>Run </a:t>
            </a:r>
            <a:r>
              <a:rPr lang="en-US" dirty="0">
                <a:latin typeface="Consolas" panose="020B0609020204030204" pitchFamily="49" charset="0"/>
              </a:rPr>
              <a:t>python train.py</a:t>
            </a:r>
            <a:r>
              <a:rPr lang="en-US" dirty="0"/>
              <a:t>, record the training time, last epoch loss, and validation accuracy (your results most likely will be different from the sample results below)</a:t>
            </a:r>
          </a:p>
        </p:txBody>
      </p:sp>
      <p:graphicFrame>
        <p:nvGraphicFramePr>
          <p:cNvPr id="4" name="Table 3">
            <a:extLst>
              <a:ext uri="{FF2B5EF4-FFF2-40B4-BE49-F238E27FC236}">
                <a16:creationId xmlns:a16="http://schemas.microsoft.com/office/drawing/2014/main" id="{4345379C-FFCD-4780-B640-B08B384CA8A7}"/>
              </a:ext>
            </a:extLst>
          </p:cNvPr>
          <p:cNvGraphicFramePr>
            <a:graphicFrameLocks noGrp="1"/>
          </p:cNvGraphicFramePr>
          <p:nvPr>
            <p:extLst>
              <p:ext uri="{D42A27DB-BD31-4B8C-83A1-F6EECF244321}">
                <p14:modId xmlns:p14="http://schemas.microsoft.com/office/powerpoint/2010/main" val="278646956"/>
              </p:ext>
            </p:extLst>
          </p:nvPr>
        </p:nvGraphicFramePr>
        <p:xfrm>
          <a:off x="584200" y="3248025"/>
          <a:ext cx="11018838" cy="912898"/>
        </p:xfrm>
        <a:graphic>
          <a:graphicData uri="http://schemas.openxmlformats.org/drawingml/2006/table">
            <a:tbl>
              <a:tblPr/>
              <a:tblGrid>
                <a:gridCol w="1921890">
                  <a:extLst>
                    <a:ext uri="{9D8B030D-6E8A-4147-A177-3AD203B41FA5}">
                      <a16:colId xmlns:a16="http://schemas.microsoft.com/office/drawing/2014/main" val="2440732118"/>
                    </a:ext>
                  </a:extLst>
                </a:gridCol>
                <a:gridCol w="2017985">
                  <a:extLst>
                    <a:ext uri="{9D8B030D-6E8A-4147-A177-3AD203B41FA5}">
                      <a16:colId xmlns:a16="http://schemas.microsoft.com/office/drawing/2014/main" val="3579375089"/>
                    </a:ext>
                  </a:extLst>
                </a:gridCol>
                <a:gridCol w="2242205">
                  <a:extLst>
                    <a:ext uri="{9D8B030D-6E8A-4147-A177-3AD203B41FA5}">
                      <a16:colId xmlns:a16="http://schemas.microsoft.com/office/drawing/2014/main" val="1956794853"/>
                    </a:ext>
                  </a:extLst>
                </a:gridCol>
                <a:gridCol w="2882836">
                  <a:extLst>
                    <a:ext uri="{9D8B030D-6E8A-4147-A177-3AD203B41FA5}">
                      <a16:colId xmlns:a16="http://schemas.microsoft.com/office/drawing/2014/main" val="3386994836"/>
                    </a:ext>
                  </a:extLst>
                </a:gridCol>
                <a:gridCol w="1953922">
                  <a:extLst>
                    <a:ext uri="{9D8B030D-6E8A-4147-A177-3AD203B41FA5}">
                      <a16:colId xmlns:a16="http://schemas.microsoft.com/office/drawing/2014/main" val="3839020428"/>
                    </a:ext>
                  </a:extLst>
                </a:gridCol>
              </a:tblGrid>
              <a:tr h="456449">
                <a:tc>
                  <a:txBody>
                    <a:bodyPr/>
                    <a:lstStyle/>
                    <a:p>
                      <a:pPr algn="l" fontAlgn="b"/>
                      <a:r>
                        <a:rPr lang="en-US" sz="2400" b="1" i="0" u="none" strike="noStrike">
                          <a:solidFill>
                            <a:srgbClr val="000000"/>
                          </a:solidFill>
                          <a:effectLst/>
                          <a:latin typeface="Calibri" panose="020F0502020204030204" pitchFamily="34" charset="0"/>
                        </a:rPr>
                        <a:t>Description</a:t>
                      </a:r>
                    </a:p>
                  </a:txBody>
                  <a:tcPr marL="12013" marR="12013" marT="12013" marB="0" anchor="b">
                    <a:lnL>
                      <a:noFill/>
                    </a:lnL>
                    <a:lnR>
                      <a:noFill/>
                    </a:lnR>
                    <a:lnT>
                      <a:noFill/>
                    </a:lnT>
                    <a:lnB>
                      <a:noFill/>
                    </a:lnB>
                  </a:tcPr>
                </a:tc>
                <a:tc>
                  <a:txBody>
                    <a:bodyPr/>
                    <a:lstStyle/>
                    <a:p>
                      <a:pPr algn="l" fontAlgn="b"/>
                      <a:r>
                        <a:rPr lang="en-US" sz="2400" b="1" i="0" u="none" strike="noStrike">
                          <a:solidFill>
                            <a:srgbClr val="000000"/>
                          </a:solidFill>
                          <a:effectLst/>
                          <a:latin typeface="Calibri" panose="020F0502020204030204" pitchFamily="34" charset="0"/>
                        </a:rPr>
                        <a:t>Training time</a:t>
                      </a:r>
                    </a:p>
                  </a:txBody>
                  <a:tcPr marL="12013" marR="12013" marT="12013" marB="0" anchor="b">
                    <a:lnL>
                      <a:noFill/>
                    </a:lnL>
                    <a:lnR>
                      <a:noFill/>
                    </a:lnR>
                    <a:lnT>
                      <a:noFill/>
                    </a:lnT>
                    <a:lnB>
                      <a:noFill/>
                    </a:lnB>
                  </a:tcPr>
                </a:tc>
                <a:tc>
                  <a:txBody>
                    <a:bodyPr/>
                    <a:lstStyle/>
                    <a:p>
                      <a:pPr algn="l" fontAlgn="b"/>
                      <a:r>
                        <a:rPr lang="en-US" sz="2400" b="1" i="0" u="none" strike="noStrike" dirty="0">
                          <a:solidFill>
                            <a:srgbClr val="000000"/>
                          </a:solidFill>
                          <a:effectLst/>
                          <a:latin typeface="Calibri" panose="020F0502020204030204" pitchFamily="34" charset="0"/>
                        </a:rPr>
                        <a:t>Last epoch loss</a:t>
                      </a:r>
                    </a:p>
                  </a:txBody>
                  <a:tcPr marL="12013" marR="12013" marT="12013" marB="0" anchor="b">
                    <a:lnL>
                      <a:noFill/>
                    </a:lnL>
                    <a:lnR>
                      <a:noFill/>
                    </a:lnR>
                    <a:lnT>
                      <a:noFill/>
                    </a:lnT>
                    <a:lnB>
                      <a:noFill/>
                    </a:lnB>
                  </a:tcPr>
                </a:tc>
                <a:tc>
                  <a:txBody>
                    <a:bodyPr/>
                    <a:lstStyle/>
                    <a:p>
                      <a:pPr algn="l" fontAlgn="b"/>
                      <a:r>
                        <a:rPr lang="en-US" sz="2400" b="1" i="0" u="none" strike="noStrike" dirty="0">
                          <a:solidFill>
                            <a:srgbClr val="000000"/>
                          </a:solidFill>
                          <a:effectLst/>
                          <a:latin typeface="Calibri" panose="020F0502020204030204" pitchFamily="34" charset="0"/>
                        </a:rPr>
                        <a:t>Validation accuracy</a:t>
                      </a:r>
                    </a:p>
                  </a:txBody>
                  <a:tcPr marL="12013" marR="12013" marT="12013" marB="0" anchor="b">
                    <a:lnL>
                      <a:noFill/>
                    </a:lnL>
                    <a:lnR>
                      <a:noFill/>
                    </a:lnR>
                    <a:lnT>
                      <a:noFill/>
                    </a:lnT>
                    <a:lnB>
                      <a:noFill/>
                    </a:lnB>
                  </a:tcPr>
                </a:tc>
                <a:tc>
                  <a:txBody>
                    <a:bodyPr/>
                    <a:lstStyle/>
                    <a:p>
                      <a:pPr algn="l" fontAlgn="b"/>
                      <a:r>
                        <a:rPr lang="en-US" sz="2400" b="1" i="0" u="none" strike="noStrike">
                          <a:solidFill>
                            <a:srgbClr val="000000"/>
                          </a:solidFill>
                          <a:effectLst/>
                          <a:latin typeface="Calibri" panose="020F0502020204030204" pitchFamily="34" charset="0"/>
                        </a:rPr>
                        <a:t>Solving time</a:t>
                      </a:r>
                    </a:p>
                  </a:txBody>
                  <a:tcPr marL="12013" marR="12013" marT="12013" marB="0" anchor="b">
                    <a:lnL>
                      <a:noFill/>
                    </a:lnL>
                    <a:lnR>
                      <a:noFill/>
                    </a:lnR>
                    <a:lnT>
                      <a:noFill/>
                    </a:lnT>
                    <a:lnB>
                      <a:noFill/>
                    </a:lnB>
                  </a:tcPr>
                </a:tc>
                <a:extLst>
                  <a:ext uri="{0D108BD9-81ED-4DB2-BD59-A6C34878D82A}">
                    <a16:rowId xmlns:a16="http://schemas.microsoft.com/office/drawing/2014/main" val="3119941019"/>
                  </a:ext>
                </a:extLst>
              </a:tr>
              <a:tr h="456449">
                <a:tc>
                  <a:txBody>
                    <a:bodyPr/>
                    <a:lstStyle/>
                    <a:p>
                      <a:pPr algn="l" fontAlgn="b"/>
                      <a:r>
                        <a:rPr lang="en-US" sz="2400" b="0" i="0" u="none" strike="noStrike">
                          <a:solidFill>
                            <a:srgbClr val="000000"/>
                          </a:solidFill>
                          <a:effectLst/>
                          <a:latin typeface="Calibri" panose="020F0502020204030204" pitchFamily="34" charset="0"/>
                        </a:rPr>
                        <a:t>Initial model</a:t>
                      </a:r>
                    </a:p>
                  </a:txBody>
                  <a:tcPr marL="12013" marR="12013" marT="12013" marB="0" anchor="b">
                    <a:lnL>
                      <a:noFill/>
                    </a:lnL>
                    <a:lnR>
                      <a:noFill/>
                    </a:lnR>
                    <a:lnT>
                      <a:noFill/>
                    </a:lnT>
                    <a:lnB>
                      <a:noFill/>
                    </a:lnB>
                  </a:tcPr>
                </a:tc>
                <a:tc>
                  <a:txBody>
                    <a:bodyPr/>
                    <a:lstStyle/>
                    <a:p>
                      <a:pPr algn="r" fontAlgn="b"/>
                      <a:r>
                        <a:rPr lang="en-US" sz="2400" b="0" i="0" u="none" strike="noStrike">
                          <a:solidFill>
                            <a:srgbClr val="000000"/>
                          </a:solidFill>
                          <a:effectLst/>
                          <a:latin typeface="Calibri" panose="020F0502020204030204" pitchFamily="34" charset="0"/>
                        </a:rPr>
                        <a:t>133.765875</a:t>
                      </a:r>
                    </a:p>
                  </a:txBody>
                  <a:tcPr marL="12013" marR="12013" marT="12013"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panose="020F0502020204030204" pitchFamily="34" charset="0"/>
                        </a:rPr>
                        <a:t>18.20925325</a:t>
                      </a:r>
                    </a:p>
                  </a:txBody>
                  <a:tcPr marL="12013" marR="12013" marT="12013" marB="0" anchor="b">
                    <a:lnL>
                      <a:noFill/>
                    </a:lnL>
                    <a:lnR>
                      <a:noFill/>
                    </a:lnR>
                    <a:lnT>
                      <a:noFill/>
                    </a:lnT>
                    <a:lnB>
                      <a:noFill/>
                    </a:lnB>
                  </a:tcPr>
                </a:tc>
                <a:tc>
                  <a:txBody>
                    <a:bodyPr/>
                    <a:lstStyle/>
                    <a:p>
                      <a:pPr algn="r" fontAlgn="b"/>
                      <a:r>
                        <a:rPr lang="en-US" sz="2400" b="0" i="0" u="none" strike="noStrike" dirty="0">
                          <a:solidFill>
                            <a:srgbClr val="000000"/>
                          </a:solidFill>
                          <a:effectLst/>
                          <a:latin typeface="Calibri" panose="020F0502020204030204" pitchFamily="34" charset="0"/>
                        </a:rPr>
                        <a:t>0.651515152</a:t>
                      </a:r>
                    </a:p>
                  </a:txBody>
                  <a:tcPr marL="12013" marR="12013" marT="12013" marB="0" anchor="b">
                    <a:lnL>
                      <a:noFill/>
                    </a:lnL>
                    <a:lnR>
                      <a:noFill/>
                    </a:lnR>
                    <a:lnT>
                      <a:noFill/>
                    </a:lnT>
                    <a:lnB>
                      <a:noFill/>
                    </a:lnB>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12013" marR="12013" marT="12013" marB="0" anchor="b">
                    <a:lnL>
                      <a:noFill/>
                    </a:lnL>
                    <a:lnR>
                      <a:noFill/>
                    </a:lnR>
                    <a:lnT>
                      <a:noFill/>
                    </a:lnT>
                    <a:lnB>
                      <a:noFill/>
                    </a:lnB>
                  </a:tcPr>
                </a:tc>
                <a:extLst>
                  <a:ext uri="{0D108BD9-81ED-4DB2-BD59-A6C34878D82A}">
                    <a16:rowId xmlns:a16="http://schemas.microsoft.com/office/drawing/2014/main" val="2148512563"/>
                  </a:ext>
                </a:extLst>
              </a:tr>
            </a:tbl>
          </a:graphicData>
        </a:graphic>
      </p:graphicFrame>
    </p:spTree>
    <p:extLst>
      <p:ext uri="{BB962C8B-B14F-4D97-AF65-F5344CB8AC3E}">
        <p14:creationId xmlns:p14="http://schemas.microsoft.com/office/powerpoint/2010/main" val="18702303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Modify the initial model</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235006"/>
          </a:xfrm>
        </p:spPr>
        <p:txBody>
          <a:bodyPr/>
          <a:lstStyle/>
          <a:p>
            <a:r>
              <a:rPr lang="en-US" dirty="0"/>
              <a:t>Modify the model in the </a:t>
            </a:r>
            <a:r>
              <a:rPr lang="en-US" dirty="0">
                <a:latin typeface="Consolas" panose="020B0609020204030204" pitchFamily="49" charset="0"/>
              </a:rPr>
              <a:t>model.py </a:t>
            </a:r>
            <a:r>
              <a:rPr lang="en-US" dirty="0"/>
              <a:t>file:</a:t>
            </a:r>
          </a:p>
          <a:p>
            <a:pPr lvl="1"/>
            <a:r>
              <a:rPr lang="en-US" dirty="0"/>
              <a:t>Start as simple as changing the number of out features for the internal linear layer</a:t>
            </a:r>
          </a:p>
          <a:p>
            <a:pPr lvl="1"/>
            <a:r>
              <a:rPr lang="en-US" dirty="0"/>
              <a:t>Add/remove layers or modify in a more complex way if you are an experienced PyTorch user</a:t>
            </a:r>
          </a:p>
          <a:p>
            <a:pPr lvl="1"/>
            <a:r>
              <a:rPr lang="en-US" dirty="0"/>
              <a:t>Don’t try modify the learning hyperparameters yet</a:t>
            </a:r>
          </a:p>
          <a:p>
            <a:pPr lvl="1"/>
            <a:r>
              <a:rPr lang="en-US" dirty="0"/>
              <a:t>Try to get at least ~90% validation accuracy</a:t>
            </a:r>
          </a:p>
          <a:p>
            <a:r>
              <a:rPr lang="en-US" dirty="0"/>
              <a:t>Run </a:t>
            </a:r>
            <a:r>
              <a:rPr lang="en-US" dirty="0">
                <a:latin typeface="Consolas" panose="020B0609020204030204" pitchFamily="49" charset="0"/>
              </a:rPr>
              <a:t>python train.py</a:t>
            </a:r>
            <a:r>
              <a:rPr lang="en-US" dirty="0"/>
              <a:t>, record the training time, last epoch loss, and validation accuracy</a:t>
            </a:r>
          </a:p>
          <a:p>
            <a:r>
              <a:rPr lang="en-US" dirty="0"/>
              <a:t>If you’re stuck, you can consult a sample solution for this step: </a:t>
            </a:r>
            <a:r>
              <a:rPr lang="en-US" dirty="0">
                <a:hlinkClick r:id="rId2"/>
              </a:rPr>
              <a:t>https://github.com/microsoft/pytorch-luxor-lab/commit/bfa6cc213fa9c5b50809fa1bc684171fb0790ec6</a:t>
            </a:r>
            <a:r>
              <a:rPr lang="en-US" dirty="0"/>
              <a:t> </a:t>
            </a:r>
          </a:p>
        </p:txBody>
      </p:sp>
    </p:spTree>
    <p:extLst>
      <p:ext uri="{BB962C8B-B14F-4D97-AF65-F5344CB8AC3E}">
        <p14:creationId xmlns:p14="http://schemas.microsoft.com/office/powerpoint/2010/main" val="16993438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a:t>Adaptive Experimentation Platform Ax</a:t>
            </a:r>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1378839"/>
          </a:xfrm>
        </p:spPr>
        <p:txBody>
          <a:bodyPr/>
          <a:lstStyle/>
          <a:p>
            <a:r>
              <a:rPr lang="en-US" dirty="0">
                <a:hlinkClick r:id="rId2"/>
              </a:rPr>
              <a:t>https://github.com/facebook/Ax</a:t>
            </a:r>
            <a:r>
              <a:rPr lang="en-US" dirty="0"/>
              <a:t> </a:t>
            </a:r>
          </a:p>
          <a:p>
            <a:pPr marL="0" indent="0">
              <a:buNone/>
            </a:pPr>
            <a:r>
              <a:rPr lang="en-US" dirty="0"/>
              <a:t>Read and understand the README in the repo, including the code example.</a:t>
            </a:r>
          </a:p>
        </p:txBody>
      </p:sp>
    </p:spTree>
    <p:extLst>
      <p:ext uri="{BB962C8B-B14F-4D97-AF65-F5344CB8AC3E}">
        <p14:creationId xmlns:p14="http://schemas.microsoft.com/office/powerpoint/2010/main" val="2205401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Tune hyperparameters with Ax</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5022914"/>
          </a:xfrm>
        </p:spPr>
        <p:txBody>
          <a:bodyPr/>
          <a:lstStyle/>
          <a:p>
            <a:r>
              <a:rPr lang="en-US" sz="2400" dirty="0"/>
              <a:t>Fill in </a:t>
            </a:r>
            <a:r>
              <a:rPr lang="en-US" sz="2400" dirty="0">
                <a:latin typeface="Consolas" panose="020B0609020204030204" pitchFamily="49" charset="0"/>
              </a:rPr>
              <a:t>parameters</a:t>
            </a:r>
            <a:r>
              <a:rPr lang="en-US" sz="2400" dirty="0"/>
              <a:t> in the </a:t>
            </a:r>
            <a:r>
              <a:rPr lang="en-US" sz="2400" dirty="0">
                <a:latin typeface="Consolas" panose="020B0609020204030204" pitchFamily="49" charset="0"/>
              </a:rPr>
              <a:t>optimize</a:t>
            </a:r>
            <a:r>
              <a:rPr lang="en-US" sz="2400" dirty="0"/>
              <a:t> call in the </a:t>
            </a:r>
            <a:r>
              <a:rPr lang="en-US" sz="2400" dirty="0">
                <a:latin typeface="Consolas" panose="020B0609020204030204" pitchFamily="49" charset="0"/>
              </a:rPr>
              <a:t>tune.p</a:t>
            </a:r>
            <a:r>
              <a:rPr lang="en-US" sz="2400" dirty="0"/>
              <a:t>y file</a:t>
            </a:r>
          </a:p>
          <a:p>
            <a:pPr lvl="1"/>
            <a:r>
              <a:rPr lang="en-US" dirty="0"/>
              <a:t>Start with </a:t>
            </a:r>
            <a:r>
              <a:rPr lang="en-US" dirty="0" err="1">
                <a:latin typeface="Consolas" panose="020B0609020204030204" pitchFamily="49" charset="0"/>
              </a:rPr>
              <a:t>lr</a:t>
            </a:r>
            <a:r>
              <a:rPr lang="en-US" dirty="0"/>
              <a:t> and </a:t>
            </a:r>
            <a:r>
              <a:rPr lang="en-US" dirty="0" err="1">
                <a:latin typeface="Consolas" panose="020B0609020204030204" pitchFamily="49" charset="0"/>
              </a:rPr>
              <a:t>grad_norm</a:t>
            </a:r>
            <a:endParaRPr lang="en-US" dirty="0">
              <a:latin typeface="Consolas" panose="020B0609020204030204" pitchFamily="49" charset="0"/>
            </a:endParaRPr>
          </a:p>
          <a:p>
            <a:pPr lvl="1"/>
            <a:r>
              <a:rPr lang="en-US" dirty="0"/>
              <a:t>Look at the </a:t>
            </a:r>
            <a:r>
              <a:rPr lang="en-US" dirty="0">
                <a:latin typeface="Consolas" panose="020B0609020204030204" pitchFamily="49" charset="0"/>
              </a:rPr>
              <a:t>train()</a:t>
            </a:r>
            <a:r>
              <a:rPr lang="en-US" dirty="0"/>
              <a:t> function in the </a:t>
            </a:r>
            <a:r>
              <a:rPr lang="en-US" dirty="0">
                <a:latin typeface="Consolas" panose="020B0609020204030204" pitchFamily="49" charset="0"/>
              </a:rPr>
              <a:t>utils.py </a:t>
            </a:r>
            <a:r>
              <a:rPr lang="en-US" dirty="0"/>
              <a:t>file to see available parameters</a:t>
            </a:r>
          </a:p>
          <a:p>
            <a:pPr lvl="1"/>
            <a:r>
              <a:rPr lang="en-US" dirty="0"/>
              <a:t>Modify to </a:t>
            </a:r>
            <a:r>
              <a:rPr lang="en-US" dirty="0">
                <a:latin typeface="Consolas" panose="020B0609020204030204" pitchFamily="49" charset="0"/>
              </a:rPr>
              <a:t>train()</a:t>
            </a:r>
            <a:r>
              <a:rPr lang="en-US" dirty="0"/>
              <a:t> function to add more parameters for tuning</a:t>
            </a:r>
          </a:p>
          <a:p>
            <a:r>
              <a:rPr lang="en-US" sz="2400" dirty="0"/>
              <a:t>Run </a:t>
            </a:r>
            <a:r>
              <a:rPr lang="en-US" sz="2400" dirty="0">
                <a:latin typeface="Consolas" panose="020B0609020204030204" pitchFamily="49" charset="0"/>
              </a:rPr>
              <a:t>python tune.py </a:t>
            </a:r>
            <a:r>
              <a:rPr lang="en-US" sz="2400" dirty="0"/>
              <a:t>and record the best found parameters (if running on CPU, this can take some time, about 15-20 minutes)</a:t>
            </a:r>
          </a:p>
          <a:p>
            <a:r>
              <a:rPr lang="en-US" sz="2400" dirty="0"/>
              <a:t>Run </a:t>
            </a:r>
            <a:r>
              <a:rPr lang="en-US" sz="2400" dirty="0">
                <a:latin typeface="Consolas" panose="020B0609020204030204" pitchFamily="49" charset="0"/>
              </a:rPr>
              <a:t>python train.py</a:t>
            </a:r>
            <a:r>
              <a:rPr lang="en-US" sz="2400" dirty="0"/>
              <a:t> specifying the best hyperparameters found by Ax on the command line, record the training time, last epoch loss, and validation accuracy (the accuracy should be close to 1.0)</a:t>
            </a:r>
          </a:p>
          <a:p>
            <a:r>
              <a:rPr lang="en-US" sz="2400" dirty="0"/>
              <a:t>If you’re stuck, you can consult a sample solution for this step: </a:t>
            </a:r>
            <a:r>
              <a:rPr lang="en-US" sz="2400" dirty="0">
                <a:hlinkClick r:id="rId3"/>
              </a:rPr>
              <a:t>https://github.com/microsoft/pytorch-luxor-lab/commit/503368ca6e9382e62616878bfa3fb2c451d25f74</a:t>
            </a:r>
            <a:r>
              <a:rPr lang="en-US" sz="2400" dirty="0"/>
              <a:t>. You can also bypass the Ax run and just try </a:t>
            </a:r>
            <a:r>
              <a:rPr lang="en-US" sz="2400" dirty="0">
                <a:latin typeface="Consolas" panose="020B0609020204030204" pitchFamily="49" charset="0"/>
              </a:rPr>
              <a:t>python train.py</a:t>
            </a:r>
            <a:r>
              <a:rPr lang="en-US" sz="2400" dirty="0"/>
              <a:t> --</a:t>
            </a:r>
            <a:r>
              <a:rPr lang="en-US" sz="2400" dirty="0" err="1"/>
              <a:t>lr</a:t>
            </a:r>
            <a:r>
              <a:rPr lang="en-US" sz="2400" dirty="0"/>
              <a:t>=0.062 --</a:t>
            </a:r>
            <a:r>
              <a:rPr lang="en-US" sz="2400" dirty="0" err="1"/>
              <a:t>grad_norm</a:t>
            </a:r>
            <a:r>
              <a:rPr lang="en-US" sz="2400" dirty="0"/>
              <a:t>=2.41</a:t>
            </a:r>
            <a:endParaRPr lang="en-US" dirty="0"/>
          </a:p>
        </p:txBody>
      </p:sp>
    </p:spTree>
    <p:extLst>
      <p:ext uri="{BB962C8B-B14F-4D97-AF65-F5344CB8AC3E}">
        <p14:creationId xmlns:p14="http://schemas.microsoft.com/office/powerpoint/2010/main" val="13233763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2E7D-948A-4A0F-9DB5-B3970E126692}"/>
              </a:ext>
            </a:extLst>
          </p:cNvPr>
          <p:cNvSpPr>
            <a:spLocks noGrp="1"/>
          </p:cNvSpPr>
          <p:nvPr>
            <p:ph type="title"/>
          </p:nvPr>
        </p:nvSpPr>
        <p:spPr/>
        <p:txBody>
          <a:bodyPr/>
          <a:lstStyle/>
          <a:p>
            <a:r>
              <a:rPr lang="en-US" dirty="0"/>
              <a:t>Hands-on: Submit the solution </a:t>
            </a:r>
          </a:p>
        </p:txBody>
      </p:sp>
      <p:sp>
        <p:nvSpPr>
          <p:cNvPr id="3" name="Content Placeholder 2">
            <a:extLst>
              <a:ext uri="{FF2B5EF4-FFF2-40B4-BE49-F238E27FC236}">
                <a16:creationId xmlns:a16="http://schemas.microsoft.com/office/drawing/2014/main" id="{9A70FE9E-2D63-4CDE-88D1-50A3B5C84B75}"/>
              </a:ext>
            </a:extLst>
          </p:cNvPr>
          <p:cNvSpPr>
            <a:spLocks noGrp="1"/>
          </p:cNvSpPr>
          <p:nvPr>
            <p:ph sz="quarter" idx="10"/>
          </p:nvPr>
        </p:nvSpPr>
        <p:spPr>
          <a:xfrm>
            <a:off x="584200" y="1435100"/>
            <a:ext cx="11018838" cy="2240613"/>
          </a:xfrm>
        </p:spPr>
        <p:txBody>
          <a:bodyPr/>
          <a:lstStyle/>
          <a:p>
            <a:r>
              <a:rPr lang="en-US" dirty="0"/>
              <a:t>After tuning the hyperparameters, the accuracy should be good enough to pass the tests for the problem.</a:t>
            </a:r>
          </a:p>
          <a:p>
            <a:r>
              <a:rPr lang="en-US" dirty="0"/>
              <a:t>Run </a:t>
            </a:r>
            <a:r>
              <a:rPr lang="en-US" dirty="0">
                <a:latin typeface="Consolas" panose="020B0609020204030204" pitchFamily="49" charset="0"/>
              </a:rPr>
              <a:t>python solve.py &gt; l2.out</a:t>
            </a:r>
            <a:r>
              <a:rPr lang="en-US" dirty="0"/>
              <a:t>, record the solving time, submit the result to </a:t>
            </a:r>
            <a:r>
              <a:rPr lang="en-US" dirty="0">
                <a:hlinkClick r:id="rId2"/>
              </a:rPr>
              <a:t>https://ipsc.ksp.sk/train/submit</a:t>
            </a:r>
            <a:r>
              <a:rPr lang="en-US" dirty="0"/>
              <a:t>, select problem “2016/L2 — Luxor Catch-</a:t>
            </a:r>
            <a:r>
              <a:rPr lang="en-US" dirty="0" err="1"/>
              <a:t>ya</a:t>
            </a:r>
            <a:r>
              <a:rPr lang="en-US" dirty="0"/>
              <a:t>! (hard)”</a:t>
            </a:r>
          </a:p>
        </p:txBody>
      </p:sp>
    </p:spTree>
    <p:extLst>
      <p:ext uri="{BB962C8B-B14F-4D97-AF65-F5344CB8AC3E}">
        <p14:creationId xmlns:p14="http://schemas.microsoft.com/office/powerpoint/2010/main" val="39526364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E3D6B-D69E-4248-BBDD-F0BCE7A40D13}"/>
              </a:ext>
            </a:extLst>
          </p:cNvPr>
          <p:cNvSpPr>
            <a:spLocks noGrp="1"/>
          </p:cNvSpPr>
          <p:nvPr>
            <p:ph sz="quarter" idx="10"/>
          </p:nvPr>
        </p:nvSpPr>
        <p:spPr>
          <a:xfrm>
            <a:off x="584200" y="1435100"/>
            <a:ext cx="11018838" cy="2757678"/>
          </a:xfrm>
        </p:spPr>
        <p:txBody>
          <a:bodyPr/>
          <a:lstStyle/>
          <a:p>
            <a:pPr marL="0" indent="0">
              <a:buNone/>
            </a:pPr>
            <a:r>
              <a:rPr lang="en-US" dirty="0"/>
              <a:t>At this point, if you submitted your solution successfully to the IPSC server and got “OK”, you solved the problem. </a:t>
            </a:r>
            <a:r>
              <a:rPr lang="en-US" b="1" dirty="0"/>
              <a:t>Congratulations!</a:t>
            </a:r>
            <a:r>
              <a:rPr lang="en-US" dirty="0"/>
              <a:t> </a:t>
            </a:r>
          </a:p>
          <a:p>
            <a:pPr marL="0" indent="0">
              <a:buNone/>
            </a:pPr>
            <a:endParaRPr lang="en-US" dirty="0"/>
          </a:p>
          <a:p>
            <a:pPr marL="0" indent="0">
              <a:buNone/>
            </a:pPr>
            <a:r>
              <a:rPr lang="en-US" dirty="0"/>
              <a:t>The following slides show how to use tools available for PyTorch to speed up training/inferencing and visualize the model and the training process.</a:t>
            </a:r>
          </a:p>
        </p:txBody>
      </p:sp>
    </p:spTree>
    <p:extLst>
      <p:ext uri="{BB962C8B-B14F-4D97-AF65-F5344CB8AC3E}">
        <p14:creationId xmlns:p14="http://schemas.microsoft.com/office/powerpoint/2010/main" val="16162209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0D4-7F68-40AC-BFAD-7B8A842FB5CA}"/>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FDBC8982-5409-43B7-9A5F-E87EFCF18D8F}"/>
              </a:ext>
            </a:extLst>
          </p:cNvPr>
          <p:cNvSpPr>
            <a:spLocks noGrp="1"/>
          </p:cNvSpPr>
          <p:nvPr>
            <p:ph sz="quarter" idx="10"/>
          </p:nvPr>
        </p:nvSpPr>
        <p:spPr>
          <a:xfrm>
            <a:off x="584200" y="1435100"/>
            <a:ext cx="11018838" cy="947952"/>
          </a:xfrm>
        </p:spPr>
        <p:txBody>
          <a:bodyPr/>
          <a:lstStyle/>
          <a:p>
            <a:r>
              <a:rPr lang="en-US" dirty="0">
                <a:hlinkClick r:id="rId2"/>
              </a:rPr>
              <a:t>https://www.tensorflow.org/tensorboard/</a:t>
            </a:r>
            <a:endParaRPr lang="en-US" dirty="0"/>
          </a:p>
          <a:p>
            <a:r>
              <a:rPr lang="en-US" dirty="0">
                <a:hlinkClick r:id="rId3"/>
              </a:rPr>
              <a:t>https://pytorch.org/docs/stable/tensorboard.html</a:t>
            </a:r>
            <a:endParaRPr lang="en-US" dirty="0"/>
          </a:p>
        </p:txBody>
      </p:sp>
    </p:spTree>
    <p:extLst>
      <p:ext uri="{BB962C8B-B14F-4D97-AF65-F5344CB8AC3E}">
        <p14:creationId xmlns:p14="http://schemas.microsoft.com/office/powerpoint/2010/main" val="257538771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visualization with </a:t>
            </a:r>
            <a:r>
              <a:rPr lang="en-US" dirty="0" err="1"/>
              <a:t>TensorBoard</a:t>
            </a:r>
            <a:endParaRPr lang="en-US" dirty="0"/>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3791807"/>
          </a:xfrm>
        </p:spPr>
        <p:txBody>
          <a:bodyPr/>
          <a:lstStyle/>
          <a:p>
            <a:r>
              <a:rPr lang="en-US" dirty="0"/>
              <a:t>Modify </a:t>
            </a:r>
            <a:r>
              <a:rPr lang="en-US" dirty="0">
                <a:latin typeface="Consolas" panose="020B0609020204030204" pitchFamily="49" charset="0"/>
              </a:rPr>
              <a:t>utils.py </a:t>
            </a:r>
            <a:r>
              <a:rPr lang="en-US" dirty="0"/>
              <a:t>to add loss logging </a:t>
            </a:r>
            <a:r>
              <a:rPr lang="en-US" dirty="0" err="1">
                <a:latin typeface="Consolas" panose="020B0609020204030204" pitchFamily="49" charset="0"/>
              </a:rPr>
              <a:t>SummaryWriter</a:t>
            </a:r>
            <a:endParaRPr lang="en-US" dirty="0">
              <a:latin typeface="Consolas" panose="020B0609020204030204" pitchFamily="49" charset="0"/>
            </a:endParaRPr>
          </a:p>
          <a:p>
            <a:r>
              <a:rPr lang="en-US" dirty="0"/>
              <a:t>Run </a:t>
            </a:r>
            <a:r>
              <a:rPr lang="en-US" dirty="0">
                <a:latin typeface="Consolas" panose="020B0609020204030204" pitchFamily="49" charset="0"/>
              </a:rPr>
              <a:t>python train.py</a:t>
            </a:r>
            <a:r>
              <a:rPr lang="en-US" dirty="0"/>
              <a:t> </a:t>
            </a:r>
          </a:p>
          <a:p>
            <a:r>
              <a:rPr lang="en-US" dirty="0"/>
              <a:t>Run </a:t>
            </a:r>
            <a:r>
              <a:rPr lang="en-US" dirty="0" err="1">
                <a:latin typeface="Consolas" panose="020B0609020204030204" pitchFamily="49" charset="0"/>
              </a:rPr>
              <a:t>tensorboard</a:t>
            </a:r>
            <a:r>
              <a:rPr lang="en-US" dirty="0">
                <a:latin typeface="Consolas" panose="020B0609020204030204" pitchFamily="49" charset="0"/>
              </a:rPr>
              <a:t> </a:t>
            </a:r>
            <a:r>
              <a:rPr lang="en-US" b="1" dirty="0">
                <a:latin typeface="Consolas" panose="020B0609020204030204" pitchFamily="49" charset="0"/>
              </a:rPr>
              <a:t>--</a:t>
            </a:r>
            <a:r>
              <a:rPr lang="en-US" dirty="0" err="1">
                <a:latin typeface="Consolas" panose="020B0609020204030204" pitchFamily="49" charset="0"/>
              </a:rPr>
              <a:t>logdir</a:t>
            </a:r>
            <a:r>
              <a:rPr lang="en-US" b="1" dirty="0">
                <a:latin typeface="Consolas" panose="020B0609020204030204" pitchFamily="49" charset="0"/>
              </a:rPr>
              <a:t>=</a:t>
            </a:r>
            <a:r>
              <a:rPr lang="en-US" dirty="0">
                <a:latin typeface="Consolas" panose="020B0609020204030204" pitchFamily="49" charset="0"/>
              </a:rPr>
              <a:t>runs</a:t>
            </a:r>
            <a:r>
              <a:rPr lang="en-US" dirty="0"/>
              <a:t>, observe loss in the </a:t>
            </a:r>
            <a:r>
              <a:rPr lang="en-US" dirty="0" err="1"/>
              <a:t>TensorBoard</a:t>
            </a:r>
            <a:r>
              <a:rPr lang="en-US" dirty="0"/>
              <a:t> UI</a:t>
            </a:r>
          </a:p>
          <a:p>
            <a:r>
              <a:rPr lang="en-US" dirty="0"/>
              <a:t>Try to add more things to the visualization</a:t>
            </a:r>
          </a:p>
          <a:p>
            <a:r>
              <a:rPr lang="en-US" dirty="0"/>
              <a:t>Here is an example solution for this step: </a:t>
            </a:r>
            <a:r>
              <a:rPr lang="en-US" dirty="0">
                <a:hlinkClick r:id="rId3"/>
              </a:rPr>
              <a:t>https://github.com/microsoft/pytorch-luxor-lab/commit/d767488d198dda8091d6864d4a1a1caaa6c6846c</a:t>
            </a:r>
            <a:endParaRPr lang="en-US" dirty="0"/>
          </a:p>
        </p:txBody>
      </p:sp>
    </p:spTree>
    <p:extLst>
      <p:ext uri="{BB962C8B-B14F-4D97-AF65-F5344CB8AC3E}">
        <p14:creationId xmlns:p14="http://schemas.microsoft.com/office/powerpoint/2010/main" val="38783177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1FE8-4E42-4198-B04F-7235F7DED14C}"/>
              </a:ext>
            </a:extLst>
          </p:cNvPr>
          <p:cNvSpPr>
            <a:spLocks noGrp="1"/>
          </p:cNvSpPr>
          <p:nvPr>
            <p:ph type="title"/>
          </p:nvPr>
        </p:nvSpPr>
        <p:spPr/>
        <p:txBody>
          <a:bodyPr/>
          <a:lstStyle/>
          <a:p>
            <a:r>
              <a:rPr lang="en-US" dirty="0"/>
              <a:t>PyTorch JIT</a:t>
            </a:r>
          </a:p>
        </p:txBody>
      </p:sp>
      <p:sp>
        <p:nvSpPr>
          <p:cNvPr id="3" name="Content Placeholder 2">
            <a:extLst>
              <a:ext uri="{FF2B5EF4-FFF2-40B4-BE49-F238E27FC236}">
                <a16:creationId xmlns:a16="http://schemas.microsoft.com/office/drawing/2014/main" id="{7E7D1AF3-AEBA-4CC3-AED6-C1CC42ADAEA4}"/>
              </a:ext>
            </a:extLst>
          </p:cNvPr>
          <p:cNvSpPr>
            <a:spLocks noGrp="1"/>
          </p:cNvSpPr>
          <p:nvPr>
            <p:ph sz="quarter" idx="10"/>
          </p:nvPr>
        </p:nvSpPr>
        <p:spPr>
          <a:xfrm>
            <a:off x="584200" y="1435100"/>
            <a:ext cx="11018838" cy="3188565"/>
          </a:xfrm>
        </p:spPr>
        <p:txBody>
          <a:bodyPr/>
          <a:lstStyle/>
          <a:p>
            <a:r>
              <a:rPr lang="en-US" dirty="0">
                <a:hlinkClick r:id="rId2"/>
              </a:rPr>
              <a:t>https://pytorch.org/docs/stable/jit.html</a:t>
            </a:r>
            <a:endParaRPr lang="en-US" dirty="0"/>
          </a:p>
          <a:p>
            <a:r>
              <a:rPr lang="en-US" dirty="0"/>
              <a:t>The model is very simple compared to real-world models, so it needs an artificial slowdown to demonstrate the benefits of JIT: in the </a:t>
            </a:r>
            <a:r>
              <a:rPr lang="en-US" dirty="0">
                <a:latin typeface="Consolas" panose="020B0609020204030204" pitchFamily="49" charset="0"/>
              </a:rPr>
              <a:t>model.py</a:t>
            </a:r>
            <a:r>
              <a:rPr lang="en-US" dirty="0"/>
              <a:t> in the </a:t>
            </a:r>
            <a:r>
              <a:rPr lang="en-US" dirty="0">
                <a:latin typeface="Consolas" panose="020B0609020204030204" pitchFamily="49" charset="0"/>
              </a:rPr>
              <a:t>forward</a:t>
            </a:r>
            <a:r>
              <a:rPr lang="en-US" dirty="0"/>
              <a:t> method, add </a:t>
            </a:r>
            <a:br>
              <a:rPr lang="en-US" dirty="0"/>
            </a:br>
            <a:br>
              <a:rPr lang="en-US" dirty="0"/>
            </a:br>
            <a:r>
              <a:rPr lang="en-US" dirty="0">
                <a:latin typeface="Consolas" panose="020B0609020204030204" pitchFamily="49" charset="0"/>
              </a:rPr>
              <a:t>for </a:t>
            </a:r>
            <a:r>
              <a:rPr lang="en-US" dirty="0" err="1">
                <a:latin typeface="Consolas" panose="020B0609020204030204" pitchFamily="49" charset="0"/>
              </a:rPr>
              <a:t>i</a:t>
            </a:r>
            <a:r>
              <a:rPr lang="en-US" dirty="0">
                <a:latin typeface="Consolas" panose="020B0609020204030204" pitchFamily="49" charset="0"/>
              </a:rPr>
              <a:t> in range(1000): x = 1.0 * x</a:t>
            </a:r>
          </a:p>
          <a:p>
            <a:endParaRPr lang="en-US" dirty="0"/>
          </a:p>
        </p:txBody>
      </p:sp>
    </p:spTree>
    <p:extLst>
      <p:ext uri="{BB962C8B-B14F-4D97-AF65-F5344CB8AC3E}">
        <p14:creationId xmlns:p14="http://schemas.microsoft.com/office/powerpoint/2010/main" val="27205197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with JIT</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5001369"/>
          </a:xfrm>
        </p:spPr>
        <p:txBody>
          <a:bodyPr/>
          <a:lstStyle/>
          <a:p>
            <a:r>
              <a:rPr lang="en-US" sz="2500" dirty="0"/>
              <a:t>Add the slowdown loop to the model in </a:t>
            </a:r>
            <a:r>
              <a:rPr lang="en-US" sz="2500" dirty="0">
                <a:latin typeface="Consolas" panose="020B0609020204030204" pitchFamily="49" charset="0"/>
              </a:rPr>
              <a:t>model.py</a:t>
            </a:r>
          </a:p>
          <a:p>
            <a:r>
              <a:rPr lang="en-US" sz="2500" dirty="0"/>
              <a:t>Run </a:t>
            </a:r>
            <a:r>
              <a:rPr lang="en-US" sz="2500" dirty="0">
                <a:latin typeface="Consolas" panose="020B0609020204030204" pitchFamily="49" charset="0"/>
              </a:rPr>
              <a:t>python train.py</a:t>
            </a:r>
            <a:r>
              <a:rPr lang="en-US" sz="2500" dirty="0"/>
              <a:t> and </a:t>
            </a:r>
            <a:r>
              <a:rPr lang="en-US" sz="2500" dirty="0">
                <a:latin typeface="Consolas" panose="020B0609020204030204" pitchFamily="49" charset="0"/>
              </a:rPr>
              <a:t>python solve.py &gt; l2.out, </a:t>
            </a:r>
            <a:r>
              <a:rPr lang="en-US" sz="2500" dirty="0"/>
              <a:t>record the training time, the last epoch loss, the validation accuracy, and the solving time</a:t>
            </a:r>
          </a:p>
          <a:p>
            <a:r>
              <a:rPr lang="en-US" sz="2500" dirty="0"/>
              <a:t>Modify the </a:t>
            </a:r>
            <a:r>
              <a:rPr lang="en-US" sz="2500" dirty="0">
                <a:latin typeface="Consolas" panose="020B0609020204030204" pitchFamily="49" charset="0"/>
              </a:rPr>
              <a:t>train.py</a:t>
            </a:r>
            <a:r>
              <a:rPr lang="en-US" sz="2500" dirty="0"/>
              <a:t> file to JIT-script the model</a:t>
            </a:r>
          </a:p>
          <a:p>
            <a:r>
              <a:rPr lang="en-US" sz="2500" dirty="0"/>
              <a:t>Modify the solve</a:t>
            </a:r>
            <a:r>
              <a:rPr lang="en-US" sz="2500" dirty="0">
                <a:latin typeface="Consolas" panose="020B0609020204030204" pitchFamily="49" charset="0"/>
              </a:rPr>
              <a:t>.py</a:t>
            </a:r>
            <a:r>
              <a:rPr lang="en-US" sz="2500" dirty="0"/>
              <a:t> file to JIT-script the model</a:t>
            </a:r>
          </a:p>
          <a:p>
            <a:r>
              <a:rPr lang="en-US" sz="2500" dirty="0"/>
              <a:t>Again run </a:t>
            </a:r>
            <a:r>
              <a:rPr lang="en-US" sz="2500" dirty="0">
                <a:latin typeface="Consolas" panose="020B0609020204030204" pitchFamily="49" charset="0"/>
              </a:rPr>
              <a:t>python train.py</a:t>
            </a:r>
            <a:r>
              <a:rPr lang="en-US" sz="2500" dirty="0"/>
              <a:t> and </a:t>
            </a:r>
            <a:r>
              <a:rPr lang="en-US" sz="2500" dirty="0">
                <a:latin typeface="Consolas" panose="020B0609020204030204" pitchFamily="49" charset="0"/>
              </a:rPr>
              <a:t>python solve.py &gt; l2.out, </a:t>
            </a:r>
            <a:r>
              <a:rPr lang="en-US" sz="2500" dirty="0"/>
              <a:t>record the training time, the last epoch loss, the validation accuracy, and the solving time</a:t>
            </a:r>
          </a:p>
          <a:p>
            <a:r>
              <a:rPr lang="en-US" sz="2500" dirty="0"/>
              <a:t>Here is an example solution for this step: </a:t>
            </a:r>
            <a:r>
              <a:rPr lang="en-US" sz="2500" dirty="0">
                <a:hlinkClick r:id="rId3"/>
              </a:rPr>
              <a:t>https://github.com/microsoft/pytorch-luxor-lab/commit/f89315409ad0f3f28b62c196848d2e431c06699a</a:t>
            </a:r>
            <a:r>
              <a:rPr lang="en-US" sz="2500" dirty="0"/>
              <a:t> </a:t>
            </a:r>
          </a:p>
        </p:txBody>
      </p:sp>
    </p:spTree>
    <p:extLst>
      <p:ext uri="{BB962C8B-B14F-4D97-AF65-F5344CB8AC3E}">
        <p14:creationId xmlns:p14="http://schemas.microsoft.com/office/powerpoint/2010/main" val="33892251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09550"/>
            <a:ext cx="11298937" cy="3323987"/>
          </a:xfrm>
        </p:spPr>
        <p:txBody>
          <a:bodyPr/>
          <a:lstStyle/>
          <a:p>
            <a:r>
              <a:rPr lang="en-US" dirty="0">
                <a:solidFill>
                  <a:srgbClr val="000000"/>
                </a:solidFill>
              </a:rPr>
              <a:t>Solving problems with Deep Learning: an in-depth example using PyTorch and its ecosystem</a:t>
            </a:r>
          </a:p>
        </p:txBody>
      </p:sp>
      <p:sp>
        <p:nvSpPr>
          <p:cNvPr id="5" name="Text Placeholder 4"/>
          <p:cNvSpPr>
            <a:spLocks noGrp="1"/>
          </p:cNvSpPr>
          <p:nvPr>
            <p:ph type="body" sz="quarter" idx="12"/>
          </p:nvPr>
        </p:nvSpPr>
        <p:spPr/>
        <p:txBody>
          <a:bodyPr/>
          <a:lstStyle/>
          <a:p>
            <a:r>
              <a:rPr lang="en-US" dirty="0"/>
              <a:t>Sergii Dymchenko</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753B-2C87-4132-85BB-E1929B0D78AC}"/>
              </a:ext>
            </a:extLst>
          </p:cNvPr>
          <p:cNvSpPr>
            <a:spLocks noGrp="1"/>
          </p:cNvSpPr>
          <p:nvPr>
            <p:ph type="title"/>
          </p:nvPr>
        </p:nvSpPr>
        <p:spPr/>
        <p:txBody>
          <a:bodyPr/>
          <a:lstStyle/>
          <a:p>
            <a:r>
              <a:rPr lang="en-US" dirty="0"/>
              <a:t>ONNX and ONNX Runtime</a:t>
            </a:r>
          </a:p>
        </p:txBody>
      </p:sp>
      <p:sp>
        <p:nvSpPr>
          <p:cNvPr id="3" name="Content Placeholder 2">
            <a:extLst>
              <a:ext uri="{FF2B5EF4-FFF2-40B4-BE49-F238E27FC236}">
                <a16:creationId xmlns:a16="http://schemas.microsoft.com/office/drawing/2014/main" id="{ABFF3161-D46A-4DC3-B8D1-0B934AD3B103}"/>
              </a:ext>
            </a:extLst>
          </p:cNvPr>
          <p:cNvSpPr>
            <a:spLocks noGrp="1"/>
          </p:cNvSpPr>
          <p:nvPr>
            <p:ph sz="quarter" idx="10"/>
          </p:nvPr>
        </p:nvSpPr>
        <p:spPr>
          <a:xfrm>
            <a:off x="584200" y="1435100"/>
            <a:ext cx="11018838" cy="3360920"/>
          </a:xfrm>
        </p:spPr>
        <p:txBody>
          <a:bodyPr/>
          <a:lstStyle/>
          <a:p>
            <a:r>
              <a:rPr lang="en-US" dirty="0"/>
              <a:t>ONNX </a:t>
            </a:r>
            <a:r>
              <a:rPr lang="en-US" dirty="0">
                <a:hlinkClick r:id="rId2"/>
              </a:rPr>
              <a:t>https://onnx.ai/</a:t>
            </a:r>
            <a:r>
              <a:rPr lang="en-US" dirty="0"/>
              <a:t> </a:t>
            </a:r>
          </a:p>
          <a:p>
            <a:r>
              <a:rPr lang="en-US" dirty="0"/>
              <a:t>PyTorch saving to ONNX </a:t>
            </a:r>
            <a:r>
              <a:rPr lang="en-US" dirty="0">
                <a:hlinkClick r:id="rId3"/>
              </a:rPr>
              <a:t>https://pytorch.org/docs/stable/onnx.html</a:t>
            </a:r>
            <a:r>
              <a:rPr lang="en-US" dirty="0"/>
              <a:t> </a:t>
            </a:r>
          </a:p>
          <a:p>
            <a:r>
              <a:rPr lang="en-US" dirty="0"/>
              <a:t>ONNX Runtime </a:t>
            </a:r>
            <a:r>
              <a:rPr lang="en-US" dirty="0">
                <a:hlinkClick r:id="rId4"/>
              </a:rPr>
              <a:t>https://microsoft.github.io/onnxruntime/</a:t>
            </a:r>
            <a:r>
              <a:rPr lang="en-US" dirty="0"/>
              <a:t> </a:t>
            </a:r>
          </a:p>
          <a:p>
            <a:r>
              <a:rPr lang="en-US" dirty="0"/>
              <a:t>Python inference example </a:t>
            </a:r>
            <a:r>
              <a:rPr lang="en-US" dirty="0">
                <a:hlinkClick r:id="rId5"/>
              </a:rPr>
              <a:t>https://github.com/onnx/onnx-docker/blob/master/onnx-ecosystem/inference_demos/simple_onnxruntime_inference.ipynb</a:t>
            </a:r>
            <a:endParaRPr lang="en-US" dirty="0"/>
          </a:p>
          <a:p>
            <a:endParaRPr lang="en-US" dirty="0"/>
          </a:p>
        </p:txBody>
      </p:sp>
    </p:spTree>
    <p:extLst>
      <p:ext uri="{BB962C8B-B14F-4D97-AF65-F5344CB8AC3E}">
        <p14:creationId xmlns:p14="http://schemas.microsoft.com/office/powerpoint/2010/main" val="6648132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3CDA-24C6-444F-B187-A8EC75089351}"/>
              </a:ext>
            </a:extLst>
          </p:cNvPr>
          <p:cNvSpPr>
            <a:spLocks noGrp="1"/>
          </p:cNvSpPr>
          <p:nvPr>
            <p:ph type="title"/>
          </p:nvPr>
        </p:nvSpPr>
        <p:spPr/>
        <p:txBody>
          <a:bodyPr/>
          <a:lstStyle/>
          <a:p>
            <a:r>
              <a:rPr lang="en-US" dirty="0"/>
              <a:t>Hands-on: Speed up inference with ONNX Runtime</a:t>
            </a:r>
          </a:p>
        </p:txBody>
      </p:sp>
      <p:sp>
        <p:nvSpPr>
          <p:cNvPr id="3" name="Content Placeholder 2">
            <a:extLst>
              <a:ext uri="{FF2B5EF4-FFF2-40B4-BE49-F238E27FC236}">
                <a16:creationId xmlns:a16="http://schemas.microsoft.com/office/drawing/2014/main" id="{8B2752C5-AB52-425A-A915-DBFF14ADE2AD}"/>
              </a:ext>
            </a:extLst>
          </p:cNvPr>
          <p:cNvSpPr>
            <a:spLocks noGrp="1"/>
          </p:cNvSpPr>
          <p:nvPr>
            <p:ph sz="quarter" idx="10"/>
          </p:nvPr>
        </p:nvSpPr>
        <p:spPr>
          <a:xfrm>
            <a:off x="584200" y="1435100"/>
            <a:ext cx="11018838" cy="4801314"/>
          </a:xfrm>
        </p:spPr>
        <p:txBody>
          <a:bodyPr/>
          <a:lstStyle/>
          <a:p>
            <a:r>
              <a:rPr lang="en-US" sz="2600" dirty="0"/>
              <a:t>The slowdown loop in </a:t>
            </a:r>
            <a:r>
              <a:rPr lang="en-US" sz="2600" dirty="0">
                <a:latin typeface="Consolas" panose="020B0609020204030204" pitchFamily="49" charset="0"/>
              </a:rPr>
              <a:t>model.py </a:t>
            </a:r>
            <a:r>
              <a:rPr lang="en-US" sz="2600" dirty="0"/>
              <a:t>from the JIT step should still be there</a:t>
            </a:r>
          </a:p>
          <a:p>
            <a:r>
              <a:rPr lang="en-US" sz="2600" dirty="0"/>
              <a:t>Modify </a:t>
            </a:r>
            <a:r>
              <a:rPr lang="en-US" sz="2600" dirty="0">
                <a:latin typeface="Consolas" panose="020B0609020204030204" pitchFamily="49" charset="0"/>
              </a:rPr>
              <a:t>train.py</a:t>
            </a:r>
            <a:r>
              <a:rPr lang="en-US" sz="2600" dirty="0"/>
              <a:t> to save into ONNX format, run </a:t>
            </a:r>
            <a:r>
              <a:rPr lang="en-US" sz="2600" dirty="0">
                <a:latin typeface="Consolas" panose="020B0609020204030204" pitchFamily="49" charset="0"/>
              </a:rPr>
              <a:t>python train.py</a:t>
            </a:r>
            <a:r>
              <a:rPr lang="en-US" sz="2600" dirty="0"/>
              <a:t>, the training time and the validation accuracy should have no changes compared to the JIT step except some randomness</a:t>
            </a:r>
          </a:p>
          <a:p>
            <a:r>
              <a:rPr lang="en-US" sz="2600" dirty="0"/>
              <a:t>Inspect the saved ONNX model with </a:t>
            </a:r>
            <a:r>
              <a:rPr lang="en-US" sz="2600" dirty="0" err="1"/>
              <a:t>Netron</a:t>
            </a:r>
            <a:endParaRPr lang="en-US" sz="2600" dirty="0"/>
          </a:p>
          <a:p>
            <a:r>
              <a:rPr lang="en-US" sz="2600" dirty="0"/>
              <a:t>Modify the </a:t>
            </a:r>
            <a:r>
              <a:rPr lang="en-US" sz="2600" dirty="0">
                <a:latin typeface="Consolas" panose="020B0609020204030204" pitchFamily="49" charset="0"/>
              </a:rPr>
              <a:t>solve.py</a:t>
            </a:r>
            <a:r>
              <a:rPr lang="en-US" sz="2600" dirty="0"/>
              <a:t> file to load the ONNX model instead of the PyTorch model</a:t>
            </a:r>
          </a:p>
          <a:p>
            <a:r>
              <a:rPr lang="en-US" sz="2600" dirty="0"/>
              <a:t>Run </a:t>
            </a:r>
            <a:r>
              <a:rPr lang="en-US" sz="2600" dirty="0">
                <a:latin typeface="Consolas" panose="020B0609020204030204" pitchFamily="49" charset="0"/>
              </a:rPr>
              <a:t>python solve.py &gt; l2.out</a:t>
            </a:r>
            <a:r>
              <a:rPr lang="en-US" sz="2600" dirty="0"/>
              <a:t>,</a:t>
            </a:r>
            <a:r>
              <a:rPr lang="en-US" sz="2600" dirty="0">
                <a:latin typeface="Consolas" panose="020B0609020204030204" pitchFamily="49" charset="0"/>
              </a:rPr>
              <a:t> </a:t>
            </a:r>
            <a:r>
              <a:rPr lang="en-US" sz="2600" dirty="0"/>
              <a:t>record the solving time</a:t>
            </a:r>
          </a:p>
          <a:p>
            <a:r>
              <a:rPr lang="en-US" sz="2600" dirty="0"/>
              <a:t>Here is an example solution for this step: </a:t>
            </a:r>
            <a:r>
              <a:rPr lang="en-US" sz="2600" dirty="0">
                <a:hlinkClick r:id="rId3"/>
              </a:rPr>
              <a:t>https://github.com/microsoft/pytorch-luxor-lab/commit/eff0d38e2df7ab8890a654bcff1dfd06b85a49e7</a:t>
            </a:r>
            <a:endParaRPr lang="en-US" sz="2600" dirty="0"/>
          </a:p>
        </p:txBody>
      </p:sp>
    </p:spTree>
    <p:extLst>
      <p:ext uri="{BB962C8B-B14F-4D97-AF65-F5344CB8AC3E}">
        <p14:creationId xmlns:p14="http://schemas.microsoft.com/office/powerpoint/2010/main" val="13846308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D583-FB8E-4520-BD33-CA5BB8625E3E}"/>
              </a:ext>
            </a:extLst>
          </p:cNvPr>
          <p:cNvSpPr>
            <a:spLocks noGrp="1"/>
          </p:cNvSpPr>
          <p:nvPr>
            <p:ph type="title"/>
          </p:nvPr>
        </p:nvSpPr>
        <p:spPr/>
        <p:txBody>
          <a:bodyPr/>
          <a:lstStyle/>
          <a:p>
            <a:r>
              <a:rPr lang="en-US" dirty="0"/>
              <a:t>Where to go next</a:t>
            </a:r>
          </a:p>
        </p:txBody>
      </p:sp>
      <p:sp>
        <p:nvSpPr>
          <p:cNvPr id="3" name="Content Placeholder 2">
            <a:extLst>
              <a:ext uri="{FF2B5EF4-FFF2-40B4-BE49-F238E27FC236}">
                <a16:creationId xmlns:a16="http://schemas.microsoft.com/office/drawing/2014/main" id="{68EA7A76-3508-4EE0-BF21-AF9DB5C68FE1}"/>
              </a:ext>
            </a:extLst>
          </p:cNvPr>
          <p:cNvSpPr>
            <a:spLocks noGrp="1"/>
          </p:cNvSpPr>
          <p:nvPr>
            <p:ph sz="quarter" idx="10"/>
          </p:nvPr>
        </p:nvSpPr>
        <p:spPr>
          <a:xfrm>
            <a:off x="584200" y="1435100"/>
            <a:ext cx="11018838" cy="3274743"/>
          </a:xfrm>
        </p:spPr>
        <p:txBody>
          <a:bodyPr/>
          <a:lstStyle/>
          <a:p>
            <a:r>
              <a:rPr lang="en-US" dirty="0"/>
              <a:t>Distributed deep learning (</a:t>
            </a:r>
            <a:r>
              <a:rPr lang="en-US" dirty="0" err="1"/>
              <a:t>Horovod</a:t>
            </a:r>
            <a:r>
              <a:rPr lang="en-US" dirty="0"/>
              <a:t>, </a:t>
            </a:r>
            <a:r>
              <a:rPr lang="en-US" dirty="0" err="1"/>
              <a:t>torch.distributed</a:t>
            </a:r>
            <a:r>
              <a:rPr lang="en-US" dirty="0"/>
              <a:t>)</a:t>
            </a:r>
          </a:p>
          <a:p>
            <a:r>
              <a:rPr lang="en-US" dirty="0"/>
              <a:t>Cloud machine learning (</a:t>
            </a:r>
            <a:r>
              <a:rPr lang="en-US" dirty="0" err="1"/>
              <a:t>AzureML</a:t>
            </a:r>
            <a:r>
              <a:rPr lang="en-US" dirty="0"/>
              <a:t>)</a:t>
            </a:r>
          </a:p>
          <a:p>
            <a:r>
              <a:rPr lang="en-US" dirty="0"/>
              <a:t>Advanced architectures (RNNs, transformers, etc.)</a:t>
            </a:r>
          </a:p>
          <a:p>
            <a:r>
              <a:rPr lang="en-US" dirty="0"/>
              <a:t>ONNX Runtime now can also be used to speed up training, not only inferencing: </a:t>
            </a:r>
            <a:r>
              <a:rPr lang="en-US" dirty="0">
                <a:hlinkClick r:id="rId2"/>
              </a:rPr>
              <a:t>https://cloudblogs.microsoft.com/opensource/2020/05/19/announcing-support-for-accelerated-training-with-onnx-runtime/</a:t>
            </a:r>
            <a:r>
              <a:rPr lang="en-US" dirty="0"/>
              <a:t> </a:t>
            </a:r>
          </a:p>
        </p:txBody>
      </p:sp>
    </p:spTree>
    <p:extLst>
      <p:ext uri="{BB962C8B-B14F-4D97-AF65-F5344CB8AC3E}">
        <p14:creationId xmlns:p14="http://schemas.microsoft.com/office/powerpoint/2010/main" val="37657461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Session goals</a:t>
            </a:r>
            <a:br>
              <a:rPr lang="en-US" dirty="0"/>
            </a:br>
            <a:endParaRPr lang="en-US" dirty="0"/>
          </a:p>
        </p:txBody>
      </p:sp>
      <p:sp>
        <p:nvSpPr>
          <p:cNvPr id="3" name="Text Placeholder 2"/>
          <p:cNvSpPr>
            <a:spLocks noGrp="1"/>
          </p:cNvSpPr>
          <p:nvPr>
            <p:ph type="body" sz="quarter" idx="10"/>
          </p:nvPr>
        </p:nvSpPr>
        <p:spPr>
          <a:xfrm>
            <a:off x="584200" y="1435497"/>
            <a:ext cx="11018520" cy="3964162"/>
          </a:xfrm>
        </p:spPr>
        <p:txBody>
          <a:bodyPr/>
          <a:lstStyle/>
          <a:p>
            <a:r>
              <a:rPr lang="en-US" dirty="0"/>
              <a:t>Learn/refresh PyTorch basics by running a simple CNN model</a:t>
            </a:r>
          </a:p>
          <a:p>
            <a:r>
              <a:rPr lang="en-US" dirty="0"/>
              <a:t>Learn how to use PyTorch JIT to speed up training/inference</a:t>
            </a:r>
          </a:p>
          <a:p>
            <a:r>
              <a:rPr lang="en-US" dirty="0"/>
              <a:t>Learn how to use Ax for hyperparameters tuning</a:t>
            </a:r>
          </a:p>
          <a:p>
            <a:r>
              <a:rPr lang="en-US" dirty="0"/>
              <a:t>Learn how to use ONNX and ONNX Runtime for inferencing</a:t>
            </a:r>
          </a:p>
          <a:p>
            <a:r>
              <a:rPr lang="en-US" dirty="0"/>
              <a:t>Learn about using visualization tools </a:t>
            </a:r>
            <a:r>
              <a:rPr lang="en-US" dirty="0" err="1"/>
              <a:t>Netron</a:t>
            </a:r>
            <a:r>
              <a:rPr lang="en-US" dirty="0"/>
              <a:t> and </a:t>
            </a:r>
            <a:r>
              <a:rPr lang="en-US" dirty="0" err="1"/>
              <a:t>TensorBoard</a:t>
            </a:r>
            <a:r>
              <a:rPr lang="en-US" dirty="0"/>
              <a:t> with PyTorch</a:t>
            </a:r>
          </a:p>
          <a:p>
            <a:endParaRPr lang="en-US" dirty="0"/>
          </a:p>
          <a:p>
            <a:pPr lvl="0"/>
            <a:endParaRPr lang="en-US" dirty="0"/>
          </a:p>
        </p:txBody>
      </p:sp>
    </p:spTree>
    <p:extLst>
      <p:ext uri="{BB962C8B-B14F-4D97-AF65-F5344CB8AC3E}">
        <p14:creationId xmlns:p14="http://schemas.microsoft.com/office/powerpoint/2010/main" val="330540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00ED-65DD-48D1-9755-B9378CBFD9EF}"/>
              </a:ext>
            </a:extLst>
          </p:cNvPr>
          <p:cNvSpPr>
            <a:spLocks noGrp="1"/>
          </p:cNvSpPr>
          <p:nvPr>
            <p:ph type="title"/>
          </p:nvPr>
        </p:nvSpPr>
        <p:spPr/>
        <p:txBody>
          <a:bodyPr/>
          <a:lstStyle/>
          <a:p>
            <a:r>
              <a:rPr lang="en-US" dirty="0"/>
              <a:t>Non-goals</a:t>
            </a:r>
          </a:p>
        </p:txBody>
      </p:sp>
      <p:sp>
        <p:nvSpPr>
          <p:cNvPr id="3" name="Content Placeholder 2">
            <a:extLst>
              <a:ext uri="{FF2B5EF4-FFF2-40B4-BE49-F238E27FC236}">
                <a16:creationId xmlns:a16="http://schemas.microsoft.com/office/drawing/2014/main" id="{13A8276C-D3B1-4744-913C-DF23D393ACB5}"/>
              </a:ext>
            </a:extLst>
          </p:cNvPr>
          <p:cNvSpPr>
            <a:spLocks noGrp="1"/>
          </p:cNvSpPr>
          <p:nvPr>
            <p:ph sz="quarter" idx="10"/>
          </p:nvPr>
        </p:nvSpPr>
        <p:spPr>
          <a:xfrm>
            <a:off x="584200" y="1435100"/>
            <a:ext cx="11018838" cy="1895904"/>
          </a:xfrm>
        </p:spPr>
        <p:txBody>
          <a:bodyPr/>
          <a:lstStyle/>
          <a:p>
            <a:r>
              <a:rPr lang="en-US" dirty="0"/>
              <a:t>Not about distributed deep learning</a:t>
            </a:r>
          </a:p>
          <a:p>
            <a:r>
              <a:rPr lang="en-US" dirty="0"/>
              <a:t>Not about using cloud services</a:t>
            </a:r>
          </a:p>
          <a:p>
            <a:r>
              <a:rPr lang="en-US" dirty="0"/>
              <a:t>Not about advanced architectures/models like LSTM, transformers, BERT, etc.</a:t>
            </a:r>
          </a:p>
        </p:txBody>
      </p:sp>
    </p:spTree>
    <p:extLst>
      <p:ext uri="{BB962C8B-B14F-4D97-AF65-F5344CB8AC3E}">
        <p14:creationId xmlns:p14="http://schemas.microsoft.com/office/powerpoint/2010/main" val="33083830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00ED-65DD-48D1-9755-B9378CBFD9EF}"/>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13A8276C-D3B1-4744-913C-DF23D393ACB5}"/>
              </a:ext>
            </a:extLst>
          </p:cNvPr>
          <p:cNvSpPr>
            <a:spLocks noGrp="1"/>
          </p:cNvSpPr>
          <p:nvPr>
            <p:ph sz="quarter" idx="10"/>
          </p:nvPr>
        </p:nvSpPr>
        <p:spPr>
          <a:xfrm>
            <a:off x="584200" y="1435100"/>
            <a:ext cx="11018838" cy="3533275"/>
          </a:xfrm>
        </p:spPr>
        <p:txBody>
          <a:bodyPr/>
          <a:lstStyle/>
          <a:p>
            <a:pPr marL="0" indent="0">
              <a:buNone/>
            </a:pPr>
            <a:r>
              <a:rPr lang="en-US" dirty="0"/>
              <a:t>This lab assumes very basic high-level familiarity with Deep Learning and PyTorch.</a:t>
            </a:r>
          </a:p>
          <a:p>
            <a:pPr marL="0" indent="0">
              <a:buNone/>
            </a:pPr>
            <a:r>
              <a:rPr lang="en-US" dirty="0"/>
              <a:t>Completing “What is PyTorch?” </a:t>
            </a:r>
            <a:r>
              <a:rPr lang="en-US" dirty="0">
                <a:hlinkClick r:id="rId2"/>
              </a:rPr>
              <a:t>https://pytorch.org/tutorials/beginner/blitz/tensor_tutorial.html#sphx-glr-beginner-blitz-tensor-tutorial-py</a:t>
            </a:r>
            <a:r>
              <a:rPr lang="en-US" dirty="0"/>
              <a:t> and “Neural Networks” </a:t>
            </a:r>
            <a:r>
              <a:rPr lang="en-US" dirty="0">
                <a:hlinkClick r:id="rId3"/>
              </a:rPr>
              <a:t>https://pytorch.org/tutorials/beginner/blitz/neural_networks_tutorial.html#sphx-glr-beginner-blitz-neural-networks-tutorial-py</a:t>
            </a:r>
            <a:r>
              <a:rPr lang="en-US" dirty="0"/>
              <a:t> short tutorials will be enough to fulfill this prerequisite.</a:t>
            </a:r>
          </a:p>
        </p:txBody>
      </p:sp>
    </p:spTree>
    <p:extLst>
      <p:ext uri="{BB962C8B-B14F-4D97-AF65-F5344CB8AC3E}">
        <p14:creationId xmlns:p14="http://schemas.microsoft.com/office/powerpoint/2010/main" val="1153081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B78E7-DDE2-4305-9083-1A04CE355F5B}"/>
              </a:ext>
            </a:extLst>
          </p:cNvPr>
          <p:cNvSpPr>
            <a:spLocks noGrp="1"/>
          </p:cNvSpPr>
          <p:nvPr>
            <p:ph sz="quarter" idx="10"/>
          </p:nvPr>
        </p:nvSpPr>
        <p:spPr>
          <a:xfrm>
            <a:off x="586581" y="503447"/>
            <a:ext cx="11018838" cy="5946243"/>
          </a:xfrm>
        </p:spPr>
        <p:txBody>
          <a:bodyPr/>
          <a:lstStyle/>
          <a:p>
            <a:pPr marL="0" indent="0">
              <a:buNone/>
            </a:pPr>
            <a:r>
              <a:rPr lang="en-US" dirty="0"/>
              <a:t>To complete the lab, you will need a computer with:</a:t>
            </a:r>
          </a:p>
          <a:p>
            <a:pPr>
              <a:buFontTx/>
              <a:buChar char="-"/>
            </a:pPr>
            <a:r>
              <a:rPr lang="en-US" dirty="0"/>
              <a:t>Text editor for Python (like Visual Studio Code)</a:t>
            </a:r>
          </a:p>
          <a:p>
            <a:pPr>
              <a:buFontTx/>
              <a:buChar char="-"/>
            </a:pPr>
            <a:r>
              <a:rPr lang="en-US" dirty="0"/>
              <a:t>Git client</a:t>
            </a:r>
          </a:p>
          <a:p>
            <a:pPr>
              <a:buFontTx/>
              <a:buChar char="-"/>
            </a:pPr>
            <a:r>
              <a:rPr lang="en-US" dirty="0"/>
              <a:t>Python 3.7 or later (Ax requirement). </a:t>
            </a:r>
            <a:r>
              <a:rPr lang="en-US" dirty="0" err="1"/>
              <a:t>Conda</a:t>
            </a:r>
            <a:r>
              <a:rPr lang="en-US" dirty="0"/>
              <a:t> environment is recommended (</a:t>
            </a:r>
            <a:r>
              <a:rPr lang="en-US" dirty="0" err="1">
                <a:latin typeface="Consolas" panose="020B0609020204030204" pitchFamily="49" charset="0"/>
              </a:rPr>
              <a:t>conda</a:t>
            </a:r>
            <a:r>
              <a:rPr lang="en-US" dirty="0">
                <a:latin typeface="Consolas" panose="020B0609020204030204" pitchFamily="49" charset="0"/>
              </a:rPr>
              <a:t> create -n </a:t>
            </a:r>
            <a:r>
              <a:rPr lang="en-US" dirty="0" err="1">
                <a:latin typeface="Consolas" panose="020B0609020204030204" pitchFamily="49" charset="0"/>
              </a:rPr>
              <a:t>luxor</a:t>
            </a:r>
            <a:r>
              <a:rPr lang="en-US" dirty="0">
                <a:latin typeface="Consolas" panose="020B0609020204030204" pitchFamily="49" charset="0"/>
              </a:rPr>
              <a:t> python=3.7</a:t>
            </a:r>
            <a:r>
              <a:rPr lang="en-US" dirty="0"/>
              <a:t>)</a:t>
            </a:r>
          </a:p>
          <a:p>
            <a:pPr marL="0" indent="0">
              <a:buNone/>
            </a:pPr>
            <a:r>
              <a:rPr lang="en-US" dirty="0"/>
              <a:t>- PyTorch (1.5 recommended) </a:t>
            </a:r>
            <a:r>
              <a:rPr lang="en-US" dirty="0">
                <a:hlinkClick r:id="rId2"/>
              </a:rPr>
              <a:t>https://pytorch.org/get-started</a:t>
            </a:r>
            <a:endParaRPr lang="en-US" dirty="0"/>
          </a:p>
          <a:p>
            <a:pPr>
              <a:buFontTx/>
              <a:buChar char="-"/>
            </a:pPr>
            <a:r>
              <a:rPr lang="en-US" dirty="0"/>
              <a:t>Ax https://www.ax.dev/ </a:t>
            </a:r>
          </a:p>
          <a:p>
            <a:pPr>
              <a:buFontTx/>
              <a:buChar char="-"/>
            </a:pPr>
            <a:r>
              <a:rPr lang="en-US" dirty="0" err="1"/>
              <a:t>TensorBoard</a:t>
            </a:r>
            <a:r>
              <a:rPr lang="en-US" dirty="0"/>
              <a:t> </a:t>
            </a:r>
            <a:r>
              <a:rPr lang="en-US" dirty="0">
                <a:hlinkClick r:id="rId3"/>
              </a:rPr>
              <a:t>https://www.tensorflow.org/tensorboard/</a:t>
            </a:r>
            <a:endParaRPr lang="en-US" dirty="0"/>
          </a:p>
          <a:p>
            <a:pPr>
              <a:buFontTx/>
              <a:buChar char="-"/>
            </a:pPr>
            <a:r>
              <a:rPr lang="en-US" dirty="0"/>
              <a:t>ONNX Runtime </a:t>
            </a:r>
            <a:r>
              <a:rPr lang="en-US" dirty="0">
                <a:hlinkClick r:id="rId4"/>
              </a:rPr>
              <a:t>https://github.com/microsoft/onnxruntime</a:t>
            </a:r>
            <a:r>
              <a:rPr lang="en-US" dirty="0"/>
              <a:t> </a:t>
            </a:r>
          </a:p>
          <a:p>
            <a:pPr>
              <a:buFontTx/>
              <a:buChar char="-"/>
            </a:pPr>
            <a:r>
              <a:rPr lang="en-US" dirty="0" err="1"/>
              <a:t>Netron</a:t>
            </a:r>
            <a:r>
              <a:rPr lang="en-US" dirty="0"/>
              <a:t> </a:t>
            </a:r>
            <a:r>
              <a:rPr lang="en-US" dirty="0">
                <a:hlinkClick r:id="rId5"/>
              </a:rPr>
              <a:t>https://github.com/lutzroeder/netron</a:t>
            </a:r>
            <a:endParaRPr lang="en-US" dirty="0"/>
          </a:p>
          <a:p>
            <a:pPr marL="0" indent="0">
              <a:buNone/>
            </a:pPr>
            <a:r>
              <a:rPr lang="en-US" dirty="0"/>
              <a:t>For this lab, the OS doesn’t really matter, and NVidia GPU is not required (although it’s nice to have for faster results).</a:t>
            </a:r>
          </a:p>
        </p:txBody>
      </p:sp>
    </p:spTree>
    <p:extLst>
      <p:ext uri="{BB962C8B-B14F-4D97-AF65-F5344CB8AC3E}">
        <p14:creationId xmlns:p14="http://schemas.microsoft.com/office/powerpoint/2010/main" val="15155031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pPr lvl="0"/>
            <a:r>
              <a:rPr lang="en-US" dirty="0"/>
              <a:t>IPSC 2016 Problem L – Luxor Catch-</a:t>
            </a:r>
            <a:r>
              <a:rPr lang="en-US" dirty="0" err="1"/>
              <a:t>ya</a:t>
            </a:r>
            <a:r>
              <a:rPr lang="en-US" dirty="0"/>
              <a:t>!</a:t>
            </a:r>
          </a:p>
        </p:txBody>
      </p:sp>
      <p:sp>
        <p:nvSpPr>
          <p:cNvPr id="3" name="Text Placeholder 2"/>
          <p:cNvSpPr>
            <a:spLocks noGrp="1"/>
          </p:cNvSpPr>
          <p:nvPr>
            <p:ph type="body" sz="quarter" idx="10"/>
          </p:nvPr>
        </p:nvSpPr>
        <p:spPr>
          <a:xfrm>
            <a:off x="584200" y="1435497"/>
            <a:ext cx="11018520" cy="3188565"/>
          </a:xfrm>
        </p:spPr>
        <p:txBody>
          <a:bodyPr/>
          <a:lstStyle/>
          <a:p>
            <a:pPr lvl="0"/>
            <a:r>
              <a:rPr lang="en-US" dirty="0"/>
              <a:t>Problem and dataset: </a:t>
            </a:r>
            <a:r>
              <a:rPr lang="en-US" dirty="0">
                <a:hlinkClick r:id="rId3"/>
              </a:rPr>
              <a:t>https://ipsc.ksp.sk/2016/real/problems/l.html</a:t>
            </a:r>
            <a:r>
              <a:rPr lang="en-US" dirty="0"/>
              <a:t> </a:t>
            </a:r>
          </a:p>
          <a:p>
            <a:pPr marL="0" lvl="0" indent="0">
              <a:buNone/>
            </a:pPr>
            <a:r>
              <a:rPr lang="en-US" dirty="0"/>
              <a:t>This is the problem we will be solving in the lab (specifically, </a:t>
            </a:r>
            <a:r>
              <a:rPr lang="en-US" b="1" dirty="0"/>
              <a:t>hard subproblem L2</a:t>
            </a:r>
            <a:r>
              <a:rPr lang="en-US" dirty="0"/>
              <a:t>).</a:t>
            </a:r>
          </a:p>
          <a:p>
            <a:pPr marL="0" lvl="0" indent="0">
              <a:buNone/>
            </a:pPr>
            <a:r>
              <a:rPr lang="en-US" dirty="0"/>
              <a:t>Read and understand the problem specification and the input data (notice that very limited amount data is available, only 200*6=120 samples – far from ideal for real-world deep learning, but should be ok for this problem).</a:t>
            </a:r>
          </a:p>
        </p:txBody>
      </p:sp>
    </p:spTree>
    <p:extLst>
      <p:ext uri="{BB962C8B-B14F-4D97-AF65-F5344CB8AC3E}">
        <p14:creationId xmlns:p14="http://schemas.microsoft.com/office/powerpoint/2010/main" val="14937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64E4-CC98-4E5D-A0F1-AF8FD5268045}"/>
              </a:ext>
            </a:extLst>
          </p:cNvPr>
          <p:cNvSpPr>
            <a:spLocks noGrp="1"/>
          </p:cNvSpPr>
          <p:nvPr>
            <p:ph type="title"/>
          </p:nvPr>
        </p:nvSpPr>
        <p:spPr/>
        <p:txBody>
          <a:bodyPr/>
          <a:lstStyle/>
          <a:p>
            <a:r>
              <a:rPr lang="en-US" dirty="0"/>
              <a:t>Code and data</a:t>
            </a:r>
          </a:p>
        </p:txBody>
      </p:sp>
      <p:sp>
        <p:nvSpPr>
          <p:cNvPr id="11" name="Text Placeholder 4">
            <a:extLst>
              <a:ext uri="{FF2B5EF4-FFF2-40B4-BE49-F238E27FC236}">
                <a16:creationId xmlns:a16="http://schemas.microsoft.com/office/drawing/2014/main" id="{41A4C1C3-4486-4CD2-94B4-6DF41DF17881}"/>
              </a:ext>
            </a:extLst>
          </p:cNvPr>
          <p:cNvSpPr txBox="1">
            <a:spLocks/>
          </p:cNvSpPr>
          <p:nvPr/>
        </p:nvSpPr>
        <p:spPr>
          <a:xfrm>
            <a:off x="588263" y="1436688"/>
            <a:ext cx="11018520" cy="172354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Consolas" panose="020B0609020204030204" pitchFamily="49" charset="0"/>
              </a:rPr>
              <a:t>git clone </a:t>
            </a:r>
            <a:r>
              <a:rPr lang="en-US" dirty="0">
                <a:latin typeface="Consolas" panose="020B0609020204030204" pitchFamily="49" charset="0"/>
                <a:hlinkClick r:id="rId3"/>
              </a:rPr>
              <a:t>https://github.com/microsoft/pytorch-luxor-lab.git</a:t>
            </a:r>
            <a:br>
              <a:rPr lang="en-US" dirty="0">
                <a:latin typeface="Consolas" panose="020B0609020204030204" pitchFamily="49" charset="0"/>
              </a:rPr>
            </a:br>
            <a:r>
              <a:rPr lang="en-US" dirty="0">
                <a:latin typeface="Consolas" panose="020B0609020204030204" pitchFamily="49" charset="0"/>
              </a:rPr>
              <a:t>cd </a:t>
            </a:r>
            <a:r>
              <a:rPr lang="en-US" dirty="0" err="1">
                <a:latin typeface="Consolas" panose="020B0609020204030204" pitchFamily="49" charset="0"/>
              </a:rPr>
              <a:t>pytorch</a:t>
            </a:r>
            <a:r>
              <a:rPr lang="en-US" dirty="0">
                <a:latin typeface="Consolas" panose="020B0609020204030204" pitchFamily="49" charset="0"/>
              </a:rPr>
              <a:t>-</a:t>
            </a:r>
            <a:r>
              <a:rPr lang="en-US" dirty="0" err="1">
                <a:latin typeface="Consolas" panose="020B0609020204030204" pitchFamily="49" charset="0"/>
              </a:rPr>
              <a:t>luxor</a:t>
            </a:r>
            <a:r>
              <a:rPr lang="en-US" dirty="0">
                <a:latin typeface="Consolas" panose="020B0609020204030204" pitchFamily="49" charset="0"/>
              </a:rPr>
              <a:t>-lab</a:t>
            </a:r>
            <a:br>
              <a:rPr lang="en-US" dirty="0">
                <a:latin typeface="Consolas" panose="020B0609020204030204" pitchFamily="49" charset="0"/>
              </a:rPr>
            </a:br>
            <a:r>
              <a:rPr lang="en-US" dirty="0">
                <a:latin typeface="Consolas" panose="020B0609020204030204" pitchFamily="49" charset="0"/>
              </a:rPr>
              <a:t>python download-data.py # takes some time</a:t>
            </a:r>
          </a:p>
        </p:txBody>
      </p:sp>
      <p:sp>
        <p:nvSpPr>
          <p:cNvPr id="12" name="Text Placeholder 4">
            <a:extLst>
              <a:ext uri="{FF2B5EF4-FFF2-40B4-BE49-F238E27FC236}">
                <a16:creationId xmlns:a16="http://schemas.microsoft.com/office/drawing/2014/main" id="{44992DA5-25FB-4964-830B-2790B5CD8336}"/>
              </a:ext>
            </a:extLst>
          </p:cNvPr>
          <p:cNvSpPr txBox="1">
            <a:spLocks/>
          </p:cNvSpPr>
          <p:nvPr/>
        </p:nvSpPr>
        <p:spPr>
          <a:xfrm>
            <a:off x="588263" y="3585727"/>
            <a:ext cx="11018520" cy="22406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If you don’t have the dependencies installed yet, try (for CPU):</a:t>
            </a:r>
            <a:br>
              <a:rPr lang="en-US" dirty="0">
                <a:latin typeface="Consolas" panose="020B0609020204030204" pitchFamily="49" charset="0"/>
              </a:rPr>
            </a:br>
            <a:r>
              <a:rPr lang="en-US" dirty="0">
                <a:latin typeface="Consolas" panose="020B0609020204030204" pitchFamily="49" charset="0"/>
              </a:rPr>
              <a:t>pip -r requirements-cpu.txt -f https://download.pytorch.org/whl/torch_stable.html</a:t>
            </a:r>
          </a:p>
          <a:p>
            <a:pPr marL="0" indent="0">
              <a:buNone/>
            </a:pPr>
            <a:r>
              <a:rPr lang="en-US" dirty="0"/>
              <a:t>Or for GPU with CUDA 10.2:</a:t>
            </a:r>
            <a:br>
              <a:rPr lang="en-US" dirty="0"/>
            </a:br>
            <a:r>
              <a:rPr lang="en-US" dirty="0">
                <a:latin typeface="Consolas" panose="020B0609020204030204" pitchFamily="49" charset="0"/>
              </a:rPr>
              <a:t>pip -r requirements-gpu.txt</a:t>
            </a:r>
            <a:endParaRPr lang="en-US" dirty="0"/>
          </a:p>
        </p:txBody>
      </p:sp>
    </p:spTree>
    <p:extLst>
      <p:ext uri="{BB962C8B-B14F-4D97-AF65-F5344CB8AC3E}">
        <p14:creationId xmlns:p14="http://schemas.microsoft.com/office/powerpoint/2010/main" val="606841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D727-776A-42A1-932E-02950E46E7F1}"/>
              </a:ext>
            </a:extLst>
          </p:cNvPr>
          <p:cNvSpPr>
            <a:spLocks noGrp="1"/>
          </p:cNvSpPr>
          <p:nvPr>
            <p:ph type="title"/>
          </p:nvPr>
        </p:nvSpPr>
        <p:spPr/>
        <p:txBody>
          <a:bodyPr/>
          <a:lstStyle/>
          <a:p>
            <a:r>
              <a:rPr lang="en-US" dirty="0"/>
              <a:t>Code structure and overview</a:t>
            </a:r>
          </a:p>
        </p:txBody>
      </p:sp>
      <p:sp>
        <p:nvSpPr>
          <p:cNvPr id="3" name="Content Placeholder 2">
            <a:extLst>
              <a:ext uri="{FF2B5EF4-FFF2-40B4-BE49-F238E27FC236}">
                <a16:creationId xmlns:a16="http://schemas.microsoft.com/office/drawing/2014/main" id="{87521D46-70C4-4AA1-96B0-70A0D2D8D4A5}"/>
              </a:ext>
            </a:extLst>
          </p:cNvPr>
          <p:cNvSpPr>
            <a:spLocks noGrp="1"/>
          </p:cNvSpPr>
          <p:nvPr>
            <p:ph sz="quarter" idx="10"/>
          </p:nvPr>
        </p:nvSpPr>
        <p:spPr>
          <a:xfrm>
            <a:off x="584200" y="1435100"/>
            <a:ext cx="11018838" cy="4912114"/>
          </a:xfrm>
        </p:spPr>
        <p:txBody>
          <a:bodyPr/>
          <a:lstStyle/>
          <a:p>
            <a:r>
              <a:rPr lang="en-US" dirty="0">
                <a:hlinkClick r:id="rId2"/>
              </a:rPr>
              <a:t>https://github.com/microsoft/pytorch-luxor-lab/tree/master/luxor</a:t>
            </a:r>
            <a:r>
              <a:rPr lang="en-US" dirty="0"/>
              <a:t> </a:t>
            </a:r>
          </a:p>
          <a:p>
            <a:pPr marL="0" indent="0">
              <a:buNone/>
            </a:pPr>
            <a:r>
              <a:rPr lang="en-US" dirty="0"/>
              <a:t>Look at the code provided.</a:t>
            </a:r>
          </a:p>
          <a:p>
            <a:pPr>
              <a:buFontTx/>
              <a:buChar char="-"/>
            </a:pPr>
            <a:r>
              <a:rPr lang="en-US" dirty="0">
                <a:latin typeface="Consolas" panose="020B0609020204030204" pitchFamily="49" charset="0"/>
              </a:rPr>
              <a:t>dataset.py</a:t>
            </a:r>
            <a:r>
              <a:rPr lang="en-US" dirty="0"/>
              <a:t> is PyTorch dataset implementation for the problem’s input data format, you can treat it as a black box to read the data</a:t>
            </a:r>
          </a:p>
          <a:p>
            <a:pPr>
              <a:buFontTx/>
              <a:buChar char="-"/>
            </a:pPr>
            <a:r>
              <a:rPr lang="en-US" dirty="0">
                <a:latin typeface="Consolas" panose="020B0609020204030204" pitchFamily="49" charset="0"/>
              </a:rPr>
              <a:t>model.py</a:t>
            </a:r>
            <a:r>
              <a:rPr lang="en-US" dirty="0"/>
              <a:t> has a simple (and intentionally flawed) model for the problem.</a:t>
            </a:r>
          </a:p>
          <a:p>
            <a:pPr>
              <a:buFontTx/>
              <a:buChar char="-"/>
            </a:pPr>
            <a:r>
              <a:rPr lang="en-US" dirty="0">
                <a:latin typeface="Consolas" panose="020B0609020204030204" pitchFamily="49" charset="0"/>
              </a:rPr>
              <a:t>solve.py</a:t>
            </a:r>
            <a:r>
              <a:rPr lang="en-US" dirty="0"/>
              <a:t> and </a:t>
            </a:r>
            <a:r>
              <a:rPr lang="en-US" dirty="0">
                <a:latin typeface="Consolas" panose="020B0609020204030204" pitchFamily="49" charset="0"/>
              </a:rPr>
              <a:t>train.py</a:t>
            </a:r>
            <a:r>
              <a:rPr lang="en-US" dirty="0"/>
              <a:t> are the scripts for inferencing and training</a:t>
            </a:r>
          </a:p>
          <a:p>
            <a:pPr>
              <a:buFontTx/>
              <a:buChar char="-"/>
            </a:pPr>
            <a:r>
              <a:rPr lang="en-US" dirty="0">
                <a:latin typeface="Consolas" panose="020B0609020204030204" pitchFamily="49" charset="0"/>
              </a:rPr>
              <a:t>tune.py</a:t>
            </a:r>
            <a:r>
              <a:rPr lang="en-US" dirty="0"/>
              <a:t> is a script for tuning hyperparameters.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2062704"/>
      </p:ext>
    </p:extLst>
  </p:cSld>
  <p:clrMapOvr>
    <a:masterClrMapping/>
  </p:clrMapOvr>
  <p:transition>
    <p:fade/>
  </p:transition>
</p:sld>
</file>

<file path=ppt/theme/theme1.xml><?xml version="1.0" encoding="utf-8"?>
<a:theme xmlns:a="http://schemas.openxmlformats.org/drawingml/2006/main" name="9-51063_MLADS_Template">
  <a:themeElements>
    <a:clrScheme name="MLADS_2019">
      <a:dk1>
        <a:srgbClr val="000000"/>
      </a:dk1>
      <a:lt1>
        <a:srgbClr val="FFFFFF"/>
      </a:lt1>
      <a:dk2>
        <a:srgbClr val="243A5E"/>
      </a:dk2>
      <a:lt2>
        <a:srgbClr val="E6E6E6"/>
      </a:lt2>
      <a:accent1>
        <a:srgbClr val="0078D4"/>
      </a:accent1>
      <a:accent2>
        <a:srgbClr val="243A5E"/>
      </a:accent2>
      <a:accent3>
        <a:srgbClr val="FFB900"/>
      </a:accent3>
      <a:accent4>
        <a:srgbClr val="8661C5"/>
      </a:accent4>
      <a:accent5>
        <a:srgbClr val="737373"/>
      </a:accent5>
      <a:accent6>
        <a:srgbClr val="D2D2D2"/>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solidFill>
              <a:schemeClr val="tx1"/>
            </a:solidFill>
          </a:defRPr>
        </a:defPPr>
      </a:lstStyle>
    </a:txDef>
  </a:objectDefaults>
  <a:extraClrSchemeLst/>
  <a:extLst>
    <a:ext uri="{05A4C25C-085E-4340-85A3-A5531E510DB2}">
      <thm15:themeFamily xmlns:thm15="http://schemas.microsoft.com/office/thememl/2012/main" name="MLADS_16x9_Template_v02.potx" id="{56C7554B-34DB-42ED-B81C-0C80A2B12686}" vid="{547695E7-E4F5-423A-9868-FFA005DE6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06670dda-0291-4061-b6e0-f6c0cb392c51"/>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e4aa919a-b200-49cb-beca-4c7e0810321e"/>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MLADS_16x9_Template_v02</Template>
  <TotalTime>12112</TotalTime>
  <Words>2022</Words>
  <Application>Microsoft Office PowerPoint</Application>
  <PresentationFormat>Widescreen</PresentationFormat>
  <Paragraphs>155</Paragraphs>
  <Slides>23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Segoe UI</vt:lpstr>
      <vt:lpstr>Segoe UI Light</vt:lpstr>
      <vt:lpstr>Segoe UI Semibold</vt:lpstr>
      <vt:lpstr>Wingdings</vt:lpstr>
      <vt:lpstr>9-51063_MLADS_Template</vt:lpstr>
      <vt:lpstr>MACHINE LEARNING, AI, AND DATA SCIENCE CONFERENCE</vt:lpstr>
      <vt:lpstr>Solving problems with Deep Learning: an in-depth example using PyTorch and its ecosystem</vt:lpstr>
      <vt:lpstr>Session goals </vt:lpstr>
      <vt:lpstr>Non-goals</vt:lpstr>
      <vt:lpstr>Prerequisites</vt:lpstr>
      <vt:lpstr>PowerPoint Presentation</vt:lpstr>
      <vt:lpstr>IPSC 2016 Problem L – Luxor Catch-ya!</vt:lpstr>
      <vt:lpstr>Code and data</vt:lpstr>
      <vt:lpstr>Code structure and overview</vt:lpstr>
      <vt:lpstr>Hands-on: Run initial model</vt:lpstr>
      <vt:lpstr>Hands-on: Modify the initial model</vt:lpstr>
      <vt:lpstr>Adaptive Experimentation Platform Ax</vt:lpstr>
      <vt:lpstr>Hands-on: Tune hyperparameters with Ax</vt:lpstr>
      <vt:lpstr>Hands-on: Submit the solution </vt:lpstr>
      <vt:lpstr>PowerPoint Presentation</vt:lpstr>
      <vt:lpstr>TensorBoard</vt:lpstr>
      <vt:lpstr>Hands-on: visualization with TensorBoard</vt:lpstr>
      <vt:lpstr>PyTorch JIT</vt:lpstr>
      <vt:lpstr>Hands-on: Speed up with JIT</vt:lpstr>
      <vt:lpstr>ONNX and ONNX Runtime</vt:lpstr>
      <vt:lpstr>Hands-on: Speed up inference with ONNX Runtime</vt:lpstr>
      <vt:lpstr>Where to go next</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AI, AND DATA SCIENCE CONFERENCE</dc:title>
  <dc:subject>&lt;Event name&gt;</dc:subject>
  <dc:creator>Alex Blanton</dc:creator>
  <cp:keywords>MLADS - Machine Learning, AI, and Data Science Conference</cp:keywords>
  <dc:description/>
  <cp:lastModifiedBy>Sergii Dymchenko</cp:lastModifiedBy>
  <cp:revision>70</cp:revision>
  <dcterms:created xsi:type="dcterms:W3CDTF">2019-10-10T22:36:53Z</dcterms:created>
  <dcterms:modified xsi:type="dcterms:W3CDTF">2020-06-02T11:23:46Z</dcterms:modified>
  <cp:category>MLADS - Machine Learning, AI, and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