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720" r:id="rId5"/>
    <p:sldId id="1719" r:id="rId6"/>
    <p:sldId id="1518" r:id="rId7"/>
    <p:sldId id="1996" r:id="rId8"/>
    <p:sldId id="1995" r:id="rId9"/>
    <p:sldId id="1997" r:id="rId10"/>
    <p:sldId id="1998" r:id="rId11"/>
    <p:sldId id="1999" r:id="rId12"/>
    <p:sldId id="2000" r:id="rId13"/>
    <p:sldId id="2001" r:id="rId14"/>
    <p:sldId id="2003" r:id="rId15"/>
    <p:sldId id="2009" r:id="rId16"/>
    <p:sldId id="2010" r:id="rId17"/>
    <p:sldId id="2004" r:id="rId18"/>
    <p:sldId id="2005" r:id="rId19"/>
    <p:sldId id="2006" r:id="rId20"/>
    <p:sldId id="2008" r:id="rId21"/>
    <p:sldId id="2007" r:id="rId22"/>
    <p:sldId id="1994" r:id="rId23"/>
    <p:sldId id="1532"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20"/>
            <p14:sldId id="1719"/>
            <p14:sldId id="1518"/>
            <p14:sldId id="1996"/>
            <p14:sldId id="1995"/>
            <p14:sldId id="1997"/>
            <p14:sldId id="1998"/>
            <p14:sldId id="1999"/>
            <p14:sldId id="2000"/>
            <p14:sldId id="2001"/>
            <p14:sldId id="2003"/>
            <p14:sldId id="2009"/>
            <p14:sldId id="2010"/>
            <p14:sldId id="2004"/>
            <p14:sldId id="2005"/>
            <p14:sldId id="2006"/>
            <p14:sldId id="2008"/>
            <p14:sldId id="2007"/>
            <p14:sldId id="199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FEF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70129" autoAdjust="0"/>
  </p:normalViewPr>
  <p:slideViewPr>
    <p:cSldViewPr snapToGrid="0">
      <p:cViewPr varScale="1">
        <p:scale>
          <a:sx n="74" d="100"/>
          <a:sy n="74" d="100"/>
        </p:scale>
        <p:origin x="957" y="33"/>
      </p:cViewPr>
      <p:guideLst/>
    </p:cSldViewPr>
  </p:slideViewPr>
  <p:outlineViewPr>
    <p:cViewPr>
      <p:scale>
        <a:sx n="33" d="100"/>
        <a:sy n="33" d="100"/>
      </p:scale>
      <p:origin x="0" y="-5035"/>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11/21/2019 10:05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11/21/2019 10:04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11/21/2019 10:04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11/21/2019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10:05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11/21/2019 10:05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4033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47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10:05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0730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10:05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6711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10:05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8255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11/21/2019 10:05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solidFill>
                  <a:srgbClr val="FFFFFF"/>
                </a:solidFill>
                <a:latin typeface="+mn-lt"/>
                <a:ea typeface="+mn-ea"/>
                <a:cs typeface="Segoe UI Semilight" panose="020B0402040204020203" pitchFamily="34" charset="0"/>
              </a:defRPr>
            </a:lvl1pPr>
          </a:lstStyle>
          <a:p>
            <a:r>
              <a:rPr lang="en-US" dirty="0"/>
              <a:t>Click to edit </a:t>
            </a:r>
            <a:br>
              <a:rPr lang="en-US" dirty="0"/>
            </a:br>
            <a:r>
              <a:rPr lang="en-US" dirty="0"/>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dirty="0"/>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88DC7993-F1BA-4C18-890B-4B37823B77C7}"/>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B8B1D2D5-0750-4330-AC51-85B44133B18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4FB25928-3249-4C5F-846E-EAC6CE310C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B3D83A9-2BFF-4408-B060-FAA5960FD738}"/>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8" name="TextBox 7">
            <a:extLst>
              <a:ext uri="{FF2B5EF4-FFF2-40B4-BE49-F238E27FC236}">
                <a16:creationId xmlns:a16="http://schemas.microsoft.com/office/drawing/2014/main" id="{374C8789-0E85-4867-9F65-26896787DA40}"/>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Box 14">
            <a:extLst>
              <a:ext uri="{FF2B5EF4-FFF2-40B4-BE49-F238E27FC236}">
                <a16:creationId xmlns:a16="http://schemas.microsoft.com/office/drawing/2014/main" id="{6DE63967-ED8B-4BFD-940B-78BC494D5EAB}"/>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82A657CE-D4EA-41FF-B672-BF225C1CE0AC}"/>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6" name="TextBox 5">
            <a:extLst>
              <a:ext uri="{FF2B5EF4-FFF2-40B4-BE49-F238E27FC236}">
                <a16:creationId xmlns:a16="http://schemas.microsoft.com/office/drawing/2014/main" id="{89B63252-201C-4489-B6C4-28F323FA89B2}"/>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3D2F9-A5DC-4E61-A70B-09B51A4C6AB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6F2137B8-73ED-43D2-93A8-BA971AA599C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D8611D5-183F-45A0-9CBB-9857EE68AB1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4CC9C5-C6EF-4016-A6D3-347535932CC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
        <p:nvSpPr>
          <p:cNvPr id="7" name="TextBox 6">
            <a:extLst>
              <a:ext uri="{FF2B5EF4-FFF2-40B4-BE49-F238E27FC236}">
                <a16:creationId xmlns:a16="http://schemas.microsoft.com/office/drawing/2014/main" id="{03B7D073-554C-40A2-A70D-33953EFD43C6}"/>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
        <p:nvSpPr>
          <p:cNvPr id="5" name="TextBox 4">
            <a:extLst>
              <a:ext uri="{FF2B5EF4-FFF2-40B4-BE49-F238E27FC236}">
                <a16:creationId xmlns:a16="http://schemas.microsoft.com/office/drawing/2014/main" id="{27C22293-4F71-4FF8-AEBB-EB49636DB2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4" name="TextBox 3">
            <a:extLst>
              <a:ext uri="{FF2B5EF4-FFF2-40B4-BE49-F238E27FC236}">
                <a16:creationId xmlns:a16="http://schemas.microsoft.com/office/drawing/2014/main" id="{F097F5DD-164A-4462-A3BD-D611F5BD9E5C}"/>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F66B4831-A52F-4C57-BA0B-D4A04715D04F}"/>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1871783"/>
            <a:ext cx="6765506" cy="1661993"/>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 for attending the MLADS Conference and helping to build a strong community</a:t>
            </a:r>
          </a:p>
        </p:txBody>
      </p:sp>
      <p:sp>
        <p:nvSpPr>
          <p:cNvPr id="5" name="Text Placeholder 4"/>
          <p:cNvSpPr>
            <a:spLocks noGrp="1"/>
          </p:cNvSpPr>
          <p:nvPr>
            <p:ph type="body" sz="quarter" idx="12" hasCustomPrompt="1"/>
          </p:nvPr>
        </p:nvSpPr>
        <p:spPr>
          <a:xfrm>
            <a:off x="584200" y="3962400"/>
            <a:ext cx="6765506" cy="677108"/>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To find recordings, presentations, and other resources from the event, go to: http://aka.ms/fall2019mlads</a:t>
            </a:r>
          </a:p>
        </p:txBody>
      </p:sp>
      <p:sp>
        <p:nvSpPr>
          <p:cNvPr id="11" name="TextBox 10">
            <a:extLst>
              <a:ext uri="{FF2B5EF4-FFF2-40B4-BE49-F238E27FC236}">
                <a16:creationId xmlns:a16="http://schemas.microsoft.com/office/drawing/2014/main" id="{7F2FBE74-9444-472A-B538-419095E27BB8}"/>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5091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9A1E5E9-1647-4400-B107-BE5E200A0A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30492E9-228F-43CF-8914-D7C67FBBBD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A9D0C364-486D-4B7B-9452-89993108A80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1C8523C0-7684-4382-AA70-DB0D8B8E321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10ABA16F-7CFD-4E3E-A106-16783AABDE8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789"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acebook/A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psc.ksp.sk/train/subm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ytorch.org/docs/stable/tensorboard.html" TargetMode="External"/><Relationship Id="rId2" Type="http://schemas.openxmlformats.org/officeDocument/2006/relationships/hyperlink" Target="https://www.tensorflow.org/tensorboard/"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ytorch.org/docs/stable/ji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docs/stable/onnx.html" TargetMode="External"/><Relationship Id="rId2" Type="http://schemas.openxmlformats.org/officeDocument/2006/relationships/hyperlink" Target="https://onnx.ai/" TargetMode="External"/><Relationship Id="rId1" Type="http://schemas.openxmlformats.org/officeDocument/2006/relationships/slideLayout" Target="../slideLayouts/slideLayout4.xml"/><Relationship Id="rId5" Type="http://schemas.openxmlformats.org/officeDocument/2006/relationships/hyperlink" Target="https://github.com/onnx/onnx-docker/blob/master/onnx-ecosystem/inference_demos/simple_onnxruntime_inference.ipynb" TargetMode="External"/><Relationship Id="rId4" Type="http://schemas.openxmlformats.org/officeDocument/2006/relationships/hyperlink" Target="https://microsoft.github.io/onnxruntim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nam01.safelinks.protection.outlook.com/?url=http%3A%2F%2Faka.ms%2Ffall2019mlads&amp;data=02%7C01%7CJanelle.Gomez%40opusteam.com%7Cc729883e958d402b4ac608d74c0a1938%7C08d94c1d2f44409b92a0b665624cee5d%7C0%7C0%7C637061478582888219&amp;sdata=qdHZC47yAL2jnBBaDdqSBW%2F6VlMNCoI1sAIEYRs%2BXWM%3D&amp;reserved=0"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psc.ksp.sk/2016/real/problems/l.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crosoft/pytorch-luxor-lab.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crosoft/pytorch-luxor-lab/tree/master/luxo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 AI,</a:t>
            </a:r>
            <a:br>
              <a:rPr lang="en-US" dirty="0"/>
            </a:br>
            <a:r>
              <a:rPr lang="en-US" dirty="0"/>
              <a:t>AND DATA SCIENCE CONFERENCE</a:t>
            </a:r>
          </a:p>
        </p:txBody>
      </p:sp>
      <p:sp>
        <p:nvSpPr>
          <p:cNvPr id="5" name="Text Placeholder 4"/>
          <p:cNvSpPr>
            <a:spLocks noGrp="1"/>
          </p:cNvSpPr>
          <p:nvPr>
            <p:ph type="body" sz="quarter" idx="10"/>
          </p:nvPr>
        </p:nvSpPr>
        <p:spPr/>
        <p:txBody>
          <a:bodyPr/>
          <a:lstStyle/>
          <a:p>
            <a:r>
              <a:rPr lang="en-US" dirty="0"/>
              <a:t>November 19-21, 2019</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a:t>Adaptive Experimentation Platform Ax</a:t>
            </a:r>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430887"/>
          </a:xfrm>
        </p:spPr>
        <p:txBody>
          <a:bodyPr/>
          <a:lstStyle/>
          <a:p>
            <a:r>
              <a:rPr lang="en-US" dirty="0">
                <a:hlinkClick r:id="rId2"/>
              </a:rPr>
              <a:t>https://github.com/facebook/Ax</a:t>
            </a:r>
            <a:r>
              <a:rPr lang="en-US" dirty="0"/>
              <a:t> </a:t>
            </a:r>
          </a:p>
        </p:txBody>
      </p:sp>
    </p:spTree>
    <p:extLst>
      <p:ext uri="{BB962C8B-B14F-4D97-AF65-F5344CB8AC3E}">
        <p14:creationId xmlns:p14="http://schemas.microsoft.com/office/powerpoint/2010/main" val="22054019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Tune hyperparameters with Ax</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5121402"/>
          </a:xfrm>
        </p:spPr>
        <p:txBody>
          <a:bodyPr/>
          <a:lstStyle/>
          <a:p>
            <a:r>
              <a:rPr lang="en-US" dirty="0"/>
              <a:t>Fill in </a:t>
            </a:r>
            <a:r>
              <a:rPr lang="en-US" dirty="0">
                <a:latin typeface="Consolas" panose="020B0609020204030204" pitchFamily="49" charset="0"/>
              </a:rPr>
              <a:t>parameters</a:t>
            </a:r>
            <a:r>
              <a:rPr lang="en-US" dirty="0"/>
              <a:t> in the </a:t>
            </a:r>
            <a:r>
              <a:rPr lang="en-US" dirty="0">
                <a:latin typeface="Consolas" panose="020B0609020204030204" pitchFamily="49" charset="0"/>
              </a:rPr>
              <a:t>optimize</a:t>
            </a:r>
            <a:r>
              <a:rPr lang="en-US" dirty="0"/>
              <a:t> call in the </a:t>
            </a:r>
            <a:r>
              <a:rPr lang="en-US" dirty="0">
                <a:latin typeface="Consolas" panose="020B0609020204030204" pitchFamily="49" charset="0"/>
              </a:rPr>
              <a:t>tune.p</a:t>
            </a:r>
            <a:r>
              <a:rPr lang="en-US" dirty="0"/>
              <a:t>y file</a:t>
            </a:r>
          </a:p>
          <a:p>
            <a:pPr lvl="1"/>
            <a:r>
              <a:rPr lang="en-US" dirty="0"/>
              <a:t>Start with </a:t>
            </a:r>
            <a:r>
              <a:rPr lang="en-US" dirty="0" err="1">
                <a:latin typeface="Consolas" panose="020B0609020204030204" pitchFamily="49" charset="0"/>
              </a:rPr>
              <a:t>lr</a:t>
            </a:r>
            <a:endParaRPr lang="en-US" dirty="0">
              <a:latin typeface="Consolas" panose="020B0609020204030204" pitchFamily="49" charset="0"/>
            </a:endParaRPr>
          </a:p>
          <a:p>
            <a:pPr lvl="1"/>
            <a:r>
              <a:rPr lang="en-US" dirty="0"/>
              <a:t>If you have a CUDA GPU, increase the number of epochs in </a:t>
            </a:r>
            <a:r>
              <a:rPr lang="en-US" dirty="0" err="1">
                <a:latin typeface="Consolas" panose="020B0609020204030204" pitchFamily="49" charset="0"/>
              </a:rPr>
              <a:t>train_wrapper</a:t>
            </a:r>
            <a:r>
              <a:rPr lang="en-US" dirty="0"/>
              <a:t>() in </a:t>
            </a:r>
            <a:r>
              <a:rPr lang="en-US" dirty="0">
                <a:latin typeface="Consolas" panose="020B0609020204030204" pitchFamily="49" charset="0"/>
              </a:rPr>
              <a:t>tune.py </a:t>
            </a:r>
            <a:r>
              <a:rPr lang="en-US" dirty="0"/>
              <a:t>for better accuracy</a:t>
            </a:r>
          </a:p>
          <a:p>
            <a:pPr lvl="1"/>
            <a:r>
              <a:rPr lang="en-US" dirty="0"/>
              <a:t>Use to </a:t>
            </a:r>
            <a:r>
              <a:rPr lang="en-US" dirty="0">
                <a:latin typeface="Consolas" panose="020B0609020204030204" pitchFamily="49" charset="0"/>
              </a:rPr>
              <a:t>train()</a:t>
            </a:r>
            <a:r>
              <a:rPr lang="en-US" dirty="0"/>
              <a:t> function from </a:t>
            </a:r>
            <a:r>
              <a:rPr lang="en-US" dirty="0">
                <a:latin typeface="Consolas" panose="020B0609020204030204" pitchFamily="49" charset="0"/>
              </a:rPr>
              <a:t>utils.py </a:t>
            </a:r>
            <a:r>
              <a:rPr lang="en-US" dirty="0"/>
              <a:t>to add more parameters for tuning</a:t>
            </a:r>
          </a:p>
          <a:p>
            <a:r>
              <a:rPr lang="en-US" dirty="0"/>
              <a:t>Run </a:t>
            </a:r>
            <a:r>
              <a:rPr lang="en-US" dirty="0">
                <a:latin typeface="Consolas" panose="020B0609020204030204" pitchFamily="49" charset="0"/>
              </a:rPr>
              <a:t>python tune.py </a:t>
            </a:r>
            <a:r>
              <a:rPr lang="en-US" dirty="0"/>
              <a:t>and record the best found parameters</a:t>
            </a:r>
          </a:p>
          <a:p>
            <a:r>
              <a:rPr lang="en-US" dirty="0"/>
              <a:t>Run </a:t>
            </a:r>
            <a:r>
              <a:rPr lang="en-US" dirty="0">
                <a:latin typeface="Consolas" panose="020B0609020204030204" pitchFamily="49" charset="0"/>
              </a:rPr>
              <a:t>python train.py</a:t>
            </a:r>
            <a:r>
              <a:rPr lang="en-US" dirty="0"/>
              <a:t> specifying the best hyperparameters found by Ax on the command line, record the training time, last epoch loss, and validation accuracy</a:t>
            </a:r>
          </a:p>
          <a:p>
            <a:r>
              <a:rPr lang="en-US" dirty="0"/>
              <a:t>Run </a:t>
            </a:r>
            <a:r>
              <a:rPr lang="en-US" dirty="0">
                <a:latin typeface="Consolas" panose="020B0609020204030204" pitchFamily="49" charset="0"/>
              </a:rPr>
              <a:t>python solve.py &gt; l2.out</a:t>
            </a:r>
            <a:r>
              <a:rPr lang="en-US" dirty="0"/>
              <a:t>, record the solving time, submit the result to </a:t>
            </a:r>
            <a:r>
              <a:rPr lang="en-US" dirty="0">
                <a:hlinkClick r:id="rId3"/>
              </a:rPr>
              <a:t>https://ipsc.ksp.sk/train/submit</a:t>
            </a:r>
            <a:r>
              <a:rPr lang="en-US" dirty="0"/>
              <a:t>, select problem “2016/L2 — Luxor Catch-</a:t>
            </a:r>
            <a:r>
              <a:rPr lang="en-US" dirty="0" err="1"/>
              <a:t>ya</a:t>
            </a:r>
            <a:r>
              <a:rPr lang="en-US" dirty="0"/>
              <a:t>! (hard)”</a:t>
            </a:r>
          </a:p>
        </p:txBody>
      </p:sp>
    </p:spTree>
    <p:extLst>
      <p:ext uri="{BB962C8B-B14F-4D97-AF65-F5344CB8AC3E}">
        <p14:creationId xmlns:p14="http://schemas.microsoft.com/office/powerpoint/2010/main" val="13233763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947952"/>
          </a:xfrm>
        </p:spPr>
        <p:txBody>
          <a:bodyPr/>
          <a:lstStyle/>
          <a:p>
            <a:r>
              <a:rPr lang="en-US" dirty="0">
                <a:hlinkClick r:id="rId2"/>
              </a:rPr>
              <a:t>https://www.tensorflow.org/tensorboard/</a:t>
            </a:r>
            <a:endParaRPr lang="en-US" dirty="0"/>
          </a:p>
          <a:p>
            <a:r>
              <a:rPr lang="en-US" dirty="0">
                <a:hlinkClick r:id="rId3"/>
              </a:rPr>
              <a:t>https://pytorch.org/docs/stable/tensorboard.html</a:t>
            </a:r>
            <a:endParaRPr lang="en-US" dirty="0"/>
          </a:p>
        </p:txBody>
      </p:sp>
    </p:spTree>
    <p:extLst>
      <p:ext uri="{BB962C8B-B14F-4D97-AF65-F5344CB8AC3E}">
        <p14:creationId xmlns:p14="http://schemas.microsoft.com/office/powerpoint/2010/main" val="25753877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visualization with </a:t>
            </a:r>
            <a:r>
              <a:rPr lang="en-US" dirty="0" err="1"/>
              <a:t>TensorBoard</a:t>
            </a:r>
            <a:endParaRPr lang="en-US" dirty="0"/>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412968"/>
          </a:xfrm>
        </p:spPr>
        <p:txBody>
          <a:bodyPr/>
          <a:lstStyle/>
          <a:p>
            <a:r>
              <a:rPr lang="en-US" dirty="0"/>
              <a:t>Modify </a:t>
            </a:r>
            <a:r>
              <a:rPr lang="en-US" dirty="0">
                <a:latin typeface="Consolas" panose="020B0609020204030204" pitchFamily="49" charset="0"/>
              </a:rPr>
              <a:t>utils.py </a:t>
            </a:r>
            <a:r>
              <a:rPr lang="en-US" dirty="0"/>
              <a:t>to add loss logging </a:t>
            </a:r>
            <a:r>
              <a:rPr lang="en-US" dirty="0" err="1">
                <a:latin typeface="Consolas" panose="020B0609020204030204" pitchFamily="49" charset="0"/>
              </a:rPr>
              <a:t>SummaryWriter</a:t>
            </a:r>
            <a:endParaRPr lang="en-US" dirty="0">
              <a:latin typeface="Consolas" panose="020B0609020204030204" pitchFamily="49" charset="0"/>
            </a:endParaRPr>
          </a:p>
          <a:p>
            <a:r>
              <a:rPr lang="en-US" dirty="0"/>
              <a:t>Run </a:t>
            </a:r>
            <a:r>
              <a:rPr lang="en-US" dirty="0">
                <a:latin typeface="Consolas" panose="020B0609020204030204" pitchFamily="49" charset="0"/>
              </a:rPr>
              <a:t>python train.py</a:t>
            </a:r>
            <a:r>
              <a:rPr lang="en-US" dirty="0"/>
              <a:t> </a:t>
            </a:r>
          </a:p>
          <a:p>
            <a:r>
              <a:rPr lang="en-US" dirty="0"/>
              <a:t>Run </a:t>
            </a:r>
            <a:r>
              <a:rPr lang="en-US" dirty="0" err="1">
                <a:latin typeface="Consolas" panose="020B0609020204030204" pitchFamily="49" charset="0"/>
              </a:rPr>
              <a:t>tensorboard</a:t>
            </a:r>
            <a:r>
              <a:rPr lang="en-US" dirty="0">
                <a:latin typeface="Consolas" panose="020B0609020204030204" pitchFamily="49" charset="0"/>
              </a:rPr>
              <a:t> </a:t>
            </a:r>
            <a:r>
              <a:rPr lang="en-US" b="1" dirty="0">
                <a:latin typeface="Consolas" panose="020B0609020204030204" pitchFamily="49" charset="0"/>
              </a:rPr>
              <a:t>--</a:t>
            </a:r>
            <a:r>
              <a:rPr lang="en-US" dirty="0" err="1">
                <a:latin typeface="Consolas" panose="020B0609020204030204" pitchFamily="49" charset="0"/>
              </a:rPr>
              <a:t>logdir</a:t>
            </a:r>
            <a:r>
              <a:rPr lang="en-US" b="1" dirty="0">
                <a:latin typeface="Consolas" panose="020B0609020204030204" pitchFamily="49" charset="0"/>
              </a:rPr>
              <a:t>=</a:t>
            </a:r>
            <a:r>
              <a:rPr lang="en-US" dirty="0">
                <a:latin typeface="Consolas" panose="020B0609020204030204" pitchFamily="49" charset="0"/>
              </a:rPr>
              <a:t>runs</a:t>
            </a:r>
            <a:r>
              <a:rPr lang="en-US" dirty="0"/>
              <a:t>, observe loss in the </a:t>
            </a:r>
            <a:r>
              <a:rPr lang="en-US" dirty="0" err="1"/>
              <a:t>TensorBoard</a:t>
            </a:r>
            <a:r>
              <a:rPr lang="en-US" dirty="0"/>
              <a:t> UI</a:t>
            </a:r>
          </a:p>
          <a:p>
            <a:r>
              <a:rPr lang="en-US" dirty="0"/>
              <a:t>Try to add more things to the visualization</a:t>
            </a:r>
          </a:p>
        </p:txBody>
      </p:sp>
    </p:spTree>
    <p:extLst>
      <p:ext uri="{BB962C8B-B14F-4D97-AF65-F5344CB8AC3E}">
        <p14:creationId xmlns:p14="http://schemas.microsoft.com/office/powerpoint/2010/main" val="38783177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E8-4E42-4198-B04F-7235F7DED14C}"/>
              </a:ext>
            </a:extLst>
          </p:cNvPr>
          <p:cNvSpPr>
            <a:spLocks noGrp="1"/>
          </p:cNvSpPr>
          <p:nvPr>
            <p:ph type="title"/>
          </p:nvPr>
        </p:nvSpPr>
        <p:spPr/>
        <p:txBody>
          <a:bodyPr/>
          <a:lstStyle/>
          <a:p>
            <a:r>
              <a:rPr lang="en-US" dirty="0"/>
              <a:t>PyTorch JIT</a:t>
            </a:r>
          </a:p>
        </p:txBody>
      </p:sp>
      <p:sp>
        <p:nvSpPr>
          <p:cNvPr id="3" name="Content Placeholder 2">
            <a:extLst>
              <a:ext uri="{FF2B5EF4-FFF2-40B4-BE49-F238E27FC236}">
                <a16:creationId xmlns:a16="http://schemas.microsoft.com/office/drawing/2014/main" id="{7E7D1AF3-AEBA-4CC3-AED6-C1CC42ADAEA4}"/>
              </a:ext>
            </a:extLst>
          </p:cNvPr>
          <p:cNvSpPr>
            <a:spLocks noGrp="1"/>
          </p:cNvSpPr>
          <p:nvPr>
            <p:ph sz="quarter" idx="10"/>
          </p:nvPr>
        </p:nvSpPr>
        <p:spPr>
          <a:xfrm>
            <a:off x="584200" y="1435100"/>
            <a:ext cx="11018838" cy="947952"/>
          </a:xfrm>
        </p:spPr>
        <p:txBody>
          <a:bodyPr/>
          <a:lstStyle/>
          <a:p>
            <a:r>
              <a:rPr lang="en-US" dirty="0">
                <a:hlinkClick r:id="rId2"/>
              </a:rPr>
              <a:t>https://pytorch.org/docs/stable/jit.html</a:t>
            </a:r>
            <a:endParaRPr lang="en-US" dirty="0"/>
          </a:p>
          <a:p>
            <a:r>
              <a:rPr lang="en-US" dirty="0"/>
              <a:t>The model needs an artificial slowdown to show the benefits of JIT</a:t>
            </a:r>
          </a:p>
        </p:txBody>
      </p:sp>
    </p:spTree>
    <p:extLst>
      <p:ext uri="{BB962C8B-B14F-4D97-AF65-F5344CB8AC3E}">
        <p14:creationId xmlns:p14="http://schemas.microsoft.com/office/powerpoint/2010/main" val="2720519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with JIT</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Add the slowdown loop to the model in </a:t>
            </a:r>
            <a:r>
              <a:rPr lang="en-US" dirty="0">
                <a:latin typeface="Consolas" panose="020B0609020204030204" pitchFamily="49" charset="0"/>
              </a:rPr>
              <a:t>model.py</a:t>
            </a:r>
          </a:p>
          <a:p>
            <a:r>
              <a:rPr lang="en-US" dirty="0"/>
              <a:t>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a:p>
            <a:r>
              <a:rPr lang="en-US" dirty="0"/>
              <a:t>Modify the </a:t>
            </a:r>
            <a:r>
              <a:rPr lang="en-US" dirty="0">
                <a:latin typeface="Consolas" panose="020B0609020204030204" pitchFamily="49" charset="0"/>
              </a:rPr>
              <a:t>train.py</a:t>
            </a:r>
            <a:r>
              <a:rPr lang="en-US" dirty="0"/>
              <a:t> file to JIT-script the model</a:t>
            </a:r>
          </a:p>
          <a:p>
            <a:r>
              <a:rPr lang="en-US" dirty="0"/>
              <a:t>Modify the solve</a:t>
            </a:r>
            <a:r>
              <a:rPr lang="en-US" dirty="0">
                <a:latin typeface="Consolas" panose="020B0609020204030204" pitchFamily="49" charset="0"/>
              </a:rPr>
              <a:t>.py</a:t>
            </a:r>
            <a:r>
              <a:rPr lang="en-US" dirty="0"/>
              <a:t> file to JIT-script the model</a:t>
            </a:r>
          </a:p>
          <a:p>
            <a:r>
              <a:rPr lang="en-US" dirty="0"/>
              <a:t>Again run </a:t>
            </a:r>
            <a:r>
              <a:rPr lang="en-US" dirty="0">
                <a:latin typeface="Consolas" panose="020B0609020204030204" pitchFamily="49" charset="0"/>
              </a:rPr>
              <a:t>python train.py</a:t>
            </a:r>
            <a:r>
              <a:rPr lang="en-US" dirty="0"/>
              <a:t> and </a:t>
            </a:r>
            <a:r>
              <a:rPr lang="en-US" dirty="0">
                <a:latin typeface="Consolas" panose="020B0609020204030204" pitchFamily="49" charset="0"/>
              </a:rPr>
              <a:t>python solve.py &gt; l2.out, </a:t>
            </a:r>
            <a:r>
              <a:rPr lang="en-US" dirty="0"/>
              <a:t>record the training time, the last epoch loss, the validation accuracy, and the solving time</a:t>
            </a:r>
          </a:p>
        </p:txBody>
      </p:sp>
    </p:spTree>
    <p:extLst>
      <p:ext uri="{BB962C8B-B14F-4D97-AF65-F5344CB8AC3E}">
        <p14:creationId xmlns:p14="http://schemas.microsoft.com/office/powerpoint/2010/main" val="3389225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3B-2C87-4132-85BB-E1929B0D78AC}"/>
              </a:ext>
            </a:extLst>
          </p:cNvPr>
          <p:cNvSpPr>
            <a:spLocks noGrp="1"/>
          </p:cNvSpPr>
          <p:nvPr>
            <p:ph type="title"/>
          </p:nvPr>
        </p:nvSpPr>
        <p:spPr/>
        <p:txBody>
          <a:bodyPr/>
          <a:lstStyle/>
          <a:p>
            <a:r>
              <a:rPr lang="en-US" dirty="0"/>
              <a:t>ONNX and ONNX Runtime</a:t>
            </a:r>
          </a:p>
        </p:txBody>
      </p:sp>
      <p:sp>
        <p:nvSpPr>
          <p:cNvPr id="3" name="Content Placeholder 2">
            <a:extLst>
              <a:ext uri="{FF2B5EF4-FFF2-40B4-BE49-F238E27FC236}">
                <a16:creationId xmlns:a16="http://schemas.microsoft.com/office/drawing/2014/main" id="{ABFF3161-D46A-4DC3-B8D1-0B934AD3B103}"/>
              </a:ext>
            </a:extLst>
          </p:cNvPr>
          <p:cNvSpPr>
            <a:spLocks noGrp="1"/>
          </p:cNvSpPr>
          <p:nvPr>
            <p:ph sz="quarter" idx="10"/>
          </p:nvPr>
        </p:nvSpPr>
        <p:spPr>
          <a:xfrm>
            <a:off x="584200" y="1435100"/>
            <a:ext cx="11018838" cy="3360920"/>
          </a:xfrm>
        </p:spPr>
        <p:txBody>
          <a:bodyPr/>
          <a:lstStyle/>
          <a:p>
            <a:r>
              <a:rPr lang="en-US" dirty="0"/>
              <a:t>ONNX </a:t>
            </a:r>
            <a:r>
              <a:rPr lang="en-US" dirty="0">
                <a:hlinkClick r:id="rId2"/>
              </a:rPr>
              <a:t>https://onnx.ai/</a:t>
            </a:r>
            <a:r>
              <a:rPr lang="en-US" dirty="0"/>
              <a:t> </a:t>
            </a:r>
          </a:p>
          <a:p>
            <a:r>
              <a:rPr lang="en-US" dirty="0"/>
              <a:t>PyTorch saving to ONNX </a:t>
            </a:r>
            <a:r>
              <a:rPr lang="en-US" dirty="0">
                <a:hlinkClick r:id="rId3"/>
              </a:rPr>
              <a:t>https://pytorch.org/docs/stable/onnx.html</a:t>
            </a:r>
            <a:r>
              <a:rPr lang="en-US" dirty="0"/>
              <a:t> </a:t>
            </a:r>
          </a:p>
          <a:p>
            <a:r>
              <a:rPr lang="en-US" dirty="0"/>
              <a:t>ONNX Runtime </a:t>
            </a:r>
            <a:r>
              <a:rPr lang="en-US" dirty="0">
                <a:hlinkClick r:id="rId4"/>
              </a:rPr>
              <a:t>https://microsoft.github.io/onnxruntime/</a:t>
            </a:r>
            <a:r>
              <a:rPr lang="en-US" dirty="0"/>
              <a:t> </a:t>
            </a:r>
          </a:p>
          <a:p>
            <a:r>
              <a:rPr lang="en-US" dirty="0"/>
              <a:t>Python inference example </a:t>
            </a:r>
            <a:r>
              <a:rPr lang="en-US" dirty="0">
                <a:hlinkClick r:id="rId5"/>
              </a:rPr>
              <a:t>https://github.com/onnx/onnx-docker/blob/master/onnx-ecosystem/inference_demos/simple_onnxruntime_inference.ipynb</a:t>
            </a:r>
            <a:endParaRPr lang="en-US" dirty="0"/>
          </a:p>
          <a:p>
            <a:endParaRPr lang="en-US" dirty="0"/>
          </a:p>
        </p:txBody>
      </p:sp>
    </p:spTree>
    <p:extLst>
      <p:ext uri="{BB962C8B-B14F-4D97-AF65-F5344CB8AC3E}">
        <p14:creationId xmlns:p14="http://schemas.microsoft.com/office/powerpoint/2010/main" val="6648132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inference with ONNX Runtime</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22694"/>
          </a:xfrm>
        </p:spPr>
        <p:txBody>
          <a:bodyPr/>
          <a:lstStyle/>
          <a:p>
            <a:r>
              <a:rPr lang="en-US" dirty="0"/>
              <a:t>The slowdown loop in </a:t>
            </a:r>
            <a:r>
              <a:rPr lang="en-US" dirty="0">
                <a:latin typeface="Consolas" panose="020B0609020204030204" pitchFamily="49" charset="0"/>
              </a:rPr>
              <a:t>model.py </a:t>
            </a:r>
            <a:r>
              <a:rPr lang="en-US" dirty="0"/>
              <a:t>from the JIT step should be still there</a:t>
            </a:r>
          </a:p>
          <a:p>
            <a:r>
              <a:rPr lang="en-US" dirty="0"/>
              <a:t>Modify </a:t>
            </a:r>
            <a:r>
              <a:rPr lang="en-US" dirty="0">
                <a:latin typeface="Consolas" panose="020B0609020204030204" pitchFamily="49" charset="0"/>
              </a:rPr>
              <a:t>train.py</a:t>
            </a:r>
            <a:r>
              <a:rPr lang="en-US" dirty="0"/>
              <a:t> to save into ONNX format (</a:t>
            </a:r>
            <a:r>
              <a:rPr lang="en-US" dirty="0">
                <a:highlight>
                  <a:srgbClr val="FFFF00"/>
                </a:highlight>
              </a:rPr>
              <a:t>remove JIT-</a:t>
            </a:r>
            <a:r>
              <a:rPr lang="en-US" dirty="0" err="1">
                <a:highlight>
                  <a:srgbClr val="FFFF00"/>
                </a:highlight>
              </a:rPr>
              <a:t>ing</a:t>
            </a:r>
            <a:r>
              <a:rPr lang="en-US" dirty="0">
                <a:highlight>
                  <a:srgbClr val="FFFF00"/>
                </a:highlight>
              </a:rPr>
              <a:t> of the model</a:t>
            </a:r>
            <a:r>
              <a:rPr lang="en-US" dirty="0"/>
              <a:t>), keep in mind that </a:t>
            </a:r>
            <a:r>
              <a:rPr lang="en-US" dirty="0">
                <a:highlight>
                  <a:srgbClr val="FFFF00"/>
                </a:highlight>
              </a:rPr>
              <a:t>batch axis is a dynamic axis</a:t>
            </a:r>
            <a:r>
              <a:rPr lang="en-US" dirty="0"/>
              <a:t>, run </a:t>
            </a:r>
            <a:r>
              <a:rPr lang="en-US" dirty="0">
                <a:latin typeface="Consolas" panose="020B0609020204030204" pitchFamily="49" charset="0"/>
              </a:rPr>
              <a:t>python train.py</a:t>
            </a:r>
            <a:r>
              <a:rPr lang="en-US" dirty="0"/>
              <a:t>, </a:t>
            </a:r>
          </a:p>
          <a:p>
            <a:r>
              <a:rPr lang="en-US" dirty="0"/>
              <a:t>Inspect the saved ONNX model with </a:t>
            </a:r>
            <a:r>
              <a:rPr lang="en-US" dirty="0" err="1"/>
              <a:t>Netron</a:t>
            </a:r>
            <a:endParaRPr lang="en-US" dirty="0"/>
          </a:p>
          <a:p>
            <a:r>
              <a:rPr lang="en-US" dirty="0"/>
              <a:t>Modify the </a:t>
            </a:r>
            <a:r>
              <a:rPr lang="en-US" dirty="0">
                <a:latin typeface="Consolas" panose="020B0609020204030204" pitchFamily="49" charset="0"/>
              </a:rPr>
              <a:t>solve.py</a:t>
            </a:r>
            <a:r>
              <a:rPr lang="en-US" dirty="0"/>
              <a:t> file to load the ONNX model instead of the PyTorch model</a:t>
            </a:r>
          </a:p>
          <a:p>
            <a:r>
              <a:rPr lang="en-US" dirty="0"/>
              <a:t>Run </a:t>
            </a:r>
            <a:r>
              <a:rPr lang="en-US" dirty="0">
                <a:latin typeface="Consolas" panose="020B0609020204030204" pitchFamily="49" charset="0"/>
              </a:rPr>
              <a:t>python solve.py &gt; l2.out</a:t>
            </a:r>
            <a:r>
              <a:rPr lang="en-US" dirty="0"/>
              <a:t>,</a:t>
            </a:r>
            <a:r>
              <a:rPr lang="en-US" dirty="0">
                <a:latin typeface="Consolas" panose="020B0609020204030204" pitchFamily="49" charset="0"/>
              </a:rPr>
              <a:t> </a:t>
            </a:r>
            <a:r>
              <a:rPr lang="en-US" dirty="0"/>
              <a:t>record the solving time</a:t>
            </a:r>
          </a:p>
        </p:txBody>
      </p:sp>
    </p:spTree>
    <p:extLst>
      <p:ext uri="{BB962C8B-B14F-4D97-AF65-F5344CB8AC3E}">
        <p14:creationId xmlns:p14="http://schemas.microsoft.com/office/powerpoint/2010/main" val="13846308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D583-FB8E-4520-BD33-CA5BB8625E3E}"/>
              </a:ext>
            </a:extLst>
          </p:cNvPr>
          <p:cNvSpPr>
            <a:spLocks noGrp="1"/>
          </p:cNvSpPr>
          <p:nvPr>
            <p:ph type="title"/>
          </p:nvPr>
        </p:nvSpPr>
        <p:spPr/>
        <p:txBody>
          <a:bodyPr/>
          <a:lstStyle/>
          <a:p>
            <a:r>
              <a:rPr lang="en-US" dirty="0"/>
              <a:t>Where to go next</a:t>
            </a:r>
          </a:p>
        </p:txBody>
      </p:sp>
      <p:sp>
        <p:nvSpPr>
          <p:cNvPr id="3" name="Content Placeholder 2">
            <a:extLst>
              <a:ext uri="{FF2B5EF4-FFF2-40B4-BE49-F238E27FC236}">
                <a16:creationId xmlns:a16="http://schemas.microsoft.com/office/drawing/2014/main" id="{68EA7A76-3508-4EE0-BF21-AF9DB5C68FE1}"/>
              </a:ext>
            </a:extLst>
          </p:cNvPr>
          <p:cNvSpPr>
            <a:spLocks noGrp="1"/>
          </p:cNvSpPr>
          <p:nvPr>
            <p:ph sz="quarter" idx="10"/>
          </p:nvPr>
        </p:nvSpPr>
        <p:spPr>
          <a:xfrm>
            <a:off x="584200" y="1435100"/>
            <a:ext cx="11018838" cy="1465016"/>
          </a:xfrm>
        </p:spPr>
        <p:txBody>
          <a:bodyPr/>
          <a:lstStyle/>
          <a:p>
            <a:r>
              <a:rPr lang="en-US" dirty="0"/>
              <a:t>Distributed deep learning (</a:t>
            </a:r>
            <a:r>
              <a:rPr lang="en-US" dirty="0" err="1"/>
              <a:t>Horovod</a:t>
            </a:r>
            <a:r>
              <a:rPr lang="en-US" dirty="0"/>
              <a:t>, </a:t>
            </a:r>
            <a:r>
              <a:rPr lang="en-US" dirty="0" err="1"/>
              <a:t>torch.distributed</a:t>
            </a:r>
            <a:r>
              <a:rPr lang="en-US" dirty="0"/>
              <a:t>)</a:t>
            </a:r>
          </a:p>
          <a:p>
            <a:r>
              <a:rPr lang="en-US" dirty="0"/>
              <a:t>Cloud machine learning (</a:t>
            </a:r>
            <a:r>
              <a:rPr lang="en-US" dirty="0" err="1"/>
              <a:t>AzureML</a:t>
            </a:r>
            <a:r>
              <a:rPr lang="en-US" dirty="0"/>
              <a:t>)</a:t>
            </a:r>
          </a:p>
          <a:p>
            <a:r>
              <a:rPr lang="en-US" dirty="0"/>
              <a:t>Advanced architectures (RNNs, transformers, etc.)</a:t>
            </a:r>
          </a:p>
        </p:txBody>
      </p:sp>
    </p:spTree>
    <p:extLst>
      <p:ext uri="{BB962C8B-B14F-4D97-AF65-F5344CB8AC3E}">
        <p14:creationId xmlns:p14="http://schemas.microsoft.com/office/powerpoint/2010/main" val="37657461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B4C-71C1-4356-A059-E3FAE81BC379}"/>
              </a:ext>
            </a:extLst>
          </p:cNvPr>
          <p:cNvSpPr>
            <a:spLocks noGrp="1"/>
          </p:cNvSpPr>
          <p:nvPr>
            <p:ph type="title"/>
          </p:nvPr>
        </p:nvSpPr>
        <p:spPr/>
        <p:txBody>
          <a:bodyPr/>
          <a:lstStyle/>
          <a:p>
            <a:r>
              <a:rPr lang="en-US" dirty="0"/>
              <a:t>Thank you for attending the MLADS Conference and helping to build a strong community</a:t>
            </a:r>
          </a:p>
        </p:txBody>
      </p:sp>
      <p:sp>
        <p:nvSpPr>
          <p:cNvPr id="3" name="Text Placeholder 2">
            <a:extLst>
              <a:ext uri="{FF2B5EF4-FFF2-40B4-BE49-F238E27FC236}">
                <a16:creationId xmlns:a16="http://schemas.microsoft.com/office/drawing/2014/main" id="{8971CBDA-6A53-4A78-8CDE-4B81A41C55BC}"/>
              </a:ext>
            </a:extLst>
          </p:cNvPr>
          <p:cNvSpPr>
            <a:spLocks noGrp="1"/>
          </p:cNvSpPr>
          <p:nvPr>
            <p:ph type="body" sz="quarter" idx="12"/>
          </p:nvPr>
        </p:nvSpPr>
        <p:spPr/>
        <p:txBody>
          <a:bodyPr/>
          <a:lstStyle/>
          <a:p>
            <a:r>
              <a:rPr lang="en-US" dirty="0"/>
              <a:t>To find recordings, presentations, and other resources from the event, go to: </a:t>
            </a:r>
            <a:r>
              <a:rPr lang="en-US" dirty="0">
                <a:hlinkClick r:id="rId2"/>
              </a:rPr>
              <a:t>http://aka.ms/fall2019mlads</a:t>
            </a:r>
            <a:endParaRPr lang="en-US" dirty="0"/>
          </a:p>
        </p:txBody>
      </p:sp>
    </p:spTree>
    <p:extLst>
      <p:ext uri="{BB962C8B-B14F-4D97-AF65-F5344CB8AC3E}">
        <p14:creationId xmlns:p14="http://schemas.microsoft.com/office/powerpoint/2010/main" val="22018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09550"/>
            <a:ext cx="11298937" cy="3323987"/>
          </a:xfrm>
        </p:spPr>
        <p:txBody>
          <a:bodyPr/>
          <a:lstStyle/>
          <a:p>
            <a:r>
              <a:rPr lang="en-US" dirty="0">
                <a:solidFill>
                  <a:srgbClr val="000000"/>
                </a:solidFill>
              </a:rPr>
              <a:t>Solving problems with Deep Learning: an in-depth example using PyTorch and its ecosystem</a:t>
            </a:r>
          </a:p>
        </p:txBody>
      </p:sp>
      <p:sp>
        <p:nvSpPr>
          <p:cNvPr id="5" name="Text Placeholder 4"/>
          <p:cNvSpPr>
            <a:spLocks noGrp="1"/>
          </p:cNvSpPr>
          <p:nvPr>
            <p:ph type="body" sz="quarter" idx="12"/>
          </p:nvPr>
        </p:nvSpPr>
        <p:spPr/>
        <p:txBody>
          <a:bodyPr/>
          <a:lstStyle/>
          <a:p>
            <a:r>
              <a:rPr lang="en-US" dirty="0"/>
              <a:t>Sergii Dymchenko</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3964162"/>
          </a:xfrm>
        </p:spPr>
        <p:txBody>
          <a:bodyPr/>
          <a:lstStyle/>
          <a:p>
            <a:r>
              <a:rPr lang="en-US" dirty="0"/>
              <a:t>Learn/refresh PyTorch basics by running a simple CNN model</a:t>
            </a:r>
          </a:p>
          <a:p>
            <a:r>
              <a:rPr lang="en-US" dirty="0"/>
              <a:t>Learn how to use PyTorch JIT to speed up training/inference</a:t>
            </a:r>
          </a:p>
          <a:p>
            <a:r>
              <a:rPr lang="en-US" dirty="0"/>
              <a:t>Learn how to use Ax for hyperparameters tuning</a:t>
            </a:r>
          </a:p>
          <a:p>
            <a:r>
              <a:rPr lang="en-US" dirty="0"/>
              <a:t>Learn how to use ONNX and ONNX Runtime for inferencing</a:t>
            </a:r>
          </a:p>
          <a:p>
            <a:r>
              <a:rPr lang="en-US" dirty="0"/>
              <a:t>Learn about using visualization tools </a:t>
            </a:r>
            <a:r>
              <a:rPr lang="en-US" dirty="0" err="1"/>
              <a:t>Netron</a:t>
            </a:r>
            <a:r>
              <a:rPr lang="en-US" dirty="0"/>
              <a:t> and </a:t>
            </a:r>
            <a:r>
              <a:rPr lang="en-US" dirty="0" err="1"/>
              <a:t>TensorBoard</a:t>
            </a:r>
            <a:r>
              <a:rPr lang="en-US" dirty="0"/>
              <a:t> with PyTorch</a:t>
            </a:r>
          </a:p>
          <a:p>
            <a:endParaRPr lang="en-US"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Non-goals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1895904"/>
          </a:xfrm>
        </p:spPr>
        <p:txBody>
          <a:bodyPr/>
          <a:lstStyle/>
          <a:p>
            <a:r>
              <a:rPr lang="en-US" dirty="0"/>
              <a:t>Not about distributed deep learning</a:t>
            </a:r>
          </a:p>
          <a:p>
            <a:r>
              <a:rPr lang="en-US" dirty="0"/>
              <a:t>Not about using cloud services</a:t>
            </a:r>
          </a:p>
          <a:p>
            <a:r>
              <a:rPr lang="en-US" dirty="0"/>
              <a:t>Not about advanced architectures/models like LSTM, transformers, BERT, etc.</a:t>
            </a:r>
          </a:p>
        </p:txBody>
      </p:sp>
    </p:spTree>
    <p:extLst>
      <p:ext uri="{BB962C8B-B14F-4D97-AF65-F5344CB8AC3E}">
        <p14:creationId xmlns:p14="http://schemas.microsoft.com/office/powerpoint/2010/main" val="3308383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lvl="0"/>
            <a:r>
              <a:rPr lang="en-US" dirty="0"/>
              <a:t>IPSC 2016 Problem L – Luxor Catch-</a:t>
            </a:r>
            <a:r>
              <a:rPr lang="en-US" dirty="0" err="1"/>
              <a:t>ya</a:t>
            </a:r>
            <a:r>
              <a:rPr lang="en-US" dirty="0"/>
              <a:t>!</a:t>
            </a:r>
          </a:p>
        </p:txBody>
      </p:sp>
      <p:sp>
        <p:nvSpPr>
          <p:cNvPr id="3" name="Text Placeholder 2"/>
          <p:cNvSpPr>
            <a:spLocks noGrp="1"/>
          </p:cNvSpPr>
          <p:nvPr>
            <p:ph type="body" sz="quarter" idx="10"/>
          </p:nvPr>
        </p:nvSpPr>
        <p:spPr>
          <a:xfrm>
            <a:off x="584200" y="1435497"/>
            <a:ext cx="11018520" cy="430887"/>
          </a:xfrm>
        </p:spPr>
        <p:txBody>
          <a:bodyPr/>
          <a:lstStyle/>
          <a:p>
            <a:pPr lvl="0"/>
            <a:r>
              <a:rPr lang="en-US" dirty="0"/>
              <a:t>Problem and dataset: </a:t>
            </a:r>
            <a:r>
              <a:rPr lang="en-US" dirty="0">
                <a:hlinkClick r:id="rId3"/>
              </a:rPr>
              <a:t>https://ipsc.ksp.sk/2016/real/problems/l.html</a:t>
            </a:r>
            <a:r>
              <a:rPr lang="en-US" dirty="0"/>
              <a:t> </a:t>
            </a:r>
          </a:p>
        </p:txBody>
      </p:sp>
    </p:spTree>
    <p:extLst>
      <p:ext uri="{BB962C8B-B14F-4D97-AF65-F5344CB8AC3E}">
        <p14:creationId xmlns:p14="http://schemas.microsoft.com/office/powerpoint/2010/main" val="14937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4E4-CC98-4E5D-A0F1-AF8FD5268045}"/>
              </a:ext>
            </a:extLst>
          </p:cNvPr>
          <p:cNvSpPr>
            <a:spLocks noGrp="1"/>
          </p:cNvSpPr>
          <p:nvPr>
            <p:ph type="title"/>
          </p:nvPr>
        </p:nvSpPr>
        <p:spPr/>
        <p:txBody>
          <a:bodyPr/>
          <a:lstStyle/>
          <a:p>
            <a:r>
              <a:rPr lang="en-US" dirty="0"/>
              <a:t>Code and data</a:t>
            </a:r>
          </a:p>
        </p:txBody>
      </p:sp>
      <p:sp>
        <p:nvSpPr>
          <p:cNvPr id="11" name="Text Placeholder 4">
            <a:extLst>
              <a:ext uri="{FF2B5EF4-FFF2-40B4-BE49-F238E27FC236}">
                <a16:creationId xmlns:a16="http://schemas.microsoft.com/office/drawing/2014/main" id="{41A4C1C3-4486-4CD2-94B4-6DF41DF17881}"/>
              </a:ext>
            </a:extLst>
          </p:cNvPr>
          <p:cNvSpPr txBox="1">
            <a:spLocks/>
          </p:cNvSpPr>
          <p:nvPr/>
        </p:nvSpPr>
        <p:spPr>
          <a:xfrm>
            <a:off x="588263" y="1436688"/>
            <a:ext cx="11018520" cy="17235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Consolas" panose="020B0609020204030204" pitchFamily="49" charset="0"/>
              </a:rPr>
              <a:t>git clone </a:t>
            </a:r>
            <a:r>
              <a:rPr lang="en-US" dirty="0">
                <a:latin typeface="Consolas" panose="020B0609020204030204" pitchFamily="49" charset="0"/>
                <a:hlinkClick r:id="rId2"/>
              </a:rPr>
              <a:t>https://github.com/microsoft/pytorch-luxor-lab.git</a:t>
            </a:r>
            <a:br>
              <a:rPr lang="en-US" dirty="0">
                <a:latin typeface="Consolas" panose="020B0609020204030204" pitchFamily="49" charset="0"/>
              </a:rPr>
            </a:br>
            <a:r>
              <a:rPr lang="en-US" dirty="0">
                <a:latin typeface="Consolas" panose="020B0609020204030204" pitchFamily="49" charset="0"/>
              </a:rPr>
              <a:t>cd </a:t>
            </a:r>
            <a:r>
              <a:rPr lang="en-US" dirty="0" err="1">
                <a:latin typeface="Consolas" panose="020B0609020204030204" pitchFamily="49" charset="0"/>
              </a:rPr>
              <a:t>pytorch</a:t>
            </a:r>
            <a:r>
              <a:rPr lang="en-US" dirty="0">
                <a:latin typeface="Consolas" panose="020B0609020204030204" pitchFamily="49" charset="0"/>
              </a:rPr>
              <a:t>-</a:t>
            </a:r>
            <a:r>
              <a:rPr lang="en-US" dirty="0" err="1">
                <a:latin typeface="Consolas" panose="020B0609020204030204" pitchFamily="49" charset="0"/>
              </a:rPr>
              <a:t>luxor</a:t>
            </a:r>
            <a:r>
              <a:rPr lang="en-US" dirty="0">
                <a:latin typeface="Consolas" panose="020B0609020204030204" pitchFamily="49" charset="0"/>
              </a:rPr>
              <a:t>-lab</a:t>
            </a:r>
            <a:br>
              <a:rPr lang="en-US" dirty="0">
                <a:latin typeface="Consolas" panose="020B0609020204030204" pitchFamily="49" charset="0"/>
              </a:rPr>
            </a:br>
            <a:r>
              <a:rPr lang="en-US" dirty="0">
                <a:latin typeface="Consolas" panose="020B0609020204030204" pitchFamily="49" charset="0"/>
              </a:rPr>
              <a:t>python download-data.py # takes some time</a:t>
            </a:r>
          </a:p>
        </p:txBody>
      </p:sp>
      <p:sp>
        <p:nvSpPr>
          <p:cNvPr id="12" name="Text Placeholder 4">
            <a:extLst>
              <a:ext uri="{FF2B5EF4-FFF2-40B4-BE49-F238E27FC236}">
                <a16:creationId xmlns:a16="http://schemas.microsoft.com/office/drawing/2014/main" id="{44992DA5-25FB-4964-830B-2790B5CD8336}"/>
              </a:ext>
            </a:extLst>
          </p:cNvPr>
          <p:cNvSpPr txBox="1">
            <a:spLocks/>
          </p:cNvSpPr>
          <p:nvPr/>
        </p:nvSpPr>
        <p:spPr>
          <a:xfrm>
            <a:off x="588263" y="3585727"/>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If you don’t have the dependencies installed yet, try:</a:t>
            </a:r>
            <a:br>
              <a:rPr lang="en-US" dirty="0">
                <a:latin typeface="Consolas" panose="020B0609020204030204" pitchFamily="49" charset="0"/>
              </a:rPr>
            </a:br>
            <a:r>
              <a:rPr lang="en-US" dirty="0">
                <a:latin typeface="Consolas" panose="020B0609020204030204" pitchFamily="49" charset="0"/>
              </a:rPr>
              <a:t>pip install -r requirements-cpu.txt -f https://download.pytorch.org/whl/torch_stable.html</a:t>
            </a:r>
          </a:p>
        </p:txBody>
      </p:sp>
    </p:spTree>
    <p:extLst>
      <p:ext uri="{BB962C8B-B14F-4D97-AF65-F5344CB8AC3E}">
        <p14:creationId xmlns:p14="http://schemas.microsoft.com/office/powerpoint/2010/main" val="606841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D727-776A-42A1-932E-02950E46E7F1}"/>
              </a:ext>
            </a:extLst>
          </p:cNvPr>
          <p:cNvSpPr>
            <a:spLocks noGrp="1"/>
          </p:cNvSpPr>
          <p:nvPr>
            <p:ph type="title"/>
          </p:nvPr>
        </p:nvSpPr>
        <p:spPr/>
        <p:txBody>
          <a:bodyPr/>
          <a:lstStyle/>
          <a:p>
            <a:r>
              <a:rPr lang="en-US" dirty="0"/>
              <a:t>Code structure and overview</a:t>
            </a:r>
          </a:p>
        </p:txBody>
      </p:sp>
      <p:sp>
        <p:nvSpPr>
          <p:cNvPr id="3" name="Content Placeholder 2">
            <a:extLst>
              <a:ext uri="{FF2B5EF4-FFF2-40B4-BE49-F238E27FC236}">
                <a16:creationId xmlns:a16="http://schemas.microsoft.com/office/drawing/2014/main" id="{87521D46-70C4-4AA1-96B0-70A0D2D8D4A5}"/>
              </a:ext>
            </a:extLst>
          </p:cNvPr>
          <p:cNvSpPr>
            <a:spLocks noGrp="1"/>
          </p:cNvSpPr>
          <p:nvPr>
            <p:ph sz="quarter" idx="10"/>
          </p:nvPr>
        </p:nvSpPr>
        <p:spPr>
          <a:xfrm>
            <a:off x="584200" y="1435100"/>
            <a:ext cx="11018838" cy="430887"/>
          </a:xfrm>
        </p:spPr>
        <p:txBody>
          <a:bodyPr/>
          <a:lstStyle/>
          <a:p>
            <a:r>
              <a:rPr lang="en-US" dirty="0">
                <a:hlinkClick r:id="rId2"/>
              </a:rPr>
              <a:t>https://github.com/microsoft/pytorch-luxor-lab/tree/master/luxor</a:t>
            </a:r>
            <a:r>
              <a:rPr lang="en-US" dirty="0"/>
              <a:t> </a:t>
            </a:r>
          </a:p>
        </p:txBody>
      </p:sp>
    </p:spTree>
    <p:extLst>
      <p:ext uri="{BB962C8B-B14F-4D97-AF65-F5344CB8AC3E}">
        <p14:creationId xmlns:p14="http://schemas.microsoft.com/office/powerpoint/2010/main" val="1822062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Run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861774"/>
          </a:xfrm>
        </p:spPr>
        <p:txBody>
          <a:bodyPr/>
          <a:lstStyle/>
          <a:p>
            <a:r>
              <a:rPr lang="en-US" dirty="0"/>
              <a:t>Run </a:t>
            </a:r>
            <a:r>
              <a:rPr lang="en-US" dirty="0">
                <a:latin typeface="Consolas" panose="020B0609020204030204" pitchFamily="49" charset="0"/>
              </a:rPr>
              <a:t>python train.py</a:t>
            </a:r>
            <a:r>
              <a:rPr lang="en-US" dirty="0"/>
              <a:t>, record the training time, last epoch loss, and validation accuracy</a:t>
            </a:r>
          </a:p>
        </p:txBody>
      </p:sp>
      <p:graphicFrame>
        <p:nvGraphicFramePr>
          <p:cNvPr id="4" name="Table 3">
            <a:extLst>
              <a:ext uri="{FF2B5EF4-FFF2-40B4-BE49-F238E27FC236}">
                <a16:creationId xmlns:a16="http://schemas.microsoft.com/office/drawing/2014/main" id="{4345379C-FFCD-4780-B640-B08B384CA8A7}"/>
              </a:ext>
            </a:extLst>
          </p:cNvPr>
          <p:cNvGraphicFramePr>
            <a:graphicFrameLocks noGrp="1"/>
          </p:cNvGraphicFramePr>
          <p:nvPr>
            <p:extLst>
              <p:ext uri="{D42A27DB-BD31-4B8C-83A1-F6EECF244321}">
                <p14:modId xmlns:p14="http://schemas.microsoft.com/office/powerpoint/2010/main" val="278646956"/>
              </p:ext>
            </p:extLst>
          </p:nvPr>
        </p:nvGraphicFramePr>
        <p:xfrm>
          <a:off x="584200" y="3248025"/>
          <a:ext cx="11018838" cy="912898"/>
        </p:xfrm>
        <a:graphic>
          <a:graphicData uri="http://schemas.openxmlformats.org/drawingml/2006/table">
            <a:tbl>
              <a:tblPr/>
              <a:tblGrid>
                <a:gridCol w="1921890">
                  <a:extLst>
                    <a:ext uri="{9D8B030D-6E8A-4147-A177-3AD203B41FA5}">
                      <a16:colId xmlns:a16="http://schemas.microsoft.com/office/drawing/2014/main" val="2440732118"/>
                    </a:ext>
                  </a:extLst>
                </a:gridCol>
                <a:gridCol w="2017985">
                  <a:extLst>
                    <a:ext uri="{9D8B030D-6E8A-4147-A177-3AD203B41FA5}">
                      <a16:colId xmlns:a16="http://schemas.microsoft.com/office/drawing/2014/main" val="3579375089"/>
                    </a:ext>
                  </a:extLst>
                </a:gridCol>
                <a:gridCol w="2242205">
                  <a:extLst>
                    <a:ext uri="{9D8B030D-6E8A-4147-A177-3AD203B41FA5}">
                      <a16:colId xmlns:a16="http://schemas.microsoft.com/office/drawing/2014/main" val="1956794853"/>
                    </a:ext>
                  </a:extLst>
                </a:gridCol>
                <a:gridCol w="2882836">
                  <a:extLst>
                    <a:ext uri="{9D8B030D-6E8A-4147-A177-3AD203B41FA5}">
                      <a16:colId xmlns:a16="http://schemas.microsoft.com/office/drawing/2014/main" val="3386994836"/>
                    </a:ext>
                  </a:extLst>
                </a:gridCol>
                <a:gridCol w="1953922">
                  <a:extLst>
                    <a:ext uri="{9D8B030D-6E8A-4147-A177-3AD203B41FA5}">
                      <a16:colId xmlns:a16="http://schemas.microsoft.com/office/drawing/2014/main" val="3839020428"/>
                    </a:ext>
                  </a:extLst>
                </a:gridCol>
              </a:tblGrid>
              <a:tr h="456449">
                <a:tc>
                  <a:txBody>
                    <a:bodyPr/>
                    <a:lstStyle/>
                    <a:p>
                      <a:pPr algn="l" fontAlgn="b"/>
                      <a:r>
                        <a:rPr lang="en-US" sz="2400" b="1" i="0" u="none" strike="noStrike">
                          <a:solidFill>
                            <a:srgbClr val="000000"/>
                          </a:solidFill>
                          <a:effectLst/>
                          <a:latin typeface="Calibri" panose="020F0502020204030204" pitchFamily="34" charset="0"/>
                        </a:rPr>
                        <a:t>Description</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Training time</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Last epoch loss</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Validation accuracy</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Solving time</a:t>
                      </a:r>
                    </a:p>
                  </a:txBody>
                  <a:tcPr marL="12013" marR="12013" marT="12013" marB="0" anchor="b">
                    <a:lnL>
                      <a:noFill/>
                    </a:lnL>
                    <a:lnR>
                      <a:noFill/>
                    </a:lnR>
                    <a:lnT>
                      <a:noFill/>
                    </a:lnT>
                    <a:lnB>
                      <a:noFill/>
                    </a:lnB>
                  </a:tcPr>
                </a:tc>
                <a:extLst>
                  <a:ext uri="{0D108BD9-81ED-4DB2-BD59-A6C34878D82A}">
                    <a16:rowId xmlns:a16="http://schemas.microsoft.com/office/drawing/2014/main" val="3119941019"/>
                  </a:ext>
                </a:extLst>
              </a:tr>
              <a:tr h="456449">
                <a:tc>
                  <a:txBody>
                    <a:bodyPr/>
                    <a:lstStyle/>
                    <a:p>
                      <a:pPr algn="l" fontAlgn="b"/>
                      <a:r>
                        <a:rPr lang="en-US" sz="2400" b="0" i="0" u="none" strike="noStrike">
                          <a:solidFill>
                            <a:srgbClr val="000000"/>
                          </a:solidFill>
                          <a:effectLst/>
                          <a:latin typeface="Calibri" panose="020F0502020204030204" pitchFamily="34" charset="0"/>
                        </a:rPr>
                        <a:t>Initial model</a:t>
                      </a:r>
                    </a:p>
                  </a:txBody>
                  <a:tcPr marL="12013" marR="12013" marT="120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133.765875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18.20925325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0.651515152</a:t>
                      </a:r>
                    </a:p>
                  </a:txBody>
                  <a:tcPr marL="12013" marR="12013" marT="12013"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12013" marR="12013" marT="12013" marB="0" anchor="b">
                    <a:lnL>
                      <a:noFill/>
                    </a:lnL>
                    <a:lnR>
                      <a:noFill/>
                    </a:lnR>
                    <a:lnT>
                      <a:noFill/>
                    </a:lnT>
                    <a:lnB>
                      <a:noFill/>
                    </a:lnB>
                  </a:tcPr>
                </a:tc>
                <a:extLst>
                  <a:ext uri="{0D108BD9-81ED-4DB2-BD59-A6C34878D82A}">
                    <a16:rowId xmlns:a16="http://schemas.microsoft.com/office/drawing/2014/main" val="2148512563"/>
                  </a:ext>
                </a:extLst>
              </a:tr>
            </a:tbl>
          </a:graphicData>
        </a:graphic>
      </p:graphicFrame>
    </p:spTree>
    <p:extLst>
      <p:ext uri="{BB962C8B-B14F-4D97-AF65-F5344CB8AC3E}">
        <p14:creationId xmlns:p14="http://schemas.microsoft.com/office/powerpoint/2010/main" val="1870230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Modify the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2856167"/>
          </a:xfrm>
        </p:spPr>
        <p:txBody>
          <a:bodyPr/>
          <a:lstStyle/>
          <a:p>
            <a:r>
              <a:rPr lang="en-US" dirty="0"/>
              <a:t>Modify the model in the </a:t>
            </a:r>
            <a:r>
              <a:rPr lang="en-US" dirty="0">
                <a:latin typeface="Consolas" panose="020B0609020204030204" pitchFamily="49" charset="0"/>
              </a:rPr>
              <a:t>model.py </a:t>
            </a:r>
            <a:r>
              <a:rPr lang="en-US" dirty="0"/>
              <a:t>file:</a:t>
            </a:r>
          </a:p>
          <a:p>
            <a:pPr lvl="1"/>
            <a:r>
              <a:rPr lang="en-US" dirty="0"/>
              <a:t>Start as simple as changing the number of out features for the internal linear layer</a:t>
            </a:r>
          </a:p>
          <a:p>
            <a:pPr lvl="1"/>
            <a:r>
              <a:rPr lang="en-US" dirty="0"/>
              <a:t>Add/remove layers or modify in a more complex way if you are an experienced PyTorch user</a:t>
            </a:r>
          </a:p>
          <a:p>
            <a:pPr lvl="1"/>
            <a:r>
              <a:rPr lang="en-US" dirty="0"/>
              <a:t>Don’t modify hyperparameters yet</a:t>
            </a:r>
          </a:p>
          <a:p>
            <a:pPr lvl="1"/>
            <a:r>
              <a:rPr lang="en-US" dirty="0"/>
              <a:t>Try to get at least ~90% validation accuracy</a:t>
            </a:r>
          </a:p>
          <a:p>
            <a:r>
              <a:rPr lang="en-US" dirty="0"/>
              <a:t>Run </a:t>
            </a:r>
            <a:r>
              <a:rPr lang="en-US" dirty="0">
                <a:latin typeface="Consolas" panose="020B0609020204030204" pitchFamily="49" charset="0"/>
              </a:rPr>
              <a:t>python train.py</a:t>
            </a:r>
            <a:r>
              <a:rPr lang="en-US" dirty="0"/>
              <a:t>, record the training time, last epoch loss, and validation accuracy</a:t>
            </a:r>
          </a:p>
        </p:txBody>
      </p:sp>
    </p:spTree>
    <p:extLst>
      <p:ext uri="{BB962C8B-B14F-4D97-AF65-F5344CB8AC3E}">
        <p14:creationId xmlns:p14="http://schemas.microsoft.com/office/powerpoint/2010/main" val="1699343891"/>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solidFill>
              <a:schemeClr val="tx1"/>
            </a:solidFill>
          </a:defRPr>
        </a:defPPr>
      </a:lstStyle>
    </a:txDef>
  </a:objectDefaults>
  <a:extraClrSchemeLst/>
  <a:extLst>
    <a:ext uri="{05A4C25C-085E-4340-85A3-A5531E510DB2}">
      <thm15:themeFamily xmlns:thm15="http://schemas.microsoft.com/office/thememl/2012/main" name="MLADS_16x9_Template_v02.potx" id="{56C7554B-34DB-42ED-B81C-0C80A2B12686}" vid="{547695E7-E4F5-423A-9868-FFA005DE6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06670dda-0291-4061-b6e0-f6c0cb392c5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4aa919a-b200-49cb-beca-4c7e081032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MLADS_16x9_Template_v02</Template>
  <TotalTime>11966</TotalTime>
  <Words>1348</Words>
  <Application>Microsoft Office PowerPoint</Application>
  <PresentationFormat>Widescreen</PresentationFormat>
  <Paragraphs>121</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Segoe UI Semibold</vt:lpstr>
      <vt:lpstr>Wingdings</vt:lpstr>
      <vt:lpstr>9-51063_MLADS_Template</vt:lpstr>
      <vt:lpstr>MACHINE LEARNING, AI, AND DATA SCIENCE CONFERENCE</vt:lpstr>
      <vt:lpstr>Solving problems with Deep Learning: an in-depth example using PyTorch and its ecosystem</vt:lpstr>
      <vt:lpstr>Session goals </vt:lpstr>
      <vt:lpstr>Non-goals</vt:lpstr>
      <vt:lpstr>IPSC 2016 Problem L – Luxor Catch-ya!</vt:lpstr>
      <vt:lpstr>Code and data</vt:lpstr>
      <vt:lpstr>Code structure and overview</vt:lpstr>
      <vt:lpstr>Hands-on: Run initial model</vt:lpstr>
      <vt:lpstr>Hands-on: Modify the initial model</vt:lpstr>
      <vt:lpstr>Adaptive Experimentation Platform Ax</vt:lpstr>
      <vt:lpstr>Hands-on: Tune hyperparameters with Ax</vt:lpstr>
      <vt:lpstr>TensorBoard</vt:lpstr>
      <vt:lpstr>Hands-on: visualization with TensorBoard</vt:lpstr>
      <vt:lpstr>PyTorch JIT</vt:lpstr>
      <vt:lpstr>Hands-on: Speed up with JIT</vt:lpstr>
      <vt:lpstr>ONNX and ONNX Runtime</vt:lpstr>
      <vt:lpstr>Hands-on: Speed up inference with ONNX Runtime</vt:lpstr>
      <vt:lpstr>Where to go next</vt:lpstr>
      <vt:lpstr>Thank you for attending the MLADS Conference and helping to build a strong community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subject>&lt;Event name&gt;</dc:subject>
  <dc:creator>Alex Blanton</dc:creator>
  <cp:keywords>MLADS - Machine Learning, AI, and Data Science Conference</cp:keywords>
  <dc:description/>
  <cp:lastModifiedBy>Sergii Dymchenko</cp:lastModifiedBy>
  <cp:revision>50</cp:revision>
  <dcterms:created xsi:type="dcterms:W3CDTF">2019-10-10T22:36:53Z</dcterms:created>
  <dcterms:modified xsi:type="dcterms:W3CDTF">2019-11-21T20:11:23Z</dcterms:modified>
  <cp:category>MLADS - Machine Learning, AI, and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