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64" r:id="rId8"/>
    <p:sldId id="2465" r:id="rId9"/>
    <p:sldId id="2466" r:id="rId10"/>
    <p:sldId id="2433" r:id="rId11"/>
    <p:sldId id="2467" r:id="rId12"/>
    <p:sldId id="2456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60" y="21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MSC\Semester%201\Big-Data-Analytical-technologies\Assignment\Final\Application%20execution%20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Time Taken</a:t>
            </a:r>
            <a:r>
              <a:rPr lang="en-US" b="1" baseline="0" dirty="0">
                <a:solidFill>
                  <a:schemeClr val="tx1"/>
                </a:solidFill>
              </a:rPr>
              <a:t> By (Sec)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AllQuery!$B$1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AllQuery!$A$2:$A$6</c:f>
              <c:strCache>
                <c:ptCount val="5"/>
                <c:pt idx="0">
                  <c:v>CarrierDelay</c:v>
                </c:pt>
                <c:pt idx="1">
                  <c:v>WeatherDelay</c:v>
                </c:pt>
                <c:pt idx="2">
                  <c:v>NASDelay</c:v>
                </c:pt>
                <c:pt idx="3">
                  <c:v>SecurityDelay</c:v>
                </c:pt>
                <c:pt idx="4">
                  <c:v>LateAircraftDelay</c:v>
                </c:pt>
              </c:strCache>
            </c:strRef>
          </c:cat>
          <c:val>
            <c:numRef>
              <c:f>AllQuery!$B$2:$B$6</c:f>
              <c:numCache>
                <c:formatCode>General</c:formatCode>
                <c:ptCount val="5"/>
                <c:pt idx="0">
                  <c:v>15.8</c:v>
                </c:pt>
                <c:pt idx="1">
                  <c:v>16</c:v>
                </c:pt>
                <c:pt idx="2">
                  <c:v>15.6</c:v>
                </c:pt>
                <c:pt idx="3">
                  <c:v>15.4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B-401D-976F-FC93A721DE86}"/>
            </c:ext>
          </c:extLst>
        </c:ser>
        <c:ser>
          <c:idx val="1"/>
          <c:order val="1"/>
          <c:tx>
            <c:strRef>
              <c:f>AllQuery!$C$1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AllQuery!$A$2:$A$6</c:f>
              <c:strCache>
                <c:ptCount val="5"/>
                <c:pt idx="0">
                  <c:v>CarrierDelay</c:v>
                </c:pt>
                <c:pt idx="1">
                  <c:v>WeatherDelay</c:v>
                </c:pt>
                <c:pt idx="2">
                  <c:v>NASDelay</c:v>
                </c:pt>
                <c:pt idx="3">
                  <c:v>SecurityDelay</c:v>
                </c:pt>
                <c:pt idx="4">
                  <c:v>LateAircraftDelay</c:v>
                </c:pt>
              </c:strCache>
            </c:strRef>
          </c:cat>
          <c:val>
            <c:numRef>
              <c:f>AllQuery!$C$2:$C$6</c:f>
              <c:numCache>
                <c:formatCode>General</c:formatCode>
                <c:ptCount val="5"/>
                <c:pt idx="0">
                  <c:v>24.4</c:v>
                </c:pt>
                <c:pt idx="1">
                  <c:v>23.6</c:v>
                </c:pt>
                <c:pt idx="2">
                  <c:v>23.4</c:v>
                </c:pt>
                <c:pt idx="3">
                  <c:v>24.2</c:v>
                </c:pt>
                <c:pt idx="4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B-401D-976F-FC93A721DE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9256032"/>
        <c:axId val="1449255616"/>
      </c:barChart>
      <c:catAx>
        <c:axId val="14492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255616"/>
        <c:crosses val="autoZero"/>
        <c:auto val="1"/>
        <c:lblAlgn val="ctr"/>
        <c:lblOffset val="100"/>
        <c:noMultiLvlLbl val="0"/>
      </c:catAx>
      <c:valAx>
        <c:axId val="144925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Time (Sec)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25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  <a:effectLst/>
              </a:rPr>
              <a:t>Time Taken for </a:t>
            </a:r>
            <a:r>
              <a:rPr lang="en-US" b="1">
                <a:solidFill>
                  <a:schemeClr val="tx1"/>
                </a:solidFill>
              </a:rPr>
              <a:t>CarrierDelay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CarrierDelay!$B$1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CarrierDelay!$A$2:$A$6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CarrierDelay!$B$2:$B$6</c:f>
              <c:numCache>
                <c:formatCode>General</c:formatCode>
                <c:ptCount val="5"/>
                <c:pt idx="0">
                  <c:v>16</c:v>
                </c:pt>
                <c:pt idx="1">
                  <c:v>15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7-4EBB-B062-C9705A068F94}"/>
            </c:ext>
          </c:extLst>
        </c:ser>
        <c:ser>
          <c:idx val="1"/>
          <c:order val="1"/>
          <c:tx>
            <c:strRef>
              <c:f>CarrierDelay!$C$1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CarrierDelay!$A$2:$A$6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CarrierDelay!$C$2:$C$6</c:f>
              <c:numCache>
                <c:formatCode>General</c:formatCode>
                <c:ptCount val="5"/>
                <c:pt idx="0">
                  <c:v>24</c:v>
                </c:pt>
                <c:pt idx="1">
                  <c:v>24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7-4EBB-B062-C9705A068F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437008"/>
        <c:axId val="1489431184"/>
      </c:barChart>
      <c:catAx>
        <c:axId val="14894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31184"/>
        <c:crosses val="autoZero"/>
        <c:auto val="1"/>
        <c:lblAlgn val="ctr"/>
        <c:lblOffset val="100"/>
        <c:noMultiLvlLbl val="0"/>
      </c:catAx>
      <c:valAx>
        <c:axId val="14894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Time Taken for WeatherDelay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WeatherDelay!$B$1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WeatherDelay!$A$2:$A$6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WeatherDelay!$B$2:$B$6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4-40AC-9891-1808785F74C4}"/>
            </c:ext>
          </c:extLst>
        </c:ser>
        <c:ser>
          <c:idx val="1"/>
          <c:order val="1"/>
          <c:tx>
            <c:strRef>
              <c:f>WeatherDelay!$C$1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WeatherDelay!$A$2:$A$6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WeatherDelay!$C$2:$C$6</c:f>
              <c:numCache>
                <c:formatCode>General</c:formatCode>
                <c:ptCount val="5"/>
                <c:pt idx="0">
                  <c:v>24</c:v>
                </c:pt>
                <c:pt idx="1">
                  <c:v>23</c:v>
                </c:pt>
                <c:pt idx="2">
                  <c:v>24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4-40AC-9891-1808785F74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432432"/>
        <c:axId val="1489430352"/>
      </c:barChart>
      <c:catAx>
        <c:axId val="14894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30352"/>
        <c:crosses val="autoZero"/>
        <c:auto val="1"/>
        <c:lblAlgn val="ctr"/>
        <c:lblOffset val="100"/>
        <c:noMultiLvlLbl val="0"/>
      </c:catAx>
      <c:valAx>
        <c:axId val="148943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3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Time Taken for NASDelay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NASDelay!$B$1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NASDelay!$A$2:$A$6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NASDelay!$B$2:$B$6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90-45C3-8B29-8EBB6270A65B}"/>
            </c:ext>
          </c:extLst>
        </c:ser>
        <c:ser>
          <c:idx val="1"/>
          <c:order val="1"/>
          <c:tx>
            <c:strRef>
              <c:f>NASDelay!$C$1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NASDelay!$A$2:$A$6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NASDelay!$C$2:$C$6</c:f>
              <c:numCache>
                <c:formatCode>General</c:formatCode>
                <c:ptCount val="5"/>
                <c:pt idx="0">
                  <c:v>23</c:v>
                </c:pt>
                <c:pt idx="1">
                  <c:v>24</c:v>
                </c:pt>
                <c:pt idx="2">
                  <c:v>23</c:v>
                </c:pt>
                <c:pt idx="3">
                  <c:v>24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90-45C3-8B29-8EBB6270A65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429104"/>
        <c:axId val="1489429936"/>
      </c:barChart>
      <c:catAx>
        <c:axId val="148942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29936"/>
        <c:crosses val="autoZero"/>
        <c:auto val="1"/>
        <c:lblAlgn val="ctr"/>
        <c:lblOffset val="100"/>
        <c:noMultiLvlLbl val="0"/>
      </c:catAx>
      <c:valAx>
        <c:axId val="14894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2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Time Taken for SecurityDelay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SecurityDelay!$B$1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SecurityDelay!$A$2:$A$6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SecurityDelay!$B$2:$B$6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15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A-4D90-A6C9-44AE024745CB}"/>
            </c:ext>
          </c:extLst>
        </c:ser>
        <c:ser>
          <c:idx val="1"/>
          <c:order val="1"/>
          <c:tx>
            <c:strRef>
              <c:f>SecurityDelay!$C$1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SecurityDelay!$A$2:$A$6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SecurityDelay!$C$2:$C$6</c:f>
              <c:numCache>
                <c:formatCode>General</c:formatCode>
                <c:ptCount val="5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A-4D90-A6C9-44AE024745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426608"/>
        <c:axId val="1489407888"/>
      </c:barChart>
      <c:catAx>
        <c:axId val="14894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07888"/>
        <c:crosses val="autoZero"/>
        <c:auto val="1"/>
        <c:lblAlgn val="ctr"/>
        <c:lblOffset val="100"/>
        <c:noMultiLvlLbl val="0"/>
      </c:catAx>
      <c:valAx>
        <c:axId val="14894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2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Time Taken for LateAircraftDelay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LateAircraftDelay!$B$1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LateAircraftDelay!$A$2:$A$6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LateAircraftDelay!$B$2:$B$6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1-455B-9F6C-08063E82F23F}"/>
            </c:ext>
          </c:extLst>
        </c:ser>
        <c:ser>
          <c:idx val="1"/>
          <c:order val="1"/>
          <c:tx>
            <c:strRef>
              <c:f>LateAircraftDelay!$C$1</c:f>
              <c:strCache>
                <c:ptCount val="1"/>
                <c:pt idx="0">
                  <c:v>Hive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LateAircraftDelay!$A$2:$A$6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LateAircraftDelay!$C$2:$C$6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91-455B-9F6C-08063E82F2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413712"/>
        <c:axId val="1489409136"/>
      </c:barChart>
      <c:catAx>
        <c:axId val="14894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09136"/>
        <c:crosses val="autoZero"/>
        <c:auto val="1"/>
        <c:lblAlgn val="ctr"/>
        <c:lblOffset val="100"/>
        <c:noMultiLvlLbl val="0"/>
      </c:catAx>
      <c:valAx>
        <c:axId val="148940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1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Bhathiya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Bhathiya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Bhathiya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Bhathiya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09" y="1608977"/>
            <a:ext cx="6053762" cy="288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MapReduce and Apache Spark</a:t>
            </a:r>
          </a:p>
        </p:txBody>
      </p:sp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18C6A8-06C8-0279-705E-9FFA18D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65" y="642364"/>
            <a:ext cx="3717746" cy="96661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073445"/>
            <a:ext cx="4553909" cy="987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Bhathiya Bandara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239147H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D1DCC37-2C3A-7178-F3DC-435AAF91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23" y="4114654"/>
            <a:ext cx="3373538" cy="17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3" b="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4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300"/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Agenda</a:t>
            </a: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1271" y="2078875"/>
            <a:ext cx="5267998" cy="3798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 to MapReduce and 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Demo in Amazon EMR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and contrast MapReduce and 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DAD58-E688-C336-AA2A-D6DF5BC8CEAE}"/>
              </a:ext>
            </a:extLst>
          </p:cNvPr>
          <p:cNvSpPr/>
          <p:nvPr/>
        </p:nvSpPr>
        <p:spPr>
          <a:xfrm>
            <a:off x="0" y="0"/>
            <a:ext cx="3612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MapReduce</a:t>
            </a: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AC02653-A86C-5DFC-7925-3BDFE15E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892751"/>
            <a:ext cx="7762875" cy="3108017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0B70B33E-1E43-EF6E-EFB0-F753029F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507" y="24573"/>
            <a:ext cx="2414494" cy="764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564E67-5F93-C5DF-5DDB-4F1423371F40}"/>
              </a:ext>
            </a:extLst>
          </p:cNvPr>
          <p:cNvSpPr txBox="1"/>
          <p:nvPr/>
        </p:nvSpPr>
        <p:spPr>
          <a:xfrm>
            <a:off x="382494" y="1070820"/>
            <a:ext cx="9508566" cy="419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Programming Model and Framework allows to process and analyze large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 in distributed and parallel manner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was first introduced by Google in 2004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Contain main two phases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Mapper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 data is divided into smaller chunks and processed in parallel by multiple nodes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Outputs key value pairs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Reducer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80CD-AB08-E675-3480-669E52370816}"/>
              </a:ext>
            </a:extLst>
          </p:cNvPr>
          <p:cNvSpPr txBox="1"/>
          <p:nvPr/>
        </p:nvSpPr>
        <p:spPr>
          <a:xfrm>
            <a:off x="1309127" y="4756937"/>
            <a:ext cx="323896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Key-value pairs are shuffled and sorted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then reduced to produce the final output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7BA240-8905-0369-86D4-00D823B8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4" y="4195164"/>
            <a:ext cx="4912659" cy="266283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7D5CAEF-5B8B-F074-2229-E3441D3B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326209"/>
            <a:ext cx="4834964" cy="35317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DAD58-E688-C336-AA2A-D6DF5BC8CEAE}"/>
              </a:ext>
            </a:extLst>
          </p:cNvPr>
          <p:cNvSpPr/>
          <p:nvPr/>
        </p:nvSpPr>
        <p:spPr>
          <a:xfrm>
            <a:off x="-52401" y="-48040"/>
            <a:ext cx="4104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Apache Spark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F75C7-9174-DBA6-7684-3696BA960365}"/>
              </a:ext>
            </a:extLst>
          </p:cNvPr>
          <p:cNvSpPr txBox="1"/>
          <p:nvPr/>
        </p:nvSpPr>
        <p:spPr>
          <a:xfrm>
            <a:off x="382494" y="1070820"/>
            <a:ext cx="11767670" cy="294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Open-source distributed computing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was first introduced in 2012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Spark is an in-memory processing system which decrease the processing delay.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Supports variety of programming languages, including Java, Scala, and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supports a wide range of data sources, including Hadoop Distributed File System (HDFS), Cassandra,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Includes ML library and support Spark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767B35A-590F-CE6C-1190-D9426918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720" y="86513"/>
            <a:ext cx="1775634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D1DCC37-2C3A-7178-F3DC-435AAF91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6" y="1049743"/>
            <a:ext cx="3794760" cy="1973275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18C6A8-06C8-0279-705E-9FFA18D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1" y="4270650"/>
            <a:ext cx="4837175" cy="1257665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13" y="2242462"/>
            <a:ext cx="2852928" cy="1186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</a:t>
            </a:r>
            <a:endParaRPr lang="en-US" sz="66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D1DCC37-2C3A-7178-F3DC-435AAF91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6" y="1049743"/>
            <a:ext cx="3794760" cy="1973275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18C6A8-06C8-0279-705E-9FFA18D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1" y="4270650"/>
            <a:ext cx="4837175" cy="1257665"/>
          </a:xfrm>
          <a:prstGeom prst="rect">
            <a:avLst/>
          </a:pr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B744E81-6248-E4BE-0FAD-DCBD8A74FA3D}"/>
              </a:ext>
            </a:extLst>
          </p:cNvPr>
          <p:cNvSpPr txBox="1">
            <a:spLocks/>
          </p:cNvSpPr>
          <p:nvPr/>
        </p:nvSpPr>
        <p:spPr>
          <a:xfrm>
            <a:off x="2089613" y="2024577"/>
            <a:ext cx="4418789" cy="1404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</a:t>
            </a:r>
            <a:endParaRPr lang="en-US" sz="66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A7175A3-29EA-EE99-8683-2F246043E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14494"/>
              </p:ext>
            </p:extLst>
          </p:nvPr>
        </p:nvGraphicFramePr>
        <p:xfrm>
          <a:off x="184470" y="99133"/>
          <a:ext cx="7794119" cy="416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B9005E-69D4-69F9-BE93-A9DE0800D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691582"/>
              </p:ext>
            </p:extLst>
          </p:nvPr>
        </p:nvGraphicFramePr>
        <p:xfrm>
          <a:off x="8169835" y="99133"/>
          <a:ext cx="3837695" cy="210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5D743AE-843F-574F-3B5E-83B444C3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118682"/>
              </p:ext>
            </p:extLst>
          </p:nvPr>
        </p:nvGraphicFramePr>
        <p:xfrm>
          <a:off x="8169835" y="2354729"/>
          <a:ext cx="3875328" cy="191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E7CDB25-4372-D8AF-3BB2-5EADA9A95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545790"/>
              </p:ext>
            </p:extLst>
          </p:nvPr>
        </p:nvGraphicFramePr>
        <p:xfrm>
          <a:off x="198783" y="4431908"/>
          <a:ext cx="3823382" cy="22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E6BCDB1-3938-23A4-9FE2-83967C78E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89599"/>
              </p:ext>
            </p:extLst>
          </p:nvPr>
        </p:nvGraphicFramePr>
        <p:xfrm>
          <a:off x="8169836" y="4432709"/>
          <a:ext cx="3875326" cy="225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15CFE76-C453-9965-6E5B-1908C71AB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8082"/>
              </p:ext>
            </p:extLst>
          </p:nvPr>
        </p:nvGraphicFramePr>
        <p:xfrm>
          <a:off x="4193674" y="4431908"/>
          <a:ext cx="3784914" cy="225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DAD58-E688-C336-AA2A-D6DF5BC8CEAE}"/>
              </a:ext>
            </a:extLst>
          </p:cNvPr>
          <p:cNvSpPr/>
          <p:nvPr/>
        </p:nvSpPr>
        <p:spPr>
          <a:xfrm>
            <a:off x="-381729" y="-52688"/>
            <a:ext cx="98179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MapReduce and Apache Spark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767B35A-590F-CE6C-1190-D9426918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720" y="86513"/>
            <a:ext cx="1775634" cy="92332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96CED9-C94A-8D88-549E-F197EBA1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0415"/>
              </p:ext>
            </p:extLst>
          </p:nvPr>
        </p:nvGraphicFramePr>
        <p:xfrm>
          <a:off x="687295" y="1099671"/>
          <a:ext cx="10470777" cy="48528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90259">
                  <a:extLst>
                    <a:ext uri="{9D8B030D-6E8A-4147-A177-3AD203B41FA5}">
                      <a16:colId xmlns:a16="http://schemas.microsoft.com/office/drawing/2014/main" val="2165614807"/>
                    </a:ext>
                  </a:extLst>
                </a:gridCol>
                <a:gridCol w="3490259">
                  <a:extLst>
                    <a:ext uri="{9D8B030D-6E8A-4147-A177-3AD203B41FA5}">
                      <a16:colId xmlns:a16="http://schemas.microsoft.com/office/drawing/2014/main" val="4244637614"/>
                    </a:ext>
                  </a:extLst>
                </a:gridCol>
                <a:gridCol w="3490259">
                  <a:extLst>
                    <a:ext uri="{9D8B030D-6E8A-4147-A177-3AD203B41FA5}">
                      <a16:colId xmlns:a16="http://schemas.microsoft.com/office/drawing/2014/main" val="3230049080"/>
                    </a:ext>
                  </a:extLst>
                </a:gridCol>
              </a:tblGrid>
              <a:tr h="7608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Factor</a:t>
                      </a:r>
                      <a:endParaRPr lang="en-US" sz="2400" b="1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Spark</a:t>
                      </a:r>
                      <a:endParaRPr lang="en-US" sz="2400" b="1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MapReduce</a:t>
                      </a:r>
                      <a:endParaRPr lang="en-US" sz="2400" b="1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147952"/>
                  </a:ext>
                </a:extLst>
              </a:tr>
              <a:tr h="1048719">
                <a:tc>
                  <a:txBody>
                    <a:bodyPr/>
                    <a:lstStyle/>
                    <a:p>
                      <a:r>
                        <a:rPr lang="en-US" dirty="0"/>
                        <a:t>Data Processing capability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Processing/ Real Time processing</a:t>
                      </a:r>
                    </a:p>
                    <a:p>
                      <a:r>
                        <a:rPr lang="en-US" dirty="0"/>
                        <a:t>Use In memory 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Processing</a:t>
                      </a:r>
                    </a:p>
                    <a:p>
                      <a:r>
                        <a:rPr lang="en-US" dirty="0"/>
                        <a:t>Use file systems 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5732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 compared to MapReduce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Latency Computing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68239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r>
                        <a:rPr lang="en-US" dirty="0"/>
                        <a:t>User Friendliness</a:t>
                      </a:r>
                    </a:p>
                    <a:p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effort is less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 effort is High</a:t>
                      </a:r>
                    </a:p>
                    <a:p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5253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r>
                        <a:rPr lang="en-US" dirty="0"/>
                        <a:t>Resource Usage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more memory/ Store data in Memory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less Memory / Store data in Disks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92871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r>
                        <a:rPr lang="en-US" dirty="0"/>
                        <a:t>Programming language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Java, Scala, Python, R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Java and Python</a:t>
                      </a:r>
                      <a:endParaRPr lang="en-US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59290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6F9553-BED8-E50C-70E3-1880EE50A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01044"/>
            <a:ext cx="2414494" cy="7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6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546590"/>
            <a:ext cx="5897218" cy="884238"/>
          </a:xfrm>
        </p:spPr>
        <p:txBody>
          <a:bodyPr/>
          <a:lstStyle/>
          <a:p>
            <a:r>
              <a:rPr lang="en-US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64569"/>
            <a:ext cx="5669280" cy="2134114"/>
          </a:xfrm>
        </p:spPr>
        <p:txBody>
          <a:bodyPr>
            <a:normAutofit/>
          </a:bodyPr>
          <a:lstStyle/>
          <a:p>
            <a:r>
              <a:rPr lang="en-US" b="1" dirty="0"/>
              <a:t>Based on the results, as expected, we can see that Spark Performance is much better than the Hadoop Hive </a:t>
            </a:r>
          </a:p>
          <a:p>
            <a:r>
              <a:rPr lang="en-US" b="1" dirty="0"/>
              <a:t>Hadoop is better for batch processing and handling large files, while Spark is better for real-time processing and interactive analytics.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Office PowerPoint</Application>
  <PresentationFormat>Widescreen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Microsoft Sans Serif</vt:lpstr>
      <vt:lpstr>Wingdings</vt:lpstr>
      <vt:lpstr>Office Theme</vt:lpstr>
      <vt:lpstr>MapReduce and Apache Spark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2020-08-19T22:58:34Z</dcterms:created>
  <dcterms:modified xsi:type="dcterms:W3CDTF">2023-03-03T10:27:21Z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