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9"/>
  </p:notesMasterIdLst>
  <p:sldIdLst>
    <p:sldId id="256" r:id="rId2"/>
    <p:sldId id="257" r:id="rId3"/>
    <p:sldId id="258" r:id="rId4"/>
    <p:sldId id="262" r:id="rId5"/>
    <p:sldId id="259" r:id="rId6"/>
    <p:sldId id="260" r:id="rId7"/>
    <p:sldId id="261" r:id="rId8"/>
  </p:sldIdLst>
  <p:sldSz cx="9144000" cy="5143500" type="screen16x9"/>
  <p:notesSz cx="6858000" cy="9144000"/>
  <p:embeddedFontLst>
    <p:embeddedFont>
      <p:font typeface="Arial Rounded MT Bold" panose="020F0704030504030204" pitchFamily="34" charset="0"/>
      <p:regular r:id="rId10"/>
    </p:embeddedFont>
    <p:embeddedFont>
      <p:font typeface="Bahnschrift" panose="020B0502040204020203" pitchFamily="34" charset="0"/>
      <p:regular r:id="rId11"/>
      <p:bold r:id="rId12"/>
    </p:embeddedFont>
    <p:embeddedFont>
      <p:font typeface="Corbel" panose="020B050302020402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SemiBold" panose="00000700000000000000" pitchFamily="50" charset="0"/>
      <p:bold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e2db9029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e2db9029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e2db9029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e2db9029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e2db9029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e2db9029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e2db9029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e2db9029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5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e2db9029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e2db9029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e2db9029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e2db902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e2db9029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e2db9029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2/16/2022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5452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18948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3939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65951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076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9227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4388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90522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44100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80746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348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18836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74565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smtClean="0"/>
              <a:pPr/>
              <a:t>2/16/2022</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88305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HHviSDUTtUc" TargetMode="External"/><Relationship Id="rId3" Type="http://schemas.openxmlformats.org/officeDocument/2006/relationships/hyperlink" Target="https://www.youtube.com/watch?v=0V8VTMol7Vc" TargetMode="External"/><Relationship Id="rId7" Type="http://schemas.openxmlformats.org/officeDocument/2006/relationships/hyperlink" Target="https://www.youtube.com/watch?v=u9cHEJivgPA"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www.youtube.com/watch?v=VMP1oQOxfM0" TargetMode="External"/><Relationship Id="rId5" Type="http://schemas.openxmlformats.org/officeDocument/2006/relationships/hyperlink" Target="https://www.youtube.com/watch?v=vrCpsUMh368" TargetMode="External"/><Relationship Id="rId4" Type="http://schemas.openxmlformats.org/officeDocument/2006/relationships/hyperlink" Target="https://www.youtube.com/watch?v=JRCJ6RtE3x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673636" y="1505971"/>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800" b="1" dirty="0">
                <a:latin typeface="Lato"/>
                <a:ea typeface="Lato"/>
                <a:cs typeface="Lato"/>
                <a:sym typeface="Lato"/>
              </a:rPr>
              <a:t>OTP Generator and Verifier via email </a:t>
            </a:r>
            <a:endParaRPr sz="3800" b="1" dirty="0">
              <a:latin typeface="Lato"/>
              <a:ea typeface="Lato"/>
              <a:cs typeface="Lato"/>
              <a:sym typeface="Lato"/>
            </a:endParaRPr>
          </a:p>
        </p:txBody>
      </p:sp>
      <p:pic>
        <p:nvPicPr>
          <p:cNvPr id="131" name="Google Shape;131;p13"/>
          <p:cNvPicPr preferRelativeResize="0"/>
          <p:nvPr/>
        </p:nvPicPr>
        <p:blipFill>
          <a:blip r:embed="rId3">
            <a:alphaModFix/>
          </a:blip>
          <a:stretch>
            <a:fillRect/>
          </a:stretch>
        </p:blipFill>
        <p:spPr>
          <a:xfrm>
            <a:off x="259221" y="191800"/>
            <a:ext cx="977376" cy="966625"/>
          </a:xfrm>
          <a:prstGeom prst="rect">
            <a:avLst/>
          </a:prstGeom>
          <a:noFill/>
          <a:ln>
            <a:noFill/>
          </a:ln>
        </p:spPr>
      </p:pic>
      <p:sp>
        <p:nvSpPr>
          <p:cNvPr id="8" name="TextBox 7">
            <a:extLst>
              <a:ext uri="{FF2B5EF4-FFF2-40B4-BE49-F238E27FC236}">
                <a16:creationId xmlns:a16="http://schemas.microsoft.com/office/drawing/2014/main" id="{DA11AF30-9A1E-4C44-B266-1B40A07D8BE0}"/>
              </a:ext>
            </a:extLst>
          </p:cNvPr>
          <p:cNvSpPr txBox="1"/>
          <p:nvPr/>
        </p:nvSpPr>
        <p:spPr>
          <a:xfrm>
            <a:off x="453666" y="4195982"/>
            <a:ext cx="2286000" cy="536044"/>
          </a:xfrm>
          <a:prstGeom prst="rect">
            <a:avLst/>
          </a:prstGeom>
          <a:noFill/>
        </p:spPr>
        <p:txBody>
          <a:bodyPr wrap="square">
            <a:spAutoFit/>
          </a:bodyPr>
          <a:lstStyle/>
          <a:p>
            <a:pPr marL="1433195" marR="5080" indent="-1421130">
              <a:spcBef>
                <a:spcPts val="80"/>
              </a:spcBef>
              <a:tabLst>
                <a:tab pos="3754120" algn="l"/>
              </a:tabLst>
            </a:pPr>
            <a:r>
              <a:rPr lang="en-US" sz="1400" dirty="0">
                <a:solidFill>
                  <a:schemeClr val="tx1"/>
                </a:solidFill>
                <a:latin typeface="Bahnschrift" panose="020B0502040204020203" pitchFamily="34" charset="0"/>
                <a:ea typeface="EB Garamond" panose="00000500000000000000" pitchFamily="2" charset="0"/>
                <a:cs typeface="Century Gothic"/>
              </a:rPr>
              <a:t>Under the Guidance of</a:t>
            </a:r>
          </a:p>
          <a:p>
            <a:pPr marL="1433195" marR="5080" indent="-1421130">
              <a:spcBef>
                <a:spcPts val="80"/>
              </a:spcBef>
              <a:tabLst>
                <a:tab pos="3754120" algn="l"/>
              </a:tabLst>
            </a:pPr>
            <a:r>
              <a:rPr lang="en-IN" sz="1400" dirty="0">
                <a:latin typeface="Bahnschrift" panose="020B0502040204020203" pitchFamily="34" charset="0"/>
              </a:rPr>
              <a:t>Dipak Ramoliya</a:t>
            </a:r>
            <a:endParaRPr lang="en-US" sz="1400" dirty="0">
              <a:solidFill>
                <a:schemeClr val="tx1"/>
              </a:solidFill>
              <a:latin typeface="Bahnschrift" panose="020B0502040204020203" pitchFamily="34" charset="0"/>
              <a:ea typeface="EB Garamond" panose="00000500000000000000" pitchFamily="2" charset="0"/>
              <a:cs typeface="Century Gothic"/>
            </a:endParaRPr>
          </a:p>
        </p:txBody>
      </p:sp>
      <p:sp>
        <p:nvSpPr>
          <p:cNvPr id="9" name="Google Shape;93;p14">
            <a:extLst>
              <a:ext uri="{FF2B5EF4-FFF2-40B4-BE49-F238E27FC236}">
                <a16:creationId xmlns:a16="http://schemas.microsoft.com/office/drawing/2014/main" id="{DD31ECA2-BD19-4F3E-886E-C68929064300}"/>
              </a:ext>
            </a:extLst>
          </p:cNvPr>
          <p:cNvSpPr txBox="1">
            <a:spLocks/>
          </p:cNvSpPr>
          <p:nvPr/>
        </p:nvSpPr>
        <p:spPr>
          <a:xfrm flipH="1">
            <a:off x="6779758" y="3813331"/>
            <a:ext cx="1910576" cy="918695"/>
          </a:xfrm>
          <a:prstGeom prst="rect">
            <a:avLst/>
          </a:prstGeom>
        </p:spPr>
        <p:txBody>
          <a:bodyPr spcFirstLastPara="1" wrap="square" lIns="91425" tIns="91425" rIns="91425" bIns="91425" anchor="ctr" anchorCtr="0">
            <a:noAutofit/>
          </a:bodyPr>
          <a:lst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a:lstStyle>
          <a:p>
            <a:pPr marL="34290" indent="0">
              <a:buNone/>
            </a:pPr>
            <a:r>
              <a:rPr lang="en-IN" sz="1200" spc="-10" dirty="0">
                <a:solidFill>
                  <a:schemeClr val="tx1"/>
                </a:solidFill>
                <a:latin typeface="Bahnschrift" panose="020B0502040204020203" pitchFamily="34" charset="0"/>
                <a:ea typeface="EB Garamond" panose="00000500000000000000" pitchFamily="2" charset="0"/>
                <a:cs typeface="Century Gothic"/>
              </a:rPr>
              <a:t>Prepared </a:t>
            </a:r>
            <a:r>
              <a:rPr lang="en-IN" sz="1200" spc="5" dirty="0">
                <a:solidFill>
                  <a:schemeClr val="tx1"/>
                </a:solidFill>
                <a:latin typeface="Bahnschrift" panose="020B0502040204020203" pitchFamily="34" charset="0"/>
                <a:ea typeface="EB Garamond" panose="00000500000000000000" pitchFamily="2" charset="0"/>
                <a:cs typeface="Century Gothic"/>
              </a:rPr>
              <a:t>By:</a:t>
            </a:r>
            <a:endParaRPr lang="en-US" sz="1200" dirty="0">
              <a:solidFill>
                <a:schemeClr val="tx1"/>
              </a:solidFill>
              <a:latin typeface="Bahnschrift" panose="020B0502040204020203" pitchFamily="34" charset="0"/>
            </a:endParaRPr>
          </a:p>
          <a:p>
            <a:pPr marL="34290" indent="0">
              <a:buNone/>
            </a:pPr>
            <a:r>
              <a:rPr lang="en-US" sz="1200" dirty="0">
                <a:solidFill>
                  <a:schemeClr val="tx1"/>
                </a:solidFill>
                <a:latin typeface="Bahnschrift" panose="020B0502040204020203" pitchFamily="34" charset="0"/>
              </a:rPr>
              <a:t>D21DCS147 Raj Bhatia</a:t>
            </a:r>
          </a:p>
          <a:p>
            <a:pPr marL="34290" indent="0">
              <a:buNone/>
            </a:pPr>
            <a:r>
              <a:rPr lang="en-US" sz="1200" dirty="0">
                <a:solidFill>
                  <a:schemeClr val="tx1"/>
                </a:solidFill>
                <a:latin typeface="Bahnschrift" panose="020B0502040204020203" pitchFamily="34" charset="0"/>
              </a:rPr>
              <a:t>20DCS067 Ayush Patel</a:t>
            </a:r>
          </a:p>
        </p:txBody>
      </p:sp>
      <p:pic>
        <p:nvPicPr>
          <p:cNvPr id="4" name="Picture 3">
            <a:extLst>
              <a:ext uri="{FF2B5EF4-FFF2-40B4-BE49-F238E27FC236}">
                <a16:creationId xmlns:a16="http://schemas.microsoft.com/office/drawing/2014/main" id="{BAE222E7-F27F-4697-9A53-832D3E0E0660}"/>
              </a:ext>
            </a:extLst>
          </p:cNvPr>
          <p:cNvPicPr>
            <a:picLocks noChangeAspect="1"/>
          </p:cNvPicPr>
          <p:nvPr/>
        </p:nvPicPr>
        <p:blipFill>
          <a:blip r:embed="rId4"/>
          <a:stretch>
            <a:fillRect/>
          </a:stretch>
        </p:blipFill>
        <p:spPr>
          <a:xfrm>
            <a:off x="7735046" y="29653"/>
            <a:ext cx="1290920" cy="1290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BD9B57"/>
                </a:solidFill>
              </a:rPr>
              <a:t>INTRODUCTION	</a:t>
            </a:r>
            <a:endParaRPr>
              <a:solidFill>
                <a:srgbClr val="BD9B57"/>
              </a:solidFill>
            </a:endParaRPr>
          </a:p>
        </p:txBody>
      </p:sp>
      <p:sp>
        <p:nvSpPr>
          <p:cNvPr id="138" name="Google Shape;138;p14"/>
          <p:cNvSpPr txBox="1">
            <a:spLocks noGrp="1"/>
          </p:cNvSpPr>
          <p:nvPr>
            <p:ph type="body" idx="1"/>
          </p:nvPr>
        </p:nvSpPr>
        <p:spPr>
          <a:xfrm>
            <a:off x="819150" y="1691667"/>
            <a:ext cx="7659221" cy="2507316"/>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650" dirty="0">
                <a:solidFill>
                  <a:srgbClr val="1F343D"/>
                </a:solidFill>
                <a:highlight>
                  <a:srgbClr val="FFFFFF"/>
                </a:highlight>
                <a:latin typeface="Arial"/>
                <a:ea typeface="Arial"/>
                <a:cs typeface="Arial"/>
                <a:sym typeface="Arial"/>
              </a:rPr>
              <a:t>OTP Verification is the process of verifying a user by sending a unique password so that the user can be verified before completing a registration or payment process. Most of the time, we get an OTP when we make an online payment, or when we forget our password, or when creating an account on any online platform. Thus, the sole purpose of an OTP is to verify the identity of a user by sending a unique password</a:t>
            </a:r>
            <a:endParaRPr dirty="0">
              <a:solidFill>
                <a:srgbClr val="1F343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469182"/>
            <a:ext cx="7505700" cy="47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D9B57"/>
                </a:solidFill>
              </a:rPr>
              <a:t>MODULES USED</a:t>
            </a:r>
            <a:endParaRPr dirty="0">
              <a:solidFill>
                <a:srgbClr val="BD9B57"/>
              </a:solidFill>
            </a:endParaRPr>
          </a:p>
        </p:txBody>
      </p:sp>
      <p:sp>
        <p:nvSpPr>
          <p:cNvPr id="144" name="Google Shape;144;p15"/>
          <p:cNvSpPr txBox="1">
            <a:spLocks noGrp="1"/>
          </p:cNvSpPr>
          <p:nvPr>
            <p:ph type="body" idx="1"/>
          </p:nvPr>
        </p:nvSpPr>
        <p:spPr>
          <a:xfrm>
            <a:off x="819150" y="1263954"/>
            <a:ext cx="7505700" cy="3665859"/>
          </a:xfrm>
          <a:prstGeom prst="rect">
            <a:avLst/>
          </a:prstGeom>
        </p:spPr>
        <p:txBody>
          <a:bodyPr spcFirstLastPara="1" wrap="square" lIns="91425" tIns="91425" rIns="91425" bIns="91425" anchor="t" anchorCtr="0">
            <a:noAutofit/>
          </a:bodyPr>
          <a:lstStyle/>
          <a:p>
            <a:pPr marL="171450" indent="-171450" algn="just">
              <a:lnSpc>
                <a:spcPct val="100000"/>
              </a:lnSpc>
              <a:spcAft>
                <a:spcPts val="600"/>
              </a:spcAft>
              <a:buClr>
                <a:schemeClr val="accent1">
                  <a:lumMod val="60000"/>
                  <a:lumOff val="40000"/>
                </a:schemeClr>
              </a:buClr>
              <a:buFont typeface="Wingdings" panose="05000000000000000000" pitchFamily="2" charset="2"/>
              <a:buChar char="v"/>
            </a:pPr>
            <a:r>
              <a:rPr lang="en-US" sz="1300" b="1" dirty="0">
                <a:solidFill>
                  <a:schemeClr val="tx1"/>
                </a:solidFill>
                <a:highlight>
                  <a:srgbClr val="FFFFFF"/>
                </a:highlight>
                <a:latin typeface="Arial Rounded MT Bold" panose="020F0704030504030204" pitchFamily="34" charset="0"/>
                <a:ea typeface="Lato" panose="020F0502020204030203" pitchFamily="34" charset="0"/>
                <a:cs typeface="Lato" panose="020F0502020204030203" pitchFamily="34" charset="0"/>
                <a:sym typeface="Arial"/>
              </a:rPr>
              <a:t>Random</a:t>
            </a:r>
          </a:p>
          <a:p>
            <a:pPr marL="0" indent="0" algn="just">
              <a:lnSpc>
                <a:spcPct val="100000"/>
              </a:lnSpc>
              <a:spcAft>
                <a:spcPts val="600"/>
              </a:spcAft>
              <a:buNone/>
            </a:pPr>
            <a:r>
              <a:rPr lang="en-US" sz="1300" dirty="0">
                <a:solidFill>
                  <a:schemeClr val="tx1"/>
                </a:solidFill>
                <a:highlight>
                  <a:srgbClr val="FFFFFF"/>
                </a:highlight>
                <a:latin typeface="Montserrat SemiBold" panose="00000700000000000000" pitchFamily="50" charset="0"/>
                <a:ea typeface="Arial"/>
                <a:cs typeface="Arial"/>
                <a:sym typeface="Arial"/>
              </a:rPr>
              <a:t>This module implements pseudo-random number generators for various distributions. For integers, there is uniform selection from a range. For sequences, there is uniform selection of a random element, a function to generate a random permutation of a list in-place, and a function for random sampling without replacement.</a:t>
            </a:r>
            <a:endParaRPr lang="en-US" sz="1300" dirty="0">
              <a:solidFill>
                <a:schemeClr val="tx1"/>
              </a:solidFill>
              <a:highlight>
                <a:srgbClr val="FFFFFF"/>
              </a:highlight>
              <a:latin typeface="Montserrat SemiBold" panose="00000700000000000000" pitchFamily="50" charset="0"/>
              <a:ea typeface="Arial"/>
            </a:endParaRPr>
          </a:p>
          <a:p>
            <a:pPr marL="171450" indent="-171450" algn="just">
              <a:lnSpc>
                <a:spcPct val="100000"/>
              </a:lnSpc>
              <a:spcAft>
                <a:spcPts val="600"/>
              </a:spcAft>
              <a:buClr>
                <a:schemeClr val="accent1">
                  <a:lumMod val="60000"/>
                  <a:lumOff val="40000"/>
                </a:schemeClr>
              </a:buClr>
              <a:buFont typeface="Wingdings" panose="05000000000000000000" pitchFamily="2" charset="2"/>
              <a:buChar char="v"/>
            </a:pPr>
            <a:r>
              <a:rPr lang="en-US" sz="1300" b="1" dirty="0" err="1">
                <a:solidFill>
                  <a:schemeClr val="tx1"/>
                </a:solidFill>
                <a:latin typeface="Arial Rounded MT Bold" panose="020F0704030504030204" pitchFamily="34" charset="0"/>
                <a:ea typeface="Lato"/>
                <a:cs typeface="Lato"/>
                <a:sym typeface="Lato"/>
              </a:rPr>
              <a:t>Smtplib</a:t>
            </a:r>
            <a:endParaRPr lang="en-US" sz="1300" b="1" dirty="0">
              <a:solidFill>
                <a:schemeClr val="tx1"/>
              </a:solidFill>
              <a:latin typeface="Arial Rounded MT Bold" panose="020F0704030504030204" pitchFamily="34" charset="0"/>
              <a:ea typeface="Lato"/>
              <a:cs typeface="Lato"/>
              <a:sym typeface="Lato"/>
            </a:endParaRPr>
          </a:p>
          <a:p>
            <a:pPr marL="0" indent="0" algn="just">
              <a:lnSpc>
                <a:spcPct val="100000"/>
              </a:lnSpc>
              <a:spcAft>
                <a:spcPts val="600"/>
              </a:spcAft>
              <a:buNone/>
            </a:pPr>
            <a:r>
              <a:rPr lang="en-US" sz="1300" dirty="0">
                <a:solidFill>
                  <a:schemeClr val="tx1"/>
                </a:solidFill>
                <a:highlight>
                  <a:srgbClr val="FFFFFF"/>
                </a:highlight>
                <a:latin typeface="Montserrat SemiBold" panose="00000700000000000000" pitchFamily="50" charset="0"/>
                <a:ea typeface="Roboto"/>
                <a:cs typeface="Roboto"/>
                <a:sym typeface="Roboto"/>
              </a:rPr>
              <a:t>Simple mail transfer protocol (SMTP) is used as a protocol to handle the email transfer using python. It is used to route emails between email servers. It is an application layer protocol which allows to users to send mail to another</a:t>
            </a:r>
          </a:p>
          <a:p>
            <a:pPr marL="171450" indent="-171450" algn="just">
              <a:lnSpc>
                <a:spcPct val="100000"/>
              </a:lnSpc>
              <a:spcAft>
                <a:spcPts val="600"/>
              </a:spcAft>
              <a:buClr>
                <a:schemeClr val="accent1">
                  <a:lumMod val="60000"/>
                  <a:lumOff val="40000"/>
                </a:schemeClr>
              </a:buClr>
              <a:buFont typeface="Wingdings" panose="05000000000000000000" pitchFamily="2" charset="2"/>
              <a:buChar char="v"/>
            </a:pPr>
            <a:r>
              <a:rPr lang="en-US" sz="1300" b="1" dirty="0">
                <a:solidFill>
                  <a:schemeClr val="tx1"/>
                </a:solidFill>
                <a:latin typeface="Arial Rounded MT Bold" panose="020F0704030504030204" pitchFamily="34" charset="0"/>
                <a:ea typeface="Lato" panose="020F0502020204030203" pitchFamily="34" charset="0"/>
                <a:cs typeface="Lato" panose="020F0502020204030203" pitchFamily="34" charset="0"/>
              </a:rPr>
              <a:t>Math</a:t>
            </a:r>
          </a:p>
          <a:p>
            <a:pPr marL="0" indent="0" algn="just" defTabSz="914400" eaLnBrk="0" fontAlgn="base" hangingPunct="0">
              <a:lnSpc>
                <a:spcPct val="100000"/>
              </a:lnSpc>
              <a:spcAft>
                <a:spcPts val="600"/>
              </a:spcAft>
              <a:buClrTx/>
              <a:buSzTx/>
              <a:buNone/>
            </a:pPr>
            <a:r>
              <a:rPr kumimoji="0" lang="en-US" altLang="en-US" sz="1300" i="0" u="none" strike="noStrike" cap="none" normalizeH="0" baseline="0" dirty="0">
                <a:ln>
                  <a:noFill/>
                </a:ln>
                <a:solidFill>
                  <a:schemeClr val="tx1"/>
                </a:solidFill>
                <a:effectLst/>
                <a:latin typeface="Montserrat SemiBold" panose="00000700000000000000" pitchFamily="50" charset="0"/>
              </a:rPr>
              <a:t>Python has a built-in module that you can use for mathematical tasks. The MATH module has a set of methods and constants.</a:t>
            </a:r>
          </a:p>
          <a:p>
            <a:pPr marL="0" indent="0" algn="just">
              <a:lnSpc>
                <a:spcPct val="100000"/>
              </a:lnSpc>
              <a:spcBef>
                <a:spcPts val="1200"/>
              </a:spcBef>
              <a:spcAft>
                <a:spcPts val="1200"/>
              </a:spcAft>
              <a:buNone/>
            </a:pPr>
            <a:endParaRPr lang="en-US" sz="1300" dirty="0">
              <a:solidFill>
                <a:schemeClr val="tx1"/>
              </a:solidFill>
              <a:latin typeface="Arial Rounded MT Bold" panose="020F0704030504030204"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469182"/>
            <a:ext cx="7505700" cy="47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D9B57"/>
                </a:solidFill>
              </a:rPr>
              <a:t>MODULES USED</a:t>
            </a:r>
            <a:endParaRPr dirty="0">
              <a:solidFill>
                <a:srgbClr val="BD9B57"/>
              </a:solidFill>
            </a:endParaRPr>
          </a:p>
        </p:txBody>
      </p:sp>
      <p:sp>
        <p:nvSpPr>
          <p:cNvPr id="144" name="Google Shape;144;p15"/>
          <p:cNvSpPr txBox="1">
            <a:spLocks noGrp="1"/>
          </p:cNvSpPr>
          <p:nvPr>
            <p:ph type="body" idx="1"/>
          </p:nvPr>
        </p:nvSpPr>
        <p:spPr>
          <a:xfrm>
            <a:off x="819150" y="1116035"/>
            <a:ext cx="6704479" cy="3665859"/>
          </a:xfrm>
          <a:prstGeom prst="rect">
            <a:avLst/>
          </a:prstGeom>
        </p:spPr>
        <p:txBody>
          <a:bodyPr spcFirstLastPara="1" wrap="square" lIns="91425" tIns="91425" rIns="91425" bIns="91425" anchor="t" anchorCtr="0">
            <a:noAutofit/>
          </a:bodyPr>
          <a:lstStyle/>
          <a:p>
            <a:pPr marL="171450" indent="-171450" algn="just" defTabSz="914400" eaLnBrk="0" fontAlgn="base" hangingPunct="0">
              <a:lnSpc>
                <a:spcPct val="100000"/>
              </a:lnSpc>
              <a:spcAft>
                <a:spcPts val="600"/>
              </a:spcAft>
              <a:buClr>
                <a:schemeClr val="accent1">
                  <a:lumMod val="60000"/>
                  <a:lumOff val="40000"/>
                </a:schemeClr>
              </a:buClr>
              <a:buSzTx/>
              <a:buFont typeface="Wingdings" panose="05000000000000000000" pitchFamily="2" charset="2"/>
              <a:buChar char="v"/>
            </a:pPr>
            <a:r>
              <a:rPr lang="en-US" sz="1300" b="1" dirty="0">
                <a:solidFill>
                  <a:schemeClr val="tx1"/>
                </a:solidFill>
                <a:effectLst/>
                <a:latin typeface="Arial Rounded MT Bold" panose="020F0704030504030204" pitchFamily="34" charset="0"/>
              </a:rPr>
              <a:t>Tkinter</a:t>
            </a:r>
            <a:r>
              <a:rPr lang="en-US" sz="1300" dirty="0">
                <a:solidFill>
                  <a:schemeClr val="tx1"/>
                </a:solidFill>
                <a:effectLst/>
                <a:latin typeface="Arial Rounded MT Bold" panose="020F0704030504030204" pitchFamily="34" charset="0"/>
              </a:rPr>
              <a:t> </a:t>
            </a:r>
          </a:p>
          <a:p>
            <a:pPr marL="0" indent="0" algn="just" defTabSz="914400" eaLnBrk="0" fontAlgn="base" hangingPunct="0">
              <a:lnSpc>
                <a:spcPct val="100000"/>
              </a:lnSpc>
              <a:spcAft>
                <a:spcPts val="600"/>
              </a:spcAft>
              <a:buClrTx/>
              <a:buSzTx/>
              <a:buNone/>
            </a:pPr>
            <a:r>
              <a:rPr lang="en-US" altLang="en-US" sz="1300" dirty="0">
                <a:solidFill>
                  <a:schemeClr val="tx1"/>
                </a:solidFill>
                <a:latin typeface="Montserrat SemiBold" panose="00000700000000000000" pitchFamily="50" charset="0"/>
              </a:rPr>
              <a:t>The </a:t>
            </a:r>
            <a:r>
              <a:rPr lang="en-US" altLang="en-US" sz="1300" dirty="0" err="1">
                <a:solidFill>
                  <a:schemeClr val="tx1"/>
                </a:solidFill>
                <a:latin typeface="Montserrat SemiBold" panose="00000700000000000000" pitchFamily="50" charset="0"/>
              </a:rPr>
              <a:t>tkinter</a:t>
            </a:r>
            <a:r>
              <a:rPr lang="en-US" altLang="en-US" sz="1300" dirty="0">
                <a:solidFill>
                  <a:schemeClr val="tx1"/>
                </a:solidFill>
                <a:latin typeface="Montserrat SemiBold" panose="00000700000000000000" pitchFamily="50" charset="0"/>
              </a:rPr>
              <a:t> package (“</a:t>
            </a:r>
            <a:r>
              <a:rPr lang="en-US" altLang="en-US" sz="1300" dirty="0" err="1">
                <a:solidFill>
                  <a:schemeClr val="tx1"/>
                </a:solidFill>
                <a:latin typeface="Montserrat SemiBold" panose="00000700000000000000" pitchFamily="50" charset="0"/>
              </a:rPr>
              <a:t>tk</a:t>
            </a:r>
            <a:r>
              <a:rPr lang="en-US" altLang="en-US" sz="1300" dirty="0">
                <a:solidFill>
                  <a:schemeClr val="tx1"/>
                </a:solidFill>
                <a:latin typeface="Montserrat SemiBold" panose="00000700000000000000" pitchFamily="50" charset="0"/>
              </a:rPr>
              <a:t> interface”) is the standard python interface to the </a:t>
            </a:r>
            <a:r>
              <a:rPr lang="en-US" altLang="en-US" sz="1300" dirty="0" err="1">
                <a:solidFill>
                  <a:schemeClr val="tx1"/>
                </a:solidFill>
                <a:latin typeface="Montserrat SemiBold" panose="00000700000000000000" pitchFamily="50" charset="0"/>
              </a:rPr>
              <a:t>tcl</a:t>
            </a:r>
            <a:r>
              <a:rPr lang="en-US" altLang="en-US" sz="1300" dirty="0">
                <a:solidFill>
                  <a:schemeClr val="tx1"/>
                </a:solidFill>
                <a:latin typeface="Montserrat SemiBold" panose="00000700000000000000" pitchFamily="50" charset="0"/>
              </a:rPr>
              <a:t>/</a:t>
            </a:r>
            <a:r>
              <a:rPr lang="en-US" altLang="en-US" sz="1300" dirty="0" err="1">
                <a:solidFill>
                  <a:schemeClr val="tx1"/>
                </a:solidFill>
                <a:latin typeface="Montserrat SemiBold" panose="00000700000000000000" pitchFamily="50" charset="0"/>
              </a:rPr>
              <a:t>tk</a:t>
            </a:r>
            <a:r>
              <a:rPr lang="en-US" altLang="en-US" sz="1300" dirty="0">
                <a:solidFill>
                  <a:schemeClr val="tx1"/>
                </a:solidFill>
                <a:latin typeface="Montserrat SemiBold" panose="00000700000000000000" pitchFamily="50" charset="0"/>
              </a:rPr>
              <a:t> </a:t>
            </a:r>
            <a:r>
              <a:rPr lang="en-US" altLang="en-US" sz="1300" dirty="0" err="1">
                <a:solidFill>
                  <a:schemeClr val="tx1"/>
                </a:solidFill>
                <a:latin typeface="Montserrat SemiBold" panose="00000700000000000000" pitchFamily="50" charset="0"/>
              </a:rPr>
              <a:t>gui</a:t>
            </a:r>
            <a:r>
              <a:rPr lang="en-US" altLang="en-US" sz="1300" dirty="0">
                <a:solidFill>
                  <a:schemeClr val="tx1"/>
                </a:solidFill>
                <a:latin typeface="Montserrat SemiBold" panose="00000700000000000000" pitchFamily="50" charset="0"/>
              </a:rPr>
              <a:t> toolkit. Both </a:t>
            </a:r>
            <a:r>
              <a:rPr lang="en-US" altLang="en-US" sz="1300" dirty="0" err="1">
                <a:solidFill>
                  <a:schemeClr val="tx1"/>
                </a:solidFill>
                <a:latin typeface="Montserrat SemiBold" panose="00000700000000000000" pitchFamily="50" charset="0"/>
              </a:rPr>
              <a:t>tk</a:t>
            </a:r>
            <a:r>
              <a:rPr lang="en-US" altLang="en-US" sz="1300" dirty="0">
                <a:solidFill>
                  <a:schemeClr val="tx1"/>
                </a:solidFill>
                <a:latin typeface="Montserrat SemiBold" panose="00000700000000000000" pitchFamily="50" charset="0"/>
              </a:rPr>
              <a:t> and </a:t>
            </a:r>
            <a:r>
              <a:rPr lang="en-US" altLang="en-US" sz="1300" dirty="0" err="1">
                <a:solidFill>
                  <a:schemeClr val="tx1"/>
                </a:solidFill>
                <a:latin typeface="Montserrat SemiBold" panose="00000700000000000000" pitchFamily="50" charset="0"/>
              </a:rPr>
              <a:t>tkinter</a:t>
            </a:r>
            <a:r>
              <a:rPr lang="en-US" altLang="en-US" sz="1300" dirty="0">
                <a:solidFill>
                  <a:schemeClr val="tx1"/>
                </a:solidFill>
                <a:latin typeface="Montserrat SemiBold" panose="00000700000000000000" pitchFamily="50" charset="0"/>
              </a:rPr>
              <a:t> are available on most </a:t>
            </a:r>
            <a:r>
              <a:rPr lang="en-US" altLang="en-US" sz="1300" dirty="0" err="1">
                <a:solidFill>
                  <a:schemeClr val="tx1"/>
                </a:solidFill>
                <a:latin typeface="Montserrat SemiBold" panose="00000700000000000000" pitchFamily="50" charset="0"/>
              </a:rPr>
              <a:t>unix</a:t>
            </a:r>
            <a:r>
              <a:rPr lang="en-US" altLang="en-US" sz="1300" dirty="0">
                <a:solidFill>
                  <a:schemeClr val="tx1"/>
                </a:solidFill>
                <a:latin typeface="Montserrat SemiBold" panose="00000700000000000000" pitchFamily="50" charset="0"/>
              </a:rPr>
              <a:t> platforms, including </a:t>
            </a:r>
            <a:r>
              <a:rPr lang="en-US" altLang="en-US" sz="1300" dirty="0" err="1">
                <a:solidFill>
                  <a:schemeClr val="tx1"/>
                </a:solidFill>
                <a:latin typeface="Montserrat SemiBold" panose="00000700000000000000" pitchFamily="50" charset="0"/>
              </a:rPr>
              <a:t>macos</a:t>
            </a:r>
            <a:r>
              <a:rPr lang="en-US" altLang="en-US" sz="1300" dirty="0">
                <a:solidFill>
                  <a:schemeClr val="tx1"/>
                </a:solidFill>
                <a:latin typeface="Montserrat SemiBold" panose="00000700000000000000" pitchFamily="50" charset="0"/>
              </a:rPr>
              <a:t>, as well as on windows systems.</a:t>
            </a:r>
            <a:endParaRPr kumimoji="0" lang="en-US" altLang="en-US" sz="1300" i="0" u="none" strike="noStrike" cap="none" normalizeH="0" baseline="0" dirty="0">
              <a:ln>
                <a:noFill/>
              </a:ln>
              <a:solidFill>
                <a:schemeClr val="tx1"/>
              </a:solidFill>
              <a:effectLst/>
              <a:latin typeface="Montserrat SemiBold" panose="00000700000000000000" pitchFamily="50" charset="0"/>
            </a:endParaRPr>
          </a:p>
          <a:p>
            <a:pPr marL="171450" indent="-171450" algn="just" defTabSz="914400" eaLnBrk="0" fontAlgn="base" hangingPunct="0">
              <a:lnSpc>
                <a:spcPct val="100000"/>
              </a:lnSpc>
              <a:spcBef>
                <a:spcPct val="0"/>
              </a:spcBef>
              <a:spcAft>
                <a:spcPct val="0"/>
              </a:spcAft>
              <a:buClr>
                <a:schemeClr val="accent1">
                  <a:lumMod val="60000"/>
                  <a:lumOff val="40000"/>
                </a:schemeClr>
              </a:buClr>
              <a:buSzTx/>
              <a:buFont typeface="Wingdings" panose="05000000000000000000" pitchFamily="2" charset="2"/>
              <a:buChar char="v"/>
            </a:pPr>
            <a:r>
              <a:rPr lang="en-US" sz="1300" b="1" dirty="0">
                <a:solidFill>
                  <a:schemeClr val="tx1"/>
                </a:solidFill>
                <a:effectLst/>
                <a:latin typeface="Arial Rounded MT Bold" panose="020F0704030504030204" pitchFamily="34" charset="0"/>
              </a:rPr>
              <a:t>Time</a:t>
            </a:r>
          </a:p>
          <a:p>
            <a:pPr marL="0" indent="0" algn="just" defTabSz="914400" eaLnBrk="0" fontAlgn="base" hangingPunct="0">
              <a:lnSpc>
                <a:spcPct val="100000"/>
              </a:lnSpc>
              <a:spcBef>
                <a:spcPct val="0"/>
              </a:spcBef>
              <a:spcAft>
                <a:spcPts val="600"/>
              </a:spcAft>
              <a:buClrTx/>
              <a:buSzTx/>
              <a:buNone/>
            </a:pPr>
            <a:r>
              <a:rPr lang="en-US" sz="1300" b="0" i="0" dirty="0">
                <a:solidFill>
                  <a:schemeClr val="tx1"/>
                </a:solidFill>
                <a:effectLst/>
                <a:latin typeface="Montserrat SemiBold" panose="00000700000000000000" pitchFamily="50" charset="0"/>
              </a:rPr>
              <a:t>As the name suggests Python time module allows to work with time in Python. It allows functionality like getting the current time, pausing the Program from executing, etc.</a:t>
            </a:r>
            <a:endParaRPr lang="en-US" sz="1300" b="1" dirty="0">
              <a:solidFill>
                <a:schemeClr val="tx1"/>
              </a:solidFill>
              <a:effectLst/>
              <a:latin typeface="Montserrat SemiBold" panose="00000700000000000000" pitchFamily="50" charset="0"/>
            </a:endParaRPr>
          </a:p>
          <a:p>
            <a:pPr marL="171450" indent="-171450" algn="just" defTabSz="914400" eaLnBrk="0" fontAlgn="base" hangingPunct="0">
              <a:lnSpc>
                <a:spcPct val="100000"/>
              </a:lnSpc>
              <a:spcBef>
                <a:spcPct val="0"/>
              </a:spcBef>
              <a:spcAft>
                <a:spcPts val="600"/>
              </a:spcAft>
              <a:buClr>
                <a:schemeClr val="accent1">
                  <a:lumMod val="60000"/>
                  <a:lumOff val="40000"/>
                </a:schemeClr>
              </a:buClr>
              <a:buSzTx/>
              <a:buFont typeface="Wingdings" panose="05000000000000000000" pitchFamily="2" charset="2"/>
              <a:buChar char="v"/>
            </a:pPr>
            <a:r>
              <a:rPr lang="en-US" sz="1300" b="1" dirty="0">
                <a:solidFill>
                  <a:schemeClr val="tx1"/>
                </a:solidFill>
                <a:effectLst/>
                <a:latin typeface="Arial Rounded MT Bold" panose="020F0704030504030204" pitchFamily="34" charset="0"/>
              </a:rPr>
              <a:t>Os</a:t>
            </a:r>
          </a:p>
          <a:p>
            <a:pPr marL="0" indent="0" algn="just" defTabSz="914400" eaLnBrk="0" fontAlgn="base" hangingPunct="0">
              <a:lnSpc>
                <a:spcPct val="100000"/>
              </a:lnSpc>
              <a:spcBef>
                <a:spcPct val="0"/>
              </a:spcBef>
              <a:spcAft>
                <a:spcPct val="0"/>
              </a:spcAft>
              <a:buClrTx/>
              <a:buSzTx/>
              <a:buNone/>
            </a:pPr>
            <a:r>
              <a:rPr lang="en-US" sz="1300" b="0" i="0" dirty="0">
                <a:solidFill>
                  <a:schemeClr val="tx1"/>
                </a:solidFill>
                <a:effectLst/>
                <a:latin typeface="Montserrat SemiBold" panose="00000700000000000000" pitchFamily="50" charset="0"/>
              </a:rPr>
              <a:t>The OS module in Python provides functions for interacting with the operating system. OS comes under Python’s standard utility modules. This module provides a portable way of using operating system-dependent functionality. The *</a:t>
            </a:r>
            <a:r>
              <a:rPr lang="en-US" sz="1300" b="0" i="0" dirty="0" err="1">
                <a:solidFill>
                  <a:schemeClr val="tx1"/>
                </a:solidFill>
                <a:effectLst/>
                <a:latin typeface="Montserrat SemiBold" panose="00000700000000000000" pitchFamily="50" charset="0"/>
              </a:rPr>
              <a:t>os</a:t>
            </a:r>
            <a:r>
              <a:rPr lang="en-US" sz="1300" b="0" i="0" dirty="0">
                <a:solidFill>
                  <a:schemeClr val="tx1"/>
                </a:solidFill>
                <a:effectLst/>
                <a:latin typeface="Montserrat SemiBold" panose="00000700000000000000" pitchFamily="50" charset="0"/>
              </a:rPr>
              <a:t>* and *</a:t>
            </a:r>
            <a:r>
              <a:rPr lang="en-US" sz="1300" b="0" i="0" dirty="0" err="1">
                <a:solidFill>
                  <a:schemeClr val="tx1"/>
                </a:solidFill>
                <a:effectLst/>
                <a:latin typeface="Montserrat SemiBold" panose="00000700000000000000" pitchFamily="50" charset="0"/>
              </a:rPr>
              <a:t>os.path</a:t>
            </a:r>
            <a:r>
              <a:rPr lang="en-US" sz="1300" b="0" i="0" dirty="0">
                <a:solidFill>
                  <a:schemeClr val="tx1"/>
                </a:solidFill>
                <a:effectLst/>
                <a:latin typeface="Montserrat SemiBold" panose="00000700000000000000" pitchFamily="50" charset="0"/>
              </a:rPr>
              <a:t>* modules include many functions to interact with the file system.</a:t>
            </a:r>
            <a:endParaRPr kumimoji="0" lang="en-US" altLang="en-US" sz="1300" i="0" u="none" strike="noStrike" cap="none" normalizeH="0" baseline="0" dirty="0">
              <a:ln>
                <a:noFill/>
              </a:ln>
              <a:solidFill>
                <a:schemeClr val="tx1"/>
              </a:solidFill>
              <a:effectLst/>
              <a:latin typeface="Montserrat SemiBold" panose="00000700000000000000" pitchFamily="50" charset="0"/>
            </a:endParaRPr>
          </a:p>
        </p:txBody>
      </p:sp>
    </p:spTree>
    <p:extLst>
      <p:ext uri="{BB962C8B-B14F-4D97-AF65-F5344CB8AC3E}">
        <p14:creationId xmlns:p14="http://schemas.microsoft.com/office/powerpoint/2010/main" val="1587706804"/>
      </p:ext>
    </p:extLst>
  </p:cSld>
  <p:clrMapOvr>
    <a:masterClrMapping/>
  </p:clrMapOvr>
  <mc:AlternateContent xmlns:mc="http://schemas.openxmlformats.org/markup-compatibility/2006" xmlns:p14="http://schemas.microsoft.com/office/powerpoint/2010/main">
    <mc:Choice Requires="p14">
      <p:transition p14:dur="0">
        <p:fade thruBlk="1"/>
      </p:transition>
    </mc:Choice>
    <mc:Fallback xmlns="">
      <p:transition>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49" y="51771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BD9B57"/>
                </a:solidFill>
              </a:rPr>
              <a:t>BIBLIOGRAPHY</a:t>
            </a:r>
            <a:endParaRPr dirty="0">
              <a:solidFill>
                <a:srgbClr val="BD9B57"/>
              </a:solidFill>
            </a:endParaRPr>
          </a:p>
        </p:txBody>
      </p:sp>
      <p:sp>
        <p:nvSpPr>
          <p:cNvPr id="150" name="Google Shape;150;p16"/>
          <p:cNvSpPr txBox="1">
            <a:spLocks noGrp="1"/>
          </p:cNvSpPr>
          <p:nvPr>
            <p:ph type="body" idx="1"/>
          </p:nvPr>
        </p:nvSpPr>
        <p:spPr>
          <a:xfrm>
            <a:off x="819150" y="1170454"/>
            <a:ext cx="7505699" cy="3677211"/>
          </a:xfrm>
          <a:prstGeom prst="rect">
            <a:avLst/>
          </a:prstGeom>
        </p:spPr>
        <p:txBody>
          <a:bodyPr spcFirstLastPara="1" wrap="square" lIns="91425" tIns="91425" rIns="91425" bIns="91425" anchor="t" anchorCtr="0">
            <a:noAutofit/>
          </a:bodyPr>
          <a:lstStyle/>
          <a:p>
            <a:pPr lvl="0" algn="l" rtl="0">
              <a:lnSpc>
                <a:spcPct val="120000"/>
              </a:lnSpc>
              <a:spcAft>
                <a:spcPts val="600"/>
              </a:spcAft>
              <a:buClr>
                <a:srgbClr val="1F343D"/>
              </a:buClr>
              <a:buSzPts val="1300"/>
              <a:buFont typeface="Wingdings" panose="05000000000000000000" pitchFamily="2" charset="2"/>
              <a:buChar char="v"/>
            </a:pPr>
            <a:r>
              <a:rPr lang="en" sz="1200" dirty="0">
                <a:solidFill>
                  <a:srgbClr val="1F343D"/>
                </a:solidFill>
                <a:latin typeface="Montserrat SemiBold" panose="00000700000000000000" pitchFamily="50" charset="0"/>
                <a:ea typeface="Lato"/>
                <a:cs typeface="Lato"/>
                <a:sym typeface="Lato"/>
              </a:rPr>
              <a:t>RANDOM MODULE </a:t>
            </a:r>
          </a:p>
          <a:p>
            <a:pPr marL="146050" lvl="0" indent="0" algn="l" rtl="0">
              <a:lnSpc>
                <a:spcPct val="120000"/>
              </a:lnSpc>
              <a:spcAft>
                <a:spcPts val="600"/>
              </a:spcAft>
              <a:buClr>
                <a:srgbClr val="1F343D"/>
              </a:buClr>
              <a:buSzPts val="1300"/>
              <a:buNone/>
            </a:pPr>
            <a:r>
              <a:rPr lang="en-IN" sz="1200" dirty="0">
                <a:solidFill>
                  <a:srgbClr val="1F343D"/>
                </a:solidFill>
                <a:latin typeface="Lato"/>
                <a:ea typeface="Lato"/>
                <a:cs typeface="Lato"/>
                <a:sym typeface="Lato"/>
                <a:hlinkClick r:id="rId3"/>
              </a:rPr>
              <a:t>https://www.youtube.com/watch?v=0V8VTMol7Vc</a:t>
            </a:r>
            <a:endParaRPr lang="en-IN" sz="1200" dirty="0">
              <a:solidFill>
                <a:srgbClr val="1F343D"/>
              </a:solidFill>
              <a:latin typeface="Montserrat SemiBold" panose="00000700000000000000" pitchFamily="50" charset="0"/>
              <a:ea typeface="Lato"/>
              <a:cs typeface="Lato"/>
              <a:sym typeface="Lato"/>
            </a:endParaRPr>
          </a:p>
          <a:p>
            <a:pPr>
              <a:lnSpc>
                <a:spcPct val="120000"/>
              </a:lnSpc>
              <a:spcAft>
                <a:spcPts val="600"/>
              </a:spcAft>
              <a:buClr>
                <a:srgbClr val="1F343D"/>
              </a:buClr>
              <a:buFont typeface="Wingdings" panose="05000000000000000000" pitchFamily="2" charset="2"/>
              <a:buChar char="v"/>
            </a:pPr>
            <a:r>
              <a:rPr lang="en-IN" sz="1200" dirty="0">
                <a:solidFill>
                  <a:srgbClr val="1F343D"/>
                </a:solidFill>
                <a:latin typeface="Montserrat SemiBold" panose="00000700000000000000" pitchFamily="50" charset="0"/>
                <a:ea typeface="Lato"/>
                <a:cs typeface="Lato"/>
                <a:sym typeface="Lato"/>
              </a:rPr>
              <a:t>SMTP TUTORIAL</a:t>
            </a:r>
          </a:p>
          <a:p>
            <a:pPr marL="146050" indent="0">
              <a:lnSpc>
                <a:spcPct val="120000"/>
              </a:lnSpc>
              <a:spcAft>
                <a:spcPts val="600"/>
              </a:spcAft>
              <a:buClr>
                <a:srgbClr val="1F343D"/>
              </a:buClr>
              <a:buNone/>
            </a:pPr>
            <a:r>
              <a:rPr lang="en-IN" sz="1200" dirty="0">
                <a:solidFill>
                  <a:srgbClr val="1F343D"/>
                </a:solidFill>
                <a:latin typeface="Lato"/>
                <a:ea typeface="Lato"/>
                <a:cs typeface="Lato"/>
                <a:sym typeface="Lato"/>
                <a:hlinkClick r:id="rId4"/>
              </a:rPr>
              <a:t>https://www.youtube.com/watch?v=JRCJ6RtE3xU</a:t>
            </a:r>
            <a:r>
              <a:rPr lang="en-IN" sz="1200" dirty="0">
                <a:solidFill>
                  <a:srgbClr val="1F343D"/>
                </a:solidFill>
                <a:latin typeface="Lato"/>
                <a:ea typeface="Lato"/>
                <a:cs typeface="Lato"/>
                <a:sym typeface="Lato"/>
              </a:rPr>
              <a:t> </a:t>
            </a:r>
            <a:endParaRPr lang="en-IN" sz="1200" dirty="0">
              <a:solidFill>
                <a:srgbClr val="1F343D"/>
              </a:solidFill>
              <a:latin typeface="Montserrat SemiBold" panose="00000700000000000000" pitchFamily="50" charset="0"/>
              <a:ea typeface="Lato"/>
              <a:cs typeface="Lato"/>
              <a:sym typeface="Lato"/>
            </a:endParaRPr>
          </a:p>
          <a:p>
            <a:pPr>
              <a:lnSpc>
                <a:spcPct val="120000"/>
              </a:lnSpc>
              <a:spcAft>
                <a:spcPts val="600"/>
              </a:spcAft>
              <a:buClr>
                <a:srgbClr val="1F343D"/>
              </a:buClr>
              <a:buFont typeface="Wingdings" panose="05000000000000000000" pitchFamily="2" charset="2"/>
              <a:buChar char="v"/>
            </a:pPr>
            <a:r>
              <a:rPr lang="en-IN" sz="1200" dirty="0">
                <a:solidFill>
                  <a:srgbClr val="1F343D"/>
                </a:solidFill>
                <a:latin typeface="Montserrat SemiBold" panose="00000700000000000000" pitchFamily="50" charset="0"/>
                <a:ea typeface="Lato"/>
                <a:cs typeface="Lato"/>
                <a:sym typeface="Lato"/>
              </a:rPr>
              <a:t>MATH </a:t>
            </a:r>
            <a:r>
              <a:rPr lang="en" sz="1200" dirty="0">
                <a:solidFill>
                  <a:srgbClr val="1F343D"/>
                </a:solidFill>
                <a:latin typeface="Montserrat SemiBold" panose="00000700000000000000" pitchFamily="50" charset="0"/>
                <a:ea typeface="Lato"/>
                <a:cs typeface="Lato"/>
                <a:sym typeface="Lato"/>
              </a:rPr>
              <a:t>MODULE</a:t>
            </a:r>
            <a:endParaRPr lang="en-IN" sz="1200" dirty="0">
              <a:solidFill>
                <a:srgbClr val="1F343D"/>
              </a:solidFill>
              <a:latin typeface="Montserrat SemiBold" panose="00000700000000000000" pitchFamily="50" charset="0"/>
              <a:ea typeface="Lato"/>
              <a:cs typeface="Lato"/>
              <a:sym typeface="Lato"/>
            </a:endParaRPr>
          </a:p>
          <a:p>
            <a:pPr marL="146050" indent="0">
              <a:lnSpc>
                <a:spcPct val="120000"/>
              </a:lnSpc>
              <a:spcAft>
                <a:spcPts val="600"/>
              </a:spcAft>
              <a:buClr>
                <a:srgbClr val="1F343D"/>
              </a:buClr>
              <a:buNone/>
            </a:pPr>
            <a:r>
              <a:rPr lang="en-IN" sz="1200" dirty="0">
                <a:solidFill>
                  <a:srgbClr val="1F343D"/>
                </a:solidFill>
                <a:latin typeface="Lato"/>
                <a:ea typeface="Lato"/>
                <a:cs typeface="Lato"/>
                <a:sym typeface="Lato"/>
                <a:hlinkClick r:id="rId5"/>
              </a:rPr>
              <a:t>https://www.youtube.com/watch?v=vrCpsUMh368</a:t>
            </a:r>
            <a:endParaRPr lang="en-IN" sz="1200" dirty="0">
              <a:solidFill>
                <a:srgbClr val="1F343D"/>
              </a:solidFill>
              <a:latin typeface="Lato"/>
              <a:ea typeface="Lato"/>
              <a:cs typeface="Lato"/>
              <a:sym typeface="Lato"/>
            </a:endParaRPr>
          </a:p>
          <a:p>
            <a:pPr>
              <a:lnSpc>
                <a:spcPct val="120000"/>
              </a:lnSpc>
              <a:spcAft>
                <a:spcPts val="600"/>
              </a:spcAft>
              <a:buClr>
                <a:srgbClr val="1F343D"/>
              </a:buClr>
              <a:buFont typeface="Wingdings" panose="05000000000000000000" pitchFamily="2" charset="2"/>
              <a:buChar char="v"/>
            </a:pPr>
            <a:r>
              <a:rPr lang="en-US" sz="1200" dirty="0">
                <a:solidFill>
                  <a:schemeClr val="tx1"/>
                </a:solidFill>
                <a:effectLst/>
                <a:latin typeface="Montserrat SemiBold" panose="00000700000000000000" pitchFamily="50" charset="0"/>
              </a:rPr>
              <a:t>Tkinter </a:t>
            </a:r>
            <a:r>
              <a:rPr lang="en" sz="1200" dirty="0">
                <a:solidFill>
                  <a:srgbClr val="1F343D"/>
                </a:solidFill>
                <a:latin typeface="Montserrat SemiBold" panose="00000700000000000000" pitchFamily="50" charset="0"/>
                <a:ea typeface="Lato"/>
                <a:cs typeface="Lato"/>
                <a:sym typeface="Lato"/>
              </a:rPr>
              <a:t>MODULE</a:t>
            </a:r>
            <a:endParaRPr lang="en-US" sz="1200" dirty="0">
              <a:solidFill>
                <a:schemeClr val="tx1"/>
              </a:solidFill>
              <a:effectLst/>
              <a:latin typeface="Montserrat SemiBold" panose="00000700000000000000" pitchFamily="50" charset="0"/>
            </a:endParaRPr>
          </a:p>
          <a:p>
            <a:pPr marL="146050" indent="0">
              <a:lnSpc>
                <a:spcPct val="120000"/>
              </a:lnSpc>
              <a:spcAft>
                <a:spcPts val="600"/>
              </a:spcAft>
              <a:buClr>
                <a:srgbClr val="1F343D"/>
              </a:buClr>
              <a:buNone/>
            </a:pPr>
            <a:r>
              <a:rPr lang="en-IN" sz="1200" dirty="0">
                <a:solidFill>
                  <a:srgbClr val="1F343D"/>
                </a:solidFill>
                <a:latin typeface="Lato"/>
                <a:ea typeface="Lato"/>
                <a:cs typeface="Lato"/>
                <a:sym typeface="Lato"/>
                <a:hlinkClick r:id="rId6"/>
              </a:rPr>
              <a:t>https://www.youtube.com/watch?v=VMP1oQOxfM0</a:t>
            </a:r>
            <a:endParaRPr lang="en-IN" sz="1200" dirty="0">
              <a:solidFill>
                <a:srgbClr val="1F343D"/>
              </a:solidFill>
              <a:latin typeface="Lato"/>
              <a:ea typeface="Lato"/>
              <a:cs typeface="Lato"/>
              <a:sym typeface="Lato"/>
            </a:endParaRPr>
          </a:p>
          <a:p>
            <a:pPr>
              <a:lnSpc>
                <a:spcPct val="120000"/>
              </a:lnSpc>
              <a:spcAft>
                <a:spcPts val="600"/>
              </a:spcAft>
              <a:buClr>
                <a:srgbClr val="1F343D"/>
              </a:buClr>
              <a:buFont typeface="Wingdings" panose="05000000000000000000" pitchFamily="2" charset="2"/>
              <a:buChar char="v"/>
            </a:pPr>
            <a:r>
              <a:rPr lang="en-US" sz="1200" dirty="0">
                <a:solidFill>
                  <a:schemeClr val="tx1"/>
                </a:solidFill>
                <a:effectLst/>
                <a:latin typeface="Montserrat SemiBold" panose="00000700000000000000" pitchFamily="50" charset="0"/>
              </a:rPr>
              <a:t>Time</a:t>
            </a:r>
            <a:r>
              <a:rPr lang="en" sz="1200" dirty="0">
                <a:solidFill>
                  <a:srgbClr val="1F343D"/>
                </a:solidFill>
                <a:latin typeface="Montserrat SemiBold" panose="00000700000000000000" pitchFamily="50" charset="0"/>
                <a:ea typeface="Lato"/>
                <a:cs typeface="Lato"/>
                <a:sym typeface="Lato"/>
              </a:rPr>
              <a:t> MODULE</a:t>
            </a:r>
            <a:endParaRPr lang="en-US" sz="1200" dirty="0">
              <a:solidFill>
                <a:schemeClr val="tx1"/>
              </a:solidFill>
              <a:effectLst/>
              <a:latin typeface="Montserrat SemiBold" panose="00000700000000000000" pitchFamily="50" charset="0"/>
            </a:endParaRPr>
          </a:p>
          <a:p>
            <a:pPr marL="146050" indent="0">
              <a:lnSpc>
                <a:spcPct val="120000"/>
              </a:lnSpc>
              <a:spcAft>
                <a:spcPts val="600"/>
              </a:spcAft>
              <a:buClr>
                <a:srgbClr val="1F343D"/>
              </a:buClr>
              <a:buNone/>
            </a:pP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7"/>
              </a:rPr>
              <a:t>https://www.youtube.com/watch?v=u9cHEJivgPA</a:t>
            </a:r>
            <a:endPar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nSpc>
                <a:spcPct val="120000"/>
              </a:lnSpc>
              <a:spcAft>
                <a:spcPts val="600"/>
              </a:spcAft>
              <a:buClr>
                <a:srgbClr val="1F343D"/>
              </a:buClr>
              <a:buFont typeface="Wingdings" panose="05000000000000000000" pitchFamily="2" charset="2"/>
              <a:buChar char="v"/>
            </a:pPr>
            <a:r>
              <a:rPr lang="en-US" sz="1200" dirty="0">
                <a:solidFill>
                  <a:schemeClr val="tx1"/>
                </a:solidFill>
                <a:latin typeface="Montserrat SemiBold" panose="00000700000000000000" pitchFamily="50" charset="0"/>
                <a:ea typeface="Lato"/>
                <a:cs typeface="Lato"/>
                <a:sym typeface="Lato"/>
              </a:rPr>
              <a:t>Os </a:t>
            </a:r>
            <a:r>
              <a:rPr lang="en" sz="1200" dirty="0">
                <a:solidFill>
                  <a:srgbClr val="1F343D"/>
                </a:solidFill>
                <a:latin typeface="Montserrat SemiBold" panose="00000700000000000000" pitchFamily="50" charset="0"/>
                <a:ea typeface="Lato"/>
                <a:cs typeface="Lato"/>
                <a:sym typeface="Lato"/>
              </a:rPr>
              <a:t>MODULE</a:t>
            </a:r>
            <a:endParaRPr lang="en-IN" sz="1200" dirty="0">
              <a:solidFill>
                <a:srgbClr val="1F343D"/>
              </a:solidFill>
              <a:latin typeface="Montserrat SemiBold" panose="00000700000000000000" pitchFamily="50" charset="0"/>
              <a:ea typeface="Lato"/>
              <a:cs typeface="Lato"/>
              <a:sym typeface="Lato"/>
            </a:endParaRPr>
          </a:p>
          <a:p>
            <a:pPr marL="146050" indent="0">
              <a:lnSpc>
                <a:spcPct val="120000"/>
              </a:lnSpc>
              <a:spcAft>
                <a:spcPts val="600"/>
              </a:spcAft>
              <a:buClr>
                <a:srgbClr val="1F343D"/>
              </a:buClr>
              <a:buNone/>
            </a:pPr>
            <a:r>
              <a:rPr lang="en-IN" sz="1200" dirty="0">
                <a:solidFill>
                  <a:srgbClr val="1F343D"/>
                </a:solidFill>
                <a:latin typeface="Lato"/>
                <a:ea typeface="Lato"/>
                <a:cs typeface="Lato"/>
                <a:sym typeface="Lato"/>
                <a:hlinkClick r:id="rId8"/>
              </a:rPr>
              <a:t>https://www.youtube.com/watch?v=HHviSDUTtUc</a:t>
            </a:r>
            <a:endParaRPr lang="en-IN" sz="1200" dirty="0">
              <a:solidFill>
                <a:srgbClr val="1F343D"/>
              </a:solidFill>
              <a:latin typeface="Lato"/>
              <a:ea typeface="Lato"/>
              <a:cs typeface="Lato"/>
              <a:sym typeface="Lato"/>
            </a:endParaRPr>
          </a:p>
          <a:p>
            <a:pPr marL="146050" indent="0">
              <a:lnSpc>
                <a:spcPct val="120000"/>
              </a:lnSpc>
              <a:spcAft>
                <a:spcPts val="600"/>
              </a:spcAft>
              <a:buClr>
                <a:srgbClr val="1F343D"/>
              </a:buClr>
              <a:buNone/>
            </a:pPr>
            <a:endParaRPr lang="en-IN" sz="1200" dirty="0">
              <a:solidFill>
                <a:srgbClr val="1F343D"/>
              </a:solidFill>
              <a:latin typeface="Lato"/>
              <a:ea typeface="Lato"/>
              <a:cs typeface="Lato"/>
              <a:sym typeface="Lato"/>
            </a:endParaRPr>
          </a:p>
          <a:p>
            <a:pPr marL="457200" lvl="0" indent="-311150" algn="l" rtl="0">
              <a:lnSpc>
                <a:spcPct val="120000"/>
              </a:lnSpc>
              <a:spcAft>
                <a:spcPts val="600"/>
              </a:spcAft>
              <a:buClr>
                <a:srgbClr val="1F343D"/>
              </a:buClr>
              <a:buSzPts val="1300"/>
              <a:buFont typeface="Lato"/>
              <a:buAutoNum type="arabicPeriod"/>
            </a:pPr>
            <a:endParaRPr sz="1200" dirty="0">
              <a:solidFill>
                <a:srgbClr val="1F343D"/>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D9B57"/>
                </a:solidFill>
              </a:rPr>
              <a:t>SOFTWARE AND HARDWARE REQUIREMENTS </a:t>
            </a:r>
            <a:endParaRPr dirty="0">
              <a:solidFill>
                <a:srgbClr val="BD9B57"/>
              </a:solidFill>
            </a:endParaRPr>
          </a:p>
        </p:txBody>
      </p:sp>
      <p:sp>
        <p:nvSpPr>
          <p:cNvPr id="156" name="Google Shape;156;p17"/>
          <p:cNvSpPr txBox="1">
            <a:spLocks noGrp="1"/>
          </p:cNvSpPr>
          <p:nvPr>
            <p:ph type="body" idx="1"/>
          </p:nvPr>
        </p:nvSpPr>
        <p:spPr>
          <a:xfrm>
            <a:off x="819150" y="1611942"/>
            <a:ext cx="66285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1F343D"/>
              </a:buClr>
              <a:buSzPts val="1500"/>
              <a:buFont typeface="Wingdings" panose="05000000000000000000" pitchFamily="2" charset="2"/>
              <a:buChar char="q"/>
            </a:pPr>
            <a:r>
              <a:rPr lang="en" sz="1500" b="1" dirty="0">
                <a:solidFill>
                  <a:srgbClr val="1F343D"/>
                </a:solidFill>
                <a:latin typeface="Lato"/>
                <a:ea typeface="Lato"/>
                <a:cs typeface="Lato"/>
                <a:sym typeface="Lato"/>
              </a:rPr>
              <a:t>WINDOWS 7 OR ABOVE </a:t>
            </a:r>
            <a:endParaRPr sz="1500" b="1" dirty="0">
              <a:solidFill>
                <a:srgbClr val="1F343D"/>
              </a:solidFill>
              <a:latin typeface="Lato"/>
              <a:ea typeface="Lato"/>
              <a:cs typeface="Lato"/>
              <a:sym typeface="Lato"/>
            </a:endParaRPr>
          </a:p>
          <a:p>
            <a:pPr marL="285750" lvl="0" indent="-285750" algn="l" rtl="0">
              <a:spcBef>
                <a:spcPts val="1200"/>
              </a:spcBef>
              <a:spcAft>
                <a:spcPts val="0"/>
              </a:spcAft>
              <a:buFont typeface="Wingdings" panose="05000000000000000000" pitchFamily="2" charset="2"/>
              <a:buChar char="q"/>
            </a:pPr>
            <a:endParaRPr sz="1500" b="1" dirty="0">
              <a:solidFill>
                <a:srgbClr val="1F343D"/>
              </a:solidFill>
              <a:latin typeface="Lato"/>
              <a:ea typeface="Lato"/>
              <a:cs typeface="Lato"/>
              <a:sym typeface="Lato"/>
            </a:endParaRPr>
          </a:p>
          <a:p>
            <a:pPr marL="457200" lvl="0" indent="-330200" algn="l" rtl="0">
              <a:spcBef>
                <a:spcPts val="1200"/>
              </a:spcBef>
              <a:spcAft>
                <a:spcPts val="0"/>
              </a:spcAft>
              <a:buClr>
                <a:srgbClr val="1F343D"/>
              </a:buClr>
              <a:buSzPts val="1600"/>
              <a:buFont typeface="Wingdings" panose="05000000000000000000" pitchFamily="2" charset="2"/>
              <a:buChar char="q"/>
            </a:pPr>
            <a:r>
              <a:rPr lang="en" sz="1500" b="1" dirty="0">
                <a:solidFill>
                  <a:srgbClr val="1F343D"/>
                </a:solidFill>
                <a:highlight>
                  <a:srgbClr val="FFFFFF"/>
                </a:highlight>
                <a:latin typeface="Lato"/>
                <a:ea typeface="Lato"/>
                <a:cs typeface="Lato"/>
                <a:sym typeface="Lato"/>
              </a:rPr>
              <a:t>GOOGLE CHROME VERSION  54 OR ABOVE TO SUPPORT GMAIL</a:t>
            </a:r>
          </a:p>
          <a:p>
            <a:pPr marL="127000" lvl="0" indent="0" algn="l" rtl="0">
              <a:spcBef>
                <a:spcPts val="1200"/>
              </a:spcBef>
              <a:spcAft>
                <a:spcPts val="0"/>
              </a:spcAft>
              <a:buClr>
                <a:srgbClr val="1F343D"/>
              </a:buClr>
              <a:buSzPts val="1600"/>
              <a:buNone/>
            </a:pPr>
            <a:r>
              <a:rPr lang="en" sz="1500" b="1" dirty="0">
                <a:solidFill>
                  <a:srgbClr val="1F343D"/>
                </a:solidFill>
                <a:highlight>
                  <a:srgbClr val="FFFFFF"/>
                </a:highlight>
                <a:latin typeface="Lato"/>
                <a:ea typeface="Lato"/>
                <a:cs typeface="Lato"/>
                <a:sym typeface="Lato"/>
              </a:rPr>
              <a:t> </a:t>
            </a:r>
            <a:endParaRPr sz="1500" b="1" dirty="0">
              <a:solidFill>
                <a:srgbClr val="1F343D"/>
              </a:solidFill>
              <a:highlight>
                <a:srgbClr val="FFFFFF"/>
              </a:highlight>
              <a:latin typeface="Lato"/>
              <a:ea typeface="Lato"/>
              <a:cs typeface="Lato"/>
              <a:sym typeface="Lato"/>
            </a:endParaRPr>
          </a:p>
          <a:p>
            <a:pPr marL="457200" lvl="0" indent="-323850" algn="l" rtl="0">
              <a:spcBef>
                <a:spcPts val="1200"/>
              </a:spcBef>
              <a:spcAft>
                <a:spcPts val="0"/>
              </a:spcAft>
              <a:buClr>
                <a:srgbClr val="1F343D"/>
              </a:buClr>
              <a:buSzPts val="1500"/>
              <a:buFont typeface="Wingdings" panose="05000000000000000000" pitchFamily="2" charset="2"/>
              <a:buChar char="q"/>
            </a:pPr>
            <a:r>
              <a:rPr lang="en" sz="1500" b="1" dirty="0">
                <a:solidFill>
                  <a:srgbClr val="1F343D"/>
                </a:solidFill>
                <a:highlight>
                  <a:srgbClr val="FFFFFF"/>
                </a:highlight>
                <a:latin typeface="Lato"/>
                <a:ea typeface="Lato"/>
                <a:cs typeface="Lato"/>
                <a:sym typeface="Lato"/>
              </a:rPr>
              <a:t>AND ACTIVE INTERNET CONNECTION </a:t>
            </a:r>
            <a:endParaRPr sz="1500" b="1" dirty="0">
              <a:solidFill>
                <a:srgbClr val="1F343D"/>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468701" y="3720752"/>
            <a:ext cx="3072600" cy="6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solidFill>
                  <a:srgbClr val="BD9B57"/>
                </a:solidFill>
                <a:latin typeface="Lato"/>
                <a:ea typeface="Lato"/>
                <a:cs typeface="Lato"/>
                <a:sym typeface="Lato"/>
              </a:rPr>
              <a:t>THANK YOU </a:t>
            </a:r>
            <a:endParaRPr b="1" u="sng" dirty="0">
              <a:solidFill>
                <a:srgbClr val="BD9B57"/>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252</TotalTime>
  <Words>482</Words>
  <Application>Microsoft Office PowerPoint</Application>
  <PresentationFormat>On-screen Show (16:9)</PresentationFormat>
  <Paragraphs>42</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Wingdings</vt:lpstr>
      <vt:lpstr>Corbel</vt:lpstr>
      <vt:lpstr>Arial Rounded MT Bold</vt:lpstr>
      <vt:lpstr>Arial</vt:lpstr>
      <vt:lpstr>Montserrat SemiBold</vt:lpstr>
      <vt:lpstr>Bahnschrift</vt:lpstr>
      <vt:lpstr>Lato</vt:lpstr>
      <vt:lpstr>Times New Roman</vt:lpstr>
      <vt:lpstr>Basis</vt:lpstr>
      <vt:lpstr>OTP Generator and Verifier via email </vt:lpstr>
      <vt:lpstr>INTRODUCTION </vt:lpstr>
      <vt:lpstr>MODULES USED</vt:lpstr>
      <vt:lpstr>MODULES USED</vt:lpstr>
      <vt:lpstr>BIBLIOGRAPHY</vt:lpstr>
      <vt:lpstr>SOFTWARE AND HARDWARE REQUIREMENTS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generator and verifier via email  </dc:title>
  <cp:lastModifiedBy>Raj Bhatia</cp:lastModifiedBy>
  <cp:revision>4</cp:revision>
  <dcterms:modified xsi:type="dcterms:W3CDTF">2022-02-16T08:29:57Z</dcterms:modified>
</cp:coreProperties>
</file>