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2badde057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02badde057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02badde057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38f214ab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38f214a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2e50dc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2e50dc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31846b8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31846b8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38f214ab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38f214ab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79e3b8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79e3b8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79e3b89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79e3b89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79e3b89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79e3b89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79e3b892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79e3b89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79e3b89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79e3b89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79e3b892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79e3b892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a04186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a04186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66a7b9d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66a7b9d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2badde05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2badde05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0a76b9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0a76b9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38f214a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38f214a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38f214ab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38f214a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38f214ab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38f214a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38f214ab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38f214ab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38f214ab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38f214ab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3252528" y="1305759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3246526" y="1920619"/>
            <a:ext cx="56499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spcBef>
                <a:spcPts val="300"/>
              </a:spcBef>
              <a:spcAft>
                <a:spcPts val="0"/>
              </a:spcAft>
              <a:buClr>
                <a:srgbClr val="E4610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TR"/>
              <a:buChar char="&gt;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100"/>
              <a:buFont typeface="NTR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body"/>
          </p:nvPr>
        </p:nvSpPr>
        <p:spPr>
          <a:xfrm>
            <a:off x="0" y="4133850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04064" y="384371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2532476" y="384371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204064" y="738115"/>
            <a:ext cx="2706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662" y="-1499"/>
            <a:ext cx="7683662" cy="51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666238" y="3276986"/>
            <a:ext cx="5256000" cy="3003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t" bIns="34275" lIns="205725" spcFirstLastPara="1" rIns="68575" wrap="square" tIns="34275">
            <a:spAutoFit/>
          </a:bodyPr>
          <a:lstStyle>
            <a:lvl1pPr indent="-228600" lvl="0" marL="457200" marR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0" y="4149566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9292" y="109426"/>
            <a:ext cx="438812" cy="172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3" type="body"/>
          </p:nvPr>
        </p:nvSpPr>
        <p:spPr>
          <a:xfrm>
            <a:off x="3666238" y="3660701"/>
            <a:ext cx="5256000" cy="3231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t" bIns="34275" lIns="205725" spcFirstLastPara="1" rIns="68575" wrap="square" tIns="34275">
            <a:spAutoFit/>
          </a:bodyPr>
          <a:lstStyle>
            <a:lvl1pPr indent="-228600" lvl="0" marL="457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666238" y="1157816"/>
            <a:ext cx="5256000" cy="20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900"/>
              <a:buFont typeface="NTR"/>
              <a:buChar char="&gt;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04064" y="718839"/>
            <a:ext cx="7766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Page Content">
  <p:cSld name="Full-Page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04064" y="647571"/>
            <a:ext cx="86925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6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6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92650" y="647769"/>
            <a:ext cx="4203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204064" y="647571"/>
            <a:ext cx="42090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7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198438" y="1405005"/>
            <a:ext cx="26034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3000376" y="647769"/>
            <a:ext cx="58959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198438" y="647007"/>
            <a:ext cx="2603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Transi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8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8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25" y="149031"/>
            <a:ext cx="417143" cy="16394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204064" y="2990849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 End Slide">
  <p:cSld name="Section Header or En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9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9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25" y="149031"/>
            <a:ext cx="417143" cy="163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type="title"/>
          </p:nvPr>
        </p:nvSpPr>
        <p:spPr>
          <a:xfrm>
            <a:off x="204064" y="3192017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8607620" y="193157"/>
            <a:ext cx="930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8825" y="149031"/>
            <a:ext cx="417143" cy="16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3924" y="228608"/>
            <a:ext cx="1693698" cy="1012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for a remote sensing lab&#10;&#10;Description automatically generated" id="69" name="Google Shape;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799" y="2296200"/>
            <a:ext cx="1948876" cy="1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/>
        </p:nvSpPr>
        <p:spPr>
          <a:xfrm>
            <a:off x="332675" y="844875"/>
            <a:ext cx="83910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Iterative Signal Deconvolution Algorithms And Their Sensitivity to Noise Based on Simulated Full-Waveform Lidar data </a:t>
            </a:r>
            <a:r>
              <a:rPr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</p:txBody>
      </p:sp>
      <p:sp>
        <p:nvSpPr>
          <p:cNvPr id="71" name="Google Shape;71;p11"/>
          <p:cNvSpPr txBox="1"/>
          <p:nvPr/>
        </p:nvSpPr>
        <p:spPr>
          <a:xfrm>
            <a:off x="1864870" y="2620338"/>
            <a:ext cx="5219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Ramesh Bhatta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 RIT Imaging Science PhD Program,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Rochester Institute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Technology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Rochester, New York</a:t>
            </a:r>
            <a:endParaRPr sz="1100"/>
          </a:p>
        </p:txBody>
      </p:sp>
      <p:sp>
        <p:nvSpPr>
          <p:cNvPr id="72" name="Google Shape;72;p11"/>
          <p:cNvSpPr txBox="1"/>
          <p:nvPr/>
        </p:nvSpPr>
        <p:spPr>
          <a:xfrm>
            <a:off x="4009501" y="4306350"/>
            <a:ext cx="1125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168925" y="403983"/>
            <a:ext cx="89331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Comments:</a:t>
            </a:r>
            <a:endParaRPr b="1">
              <a:solidFill>
                <a:srgbClr val="E461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Higher number of Iteration leads to better solution but need greater computation time and memory.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use residual convergence as stopping criteria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Both algorithm still miss to detect some smaller and close peaks even for high number of iterations.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 algorithm results similar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as RL algorithm however computation time reduced.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Boosting makes the solution to converge fast within few iterations.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 the ‘Boosting coefficient’  need to be chosen carefully since high boosting cause the width of detected peaks to become ‘thinner’.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“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boosting coefficient, Higher number of iterations can reveal the structures that couldn’t be seen in previous variations of RL and Gold algorithms*.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is: How do we determine that “suitable” boosting parameter?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Empirically!!!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when we want to boost the peaks in the spectrum ‘Boosting coefficient’ should be greater than 1.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the peaks would be suppressed (smoothed) and consequently the resolution decreased.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simulated and smooth waveform data boosting parameter between 1 &lt; p &lt; 3 works well. Higher value of the parameter tends to suppress the peak width.  Specifically a boosting factor of 1.25 produced highest mean cosine similarity calculated using 100 deconvolved waveforms and their corresponding truth for both RL and Gold deconvolution algorithm.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-88847" y="397697"/>
            <a:ext cx="2185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Sensitivity</a:t>
            </a:r>
            <a:endParaRPr b="1" sz="1800">
              <a:solidFill>
                <a:srgbClr val="D95E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96588" y="993582"/>
            <a:ext cx="5345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noise to </a:t>
            </a:r>
            <a:r>
              <a:rPr b="1" lang="en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waveforms using real LVIS data:</a:t>
            </a:r>
            <a:endParaRPr b="1">
              <a:solidFill>
                <a:srgbClr val="E461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429491" y="4398329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Magnitude vs Frequency of real waveforms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(250 waveforms,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LVIS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938" y="1696550"/>
            <a:ext cx="4757501" cy="25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2600"/>
            <a:ext cx="4390948" cy="28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4572000" y="4390900"/>
            <a:ext cx="45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Sample of waveforms in original (continuous line) and denoised form(dashed)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(250 waveforms, LVIS)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72" y="439950"/>
            <a:ext cx="6997313" cy="22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196" y="2776272"/>
            <a:ext cx="3383775" cy="23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585" y="2810270"/>
            <a:ext cx="3447699" cy="2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6500" l="5758" r="0" t="8072"/>
          <a:stretch/>
        </p:blipFill>
        <p:spPr>
          <a:xfrm>
            <a:off x="2280802" y="410702"/>
            <a:ext cx="4582399" cy="415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3429000" y="4572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Noise added sample waveform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(multiple noise levels)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99675" y="397679"/>
            <a:ext cx="4531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Algorithms performance</a:t>
            </a:r>
            <a:endParaRPr b="1" sz="1800">
              <a:solidFill>
                <a:srgbClr val="D95E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1140841"/>
            <a:ext cx="8839204" cy="331901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4"/>
          <p:cNvSpPr txBox="1"/>
          <p:nvPr/>
        </p:nvSpPr>
        <p:spPr>
          <a:xfrm>
            <a:off x="3072000" y="4419600"/>
            <a:ext cx="3000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Mean similarity at different noise levels for Richardson Lucy and Gold deconvolution algorithm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99675" y="407810"/>
            <a:ext cx="56814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Choosing a “best” boosting coefficient !!!</a:t>
            </a:r>
            <a:endParaRPr b="1" sz="1800">
              <a:solidFill>
                <a:srgbClr val="D95E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87" y="1520001"/>
            <a:ext cx="7498426" cy="27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106282" y="354514"/>
            <a:ext cx="4620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E00"/>
                </a:solidFill>
              </a:rPr>
              <a:t>Extra </a:t>
            </a:r>
            <a:r>
              <a:rPr b="1" lang="en">
                <a:solidFill>
                  <a:srgbClr val="D95E00"/>
                </a:solidFill>
              </a:rPr>
              <a:t>Results: How Similarity looks like!! </a:t>
            </a:r>
            <a:endParaRPr b="1">
              <a:solidFill>
                <a:srgbClr val="D95E00"/>
              </a:solidFill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650" y="786253"/>
            <a:ext cx="3885901" cy="20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93672"/>
            <a:ext cx="3885886" cy="20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26525"/>
            <a:ext cx="3885901" cy="20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5650" y="2926525"/>
            <a:ext cx="3885876" cy="204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553200"/>
            <a:ext cx="4046450" cy="21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400" y="533400"/>
            <a:ext cx="4130926" cy="21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25" y="2771799"/>
            <a:ext cx="4046450" cy="21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75" y="580399"/>
            <a:ext cx="4111350" cy="21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375" y="520922"/>
            <a:ext cx="4188150" cy="22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813775"/>
            <a:ext cx="4111350" cy="216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/>
        </p:nvSpPr>
        <p:spPr>
          <a:xfrm>
            <a:off x="96500" y="400007"/>
            <a:ext cx="3139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800">
              <a:solidFill>
                <a:srgbClr val="E461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diagram of a tree&#10;&#10;Description automatically generated"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175" y="393400"/>
            <a:ext cx="3567500" cy="45369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2"/>
          <p:cNvSpPr txBox="1"/>
          <p:nvPr/>
        </p:nvSpPr>
        <p:spPr>
          <a:xfrm>
            <a:off x="5600125" y="4865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Ref: Figure 1. Hancock et al. (2017)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88" y="2307786"/>
            <a:ext cx="3567501" cy="7082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00" y="1394625"/>
            <a:ext cx="4346277" cy="70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2"/>
          <p:cNvSpPr txBox="1"/>
          <p:nvPr/>
        </p:nvSpPr>
        <p:spPr>
          <a:xfrm>
            <a:off x="57925" y="905500"/>
            <a:ext cx="3931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system on waveform detection </a:t>
            </a:r>
            <a:endParaRPr b="1">
              <a:solidFill>
                <a:srgbClr val="E461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96500" y="3220925"/>
            <a:ext cx="3567600" cy="13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R(t) = P</a:t>
            </a:r>
            <a:r>
              <a:rPr baseline="-25000" i="1" lang="en" sz="1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(t) * ⍴(t) 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here,</a:t>
            </a: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⍴(t) is the system impulse response.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And R(t) can be estimated from the return from </a:t>
            </a: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lambertian</a:t>
            </a: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 surface (or flat-ground) .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3143" y="403513"/>
            <a:ext cx="3882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DIRSIG waveform lidar simulation</a:t>
            </a:r>
            <a:endParaRPr b="1" sz="1800">
              <a:solidFill>
                <a:srgbClr val="D95E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5" y="1346250"/>
            <a:ext cx="4262550" cy="2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39221" y="4184050"/>
            <a:ext cx="31311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Fig: Harvard Forest virtual scene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207450" y="1108275"/>
            <a:ext cx="27423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150625" y="1212525"/>
            <a:ext cx="38829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b="1" lang="en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configuration:</a:t>
            </a:r>
            <a:endParaRPr b="1">
              <a:solidFill>
                <a:srgbClr val="E461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Flight height: 1000m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Footprint area: 1m</a:t>
            </a:r>
            <a:r>
              <a:rPr baseline="30000" lang="en" sz="12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(At Nadir)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Pixel size: 50 microns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Scan type: Line scan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Tx. Spectral line center and width (Assuming Gaussian): 1064 nm, 1 nm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Tx. Pulse duration (ns): 2 (truth), 4, 8, 10 (LVIS), 16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Tx. Pulse Energy (joules): 5 mJ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Sampling rate: 1ns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Rx. Spectral bandpass: 10 nm (10x tx. bandpass) (sampling delta = 1/10th tx width)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other settings based on requirement.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127199" y="404038"/>
            <a:ext cx="2731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E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Waveform Collection </a:t>
            </a:r>
            <a:endParaRPr b="1">
              <a:solidFill>
                <a:srgbClr val="D95E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E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(Lidar Scanning)</a:t>
            </a:r>
            <a:endParaRPr b="1">
              <a:solidFill>
                <a:srgbClr val="D95E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72157" y="1643363"/>
            <a:ext cx="1367100" cy="1234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53007" y="1861829"/>
            <a:ext cx="1020000" cy="803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 flipH="1" rot="10800000">
            <a:off x="645782" y="1854520"/>
            <a:ext cx="1034400" cy="810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98" idx="0"/>
            <a:endCxn id="98" idx="4"/>
          </p:cNvCxnSpPr>
          <p:nvPr/>
        </p:nvCxnSpPr>
        <p:spPr>
          <a:xfrm>
            <a:off x="1155707" y="1643363"/>
            <a:ext cx="0" cy="12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stCxn id="98" idx="4"/>
          </p:cNvCxnSpPr>
          <p:nvPr/>
        </p:nvCxnSpPr>
        <p:spPr>
          <a:xfrm>
            <a:off x="1155707" y="2877563"/>
            <a:ext cx="149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>
            <a:stCxn id="98" idx="0"/>
          </p:cNvCxnSpPr>
          <p:nvPr/>
        </p:nvCxnSpPr>
        <p:spPr>
          <a:xfrm>
            <a:off x="1155707" y="1643363"/>
            <a:ext cx="1472100" cy="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2651086" y="1647686"/>
            <a:ext cx="3300" cy="12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5387" r="-571" t="0"/>
          <a:stretch/>
        </p:blipFill>
        <p:spPr>
          <a:xfrm rot="5400000">
            <a:off x="2576794" y="1739836"/>
            <a:ext cx="1218775" cy="11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2200270" y="2059866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46102"/>
                </a:solidFill>
              </a:rPr>
              <a:t>Pulse </a:t>
            </a:r>
            <a:endParaRPr b="1" sz="700">
              <a:solidFill>
                <a:srgbClr val="E4610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E46102"/>
                </a:solidFill>
              </a:rPr>
              <a:t>width</a:t>
            </a:r>
            <a:endParaRPr b="1" sz="700">
              <a:solidFill>
                <a:srgbClr val="E46102"/>
              </a:solidFill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2473613" y="2092355"/>
            <a:ext cx="7560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stCxn id="106" idx="2"/>
          </p:cNvCxnSpPr>
          <p:nvPr/>
        </p:nvCxnSpPr>
        <p:spPr>
          <a:xfrm flipH="1" rot="10800000">
            <a:off x="2496820" y="2444166"/>
            <a:ext cx="736500" cy="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3218741" y="2096213"/>
            <a:ext cx="7200" cy="35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 flipH="1">
            <a:off x="2482682" y="1922588"/>
            <a:ext cx="5400" cy="17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2502557" y="2462388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 flipH="1">
            <a:off x="2972157" y="1597063"/>
            <a:ext cx="441900" cy="3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4"/>
          <p:cNvSpPr txBox="1"/>
          <p:nvPr/>
        </p:nvSpPr>
        <p:spPr>
          <a:xfrm>
            <a:off x="3410675" y="1245900"/>
            <a:ext cx="1233900" cy="3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Gaussian Beam profile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132877" y="2238990"/>
            <a:ext cx="46200" cy="4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1342813" y="1078622"/>
            <a:ext cx="12762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Lidar Footprint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" name="Google Shape;116;p14"/>
          <p:cNvCxnSpPr>
            <a:endCxn id="98" idx="0"/>
          </p:cNvCxnSpPr>
          <p:nvPr/>
        </p:nvCxnSpPr>
        <p:spPr>
          <a:xfrm flipH="1">
            <a:off x="1155707" y="1409063"/>
            <a:ext cx="189300" cy="23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 txBox="1"/>
          <p:nvPr/>
        </p:nvSpPr>
        <p:spPr>
          <a:xfrm>
            <a:off x="1469050" y="3201272"/>
            <a:ext cx="1367100" cy="45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Square Pixel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(~ 95% of energy return)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p14"/>
          <p:cNvCxnSpPr>
            <a:stCxn id="99" idx="2"/>
          </p:cNvCxnSpPr>
          <p:nvPr/>
        </p:nvCxnSpPr>
        <p:spPr>
          <a:xfrm>
            <a:off x="1163007" y="2664929"/>
            <a:ext cx="305100" cy="54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9" name="Google Shape;119;p14"/>
          <p:cNvCxnSpPr>
            <a:endCxn id="98" idx="2"/>
          </p:cNvCxnSpPr>
          <p:nvPr/>
        </p:nvCxnSpPr>
        <p:spPr>
          <a:xfrm flipH="1">
            <a:off x="472157" y="2255963"/>
            <a:ext cx="3417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120" name="Google Shape;12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576" y="3258587"/>
            <a:ext cx="5703449" cy="1391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1" name="Google Shape;121;p14"/>
          <p:cNvCxnSpPr/>
          <p:nvPr/>
        </p:nvCxnSpPr>
        <p:spPr>
          <a:xfrm>
            <a:off x="3218757" y="2416911"/>
            <a:ext cx="843000" cy="77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4"/>
          <p:cNvSpPr txBox="1"/>
          <p:nvPr/>
        </p:nvSpPr>
        <p:spPr>
          <a:xfrm>
            <a:off x="3830471" y="4656625"/>
            <a:ext cx="4348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Energy distribution variation for multiple Gaussian pulse widths</a:t>
            </a:r>
            <a:b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Lower pulse width produce higher vertical resolution and vice versa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" name="Google Shape;123;p14"/>
          <p:cNvCxnSpPr/>
          <p:nvPr/>
        </p:nvCxnSpPr>
        <p:spPr>
          <a:xfrm>
            <a:off x="419760" y="1869768"/>
            <a:ext cx="0" cy="79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4" name="Google Shape;124;p14"/>
          <p:cNvSpPr txBox="1"/>
          <p:nvPr/>
        </p:nvSpPr>
        <p:spPr>
          <a:xfrm rot="-5397465">
            <a:off x="-83700" y="2017670"/>
            <a:ext cx="813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5m pixels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83622" y="377739"/>
            <a:ext cx="31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Deconvolution Algorithms</a:t>
            </a:r>
            <a:endParaRPr b="1" sz="1800">
              <a:solidFill>
                <a:srgbClr val="D95E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5" y="1691900"/>
            <a:ext cx="2731275" cy="6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5" y="2308444"/>
            <a:ext cx="2073750" cy="2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0" y="1311213"/>
            <a:ext cx="36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solution based on Bayes theorem: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20350" y="899500"/>
            <a:ext cx="3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 I: Richardson Lucy Algorithm </a:t>
            </a:r>
            <a:endParaRPr b="1">
              <a:solidFill>
                <a:srgbClr val="D95E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-1975" y="2820907"/>
            <a:ext cx="2463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 II: </a:t>
            </a:r>
            <a:r>
              <a:rPr b="1" lang="en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 algorithm</a:t>
            </a:r>
            <a:endParaRPr b="1">
              <a:solidFill>
                <a:srgbClr val="E461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5">
            <a:alphaModFix/>
          </a:blip>
          <a:srcRect b="-8" l="0" r="0" t="11809"/>
          <a:stretch/>
        </p:blipFill>
        <p:spPr>
          <a:xfrm>
            <a:off x="14850" y="3223635"/>
            <a:ext cx="2389900" cy="5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58800" y="3567450"/>
            <a:ext cx="414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here,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z = H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y and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 = Tx = H</a:t>
            </a:r>
            <a:r>
              <a:rPr baseline="30000" i="1"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Hx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and H represent system convolution matrix such that: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y = Hx represents the  deconvolution problem.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2286000" y="3321132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( Morháč M. et al)</a:t>
            </a:r>
            <a:endParaRPr i="1" sz="1200"/>
          </a:p>
        </p:txBody>
      </p:sp>
      <p:sp>
        <p:nvSpPr>
          <p:cNvPr id="138" name="Google Shape;138;p15"/>
          <p:cNvSpPr txBox="1"/>
          <p:nvPr/>
        </p:nvSpPr>
        <p:spPr>
          <a:xfrm>
            <a:off x="5123700" y="1447800"/>
            <a:ext cx="36147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Boosting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After ‘n’ iterations, raise the signal output by some power (boosting factor).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Repeat this ‘R’ times.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Boosts the signal to higher levels and helps convergence faster.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However caution need to be taken while applying to noisy signal.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029200" y="1051900"/>
            <a:ext cx="32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Variation: Boosted deconvolution</a:t>
            </a:r>
            <a:r>
              <a:rPr b="1" lang="en">
                <a:solidFill>
                  <a:srgbClr val="D95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rgbClr val="D95E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111325" y="395892"/>
            <a:ext cx="17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en" sz="1800">
                <a:solidFill>
                  <a:srgbClr val="E461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esults</a:t>
            </a:r>
            <a:endParaRPr b="1" sz="1800">
              <a:solidFill>
                <a:srgbClr val="E461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619496" y="3818418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RL and Gold deconvolution Algorithm output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(16ns recorded response, 2ns response as truth, 100000 iterations)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4433"/>
            <a:ext cx="4601099" cy="242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275" y="1445217"/>
            <a:ext cx="4551725" cy="2400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5267696" y="3894618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Boosted: RL and Gold deconvolution Algorithm output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(16ns recorded response, 2ns response as truth, 20000 iterations, 5 repetitions, bc =1.25)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5267696" y="3894618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Boosted: RL and Gold deconvolution Algorithm output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(16ns recorded response, 2ns response as truth, 100000 iterations, 5 repetitions, bc =1.25)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6953"/>
            <a:ext cx="4571999" cy="241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619496" y="3894618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RL and Gold deconvolution Algorithm output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(16ns recorded response, 2ns response as truth, 500000 iterations)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647" y="1516950"/>
            <a:ext cx="4399579" cy="23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5236028" y="3788729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Boosted: RL and Gold deconvolution Algorithm output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(16ns recorded response, 2ns response as truth, 100000 iterations, 5 repetitions, bc =2)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763" y="1395345"/>
            <a:ext cx="4462225" cy="2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4154"/>
            <a:ext cx="4529376" cy="2388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740228" y="3788729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Boosted: RL and Gold deconvolution Algorithm output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(16ns recorded response, 2ns response as truth, 100000 iterations, 5 repetitions, bc = 1.5)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" y="1276591"/>
            <a:ext cx="4966875" cy="26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619496" y="3894618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Fig: RL and Gold deconvolution Algorithm output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(16ns recorded response, 2ns response as truth, 1000000 iterations)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52072" t="0"/>
          <a:stretch/>
        </p:blipFill>
        <p:spPr>
          <a:xfrm>
            <a:off x="4965481" y="1104203"/>
            <a:ext cx="4179024" cy="294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