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Product types vs their counts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54257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According to the graph plotted, the highest selling product type is the “Touring” range of bikes.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lowest selling product type is the “Mountain” range of bikes.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Margin is very close between the “Standard” and the “Road” type of bikes.</a:t>
            </a:r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73" y="3197658"/>
            <a:ext cx="3800704" cy="583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dirty="0"/>
              <a:t>Place any supporting images, graphs, data or extra text here.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A5903-CCC2-4430-9F39-5F801D461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854257"/>
            <a:ext cx="4696312" cy="23481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according to age groups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854257"/>
            <a:ext cx="4366975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The most popular age group according to the plot made is between the ages of 25 to 49 years.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least popular age group is till the age of 24 years (the younger segment).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age group starting from 50 years and above are less likely to have an impact in comparison to the ones between 25 and 49.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328EC-FDCE-403E-B348-45B9A592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07432"/>
            <a:ext cx="4572000" cy="228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Product sales records by states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854257"/>
            <a:ext cx="4366975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The maximum number of sales have been recorded in the state of New South Wales very closely followed by Victoria.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Sales in Queensland is considerably less but allover the margin is very praiseworthy.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It will be profitable in the future to consider New South Wales and Victoria during planning marketing strategies.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EE583-1E1B-4595-AA1B-F726A9249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54256"/>
            <a:ext cx="4314178" cy="21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32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Affluent customers categorical transaction records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7"/>
            <a:ext cx="4366975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Dividing the affluent customer wealth segment category, we get how many transactions have been made over a period of time, depicted in the </a:t>
            </a:r>
            <a:r>
              <a:rPr lang="en-US" dirty="0" err="1"/>
              <a:t>barplot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13 times 13 customers have made transactions over items, 12 times 48 customers have made transactions, 131 customers have made a transaction of over 10 times and 138 customers have made transactions exactly 10 times.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08CCC-0D43-43FC-B34E-C14786C1C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854257"/>
            <a:ext cx="4411888" cy="22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83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count per wealth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54257"/>
            <a:ext cx="4366975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Checking the wealth segmentation present in the datasets to find the count of customers per segment, we find that there are a total of 4565 customers with valid details in the “High net worth” range, 4678 customers in the “Mass Customer” range and a number of 3976 customers in the range of “Affluent Customers” range.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85410-01F1-4394-AD18-01EF8997F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854258"/>
            <a:ext cx="4411888" cy="22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58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Preferable insights derived from previous analysis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89200" y="1764257"/>
            <a:ext cx="8565599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Affluent Customers can help the business grow exponentially simply due to larger funding capabilities. </a:t>
            </a:r>
          </a:p>
          <a:p>
            <a:pPr marL="342900" indent="-342900">
              <a:buAutoNum type="arabicPeriod"/>
            </a:pPr>
            <a:r>
              <a:rPr lang="en-US" dirty="0"/>
              <a:t>The age group of 25-49 years are more likely and favorable to participate in the future growth of the firm.</a:t>
            </a:r>
          </a:p>
          <a:p>
            <a:pPr marL="342900" indent="-342900">
              <a:buAutoNum type="arabicPeriod"/>
            </a:pPr>
            <a:r>
              <a:rPr lang="en-US" dirty="0"/>
              <a:t>New South Wales is a top priority followed by Victoria as the sale numbers were high considerably in those states.</a:t>
            </a:r>
          </a:p>
          <a:p>
            <a:pPr marL="342900" indent="-342900">
              <a:buAutoNum type="arabicPeriod"/>
            </a:pPr>
            <a:r>
              <a:rPr lang="en-US" dirty="0"/>
              <a:t>The “Touring” range of products are more likely to sell greater in the foreseeable future as previous trends show and the 2</a:t>
            </a:r>
            <a:r>
              <a:rPr lang="en-US" baseline="30000" dirty="0"/>
              <a:t>nd</a:t>
            </a:r>
            <a:r>
              <a:rPr lang="en-US" dirty="0"/>
              <a:t> likely product to hit the market are the “Road” range of bikes.</a:t>
            </a:r>
          </a:p>
          <a:p>
            <a:pPr marL="342900" indent="-342900">
              <a:buAutoNum type="arabicPeriod"/>
            </a:pPr>
            <a:r>
              <a:rPr lang="en-US" dirty="0"/>
              <a:t>Excel sheet “Final customers’ list” contains the top 1185 customers who may benefit the organization more likely in comparison to the others in </a:t>
            </a:r>
            <a:r>
              <a:rPr lang="en-US"/>
              <a:t>the record.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844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Aritra Bhattacharya</cp:lastModifiedBy>
  <cp:revision>8</cp:revision>
  <dcterms:modified xsi:type="dcterms:W3CDTF">2020-11-25T18:50:47Z</dcterms:modified>
</cp:coreProperties>
</file>