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366E-73EF-40A2-9EAA-C8D82CB50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8FA6EC-8909-4C93-9440-1ECB9F2756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EC6CA-D9FF-47F1-BC93-18DACF27CD58}"/>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5" name="Footer Placeholder 4">
            <a:extLst>
              <a:ext uri="{FF2B5EF4-FFF2-40B4-BE49-F238E27FC236}">
                <a16:creationId xmlns:a16="http://schemas.microsoft.com/office/drawing/2014/main" id="{985AC0FF-6FC1-4888-AEC8-93EB403E13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E87167-4CB9-4A84-BDBC-58AC2F7B2D41}"/>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301219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A97C-41FA-46FA-81C6-0B88D7881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86D590-76CC-472E-A4BB-BEA248EE8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E6F04-4B01-4BBB-A096-8539DF2B2377}"/>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5" name="Footer Placeholder 4">
            <a:extLst>
              <a:ext uri="{FF2B5EF4-FFF2-40B4-BE49-F238E27FC236}">
                <a16:creationId xmlns:a16="http://schemas.microsoft.com/office/drawing/2014/main" id="{4E6F58D5-3948-47E2-84AC-29E7A86C62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48025-9CB6-413C-AC34-47A77F85BD80}"/>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64190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AD3AD-C033-4094-A99F-885571A29F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034976-E735-40E1-8201-587B7052B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0B8E0-2B61-44A5-8A8A-4A1688FCF2E5}"/>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5" name="Footer Placeholder 4">
            <a:extLst>
              <a:ext uri="{FF2B5EF4-FFF2-40B4-BE49-F238E27FC236}">
                <a16:creationId xmlns:a16="http://schemas.microsoft.com/office/drawing/2014/main" id="{0F5AC654-D767-4AAE-ADF9-9FF7D9B80E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744820-FC56-4819-BEA0-D5574B07DEAF}"/>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399714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9D1E-8F19-4C1E-9CFF-7B47FAD84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116725-479A-4343-9CDC-DA59955F8B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71E81-77E0-4995-98C8-D4FC6BAC995B}"/>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5" name="Footer Placeholder 4">
            <a:extLst>
              <a:ext uri="{FF2B5EF4-FFF2-40B4-BE49-F238E27FC236}">
                <a16:creationId xmlns:a16="http://schemas.microsoft.com/office/drawing/2014/main" id="{1A8705A9-9AE8-4EB8-8F71-E6AF3EDEDF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BA09B7-77D6-4C3D-8806-4156ED0860F5}"/>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19691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5AF7-5E43-449A-A57C-1C35A34B51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22036-769B-4E8D-BEC0-C8A4736AB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0F3E6-BA2B-44FA-95B2-1D9B24B8B2AC}"/>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5" name="Footer Placeholder 4">
            <a:extLst>
              <a:ext uri="{FF2B5EF4-FFF2-40B4-BE49-F238E27FC236}">
                <a16:creationId xmlns:a16="http://schemas.microsoft.com/office/drawing/2014/main" id="{4C97903A-E47F-47F2-BBB7-90C235F2C6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670829-72AB-4EA5-A0D3-050CA05FA99B}"/>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310925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D7B8-C411-4805-9CBD-B7563107D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6536-E899-4688-9263-2812BE3C6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16653A-B218-4563-B89D-AC7A3CEF9D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438727-AF57-4BEA-9D26-2106026386C5}"/>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6" name="Footer Placeholder 5">
            <a:extLst>
              <a:ext uri="{FF2B5EF4-FFF2-40B4-BE49-F238E27FC236}">
                <a16:creationId xmlns:a16="http://schemas.microsoft.com/office/drawing/2014/main" id="{61B661F3-B193-45D9-9CA3-DCCD66BBE0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F2001C-C8FC-494E-AE2E-F63507C937A2}"/>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278079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47616-E72C-4235-8D12-DD49FC414C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9AA4D3-961B-414E-B41F-8178A0B23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CFB45-E186-4AD2-AD97-C8919B43C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BFDC8-B8AA-472A-8898-06B2B7C8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5697D-FF45-492B-BD9C-F08E68AA15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44A17-46FC-4181-83AF-10B2BD050974}"/>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8" name="Footer Placeholder 7">
            <a:extLst>
              <a:ext uri="{FF2B5EF4-FFF2-40B4-BE49-F238E27FC236}">
                <a16:creationId xmlns:a16="http://schemas.microsoft.com/office/drawing/2014/main" id="{A93FFA9B-919A-4208-89D3-B8A43669D07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B9BFEB-63FB-4F2D-B689-4BDF9B81FBDB}"/>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306935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DBA5-845A-4A8E-9391-3C8A3F5E89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6BE4FE-0B7C-4E68-A8CC-79565C770E57}"/>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4" name="Footer Placeholder 3">
            <a:extLst>
              <a:ext uri="{FF2B5EF4-FFF2-40B4-BE49-F238E27FC236}">
                <a16:creationId xmlns:a16="http://schemas.microsoft.com/office/drawing/2014/main" id="{D054C016-CB7F-4C92-A705-1FE4CF65C10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0D8BDD5-5942-4F39-B47E-CEDEF0C42762}"/>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263061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3BCBD-4836-4A58-BE29-A2D961727721}"/>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3" name="Footer Placeholder 2">
            <a:extLst>
              <a:ext uri="{FF2B5EF4-FFF2-40B4-BE49-F238E27FC236}">
                <a16:creationId xmlns:a16="http://schemas.microsoft.com/office/drawing/2014/main" id="{4258E509-33ED-43E6-89E8-97743832D8B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5746E93-E64C-4918-992F-38D5EA1D44CA}"/>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136353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85AC-C6D9-4314-A7CC-DA199EDCD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D3860-F44E-458D-807C-4D19C5011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FA3BD1-B0EF-4EF5-9873-84C0428A6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B97AA-E22A-4D76-973F-3421086CABD9}"/>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6" name="Footer Placeholder 5">
            <a:extLst>
              <a:ext uri="{FF2B5EF4-FFF2-40B4-BE49-F238E27FC236}">
                <a16:creationId xmlns:a16="http://schemas.microsoft.com/office/drawing/2014/main" id="{47179E28-CB7C-4F6A-B748-504AC1D86A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E7B24-660D-483A-A051-0128849A710B}"/>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133350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BE6C-8F0A-44F7-AD11-D0CECE2FB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A9017-2505-48D2-BD5F-43AF40268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C729E67-C72D-4BF0-BA91-BF7AED763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4358C-78A4-4179-A465-7E2E01D7EE06}"/>
              </a:ext>
            </a:extLst>
          </p:cNvPr>
          <p:cNvSpPr>
            <a:spLocks noGrp="1"/>
          </p:cNvSpPr>
          <p:nvPr>
            <p:ph type="dt" sz="half" idx="10"/>
          </p:nvPr>
        </p:nvSpPr>
        <p:spPr/>
        <p:txBody>
          <a:bodyPr/>
          <a:lstStyle/>
          <a:p>
            <a:fld id="{D565560D-6008-483C-8F02-4AE3196A4DB0}" type="datetimeFigureOut">
              <a:rPr lang="en-US" smtClean="0"/>
              <a:t>11/5/2020</a:t>
            </a:fld>
            <a:endParaRPr lang="en-US" dirty="0"/>
          </a:p>
        </p:txBody>
      </p:sp>
      <p:sp>
        <p:nvSpPr>
          <p:cNvPr id="6" name="Footer Placeholder 5">
            <a:extLst>
              <a:ext uri="{FF2B5EF4-FFF2-40B4-BE49-F238E27FC236}">
                <a16:creationId xmlns:a16="http://schemas.microsoft.com/office/drawing/2014/main" id="{FA46C840-753E-4301-B174-7A9E8DA6AE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F6FC50-A38C-4CAA-B8AA-6672E71FD8EE}"/>
              </a:ext>
            </a:extLst>
          </p:cNvPr>
          <p:cNvSpPr>
            <a:spLocks noGrp="1"/>
          </p:cNvSpPr>
          <p:nvPr>
            <p:ph type="sldNum" sz="quarter" idx="12"/>
          </p:nvPr>
        </p:nvSpPr>
        <p:spPr/>
        <p:txBody>
          <a:bodyPr/>
          <a:lstStyle/>
          <a:p>
            <a:fld id="{7B77E039-9C2E-4D81-8D29-1708D4A7131B}" type="slidenum">
              <a:rPr lang="en-US" smtClean="0"/>
              <a:t>‹#›</a:t>
            </a:fld>
            <a:endParaRPr lang="en-US" dirty="0"/>
          </a:p>
        </p:txBody>
      </p:sp>
    </p:spTree>
    <p:extLst>
      <p:ext uri="{BB962C8B-B14F-4D97-AF65-F5344CB8AC3E}">
        <p14:creationId xmlns:p14="http://schemas.microsoft.com/office/powerpoint/2010/main" val="135443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0E3F7-2FC7-4EEF-8319-87568C4F2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C820E-3049-4F80-87A1-C2294AF4D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345B9-D92C-464D-AC92-272198C16E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5560D-6008-483C-8F02-4AE3196A4DB0}" type="datetimeFigureOut">
              <a:rPr lang="en-US" smtClean="0"/>
              <a:t>11/5/2020</a:t>
            </a:fld>
            <a:endParaRPr lang="en-US" dirty="0"/>
          </a:p>
        </p:txBody>
      </p:sp>
      <p:sp>
        <p:nvSpPr>
          <p:cNvPr id="5" name="Footer Placeholder 4">
            <a:extLst>
              <a:ext uri="{FF2B5EF4-FFF2-40B4-BE49-F238E27FC236}">
                <a16:creationId xmlns:a16="http://schemas.microsoft.com/office/drawing/2014/main" id="{67AF44CC-2B1F-430B-B3E2-B230BBD60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5597FC1-C153-4E63-99FA-0DA604837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7E039-9C2E-4D81-8D29-1708D4A7131B}" type="slidenum">
              <a:rPr lang="en-US" smtClean="0"/>
              <a:t>‹#›</a:t>
            </a:fld>
            <a:endParaRPr lang="en-US" dirty="0"/>
          </a:p>
        </p:txBody>
      </p:sp>
    </p:spTree>
    <p:extLst>
      <p:ext uri="{BB962C8B-B14F-4D97-AF65-F5344CB8AC3E}">
        <p14:creationId xmlns:p14="http://schemas.microsoft.com/office/powerpoint/2010/main" val="109530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AB01-D403-4595-A5E2-B7E01003754D}"/>
              </a:ext>
            </a:extLst>
          </p:cNvPr>
          <p:cNvSpPr>
            <a:spLocks noGrp="1"/>
          </p:cNvSpPr>
          <p:nvPr>
            <p:ph type="ctrTitle"/>
          </p:nvPr>
        </p:nvSpPr>
        <p:spPr/>
        <p:txBody>
          <a:bodyPr/>
          <a:lstStyle/>
          <a:p>
            <a:r>
              <a:rPr lang="en-US" dirty="0"/>
              <a:t>ANZ Virtual Internship Program</a:t>
            </a:r>
          </a:p>
        </p:txBody>
      </p:sp>
      <p:sp>
        <p:nvSpPr>
          <p:cNvPr id="3" name="Subtitle 2">
            <a:extLst>
              <a:ext uri="{FF2B5EF4-FFF2-40B4-BE49-F238E27FC236}">
                <a16:creationId xmlns:a16="http://schemas.microsoft.com/office/drawing/2014/main" id="{D6FE3AE4-CFD7-4F03-A9DE-CE7B91DE75C3}"/>
              </a:ext>
            </a:extLst>
          </p:cNvPr>
          <p:cNvSpPr>
            <a:spLocks noGrp="1"/>
          </p:cNvSpPr>
          <p:nvPr>
            <p:ph type="subTitle" idx="1"/>
          </p:nvPr>
        </p:nvSpPr>
        <p:spPr/>
        <p:txBody>
          <a:bodyPr>
            <a:normAutofit lnSpcReduction="10000"/>
          </a:bodyPr>
          <a:lstStyle/>
          <a:p>
            <a:r>
              <a:rPr lang="en-US" dirty="0"/>
              <a:t>Task 1</a:t>
            </a:r>
          </a:p>
          <a:p>
            <a:r>
              <a:rPr lang="en-US" dirty="0"/>
              <a:t>Exploratory Data Analysis Report</a:t>
            </a:r>
          </a:p>
          <a:p>
            <a:r>
              <a:rPr lang="en-US" dirty="0"/>
              <a:t>By</a:t>
            </a:r>
          </a:p>
          <a:p>
            <a:r>
              <a:rPr lang="en-US" dirty="0"/>
              <a:t>Aritra Bhattacharya</a:t>
            </a:r>
          </a:p>
        </p:txBody>
      </p:sp>
    </p:spTree>
    <p:extLst>
      <p:ext uri="{BB962C8B-B14F-4D97-AF65-F5344CB8AC3E}">
        <p14:creationId xmlns:p14="http://schemas.microsoft.com/office/powerpoint/2010/main" val="165407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4" descr="Avg Trnsctn Count (Monthly)">
            <a:extLst>
              <a:ext uri="{FF2B5EF4-FFF2-40B4-BE49-F238E27FC236}">
                <a16:creationId xmlns:a16="http://schemas.microsoft.com/office/drawing/2014/main" id="{6F6201E3-F28C-42ED-B404-75BFE2423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99" y="469959"/>
            <a:ext cx="4583798" cy="5606380"/>
          </a:xfrm>
          <a:prstGeom prst="rect">
            <a:avLst/>
          </a:prstGeom>
        </p:spPr>
      </p:pic>
      <p:pic>
        <p:nvPicPr>
          <p:cNvPr id="5" name="slide3" descr="Avg Transctn Amt (Monthly)">
            <a:extLst>
              <a:ext uri="{FF2B5EF4-FFF2-40B4-BE49-F238E27FC236}">
                <a16:creationId xmlns:a16="http://schemas.microsoft.com/office/drawing/2014/main" id="{8FC3A41E-EB7F-4170-8309-F31E455BE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804" y="469959"/>
            <a:ext cx="4146391" cy="5648325"/>
          </a:xfrm>
          <a:prstGeom prst="rect">
            <a:avLst/>
          </a:prstGeom>
        </p:spPr>
      </p:pic>
      <p:pic>
        <p:nvPicPr>
          <p:cNvPr id="7" name="slide2" descr="Avg Transctn Amt (Status)">
            <a:extLst>
              <a:ext uri="{FF2B5EF4-FFF2-40B4-BE49-F238E27FC236}">
                <a16:creationId xmlns:a16="http://schemas.microsoft.com/office/drawing/2014/main" id="{6C1C2CEE-D10F-4F88-895D-98479747F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5209" y="469959"/>
            <a:ext cx="4146391" cy="5534025"/>
          </a:xfrm>
          <a:prstGeom prst="rect">
            <a:avLst/>
          </a:prstGeom>
        </p:spPr>
      </p:pic>
    </p:spTree>
    <p:extLst>
      <p:ext uri="{BB962C8B-B14F-4D97-AF65-F5344CB8AC3E}">
        <p14:creationId xmlns:p14="http://schemas.microsoft.com/office/powerpoint/2010/main" val="155753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A56124-9310-4520-B0D5-E2CD79B65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66" y="738705"/>
            <a:ext cx="5433794" cy="4178904"/>
          </a:xfrm>
          <a:prstGeom prst="rect">
            <a:avLst/>
          </a:prstGeom>
        </p:spPr>
      </p:pic>
      <p:pic>
        <p:nvPicPr>
          <p:cNvPr id="5" name="Picture 4">
            <a:extLst>
              <a:ext uri="{FF2B5EF4-FFF2-40B4-BE49-F238E27FC236}">
                <a16:creationId xmlns:a16="http://schemas.microsoft.com/office/drawing/2014/main" id="{754F5DBE-CEE3-4D2E-91FC-2DE7E3062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38705"/>
            <a:ext cx="5315334" cy="4332914"/>
          </a:xfrm>
          <a:prstGeom prst="rect">
            <a:avLst/>
          </a:prstGeom>
        </p:spPr>
      </p:pic>
      <p:sp>
        <p:nvSpPr>
          <p:cNvPr id="6" name="TextBox 5">
            <a:extLst>
              <a:ext uri="{FF2B5EF4-FFF2-40B4-BE49-F238E27FC236}">
                <a16:creationId xmlns:a16="http://schemas.microsoft.com/office/drawing/2014/main" id="{A3212170-07A9-48B6-968C-87A1A420FABE}"/>
              </a:ext>
            </a:extLst>
          </p:cNvPr>
          <p:cNvSpPr txBox="1"/>
          <p:nvPr/>
        </p:nvSpPr>
        <p:spPr>
          <a:xfrm>
            <a:off x="679508" y="5209563"/>
            <a:ext cx="5025006" cy="646331"/>
          </a:xfrm>
          <a:prstGeom prst="rect">
            <a:avLst/>
          </a:prstGeom>
          <a:noFill/>
        </p:spPr>
        <p:txBody>
          <a:bodyPr wrap="square" rtlCol="0">
            <a:spAutoFit/>
          </a:bodyPr>
          <a:lstStyle/>
          <a:p>
            <a:r>
              <a:rPr lang="en-US" dirty="0"/>
              <a:t>Histogram Plot showing the relation between Transaction amount against Merchant states </a:t>
            </a:r>
          </a:p>
        </p:txBody>
      </p:sp>
      <p:sp>
        <p:nvSpPr>
          <p:cNvPr id="7" name="TextBox 6">
            <a:extLst>
              <a:ext uri="{FF2B5EF4-FFF2-40B4-BE49-F238E27FC236}">
                <a16:creationId xmlns:a16="http://schemas.microsoft.com/office/drawing/2014/main" id="{2A301EBE-C494-4FAA-9A2D-4F0C38A5BDEB}"/>
              </a:ext>
            </a:extLst>
          </p:cNvPr>
          <p:cNvSpPr txBox="1"/>
          <p:nvPr/>
        </p:nvSpPr>
        <p:spPr>
          <a:xfrm>
            <a:off x="6610525" y="5209563"/>
            <a:ext cx="4800809" cy="646331"/>
          </a:xfrm>
          <a:prstGeom prst="rect">
            <a:avLst/>
          </a:prstGeom>
          <a:noFill/>
        </p:spPr>
        <p:txBody>
          <a:bodyPr wrap="square" rtlCol="0">
            <a:spAutoFit/>
          </a:bodyPr>
          <a:lstStyle/>
          <a:p>
            <a:r>
              <a:rPr lang="en-US" dirty="0"/>
              <a:t>Boxplot showing the volume and spending over the course of the 3 months on an average</a:t>
            </a:r>
          </a:p>
        </p:txBody>
      </p:sp>
    </p:spTree>
    <p:extLst>
      <p:ext uri="{BB962C8B-B14F-4D97-AF65-F5344CB8AC3E}">
        <p14:creationId xmlns:p14="http://schemas.microsoft.com/office/powerpoint/2010/main" val="34319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AE0EFB-9573-4752-8540-839BC283B2FA}"/>
              </a:ext>
            </a:extLst>
          </p:cNvPr>
          <p:cNvSpPr txBox="1"/>
          <p:nvPr/>
        </p:nvSpPr>
        <p:spPr>
          <a:xfrm>
            <a:off x="1199626" y="713064"/>
            <a:ext cx="9555060" cy="3693319"/>
          </a:xfrm>
          <a:prstGeom prst="rect">
            <a:avLst/>
          </a:prstGeom>
          <a:noFill/>
        </p:spPr>
        <p:txBody>
          <a:bodyPr wrap="square" rtlCol="0">
            <a:spAutoFit/>
          </a:bodyPr>
          <a:lstStyle/>
          <a:p>
            <a:r>
              <a:rPr lang="en-US" dirty="0"/>
              <a:t>Insights:</a:t>
            </a:r>
          </a:p>
          <a:p>
            <a:endParaRPr lang="en-US" dirty="0"/>
          </a:p>
          <a:p>
            <a:pPr marL="342900" indent="-342900">
              <a:buAutoNum type="arabicPeriod"/>
            </a:pPr>
            <a:r>
              <a:rPr lang="en-US" dirty="0"/>
              <a:t>The histogram plot in slide 3 shows the state of New South Wales having the most occurrences of merchant activities against payments followed by Victoria.</a:t>
            </a:r>
          </a:p>
          <a:p>
            <a:pPr marL="342900" indent="-342900">
              <a:buAutoNum type="arabicPeriod"/>
            </a:pPr>
            <a:r>
              <a:rPr lang="en-US" dirty="0"/>
              <a:t>The lowest number of occurrences is from the state of Tasmania followed by the states of Australian Capital Territory. </a:t>
            </a:r>
          </a:p>
          <a:p>
            <a:pPr marL="342900" indent="-342900">
              <a:buAutoNum type="arabicPeriod"/>
            </a:pPr>
            <a:r>
              <a:rPr lang="en-US" dirty="0"/>
              <a:t>Number of transaction records amounting up to more than 2000 AUD is observed from the state of New South Wales whereas the lowest number of transaction is observed by the state of Tasmania.</a:t>
            </a:r>
          </a:p>
          <a:p>
            <a:pPr marL="342900" indent="-342900">
              <a:buAutoNum type="arabicPeriod"/>
            </a:pPr>
            <a:r>
              <a:rPr lang="en-US" dirty="0"/>
              <a:t>Differences between Tasmania and the ACT in merchant activities is almost negligible suggesting that the results may vary over time and probably may also change along with time. This is also applicable for the highest activity recorded states of the country. </a:t>
            </a:r>
          </a:p>
          <a:p>
            <a:pPr marL="342900" indent="-342900">
              <a:buAutoNum type="arabicPeriod"/>
            </a:pPr>
            <a:endParaRPr lang="en-US" dirty="0"/>
          </a:p>
        </p:txBody>
      </p:sp>
    </p:spTree>
    <p:extLst>
      <p:ext uri="{BB962C8B-B14F-4D97-AF65-F5344CB8AC3E}">
        <p14:creationId xmlns:p14="http://schemas.microsoft.com/office/powerpoint/2010/main" val="54021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165</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ANZ Virtual Internship Program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Virtual Internship Program</dc:title>
  <dc:creator>Aritra Bhattacharya</dc:creator>
  <cp:lastModifiedBy>Aritra Bhattacharya</cp:lastModifiedBy>
  <cp:revision>7</cp:revision>
  <dcterms:created xsi:type="dcterms:W3CDTF">2020-11-04T18:19:16Z</dcterms:created>
  <dcterms:modified xsi:type="dcterms:W3CDTF">2020-11-05T17:56:18Z</dcterms:modified>
</cp:coreProperties>
</file>