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Breast Cancer Recognition 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sz="3200" i="1" dirty="0" smtClean="0">
                <a:solidFill>
                  <a:schemeClr val="bg1"/>
                </a:solidFill>
              </a:rPr>
              <a:t>(Advanced Data Science Capstone)</a:t>
            </a:r>
            <a:endParaRPr lang="en-IN" sz="32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FF00"/>
                </a:solidFill>
              </a:rPr>
              <a:t>By Sumit Bhattacharya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0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>Architectural Choices: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Language Used-  Python 3.7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Platform used – Google Colaboratory (with     GPU accelerator - Tesla K80 )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 Deep learning Framework used – Keras (TensorFlow  backend)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 Data Source – Kaggle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8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>Data Exploration: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 have used Neural Network models so there was not much need for me to go for a heavy feature engineering task.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While going through the data , I found out that the dataset was highly imbalanced-</a:t>
            </a:r>
          </a:p>
          <a:p>
            <a:pPr marL="0" indent="0"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          </a:t>
            </a:r>
            <a:r>
              <a:rPr lang="en-IN" i="1" dirty="0" smtClean="0">
                <a:solidFill>
                  <a:schemeClr val="bg1"/>
                </a:solidFill>
              </a:rPr>
              <a:t>198,738 </a:t>
            </a:r>
            <a:r>
              <a:rPr lang="en-IN" i="1" dirty="0">
                <a:solidFill>
                  <a:schemeClr val="bg1"/>
                </a:solidFill>
              </a:rPr>
              <a:t>negative examples </a:t>
            </a:r>
            <a:endParaRPr lang="en-IN" i="1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IN" i="1" dirty="0">
                <a:solidFill>
                  <a:schemeClr val="bg1"/>
                </a:solidFill>
              </a:rPr>
              <a:t> </a:t>
            </a:r>
            <a:r>
              <a:rPr lang="en-IN" i="1" dirty="0" smtClean="0">
                <a:solidFill>
                  <a:schemeClr val="bg1"/>
                </a:solidFill>
              </a:rPr>
              <a:t>         78,786 </a:t>
            </a:r>
            <a:r>
              <a:rPr lang="en-IN" i="1" dirty="0">
                <a:solidFill>
                  <a:schemeClr val="bg1"/>
                </a:solidFill>
              </a:rPr>
              <a:t>positive </a:t>
            </a:r>
            <a:r>
              <a:rPr lang="en-IN" i="1" dirty="0" smtClean="0">
                <a:solidFill>
                  <a:schemeClr val="bg1"/>
                </a:solidFill>
              </a:rPr>
              <a:t>examples</a:t>
            </a:r>
          </a:p>
          <a:p>
            <a:pPr marL="0" indent="0" fontAlgn="base">
              <a:buNone/>
            </a:pPr>
            <a:r>
              <a:rPr lang="en-IN" i="1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Negative examples (Non-IDC) are almost 2.5 times the Positive examples(IDC detected).</a:t>
            </a:r>
            <a:endParaRPr lang="en-IN" i="1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9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Every image in the dataset is 50*50 in shape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The name of each image may be broken down into –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     Patient ID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X co-ordinate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Y co-ordinate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Class label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E.g. - </a:t>
            </a:r>
            <a:r>
              <a:rPr lang="en-IN" dirty="0" smtClean="0">
                <a:solidFill>
                  <a:schemeClr val="bg1"/>
                </a:solidFill>
              </a:rPr>
              <a:t>10253_idx4_x1351_y1101_class1.png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Patient Id – 10253_idx4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X co-ordinate – 1351 , Y co-ordinate – 1101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Class label – 1</a:t>
            </a:r>
          </a:p>
          <a:p>
            <a:pPr marL="0" indent="0">
              <a:buNone/>
            </a:pPr>
            <a:endParaRPr lang="en-IN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08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>Model Performance Indicators: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Weighted Accuracy Score – I chose weighted accuracy score to take into account the class imbalance inherent into the dataset.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Sensitivity – proportion of correct predictions for the positive class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Specificity – proportion of correct predictions for the negative class.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(Weighted Accuracy = Sensitivity * class weight of positive class  + Specificity * class weight of  negative class)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2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>Model Algorithm: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I applied 2 models.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1</a:t>
            </a:r>
            <a:r>
              <a:rPr lang="en-IN" baseline="30000" dirty="0" smtClean="0">
                <a:solidFill>
                  <a:schemeClr val="bg1"/>
                </a:solidFill>
              </a:rPr>
              <a:t>st</a:t>
            </a:r>
            <a:r>
              <a:rPr lang="en-IN" dirty="0" smtClean="0">
                <a:solidFill>
                  <a:schemeClr val="bg1"/>
                </a:solidFill>
              </a:rPr>
              <a:t> model – </a:t>
            </a:r>
            <a:r>
              <a:rPr lang="en-IN" b="1" i="1" dirty="0" smtClean="0">
                <a:solidFill>
                  <a:schemeClr val="bg1"/>
                </a:solidFill>
              </a:rPr>
              <a:t>A small version of VGG network </a:t>
            </a:r>
            <a:r>
              <a:rPr lang="en-IN" dirty="0" smtClean="0">
                <a:solidFill>
                  <a:schemeClr val="bg1"/>
                </a:solidFill>
              </a:rPr>
              <a:t>(but using separable convolutional layers).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Optimizer = </a:t>
            </a:r>
            <a:r>
              <a:rPr lang="en-IN" dirty="0" err="1" smtClean="0">
                <a:solidFill>
                  <a:schemeClr val="bg1"/>
                </a:solidFill>
              </a:rPr>
              <a:t>Adagrad</a:t>
            </a:r>
            <a:endParaRPr lang="en-I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Loss = Binary Cross Entropy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Epochs = 20 (although training terminated at the 19</a:t>
            </a:r>
            <a:r>
              <a:rPr lang="en-IN" baseline="30000" dirty="0" smtClean="0">
                <a:solidFill>
                  <a:schemeClr val="bg1"/>
                </a:solidFill>
              </a:rPr>
              <a:t>th</a:t>
            </a:r>
            <a:r>
              <a:rPr lang="en-IN" dirty="0" smtClean="0">
                <a:solidFill>
                  <a:schemeClr val="bg1"/>
                </a:solidFill>
              </a:rPr>
              <a:t> epoch due to RAM issue on </a:t>
            </a:r>
            <a:r>
              <a:rPr lang="en-IN" dirty="0" err="1" smtClean="0">
                <a:solidFill>
                  <a:schemeClr val="bg1"/>
                </a:solidFill>
              </a:rPr>
              <a:t>Colab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Batch Size = 64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5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  Accuracy = 82.94%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  Sensitivity= 82.27%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  Specificity = 84.61%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2</a:t>
            </a:r>
            <a:r>
              <a:rPr lang="en-IN" baseline="30000" dirty="0" smtClean="0">
                <a:solidFill>
                  <a:schemeClr val="bg1"/>
                </a:solidFill>
              </a:rPr>
              <a:t>nd</a:t>
            </a:r>
            <a:r>
              <a:rPr lang="en-IN" dirty="0" smtClean="0">
                <a:solidFill>
                  <a:schemeClr val="bg1"/>
                </a:solidFill>
              </a:rPr>
              <a:t> model – </a:t>
            </a:r>
            <a:r>
              <a:rPr lang="en-IN" b="1" i="1" dirty="0" smtClean="0">
                <a:solidFill>
                  <a:schemeClr val="bg1"/>
                </a:solidFill>
              </a:rPr>
              <a:t>Wide Residual Network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Optimizer =Adam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Loss = Binary Cross Entropy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Epochs  = 30 (although training terminated at the 19</a:t>
            </a:r>
            <a:r>
              <a:rPr lang="en-IN" baseline="30000" dirty="0" smtClean="0">
                <a:solidFill>
                  <a:schemeClr val="bg1"/>
                </a:solidFill>
              </a:rPr>
              <a:t>th</a:t>
            </a:r>
            <a:r>
              <a:rPr lang="en-IN" dirty="0" smtClean="0">
                <a:solidFill>
                  <a:schemeClr val="bg1"/>
                </a:solidFill>
              </a:rPr>
              <a:t> epoch due to RAM issue on </a:t>
            </a:r>
            <a:r>
              <a:rPr lang="en-IN" dirty="0" err="1" smtClean="0">
                <a:solidFill>
                  <a:schemeClr val="bg1"/>
                </a:solidFill>
              </a:rPr>
              <a:t>Colab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Batch Size = 64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0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Accuracy = 87.32%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Sensitivity =89.81%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Specificity = 81.07%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Inference: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The 2</a:t>
            </a:r>
            <a:r>
              <a:rPr lang="en-IN" baseline="30000" dirty="0" smtClean="0">
                <a:solidFill>
                  <a:schemeClr val="bg1"/>
                </a:solidFill>
              </a:rPr>
              <a:t>nd</a:t>
            </a:r>
            <a:r>
              <a:rPr lang="en-IN" dirty="0" smtClean="0">
                <a:solidFill>
                  <a:schemeClr val="bg1"/>
                </a:solidFill>
              </a:rPr>
              <a:t> model (Wide Residual Network )  performed better than the small VGG network.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The better performance of the 2</a:t>
            </a:r>
            <a:r>
              <a:rPr lang="en-IN" baseline="30000" dirty="0" smtClean="0">
                <a:solidFill>
                  <a:schemeClr val="bg1"/>
                </a:solidFill>
              </a:rPr>
              <a:t>nd</a:t>
            </a:r>
            <a:r>
              <a:rPr lang="en-IN" dirty="0" smtClean="0">
                <a:solidFill>
                  <a:schemeClr val="bg1"/>
                </a:solidFill>
              </a:rPr>
              <a:t> model is not due to achieving high accuracy but owing to the fact that it achieved higher sensitivity thereby reducing type 2 error to a great extent.</a:t>
            </a:r>
          </a:p>
        </p:txBody>
      </p:sp>
    </p:spTree>
    <p:extLst>
      <p:ext uri="{BB962C8B-B14F-4D97-AF65-F5344CB8AC3E}">
        <p14:creationId xmlns:p14="http://schemas.microsoft.com/office/powerpoint/2010/main" val="230676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Thank You</a:t>
            </a:r>
            <a:endParaRPr lang="en-IN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50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389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Breast Cancer Recognition  (Advanced Data Science Capstone)</vt:lpstr>
      <vt:lpstr>Architectural Choices:</vt:lpstr>
      <vt:lpstr>Data Exploration:</vt:lpstr>
      <vt:lpstr>PowerPoint Presentation</vt:lpstr>
      <vt:lpstr>Model Performance Indicators:</vt:lpstr>
      <vt:lpstr>Model Algorithm: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Recognition  (Advanced Data Science Capstone)</dc:title>
  <dc:creator>acer</dc:creator>
  <cp:lastModifiedBy>Windows User</cp:lastModifiedBy>
  <cp:revision>7</cp:revision>
  <dcterms:created xsi:type="dcterms:W3CDTF">2006-08-16T00:00:00Z</dcterms:created>
  <dcterms:modified xsi:type="dcterms:W3CDTF">2019-06-16T17:17:52Z</dcterms:modified>
</cp:coreProperties>
</file>