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Bhaumik/Desktop/Sportify/sportify_analysis_graph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oleObject" Target="file://localhost/Users/Bhaumik/Desktop/Sportify/sportify_analysis_graph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oleObject" Target="file://localhost/Users/Bhaumik/Desktop/Sportify/sportify_analysis_graph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oleObject" Target="file://localhost/Users/Bhaumik/Desktop/Sportify/sportify_analysis_graph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oleObject" Target="file://localhost/Users/Bhaumik/Desktop/Sportify/sportify_analysis_graph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oleObject" Target="file://localhost/Users/Bhaumik/Desktop/Sportify/analytics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oleObject" Target="file://localhost/Users/Bhaumik/Desktop/Sportify/analyt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Bhaumik/Desktop/Sportify/sportify_analysis_graph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Users/Bhaumik/Desktop/Sportify/sportify_analysis_graph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localhost/Users/Bhaumik/Desktop/Sportify/sportify_analysis_graph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localhost/Users/Bhaumik/Desktop/Sportify/sportify_analysis_graph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localhost/Users/Bhaumik/Desktop/Sportify/sportify_analysis_graph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localhost/Users/Bhaumik/Desktop/Sportify/sportify_analysis_graph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localhost/Users/Bhaumik/Desktop/Sportify/sportify_analysis_graph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file://localhost/Users/Bhaumik/Desktop/Sportify/sportify_analysis_grap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 of Users by Product type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Analysis_sheet!$B$1</c:f>
              <c:strCache>
                <c:ptCount val="1"/>
                <c:pt idx="0">
                  <c:v>user_id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Analysis_sheet!$A$2:$A$5</c:f>
              <c:strCache>
                <c:ptCount val="4"/>
                <c:pt idx="0">
                  <c:v>basic-desktop</c:v>
                </c:pt>
                <c:pt idx="1">
                  <c:v>free</c:v>
                </c:pt>
                <c:pt idx="2">
                  <c:v>open</c:v>
                </c:pt>
                <c:pt idx="3">
                  <c:v>premium</c:v>
                </c:pt>
              </c:strCache>
            </c:strRef>
          </c:cat>
          <c:val>
            <c:numRef>
              <c:f>Analysis_sheet!$C$2:$C$5</c:f>
              <c:numCache>
                <c:formatCode>0.0%</c:formatCode>
                <c:ptCount val="4"/>
                <c:pt idx="0">
                  <c:v>0.00240460010454783</c:v>
                </c:pt>
                <c:pt idx="1">
                  <c:v>0.0225823314166231</c:v>
                </c:pt>
                <c:pt idx="2">
                  <c:v>0.810872974385781</c:v>
                </c:pt>
                <c:pt idx="3">
                  <c:v>0.164140094093048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78959136"/>
        <c:axId val="-2078955792"/>
      </c:barChart>
      <c:catAx>
        <c:axId val="-207895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8955792"/>
        <c:crosses val="autoZero"/>
        <c:auto val="1"/>
        <c:lblAlgn val="ctr"/>
        <c:lblOffset val="100"/>
        <c:noMultiLvlLbl val="0"/>
      </c:catAx>
      <c:valAx>
        <c:axId val="-2078955792"/>
        <c:scaling>
          <c:orientation val="minMax"/>
        </c:scaling>
        <c:delete val="0"/>
        <c:axPos val="l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8959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Music</a:t>
            </a:r>
            <a:r>
              <a:rPr lang="en-US" baseline="0" dirty="0" smtClean="0"/>
              <a:t> </a:t>
            </a:r>
            <a:r>
              <a:rPr lang="en-US" dirty="0" smtClean="0"/>
              <a:t>in Hours – Age vs Gender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Analysis_sheet!$A$191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0.0166666666666667"/>
                  <c:y val="0.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138888888888889"/>
                  <c:y val="0.009259259259259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111111111111112"/>
                  <c:y val="-8.48755627201341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13888888888889"/>
                  <c:y val="0.009259259259259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013888888888889"/>
                  <c:y val="-8.48755627201341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Analysis_sheet!$B$190:$H$190</c:f>
              <c:strCache>
                <c:ptCount val="7"/>
                <c:pt idx="0">
                  <c:v>0 - 17</c:v>
                </c:pt>
                <c:pt idx="1">
                  <c:v>18 -24</c:v>
                </c:pt>
                <c:pt idx="2">
                  <c:v>25 - 29</c:v>
                </c:pt>
                <c:pt idx="3">
                  <c:v>30 - 34</c:v>
                </c:pt>
                <c:pt idx="4">
                  <c:v>35 - 44</c:v>
                </c:pt>
                <c:pt idx="5">
                  <c:v>45 - 54</c:v>
                </c:pt>
                <c:pt idx="6">
                  <c:v>55+</c:v>
                </c:pt>
              </c:strCache>
            </c:strRef>
          </c:cat>
          <c:val>
            <c:numRef>
              <c:f>Analysis_sheet!$B$191:$H$191</c:f>
              <c:numCache>
                <c:formatCode>0</c:formatCode>
                <c:ptCount val="7"/>
                <c:pt idx="0">
                  <c:v>3375.967225833333</c:v>
                </c:pt>
                <c:pt idx="1">
                  <c:v>8375.393119722223</c:v>
                </c:pt>
                <c:pt idx="2">
                  <c:v>3810.04377888889</c:v>
                </c:pt>
                <c:pt idx="3">
                  <c:v>2679.331561944444</c:v>
                </c:pt>
                <c:pt idx="4">
                  <c:v>2971.916034444444</c:v>
                </c:pt>
                <c:pt idx="5">
                  <c:v>1327.663788888889</c:v>
                </c:pt>
                <c:pt idx="6">
                  <c:v>604.3134458333334</c:v>
                </c:pt>
              </c:numCache>
            </c:numRef>
          </c:val>
        </c:ser>
        <c:ser>
          <c:idx val="1"/>
          <c:order val="1"/>
          <c:tx>
            <c:strRef>
              <c:f>Analysis_sheet!$A$192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138888888888889"/>
                  <c:y val="0.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194444444444443"/>
                  <c:y val="0.004629629629629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111111111111111"/>
                  <c:y val="-8.48755627201341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Analysis_sheet!$B$190:$H$190</c:f>
              <c:strCache>
                <c:ptCount val="7"/>
                <c:pt idx="0">
                  <c:v>0 - 17</c:v>
                </c:pt>
                <c:pt idx="1">
                  <c:v>18 -24</c:v>
                </c:pt>
                <c:pt idx="2">
                  <c:v>25 - 29</c:v>
                </c:pt>
                <c:pt idx="3">
                  <c:v>30 - 34</c:v>
                </c:pt>
                <c:pt idx="4">
                  <c:v>35 - 44</c:v>
                </c:pt>
                <c:pt idx="5">
                  <c:v>45 - 54</c:v>
                </c:pt>
                <c:pt idx="6">
                  <c:v>55+</c:v>
                </c:pt>
              </c:strCache>
            </c:strRef>
          </c:cat>
          <c:val>
            <c:numRef>
              <c:f>Analysis_sheet!$B$192:$H$192</c:f>
              <c:numCache>
                <c:formatCode>0</c:formatCode>
                <c:ptCount val="7"/>
                <c:pt idx="0">
                  <c:v>1902.618906111111</c:v>
                </c:pt>
                <c:pt idx="1">
                  <c:v>7593.429406111111</c:v>
                </c:pt>
                <c:pt idx="2">
                  <c:v>5265.074825277777</c:v>
                </c:pt>
                <c:pt idx="3">
                  <c:v>3626.34224</c:v>
                </c:pt>
                <c:pt idx="4">
                  <c:v>3383.36487111111</c:v>
                </c:pt>
                <c:pt idx="5">
                  <c:v>1696.706764444444</c:v>
                </c:pt>
                <c:pt idx="6">
                  <c:v>1299.545330277778</c:v>
                </c:pt>
              </c:numCache>
            </c:numRef>
          </c:val>
        </c:ser>
        <c:ser>
          <c:idx val="2"/>
          <c:order val="2"/>
          <c:tx>
            <c:strRef>
              <c:f>Analysis_sheet!$A$193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Analysis_sheet!$B$190:$H$190</c:f>
              <c:strCache>
                <c:ptCount val="7"/>
                <c:pt idx="0">
                  <c:v>0 - 17</c:v>
                </c:pt>
                <c:pt idx="1">
                  <c:v>18 -24</c:v>
                </c:pt>
                <c:pt idx="2">
                  <c:v>25 - 29</c:v>
                </c:pt>
                <c:pt idx="3">
                  <c:v>30 - 34</c:v>
                </c:pt>
                <c:pt idx="4">
                  <c:v>35 - 44</c:v>
                </c:pt>
                <c:pt idx="5">
                  <c:v>45 - 54</c:v>
                </c:pt>
                <c:pt idx="6">
                  <c:v>55+</c:v>
                </c:pt>
              </c:strCache>
            </c:strRef>
          </c:cat>
          <c:val>
            <c:numRef>
              <c:f>Analysis_sheet!$B$193:$H$193</c:f>
              <c:numCache>
                <c:formatCode>0</c:formatCode>
                <c:ptCount val="7"/>
                <c:pt idx="0">
                  <c:v>0.0</c:v>
                </c:pt>
                <c:pt idx="1">
                  <c:v>9.05568333333333</c:v>
                </c:pt>
                <c:pt idx="2">
                  <c:v>3.156733611111111</c:v>
                </c:pt>
                <c:pt idx="3">
                  <c:v>7.318378333333333</c:v>
                </c:pt>
                <c:pt idx="4">
                  <c:v>23.40141027777776</c:v>
                </c:pt>
                <c:pt idx="5">
                  <c:v>3.767545833333333</c:v>
                </c:pt>
                <c:pt idx="6">
                  <c:v>28.51355416666666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6220800"/>
        <c:axId val="2128883056"/>
      </c:barChart>
      <c:catAx>
        <c:axId val="209622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883056"/>
        <c:crosses val="autoZero"/>
        <c:auto val="1"/>
        <c:lblAlgn val="ctr"/>
        <c:lblOffset val="100"/>
        <c:noMultiLvlLbl val="0"/>
      </c:catAx>
      <c:valAx>
        <c:axId val="212888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6220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# of </a:t>
            </a:r>
            <a:r>
              <a:rPr lang="en-US" dirty="0" smtClean="0"/>
              <a:t>Tracks – Ave group vs Gender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Analysis_sheet!$A$207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0.0182876142975894"/>
                  <c:y val="0.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149625935162095"/>
                  <c:y val="0.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Analysis_sheet!$B$206:$H$206</c:f>
              <c:strCache>
                <c:ptCount val="7"/>
                <c:pt idx="0">
                  <c:v>0 - 17</c:v>
                </c:pt>
                <c:pt idx="1">
                  <c:v>18 -24</c:v>
                </c:pt>
                <c:pt idx="2">
                  <c:v>25 - 29</c:v>
                </c:pt>
                <c:pt idx="3">
                  <c:v>30 - 34</c:v>
                </c:pt>
                <c:pt idx="4">
                  <c:v>35 - 44</c:v>
                </c:pt>
                <c:pt idx="5">
                  <c:v>45 - 54</c:v>
                </c:pt>
                <c:pt idx="6">
                  <c:v>55+</c:v>
                </c:pt>
              </c:strCache>
            </c:strRef>
          </c:cat>
          <c:val>
            <c:numRef>
              <c:f>Analysis_sheet!$B$207:$H$207</c:f>
              <c:numCache>
                <c:formatCode>#,##0</c:formatCode>
                <c:ptCount val="7"/>
                <c:pt idx="0">
                  <c:v>105940.0</c:v>
                </c:pt>
                <c:pt idx="1">
                  <c:v>249002.0</c:v>
                </c:pt>
                <c:pt idx="2">
                  <c:v>109218.0</c:v>
                </c:pt>
                <c:pt idx="3">
                  <c:v>68128.0</c:v>
                </c:pt>
                <c:pt idx="4">
                  <c:v>69269.0</c:v>
                </c:pt>
                <c:pt idx="5">
                  <c:v>30771.0</c:v>
                </c:pt>
                <c:pt idx="6">
                  <c:v>13990.0</c:v>
                </c:pt>
              </c:numCache>
            </c:numRef>
          </c:val>
        </c:ser>
        <c:ser>
          <c:idx val="1"/>
          <c:order val="1"/>
          <c:tx>
            <c:strRef>
              <c:f>Analysis_sheet!$A$208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116375727348296"/>
                  <c:y val="-8.48755627201341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199501246882793"/>
                  <c:y val="0.018518518518518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216126350789691"/>
                  <c:y val="0.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182876142975894"/>
                  <c:y val="0.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149625935162094"/>
                  <c:y val="0.0046296296296295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Analysis_sheet!$B$206:$H$206</c:f>
              <c:strCache>
                <c:ptCount val="7"/>
                <c:pt idx="0">
                  <c:v>0 - 17</c:v>
                </c:pt>
                <c:pt idx="1">
                  <c:v>18 -24</c:v>
                </c:pt>
                <c:pt idx="2">
                  <c:v>25 - 29</c:v>
                </c:pt>
                <c:pt idx="3">
                  <c:v>30 - 34</c:v>
                </c:pt>
                <c:pt idx="4">
                  <c:v>35 - 44</c:v>
                </c:pt>
                <c:pt idx="5">
                  <c:v>45 - 54</c:v>
                </c:pt>
                <c:pt idx="6">
                  <c:v>55+</c:v>
                </c:pt>
              </c:strCache>
            </c:strRef>
          </c:cat>
          <c:val>
            <c:numRef>
              <c:f>Analysis_sheet!$B$208:$H$208</c:f>
              <c:numCache>
                <c:formatCode>#,##0</c:formatCode>
                <c:ptCount val="7"/>
                <c:pt idx="0">
                  <c:v>65038.0</c:v>
                </c:pt>
                <c:pt idx="1">
                  <c:v>237206.0</c:v>
                </c:pt>
                <c:pt idx="2">
                  <c:v>145816.0</c:v>
                </c:pt>
                <c:pt idx="3">
                  <c:v>85451.0</c:v>
                </c:pt>
                <c:pt idx="4">
                  <c:v>76705.0</c:v>
                </c:pt>
                <c:pt idx="5">
                  <c:v>41891.0</c:v>
                </c:pt>
                <c:pt idx="6">
                  <c:v>34072.0</c:v>
                </c:pt>
              </c:numCache>
            </c:numRef>
          </c:val>
        </c:ser>
        <c:ser>
          <c:idx val="2"/>
          <c:order val="2"/>
          <c:tx>
            <c:strRef>
              <c:f>Analysis_sheet!$A$209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Analysis_sheet!$B$206:$H$206</c:f>
              <c:strCache>
                <c:ptCount val="7"/>
                <c:pt idx="0">
                  <c:v>0 - 17</c:v>
                </c:pt>
                <c:pt idx="1">
                  <c:v>18 -24</c:v>
                </c:pt>
                <c:pt idx="2">
                  <c:v>25 - 29</c:v>
                </c:pt>
                <c:pt idx="3">
                  <c:v>30 - 34</c:v>
                </c:pt>
                <c:pt idx="4">
                  <c:v>35 - 44</c:v>
                </c:pt>
                <c:pt idx="5">
                  <c:v>45 - 54</c:v>
                </c:pt>
                <c:pt idx="6">
                  <c:v>55+</c:v>
                </c:pt>
              </c:strCache>
            </c:strRef>
          </c:cat>
          <c:val>
            <c:numRef>
              <c:f>Analysis_sheet!$B$209:$H$209</c:f>
              <c:numCache>
                <c:formatCode>#,##0</c:formatCode>
                <c:ptCount val="7"/>
                <c:pt idx="1">
                  <c:v>200.0</c:v>
                </c:pt>
                <c:pt idx="2">
                  <c:v>147.0</c:v>
                </c:pt>
                <c:pt idx="3">
                  <c:v>156.0</c:v>
                </c:pt>
                <c:pt idx="4">
                  <c:v>379.0</c:v>
                </c:pt>
                <c:pt idx="5">
                  <c:v>96.0</c:v>
                </c:pt>
                <c:pt idx="6">
                  <c:v>475.0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75367488"/>
        <c:axId val="-2075370640"/>
      </c:barChart>
      <c:catAx>
        <c:axId val="-2075367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5370640"/>
        <c:crosses val="autoZero"/>
        <c:auto val="1"/>
        <c:lblAlgn val="ctr"/>
        <c:lblOffset val="100"/>
        <c:noMultiLvlLbl val="0"/>
      </c:catAx>
      <c:valAx>
        <c:axId val="-207537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5367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# of Tracks – Gender vs Context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Analysis_sheet!$A$225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0.0074280408542247"/>
                  <c:y val="-0.018518518518518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Analysis_sheet!$B$224:$I$224</c:f>
              <c:strCache>
                <c:ptCount val="8"/>
                <c:pt idx="0">
                  <c:v>album</c:v>
                </c:pt>
                <c:pt idx="1">
                  <c:v>app</c:v>
                </c:pt>
                <c:pt idx="2">
                  <c:v>artist</c:v>
                </c:pt>
                <c:pt idx="3">
                  <c:v>collection</c:v>
                </c:pt>
                <c:pt idx="4">
                  <c:v>me</c:v>
                </c:pt>
                <c:pt idx="5">
                  <c:v>playlist</c:v>
                </c:pt>
                <c:pt idx="6">
                  <c:v>search</c:v>
                </c:pt>
                <c:pt idx="7">
                  <c:v>unknown</c:v>
                </c:pt>
              </c:strCache>
            </c:strRef>
          </c:cat>
          <c:val>
            <c:numRef>
              <c:f>Analysis_sheet!$B$225:$I$225</c:f>
              <c:numCache>
                <c:formatCode>#,##0</c:formatCode>
                <c:ptCount val="8"/>
                <c:pt idx="0">
                  <c:v>77743.0</c:v>
                </c:pt>
                <c:pt idx="1">
                  <c:v>19439.0</c:v>
                </c:pt>
                <c:pt idx="2">
                  <c:v>77789.0</c:v>
                </c:pt>
                <c:pt idx="3">
                  <c:v>76121.0</c:v>
                </c:pt>
                <c:pt idx="4">
                  <c:v>1119.0</c:v>
                </c:pt>
                <c:pt idx="5">
                  <c:v>359069.0</c:v>
                </c:pt>
                <c:pt idx="6">
                  <c:v>11273.0</c:v>
                </c:pt>
                <c:pt idx="7">
                  <c:v>23765.0</c:v>
                </c:pt>
              </c:numCache>
            </c:numRef>
          </c:val>
        </c:ser>
        <c:ser>
          <c:idx val="1"/>
          <c:order val="1"/>
          <c:tx>
            <c:strRef>
              <c:f>Analysis_sheet!$A$226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129990714948932"/>
                  <c:y val="-0.0092592592592593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204271123491179"/>
                  <c:y val="-0.0092592592592593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222841225626741"/>
                  <c:y val="-0.041666666666666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44568245125348"/>
                  <c:y val="0.004629629629629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22284122562674"/>
                  <c:y val="-0.0370370370370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0.0222841225626741"/>
                  <c:y val="-0.041666666666666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Analysis_sheet!$B$224:$I$224</c:f>
              <c:strCache>
                <c:ptCount val="8"/>
                <c:pt idx="0">
                  <c:v>album</c:v>
                </c:pt>
                <c:pt idx="1">
                  <c:v>app</c:v>
                </c:pt>
                <c:pt idx="2">
                  <c:v>artist</c:v>
                </c:pt>
                <c:pt idx="3">
                  <c:v>collection</c:v>
                </c:pt>
                <c:pt idx="4">
                  <c:v>me</c:v>
                </c:pt>
                <c:pt idx="5">
                  <c:v>playlist</c:v>
                </c:pt>
                <c:pt idx="6">
                  <c:v>search</c:v>
                </c:pt>
                <c:pt idx="7">
                  <c:v>unknown</c:v>
                </c:pt>
              </c:strCache>
            </c:strRef>
          </c:cat>
          <c:val>
            <c:numRef>
              <c:f>Analysis_sheet!$B$226:$I$226</c:f>
              <c:numCache>
                <c:formatCode>#,##0</c:formatCode>
                <c:ptCount val="8"/>
                <c:pt idx="0">
                  <c:v>95537.0</c:v>
                </c:pt>
                <c:pt idx="1">
                  <c:v>16484.0</c:v>
                </c:pt>
                <c:pt idx="2">
                  <c:v>119873.0</c:v>
                </c:pt>
                <c:pt idx="3">
                  <c:v>84339.0</c:v>
                </c:pt>
                <c:pt idx="4">
                  <c:v>9868.0</c:v>
                </c:pt>
                <c:pt idx="5">
                  <c:v>308638.0</c:v>
                </c:pt>
                <c:pt idx="6">
                  <c:v>20784.0</c:v>
                </c:pt>
                <c:pt idx="7">
                  <c:v>30716.0</c:v>
                </c:pt>
              </c:numCache>
            </c:numRef>
          </c:val>
        </c:ser>
        <c:ser>
          <c:idx val="2"/>
          <c:order val="2"/>
          <c:tx>
            <c:strRef>
              <c:f>Analysis_sheet!$A$227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Analysis_sheet!$B$224:$I$224</c:f>
              <c:strCache>
                <c:ptCount val="8"/>
                <c:pt idx="0">
                  <c:v>album</c:v>
                </c:pt>
                <c:pt idx="1">
                  <c:v>app</c:v>
                </c:pt>
                <c:pt idx="2">
                  <c:v>artist</c:v>
                </c:pt>
                <c:pt idx="3">
                  <c:v>collection</c:v>
                </c:pt>
                <c:pt idx="4">
                  <c:v>me</c:v>
                </c:pt>
                <c:pt idx="5">
                  <c:v>playlist</c:v>
                </c:pt>
                <c:pt idx="6">
                  <c:v>search</c:v>
                </c:pt>
                <c:pt idx="7">
                  <c:v>unknown</c:v>
                </c:pt>
              </c:strCache>
            </c:strRef>
          </c:cat>
          <c:val>
            <c:numRef>
              <c:f>Analysis_sheet!$B$227:$I$227</c:f>
              <c:numCache>
                <c:formatCode>#,##0</c:formatCode>
                <c:ptCount val="8"/>
                <c:pt idx="0">
                  <c:v>355.0</c:v>
                </c:pt>
                <c:pt idx="1">
                  <c:v>18.0</c:v>
                </c:pt>
                <c:pt idx="2">
                  <c:v>403.0</c:v>
                </c:pt>
                <c:pt idx="3">
                  <c:v>486.0</c:v>
                </c:pt>
                <c:pt idx="5">
                  <c:v>889.0</c:v>
                </c:pt>
                <c:pt idx="6">
                  <c:v>10.0</c:v>
                </c:pt>
                <c:pt idx="7">
                  <c:v>72.0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75220496"/>
        <c:axId val="-2075216992"/>
      </c:barChart>
      <c:catAx>
        <c:axId val="-207522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5216992"/>
        <c:crosses val="autoZero"/>
        <c:auto val="1"/>
        <c:lblAlgn val="ctr"/>
        <c:lblOffset val="100"/>
        <c:noMultiLvlLbl val="0"/>
      </c:catAx>
      <c:valAx>
        <c:axId val="-2075216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522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# of </a:t>
            </a:r>
            <a:r>
              <a:rPr lang="en-US" dirty="0" smtClean="0"/>
              <a:t>Tracks by Context Type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87499125109361"/>
          <c:y val="0.251303072410066"/>
          <c:w val="0.225001749781277"/>
          <c:h val="0.5294158818383"/>
        </c:manualLayout>
      </c:layout>
      <c:pieChart>
        <c:varyColors val="1"/>
        <c:ser>
          <c:idx val="0"/>
          <c:order val="0"/>
          <c:tx>
            <c:strRef>
              <c:f>Analysis_sheet!$B$284</c:f>
              <c:strCache>
                <c:ptCount val="1"/>
                <c:pt idx="0">
                  <c:v># of Tracks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Analysis_sheet!$A$285:$A$292</c:f>
              <c:strCache>
                <c:ptCount val="8"/>
                <c:pt idx="0">
                  <c:v>playlist</c:v>
                </c:pt>
                <c:pt idx="1">
                  <c:v>artist</c:v>
                </c:pt>
                <c:pt idx="2">
                  <c:v>album</c:v>
                </c:pt>
                <c:pt idx="3">
                  <c:v>collection</c:v>
                </c:pt>
                <c:pt idx="4">
                  <c:v>unknown</c:v>
                </c:pt>
                <c:pt idx="5">
                  <c:v>app</c:v>
                </c:pt>
                <c:pt idx="6">
                  <c:v>search</c:v>
                </c:pt>
                <c:pt idx="7">
                  <c:v>me</c:v>
                </c:pt>
              </c:strCache>
            </c:strRef>
          </c:cat>
          <c:val>
            <c:numRef>
              <c:f>Analysis_sheet!$B$285:$B$292</c:f>
              <c:numCache>
                <c:formatCode>#,##0</c:formatCode>
                <c:ptCount val="8"/>
                <c:pt idx="0">
                  <c:v>668596.0</c:v>
                </c:pt>
                <c:pt idx="1">
                  <c:v>198065.0</c:v>
                </c:pt>
                <c:pt idx="2">
                  <c:v>173635.0</c:v>
                </c:pt>
                <c:pt idx="3">
                  <c:v>160946.0</c:v>
                </c:pt>
                <c:pt idx="4">
                  <c:v>54553.0</c:v>
                </c:pt>
                <c:pt idx="5">
                  <c:v>35941.0</c:v>
                </c:pt>
                <c:pt idx="6">
                  <c:v>32067.0</c:v>
                </c:pt>
                <c:pt idx="7">
                  <c:v>10987.0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 ms_played</a:t>
            </a:r>
            <a:r>
              <a:rPr lang="en-US" baseline="0"/>
              <a:t> by Session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Sheet2!$A$1</c:f>
              <c:strCache>
                <c:ptCount val="1"/>
                <c:pt idx="0">
                  <c:v>session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Sheet2!$A$2:$A$98</c:f>
              <c:numCache>
                <c:formatCode>General</c:formatCode>
                <c:ptCount val="97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Sheet2!$B$1</c:f>
              <c:strCache>
                <c:ptCount val="1"/>
                <c:pt idx="0">
                  <c:v>Avs Ms_played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rgbClr val="92D05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val>
            <c:numRef>
              <c:f>Sheet2!$B$2:$B$98</c:f>
              <c:numCache>
                <c:formatCode>General</c:formatCode>
                <c:ptCount val="97"/>
                <c:pt idx="0">
                  <c:v>123562.202055</c:v>
                </c:pt>
                <c:pt idx="1">
                  <c:v>107652.358037</c:v>
                </c:pt>
                <c:pt idx="2">
                  <c:v>110875.083205</c:v>
                </c:pt>
                <c:pt idx="3">
                  <c:v>114584.661905</c:v>
                </c:pt>
                <c:pt idx="4">
                  <c:v>126975.934887</c:v>
                </c:pt>
                <c:pt idx="5">
                  <c:v>121690.618032</c:v>
                </c:pt>
                <c:pt idx="6">
                  <c:v>123011.242843</c:v>
                </c:pt>
                <c:pt idx="7">
                  <c:v>130565.556869</c:v>
                </c:pt>
                <c:pt idx="8">
                  <c:v>123522.969438</c:v>
                </c:pt>
                <c:pt idx="9">
                  <c:v>131016.300599</c:v>
                </c:pt>
                <c:pt idx="10">
                  <c:v>131045.593027</c:v>
                </c:pt>
                <c:pt idx="11">
                  <c:v>137471.509612</c:v>
                </c:pt>
                <c:pt idx="12">
                  <c:v>128756.163318</c:v>
                </c:pt>
                <c:pt idx="13">
                  <c:v>139658.513964</c:v>
                </c:pt>
                <c:pt idx="14">
                  <c:v>130677.303773</c:v>
                </c:pt>
                <c:pt idx="15">
                  <c:v>124098.92168</c:v>
                </c:pt>
                <c:pt idx="16">
                  <c:v>120319.777238</c:v>
                </c:pt>
                <c:pt idx="17">
                  <c:v>115908.802641</c:v>
                </c:pt>
                <c:pt idx="18">
                  <c:v>115228.305434</c:v>
                </c:pt>
                <c:pt idx="19">
                  <c:v>117348.006664</c:v>
                </c:pt>
                <c:pt idx="20">
                  <c:v>111651.934622</c:v>
                </c:pt>
                <c:pt idx="21">
                  <c:v>121480.392618</c:v>
                </c:pt>
                <c:pt idx="22">
                  <c:v>122483.684211</c:v>
                </c:pt>
                <c:pt idx="23">
                  <c:v>110436.71829</c:v>
                </c:pt>
                <c:pt idx="24">
                  <c:v>104559.408556</c:v>
                </c:pt>
                <c:pt idx="25">
                  <c:v>112236.199964</c:v>
                </c:pt>
                <c:pt idx="26">
                  <c:v>90104.048172</c:v>
                </c:pt>
                <c:pt idx="27">
                  <c:v>97208.895405</c:v>
                </c:pt>
                <c:pt idx="28">
                  <c:v>105623.240974</c:v>
                </c:pt>
                <c:pt idx="29">
                  <c:v>101187.153656</c:v>
                </c:pt>
                <c:pt idx="30">
                  <c:v>109520.88652</c:v>
                </c:pt>
                <c:pt idx="31">
                  <c:v>115587.665447</c:v>
                </c:pt>
                <c:pt idx="32">
                  <c:v>97351.800748</c:v>
                </c:pt>
                <c:pt idx="33">
                  <c:v>104912.019645</c:v>
                </c:pt>
                <c:pt idx="34">
                  <c:v>87886.136364</c:v>
                </c:pt>
                <c:pt idx="35">
                  <c:v>102204.080203</c:v>
                </c:pt>
                <c:pt idx="36">
                  <c:v>100941.459125</c:v>
                </c:pt>
                <c:pt idx="37">
                  <c:v>102137.547984</c:v>
                </c:pt>
                <c:pt idx="38">
                  <c:v>101878.614035</c:v>
                </c:pt>
                <c:pt idx="39">
                  <c:v>97093.634994</c:v>
                </c:pt>
                <c:pt idx="40">
                  <c:v>103633.537001</c:v>
                </c:pt>
                <c:pt idx="41">
                  <c:v>97250.537724</c:v>
                </c:pt>
                <c:pt idx="42">
                  <c:v>105107.448168</c:v>
                </c:pt>
                <c:pt idx="43">
                  <c:v>106510.579023</c:v>
                </c:pt>
                <c:pt idx="44">
                  <c:v>81700.475173</c:v>
                </c:pt>
                <c:pt idx="45">
                  <c:v>99680.81888000001</c:v>
                </c:pt>
                <c:pt idx="46">
                  <c:v>99770.607211</c:v>
                </c:pt>
                <c:pt idx="47">
                  <c:v>105514.013859</c:v>
                </c:pt>
                <c:pt idx="48">
                  <c:v>84223.637956</c:v>
                </c:pt>
                <c:pt idx="49">
                  <c:v>101521.754789</c:v>
                </c:pt>
                <c:pt idx="50">
                  <c:v>108088.009654</c:v>
                </c:pt>
                <c:pt idx="51">
                  <c:v>104606.255405</c:v>
                </c:pt>
                <c:pt idx="52">
                  <c:v>120941.473485</c:v>
                </c:pt>
                <c:pt idx="53">
                  <c:v>86607.50255799998</c:v>
                </c:pt>
                <c:pt idx="54">
                  <c:v>91655.75698299998</c:v>
                </c:pt>
                <c:pt idx="55">
                  <c:v>105674.064759</c:v>
                </c:pt>
                <c:pt idx="56">
                  <c:v>90364.382766</c:v>
                </c:pt>
                <c:pt idx="57">
                  <c:v>105024.17602</c:v>
                </c:pt>
                <c:pt idx="58">
                  <c:v>92350.771053</c:v>
                </c:pt>
                <c:pt idx="59">
                  <c:v>125215.316206</c:v>
                </c:pt>
                <c:pt idx="60">
                  <c:v>103776.246711</c:v>
                </c:pt>
                <c:pt idx="61">
                  <c:v>80173.314748</c:v>
                </c:pt>
                <c:pt idx="62">
                  <c:v>108191.431818</c:v>
                </c:pt>
                <c:pt idx="63">
                  <c:v>132701.472222</c:v>
                </c:pt>
                <c:pt idx="64">
                  <c:v>102744.592965</c:v>
                </c:pt>
                <c:pt idx="65">
                  <c:v>81653.955665</c:v>
                </c:pt>
                <c:pt idx="66">
                  <c:v>124694.16</c:v>
                </c:pt>
                <c:pt idx="67">
                  <c:v>82070.74789899998</c:v>
                </c:pt>
                <c:pt idx="68">
                  <c:v>87003.143713</c:v>
                </c:pt>
                <c:pt idx="69">
                  <c:v>79499.13353099998</c:v>
                </c:pt>
                <c:pt idx="70">
                  <c:v>109965.840164</c:v>
                </c:pt>
                <c:pt idx="71">
                  <c:v>113617.867704</c:v>
                </c:pt>
                <c:pt idx="72">
                  <c:v>75157.192661</c:v>
                </c:pt>
                <c:pt idx="73">
                  <c:v>68377.94594600001</c:v>
                </c:pt>
                <c:pt idx="74">
                  <c:v>76026.811828</c:v>
                </c:pt>
                <c:pt idx="75">
                  <c:v>101877.705882</c:v>
                </c:pt>
                <c:pt idx="76">
                  <c:v>76315.900621</c:v>
                </c:pt>
                <c:pt idx="77">
                  <c:v>96807.99259299997</c:v>
                </c:pt>
                <c:pt idx="78">
                  <c:v>64317.990566</c:v>
                </c:pt>
                <c:pt idx="79">
                  <c:v>86528.777778</c:v>
                </c:pt>
                <c:pt idx="80">
                  <c:v>60700.0</c:v>
                </c:pt>
                <c:pt idx="81">
                  <c:v>42082.136986</c:v>
                </c:pt>
                <c:pt idx="82">
                  <c:v>50395.277778</c:v>
                </c:pt>
                <c:pt idx="83">
                  <c:v>23312.333333</c:v>
                </c:pt>
                <c:pt idx="84">
                  <c:v>37986.692308</c:v>
                </c:pt>
                <c:pt idx="85">
                  <c:v>56093.538462</c:v>
                </c:pt>
                <c:pt idx="86">
                  <c:v>95454.91018000001</c:v>
                </c:pt>
                <c:pt idx="87">
                  <c:v>31305.111111</c:v>
                </c:pt>
                <c:pt idx="88">
                  <c:v>91603.33333299999</c:v>
                </c:pt>
                <c:pt idx="89">
                  <c:v>122047.32</c:v>
                </c:pt>
                <c:pt idx="90">
                  <c:v>52641.468531</c:v>
                </c:pt>
                <c:pt idx="91">
                  <c:v>37244.35</c:v>
                </c:pt>
                <c:pt idx="92">
                  <c:v>64340.27586199999</c:v>
                </c:pt>
                <c:pt idx="93">
                  <c:v>39667.235294</c:v>
                </c:pt>
                <c:pt idx="94">
                  <c:v>101699.25</c:v>
                </c:pt>
                <c:pt idx="95">
                  <c:v>105625.0</c:v>
                </c:pt>
                <c:pt idx="96">
                  <c:v>178973.0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06687296"/>
        <c:axId val="-2106692512"/>
      </c:lineChart>
      <c:catAx>
        <c:axId val="-21066872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6692512"/>
        <c:crosses val="autoZero"/>
        <c:auto val="1"/>
        <c:lblAlgn val="ctr"/>
        <c:lblOffset val="100"/>
        <c:noMultiLvlLbl val="0"/>
      </c:catAx>
      <c:valAx>
        <c:axId val="-210669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6687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# unique users </a:t>
            </a:r>
            <a:r>
              <a:rPr lang="en-US" baseline="0"/>
              <a:t>by Session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Sheet2!$B$1</c:f>
              <c:strCache>
                <c:ptCount val="1"/>
                <c:pt idx="0">
                  <c:v>Avs Ms_played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rgbClr val="92D05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val>
            <c:numRef>
              <c:f>Sheet2!$B$104:$B$200</c:f>
              <c:numCache>
                <c:formatCode>General</c:formatCode>
                <c:ptCount val="97"/>
                <c:pt idx="0">
                  <c:v>837.0</c:v>
                </c:pt>
                <c:pt idx="1">
                  <c:v>825.0</c:v>
                </c:pt>
                <c:pt idx="2">
                  <c:v>806.0</c:v>
                </c:pt>
                <c:pt idx="3">
                  <c:v>788.0</c:v>
                </c:pt>
                <c:pt idx="4">
                  <c:v>772.0</c:v>
                </c:pt>
                <c:pt idx="5">
                  <c:v>750.0</c:v>
                </c:pt>
                <c:pt idx="6">
                  <c:v>720.0</c:v>
                </c:pt>
                <c:pt idx="7">
                  <c:v>701.0</c:v>
                </c:pt>
                <c:pt idx="8">
                  <c:v>680.0</c:v>
                </c:pt>
                <c:pt idx="9">
                  <c:v>642.0</c:v>
                </c:pt>
                <c:pt idx="10">
                  <c:v>619.0</c:v>
                </c:pt>
                <c:pt idx="11">
                  <c:v>584.0</c:v>
                </c:pt>
                <c:pt idx="12">
                  <c:v>563.0</c:v>
                </c:pt>
                <c:pt idx="13">
                  <c:v>536.0</c:v>
                </c:pt>
                <c:pt idx="14">
                  <c:v>510.0</c:v>
                </c:pt>
                <c:pt idx="15">
                  <c:v>491.0</c:v>
                </c:pt>
                <c:pt idx="16">
                  <c:v>466.0</c:v>
                </c:pt>
                <c:pt idx="17">
                  <c:v>434.0</c:v>
                </c:pt>
                <c:pt idx="18">
                  <c:v>403.0</c:v>
                </c:pt>
                <c:pt idx="19">
                  <c:v>384.0</c:v>
                </c:pt>
                <c:pt idx="20">
                  <c:v>360.0</c:v>
                </c:pt>
                <c:pt idx="21">
                  <c:v>338.0</c:v>
                </c:pt>
                <c:pt idx="22">
                  <c:v>307.0</c:v>
                </c:pt>
                <c:pt idx="23">
                  <c:v>284.0</c:v>
                </c:pt>
                <c:pt idx="24">
                  <c:v>267.0</c:v>
                </c:pt>
                <c:pt idx="25">
                  <c:v>254.0</c:v>
                </c:pt>
                <c:pt idx="26">
                  <c:v>237.0</c:v>
                </c:pt>
                <c:pt idx="27">
                  <c:v>219.0</c:v>
                </c:pt>
                <c:pt idx="28">
                  <c:v>207.0</c:v>
                </c:pt>
                <c:pt idx="29">
                  <c:v>197.0</c:v>
                </c:pt>
                <c:pt idx="30">
                  <c:v>187.0</c:v>
                </c:pt>
                <c:pt idx="31">
                  <c:v>178.0</c:v>
                </c:pt>
                <c:pt idx="32">
                  <c:v>167.0</c:v>
                </c:pt>
                <c:pt idx="33">
                  <c:v>156.0</c:v>
                </c:pt>
                <c:pt idx="34">
                  <c:v>144.0</c:v>
                </c:pt>
                <c:pt idx="35">
                  <c:v>138.0</c:v>
                </c:pt>
                <c:pt idx="36">
                  <c:v>131.0</c:v>
                </c:pt>
                <c:pt idx="37">
                  <c:v>125.0</c:v>
                </c:pt>
                <c:pt idx="38">
                  <c:v>121.0</c:v>
                </c:pt>
                <c:pt idx="39">
                  <c:v>111.0</c:v>
                </c:pt>
                <c:pt idx="40">
                  <c:v>102.0</c:v>
                </c:pt>
                <c:pt idx="41">
                  <c:v>94.0</c:v>
                </c:pt>
                <c:pt idx="42">
                  <c:v>90.0</c:v>
                </c:pt>
                <c:pt idx="43">
                  <c:v>87.0</c:v>
                </c:pt>
                <c:pt idx="44">
                  <c:v>80.0</c:v>
                </c:pt>
                <c:pt idx="45">
                  <c:v>73.0</c:v>
                </c:pt>
                <c:pt idx="46">
                  <c:v>68.0</c:v>
                </c:pt>
                <c:pt idx="47">
                  <c:v>64.0</c:v>
                </c:pt>
                <c:pt idx="48">
                  <c:v>60.0</c:v>
                </c:pt>
                <c:pt idx="49">
                  <c:v>54.0</c:v>
                </c:pt>
                <c:pt idx="50">
                  <c:v>47.0</c:v>
                </c:pt>
                <c:pt idx="51">
                  <c:v>44.0</c:v>
                </c:pt>
                <c:pt idx="52">
                  <c:v>42.0</c:v>
                </c:pt>
                <c:pt idx="53">
                  <c:v>37.0</c:v>
                </c:pt>
                <c:pt idx="54">
                  <c:v>35.0</c:v>
                </c:pt>
                <c:pt idx="55">
                  <c:v>34.0</c:v>
                </c:pt>
                <c:pt idx="56">
                  <c:v>29.0</c:v>
                </c:pt>
                <c:pt idx="57">
                  <c:v>25.0</c:v>
                </c:pt>
                <c:pt idx="58">
                  <c:v>21.0</c:v>
                </c:pt>
                <c:pt idx="59">
                  <c:v>21.0</c:v>
                </c:pt>
                <c:pt idx="60">
                  <c:v>19.0</c:v>
                </c:pt>
                <c:pt idx="61">
                  <c:v>18.0</c:v>
                </c:pt>
                <c:pt idx="62">
                  <c:v>17.0</c:v>
                </c:pt>
                <c:pt idx="63">
                  <c:v>17.0</c:v>
                </c:pt>
                <c:pt idx="64">
                  <c:v>15.0</c:v>
                </c:pt>
                <c:pt idx="65">
                  <c:v>12.0</c:v>
                </c:pt>
                <c:pt idx="66">
                  <c:v>12.0</c:v>
                </c:pt>
                <c:pt idx="67">
                  <c:v>11.0</c:v>
                </c:pt>
                <c:pt idx="68">
                  <c:v>11.0</c:v>
                </c:pt>
                <c:pt idx="69">
                  <c:v>11.0</c:v>
                </c:pt>
                <c:pt idx="70">
                  <c:v>10.0</c:v>
                </c:pt>
                <c:pt idx="71">
                  <c:v>9.0</c:v>
                </c:pt>
                <c:pt idx="72">
                  <c:v>8.0</c:v>
                </c:pt>
                <c:pt idx="73">
                  <c:v>8.0</c:v>
                </c:pt>
                <c:pt idx="74">
                  <c:v>7.0</c:v>
                </c:pt>
                <c:pt idx="75">
                  <c:v>7.0</c:v>
                </c:pt>
                <c:pt idx="76">
                  <c:v>6.0</c:v>
                </c:pt>
                <c:pt idx="77">
                  <c:v>5.0</c:v>
                </c:pt>
                <c:pt idx="78">
                  <c:v>3.0</c:v>
                </c:pt>
                <c:pt idx="79">
                  <c:v>2.0</c:v>
                </c:pt>
                <c:pt idx="80">
                  <c:v>2.0</c:v>
                </c:pt>
                <c:pt idx="81">
                  <c:v>2.0</c:v>
                </c:pt>
                <c:pt idx="82">
                  <c:v>2.0</c:v>
                </c:pt>
                <c:pt idx="83">
                  <c:v>2.0</c:v>
                </c:pt>
                <c:pt idx="84">
                  <c:v>2.0</c:v>
                </c:pt>
                <c:pt idx="85">
                  <c:v>2.0</c:v>
                </c:pt>
                <c:pt idx="86">
                  <c:v>2.0</c:v>
                </c:pt>
                <c:pt idx="87">
                  <c:v>2.0</c:v>
                </c:pt>
                <c:pt idx="88">
                  <c:v>2.0</c:v>
                </c:pt>
                <c:pt idx="89">
                  <c:v>2.0</c:v>
                </c:pt>
                <c:pt idx="90">
                  <c:v>2.0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  <c:pt idx="96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8918560"/>
        <c:axId val="2128921680"/>
      </c:lineChart>
      <c:catAx>
        <c:axId val="21289185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921680"/>
        <c:crosses val="autoZero"/>
        <c:auto val="1"/>
        <c:lblAlgn val="ctr"/>
        <c:lblOffset val="100"/>
        <c:noMultiLvlLbl val="0"/>
      </c:catAx>
      <c:valAx>
        <c:axId val="2128921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918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Analysis_sheet!$C$18</c:f>
              <c:strCache>
                <c:ptCount val="1"/>
                <c:pt idx="0">
                  <c:v>% of Users By Gender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Analysis_sheet!$A$19:$A$21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unknown</c:v>
                </c:pt>
              </c:strCache>
            </c:strRef>
          </c:cat>
          <c:val>
            <c:numRef>
              <c:f>Analysis_sheet!$C$19:$C$21</c:f>
              <c:numCache>
                <c:formatCode>0.0%</c:formatCode>
                <c:ptCount val="3"/>
                <c:pt idx="0">
                  <c:v>0.476738107684266</c:v>
                </c:pt>
                <c:pt idx="1">
                  <c:v>0.520543648719289</c:v>
                </c:pt>
                <c:pt idx="2">
                  <c:v>0.00271824359644537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79064576"/>
        <c:axId val="-2079061232"/>
      </c:barChart>
      <c:catAx>
        <c:axId val="-2079064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9061232"/>
        <c:crosses val="autoZero"/>
        <c:auto val="1"/>
        <c:lblAlgn val="ctr"/>
        <c:lblOffset val="100"/>
        <c:noMultiLvlLbl val="0"/>
      </c:catAx>
      <c:valAx>
        <c:axId val="-2079061232"/>
        <c:scaling>
          <c:orientation val="minMax"/>
        </c:scaling>
        <c:delete val="0"/>
        <c:axPos val="l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9064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Analysis_sheet!$C$31</c:f>
              <c:strCache>
                <c:ptCount val="1"/>
                <c:pt idx="0">
                  <c:v>% of Users by Age_group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Analysis_sheet!$A$32:$A$38</c:f>
              <c:strCache>
                <c:ptCount val="7"/>
                <c:pt idx="0">
                  <c:v>0 - 17</c:v>
                </c:pt>
                <c:pt idx="1">
                  <c:v>18 -24</c:v>
                </c:pt>
                <c:pt idx="2">
                  <c:v>25 - 29</c:v>
                </c:pt>
                <c:pt idx="3">
                  <c:v>30 - 34</c:v>
                </c:pt>
                <c:pt idx="4">
                  <c:v>35 - 44</c:v>
                </c:pt>
                <c:pt idx="5">
                  <c:v>45 - 54</c:v>
                </c:pt>
                <c:pt idx="6">
                  <c:v>55+</c:v>
                </c:pt>
              </c:strCache>
            </c:strRef>
          </c:cat>
          <c:val>
            <c:numRef>
              <c:f>Analysis_sheet!$C$32:$C$38</c:f>
              <c:numCache>
                <c:formatCode>0%</c:formatCode>
                <c:ptCount val="7"/>
                <c:pt idx="0">
                  <c:v>0.119807470963692</c:v>
                </c:pt>
                <c:pt idx="1">
                  <c:v>0.325834466882913</c:v>
                </c:pt>
                <c:pt idx="2">
                  <c:v>0.173066861985979</c:v>
                </c:pt>
                <c:pt idx="3">
                  <c:v>0.116982316626556</c:v>
                </c:pt>
                <c:pt idx="4">
                  <c:v>0.139583551323637</c:v>
                </c:pt>
                <c:pt idx="5">
                  <c:v>0.0749189076069896</c:v>
                </c:pt>
                <c:pt idx="6">
                  <c:v>0.0498064246102333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79008800"/>
        <c:axId val="-2079005440"/>
      </c:barChart>
      <c:catAx>
        <c:axId val="-207900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9005440"/>
        <c:crosses val="autoZero"/>
        <c:auto val="1"/>
        <c:lblAlgn val="ctr"/>
        <c:lblOffset val="100"/>
        <c:noMultiLvlLbl val="0"/>
      </c:catAx>
      <c:valAx>
        <c:axId val="-207900544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9008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% </a:t>
            </a:r>
            <a:r>
              <a:rPr lang="en-US" dirty="0"/>
              <a:t>of Users by Country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71739810456348"/>
          <c:y val="0.211942152811201"/>
          <c:w val="0.240651002845279"/>
          <c:h val="0.569229874938977"/>
        </c:manualLayout>
      </c:layout>
      <c:pieChart>
        <c:varyColors val="1"/>
        <c:ser>
          <c:idx val="0"/>
          <c:order val="0"/>
          <c:tx>
            <c:strRef>
              <c:f>Analysis_sheet!$F$46</c:f>
              <c:strCache>
                <c:ptCount val="1"/>
                <c:pt idx="0">
                  <c:v># of Users by Country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Analysis_sheet!$E$47:$E$48</c:f>
              <c:strCache>
                <c:ptCount val="2"/>
                <c:pt idx="0">
                  <c:v>US</c:v>
                </c:pt>
                <c:pt idx="1">
                  <c:v>Non- US</c:v>
                </c:pt>
              </c:strCache>
            </c:strRef>
          </c:cat>
          <c:val>
            <c:numRef>
              <c:f>Analysis_sheet!$F$47:$F$48</c:f>
              <c:numCache>
                <c:formatCode>0.00%</c:formatCode>
                <c:ptCount val="2"/>
                <c:pt idx="0">
                  <c:v>0.329</c:v>
                </c:pt>
                <c:pt idx="1">
                  <c:v>0.671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Analysis_sheet!$C$120</c:f>
              <c:strCache>
                <c:ptCount val="1"/>
                <c:pt idx="0">
                  <c:v>% of Users byAccount 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Analysis_sheet!$A$121:$A$124</c:f>
              <c:strCache>
                <c:ptCount val="4"/>
                <c:pt idx="0">
                  <c:v> &lt;= 12</c:v>
                </c:pt>
                <c:pt idx="1">
                  <c:v>13 -24</c:v>
                </c:pt>
                <c:pt idx="2">
                  <c:v>25 - 60</c:v>
                </c:pt>
                <c:pt idx="3">
                  <c:v>60 +</c:v>
                </c:pt>
              </c:strCache>
            </c:strRef>
          </c:cat>
          <c:val>
            <c:numRef>
              <c:f>Analysis_sheet!$C$121:$C$124</c:f>
              <c:numCache>
                <c:formatCode>0%</c:formatCode>
                <c:ptCount val="4"/>
                <c:pt idx="0">
                  <c:v>0.231259801359122</c:v>
                </c:pt>
                <c:pt idx="1">
                  <c:v>0.107056978567695</c:v>
                </c:pt>
                <c:pt idx="2">
                  <c:v>0.224464192368008</c:v>
                </c:pt>
                <c:pt idx="3">
                  <c:v>0.437219027705175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6112208"/>
        <c:axId val="2096248960"/>
      </c:barChart>
      <c:catAx>
        <c:axId val="209611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6248960"/>
        <c:crosses val="autoZero"/>
        <c:auto val="1"/>
        <c:lblAlgn val="ctr"/>
        <c:lblOffset val="100"/>
        <c:noMultiLvlLbl val="0"/>
      </c:catAx>
      <c:valAx>
        <c:axId val="209624896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6112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% of Users - Gender </a:t>
            </a:r>
            <a:r>
              <a:rPr lang="en-US" sz="1400" b="0" i="0" u="none" strike="noStrike" baseline="0" dirty="0" smtClean="0">
                <a:effectLst/>
              </a:rPr>
              <a:t> </a:t>
            </a:r>
            <a:r>
              <a:rPr lang="en-US" sz="1400" b="0" i="0" u="none" strike="noStrike" baseline="0" dirty="0">
                <a:effectLst/>
              </a:rPr>
              <a:t>vs Product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Analysis_sheet!$A$141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Analysis_sheet!$B$140:$E$140</c:f>
              <c:strCache>
                <c:ptCount val="4"/>
                <c:pt idx="0">
                  <c:v>basic-desktop</c:v>
                </c:pt>
                <c:pt idx="1">
                  <c:v>free</c:v>
                </c:pt>
                <c:pt idx="2">
                  <c:v>open</c:v>
                </c:pt>
                <c:pt idx="3">
                  <c:v>premium</c:v>
                </c:pt>
              </c:strCache>
            </c:strRef>
          </c:cat>
          <c:val>
            <c:numRef>
              <c:f>Analysis_sheet!$B$141:$E$141</c:f>
              <c:numCache>
                <c:formatCode>0.0%</c:formatCode>
                <c:ptCount val="4"/>
                <c:pt idx="0">
                  <c:v>0.260869565217391</c:v>
                </c:pt>
                <c:pt idx="1">
                  <c:v>0.337962962962963</c:v>
                </c:pt>
                <c:pt idx="2">
                  <c:v>0.491232594120681</c:v>
                </c:pt>
                <c:pt idx="3">
                  <c:v>0.427388535031847</c:v>
                </c:pt>
              </c:numCache>
            </c:numRef>
          </c:val>
        </c:ser>
        <c:ser>
          <c:idx val="1"/>
          <c:order val="1"/>
          <c:tx>
            <c:strRef>
              <c:f>Analysis_sheet!$A$142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.0138089758342923"/>
                  <c:y val="0.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Analysis_sheet!$B$140:$E$140</c:f>
              <c:strCache>
                <c:ptCount val="4"/>
                <c:pt idx="0">
                  <c:v>basic-desktop</c:v>
                </c:pt>
                <c:pt idx="1">
                  <c:v>free</c:v>
                </c:pt>
                <c:pt idx="2">
                  <c:v>open</c:v>
                </c:pt>
                <c:pt idx="3">
                  <c:v>premium</c:v>
                </c:pt>
              </c:strCache>
            </c:strRef>
          </c:cat>
          <c:val>
            <c:numRef>
              <c:f>Analysis_sheet!$B$142:$E$142</c:f>
              <c:numCache>
                <c:formatCode>0.0%</c:formatCode>
                <c:ptCount val="4"/>
                <c:pt idx="0">
                  <c:v>0.739130434782609</c:v>
                </c:pt>
                <c:pt idx="1">
                  <c:v>0.657407407407407</c:v>
                </c:pt>
                <c:pt idx="2">
                  <c:v>0.505930892212481</c:v>
                </c:pt>
                <c:pt idx="3">
                  <c:v>0.570700636942675</c:v>
                </c:pt>
              </c:numCache>
            </c:numRef>
          </c:val>
        </c:ser>
        <c:ser>
          <c:idx val="2"/>
          <c:order val="2"/>
          <c:tx>
            <c:strRef>
              <c:f>Analysis_sheet!$A$143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Analysis_sheet!$B$140:$E$140</c:f>
              <c:strCache>
                <c:ptCount val="4"/>
                <c:pt idx="0">
                  <c:v>basic-desktop</c:v>
                </c:pt>
                <c:pt idx="1">
                  <c:v>free</c:v>
                </c:pt>
                <c:pt idx="2">
                  <c:v>open</c:v>
                </c:pt>
                <c:pt idx="3">
                  <c:v>premium</c:v>
                </c:pt>
              </c:strCache>
            </c:strRef>
          </c:cat>
          <c:val>
            <c:numRef>
              <c:f>Analysis_sheet!$B$143:$E$143</c:f>
              <c:numCache>
                <c:formatCode>0.0%</c:formatCode>
                <c:ptCount val="4"/>
                <c:pt idx="0">
                  <c:v>0.0</c:v>
                </c:pt>
                <c:pt idx="1">
                  <c:v>0.00462962962962963</c:v>
                </c:pt>
                <c:pt idx="2">
                  <c:v>0.00283651366683858</c:v>
                </c:pt>
                <c:pt idx="3">
                  <c:v>0.00191082802547771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79314656"/>
        <c:axId val="-2079311168"/>
      </c:barChart>
      <c:catAx>
        <c:axId val="-2079314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9311168"/>
        <c:crosses val="autoZero"/>
        <c:auto val="1"/>
        <c:lblAlgn val="ctr"/>
        <c:lblOffset val="100"/>
        <c:noMultiLvlLbl val="0"/>
      </c:catAx>
      <c:valAx>
        <c:axId val="-2079311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9314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% of users - Gender </a:t>
            </a:r>
            <a:r>
              <a:rPr lang="en-US" dirty="0"/>
              <a:t>vs Age</a:t>
            </a:r>
            <a:r>
              <a:rPr lang="en-US" baseline="0" dirty="0"/>
              <a:t> </a:t>
            </a:r>
            <a:r>
              <a:rPr lang="en-US" dirty="0"/>
              <a:t>group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Analysis_sheet!$A$154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Analysis_sheet!$B$153:$H$153</c:f>
              <c:strCache>
                <c:ptCount val="7"/>
                <c:pt idx="0">
                  <c:v>0 - 17</c:v>
                </c:pt>
                <c:pt idx="1">
                  <c:v>18 -24</c:v>
                </c:pt>
                <c:pt idx="2">
                  <c:v>25 - 29</c:v>
                </c:pt>
                <c:pt idx="3">
                  <c:v>30 - 34</c:v>
                </c:pt>
                <c:pt idx="4">
                  <c:v>35 - 44</c:v>
                </c:pt>
                <c:pt idx="5">
                  <c:v>45 - 54</c:v>
                </c:pt>
                <c:pt idx="6">
                  <c:v>55+</c:v>
                </c:pt>
              </c:strCache>
            </c:strRef>
          </c:cat>
          <c:val>
            <c:numRef>
              <c:f>Analysis_sheet!$B$154:$H$154</c:f>
              <c:numCache>
                <c:formatCode>0.0%</c:formatCode>
                <c:ptCount val="7"/>
                <c:pt idx="0">
                  <c:v>0.602620087336244</c:v>
                </c:pt>
                <c:pt idx="1">
                  <c:v>0.492292870905588</c:v>
                </c:pt>
                <c:pt idx="2">
                  <c:v>0.444981862152358</c:v>
                </c:pt>
                <c:pt idx="3">
                  <c:v>0.463327370304114</c:v>
                </c:pt>
                <c:pt idx="4">
                  <c:v>0.448275862068965</c:v>
                </c:pt>
                <c:pt idx="5">
                  <c:v>0.435754189944134</c:v>
                </c:pt>
                <c:pt idx="6">
                  <c:v>0.36344537815126</c:v>
                </c:pt>
              </c:numCache>
            </c:numRef>
          </c:val>
        </c:ser>
        <c:ser>
          <c:idx val="1"/>
          <c:order val="1"/>
          <c:tx>
            <c:strRef>
              <c:f>Analysis_sheet!$A$155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249739854318418"/>
                  <c:y val="0.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Analysis_sheet!$B$153:$H$153</c:f>
              <c:strCache>
                <c:ptCount val="7"/>
                <c:pt idx="0">
                  <c:v>0 - 17</c:v>
                </c:pt>
                <c:pt idx="1">
                  <c:v>18 -24</c:v>
                </c:pt>
                <c:pt idx="2">
                  <c:v>25 - 29</c:v>
                </c:pt>
                <c:pt idx="3">
                  <c:v>30 - 34</c:v>
                </c:pt>
                <c:pt idx="4">
                  <c:v>35 - 44</c:v>
                </c:pt>
                <c:pt idx="5">
                  <c:v>45 - 54</c:v>
                </c:pt>
                <c:pt idx="6">
                  <c:v>55+</c:v>
                </c:pt>
              </c:strCache>
            </c:strRef>
          </c:cat>
          <c:val>
            <c:numRef>
              <c:f>Analysis_sheet!$B$155:$H$155</c:f>
              <c:numCache>
                <c:formatCode>0.0%</c:formatCode>
                <c:ptCount val="7"/>
                <c:pt idx="0">
                  <c:v>0.397379912663755</c:v>
                </c:pt>
                <c:pt idx="1">
                  <c:v>0.505459216441875</c:v>
                </c:pt>
                <c:pt idx="2">
                  <c:v>0.552599758162031</c:v>
                </c:pt>
                <c:pt idx="3">
                  <c:v>0.534883720930233</c:v>
                </c:pt>
                <c:pt idx="4">
                  <c:v>0.550224887556222</c:v>
                </c:pt>
                <c:pt idx="5">
                  <c:v>0.56145251396648</c:v>
                </c:pt>
                <c:pt idx="6">
                  <c:v>0.63235294117647</c:v>
                </c:pt>
              </c:numCache>
            </c:numRef>
          </c:val>
        </c:ser>
        <c:ser>
          <c:idx val="2"/>
          <c:order val="2"/>
          <c:tx>
            <c:strRef>
              <c:f>Analysis_sheet!$A$156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Analysis_sheet!$B$153:$H$153</c:f>
              <c:strCache>
                <c:ptCount val="7"/>
                <c:pt idx="0">
                  <c:v>0 - 17</c:v>
                </c:pt>
                <c:pt idx="1">
                  <c:v>18 -24</c:v>
                </c:pt>
                <c:pt idx="2">
                  <c:v>25 - 29</c:v>
                </c:pt>
                <c:pt idx="3">
                  <c:v>30 - 34</c:v>
                </c:pt>
                <c:pt idx="4">
                  <c:v>35 - 44</c:v>
                </c:pt>
                <c:pt idx="5">
                  <c:v>45 - 54</c:v>
                </c:pt>
                <c:pt idx="6">
                  <c:v>55+</c:v>
                </c:pt>
              </c:strCache>
            </c:strRef>
          </c:cat>
          <c:val>
            <c:numRef>
              <c:f>Analysis_sheet!$B$156:$H$156</c:f>
              <c:numCache>
                <c:formatCode>0.0%</c:formatCode>
                <c:ptCount val="7"/>
                <c:pt idx="0">
                  <c:v>0.0</c:v>
                </c:pt>
                <c:pt idx="1">
                  <c:v>0.00224791265253693</c:v>
                </c:pt>
                <c:pt idx="2">
                  <c:v>0.00241837968561064</c:v>
                </c:pt>
                <c:pt idx="3">
                  <c:v>0.00178890876565295</c:v>
                </c:pt>
                <c:pt idx="4">
                  <c:v>0.00149925037481259</c:v>
                </c:pt>
                <c:pt idx="5">
                  <c:v>0.00279329608938547</c:v>
                </c:pt>
                <c:pt idx="6">
                  <c:v>0.00420168067226891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76126944"/>
        <c:axId val="-2076149264"/>
      </c:barChart>
      <c:catAx>
        <c:axId val="-2076126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6149264"/>
        <c:crosses val="autoZero"/>
        <c:auto val="1"/>
        <c:lblAlgn val="ctr"/>
        <c:lblOffset val="100"/>
        <c:noMultiLvlLbl val="0"/>
      </c:catAx>
      <c:valAx>
        <c:axId val="-2076149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6126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Hours</a:t>
            </a:r>
            <a:r>
              <a:rPr lang="en-US" baseline="0"/>
              <a:t> of Music listen By Gender </a:t>
            </a:r>
            <a:endParaRPr lang="en-US"/>
          </a:p>
        </c:rich>
      </c:tx>
      <c:layout>
        <c:manualLayout>
          <c:xMode val="edge"/>
          <c:yMode val="edge"/>
          <c:x val="0.186664128931086"/>
          <c:y val="0.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59678040244969"/>
          <c:y val="0.167885506848957"/>
          <c:w val="0.280644138232721"/>
          <c:h val="0.670194956973662"/>
        </c:manualLayout>
      </c:layout>
      <c:pieChart>
        <c:varyColors val="1"/>
        <c:ser>
          <c:idx val="0"/>
          <c:order val="0"/>
          <c:tx>
            <c:strRef>
              <c:f>Analysis_sheet!$B$172</c:f>
              <c:strCache>
                <c:ptCount val="1"/>
                <c:pt idx="0">
                  <c:v>Hours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Analysis_sheet!$A$173:$A$175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unknown</c:v>
                </c:pt>
              </c:strCache>
            </c:strRef>
          </c:cat>
          <c:val>
            <c:numRef>
              <c:f>Analysis_sheet!$B$173:$B$175</c:f>
              <c:numCache>
                <c:formatCode>#,##0</c:formatCode>
                <c:ptCount val="3"/>
                <c:pt idx="0">
                  <c:v>23144.628955555</c:v>
                </c:pt>
                <c:pt idx="1">
                  <c:v>24768.54838722166</c:v>
                </c:pt>
                <c:pt idx="2">
                  <c:v>99.6355158333333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Music </a:t>
            </a:r>
            <a:r>
              <a:rPr lang="en-US" baseline="0" dirty="0" smtClean="0"/>
              <a:t>Hours -  Gender Vs Context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Analysis_sheet!$A$180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Analysis_sheet!$B$179:$I$179</c:f>
              <c:strCache>
                <c:ptCount val="8"/>
                <c:pt idx="0">
                  <c:v>album</c:v>
                </c:pt>
                <c:pt idx="1">
                  <c:v>app</c:v>
                </c:pt>
                <c:pt idx="2">
                  <c:v>artist</c:v>
                </c:pt>
                <c:pt idx="3">
                  <c:v>collection</c:v>
                </c:pt>
                <c:pt idx="4">
                  <c:v>me</c:v>
                </c:pt>
                <c:pt idx="5">
                  <c:v>playlist</c:v>
                </c:pt>
                <c:pt idx="6">
                  <c:v>search</c:v>
                </c:pt>
                <c:pt idx="7">
                  <c:v>unknown</c:v>
                </c:pt>
              </c:strCache>
            </c:strRef>
          </c:cat>
          <c:val>
            <c:numRef>
              <c:f>Analysis_sheet!$B$180:$I$180</c:f>
              <c:numCache>
                <c:formatCode>#,##0</c:formatCode>
                <c:ptCount val="8"/>
                <c:pt idx="0">
                  <c:v>2658.458851666665</c:v>
                </c:pt>
                <c:pt idx="1">
                  <c:v>640.8874391666666</c:v>
                </c:pt>
                <c:pt idx="2">
                  <c:v>2930.44746638889</c:v>
                </c:pt>
                <c:pt idx="3">
                  <c:v>2546.9505875</c:v>
                </c:pt>
                <c:pt idx="4">
                  <c:v>48.6213025</c:v>
                </c:pt>
                <c:pt idx="5">
                  <c:v>13112.1011775</c:v>
                </c:pt>
                <c:pt idx="6">
                  <c:v>304.4246627777778</c:v>
                </c:pt>
                <c:pt idx="7">
                  <c:v>902.7374680555554</c:v>
                </c:pt>
              </c:numCache>
            </c:numRef>
          </c:val>
        </c:ser>
        <c:ser>
          <c:idx val="1"/>
          <c:order val="1"/>
          <c:tx>
            <c:strRef>
              <c:f>Analysis_sheet!$A$181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Analysis_sheet!$B$179:$I$179</c:f>
              <c:strCache>
                <c:ptCount val="8"/>
                <c:pt idx="0">
                  <c:v>album</c:v>
                </c:pt>
                <c:pt idx="1">
                  <c:v>app</c:v>
                </c:pt>
                <c:pt idx="2">
                  <c:v>artist</c:v>
                </c:pt>
                <c:pt idx="3">
                  <c:v>collection</c:v>
                </c:pt>
                <c:pt idx="4">
                  <c:v>me</c:v>
                </c:pt>
                <c:pt idx="5">
                  <c:v>playlist</c:v>
                </c:pt>
                <c:pt idx="6">
                  <c:v>search</c:v>
                </c:pt>
                <c:pt idx="7">
                  <c:v>unknown</c:v>
                </c:pt>
              </c:strCache>
            </c:strRef>
          </c:cat>
          <c:val>
            <c:numRef>
              <c:f>Analysis_sheet!$B$181:$I$181</c:f>
              <c:numCache>
                <c:formatCode>#,##0</c:formatCode>
                <c:ptCount val="8"/>
                <c:pt idx="0">
                  <c:v>3363.085875</c:v>
                </c:pt>
                <c:pt idx="1">
                  <c:v>512.0258783333333</c:v>
                </c:pt>
                <c:pt idx="2">
                  <c:v>4492.8642125</c:v>
                </c:pt>
                <c:pt idx="3">
                  <c:v>2706.0247225</c:v>
                </c:pt>
                <c:pt idx="4">
                  <c:v>317.9529586111111</c:v>
                </c:pt>
                <c:pt idx="5">
                  <c:v>11705.6301688889</c:v>
                </c:pt>
                <c:pt idx="6">
                  <c:v>550.3766755555556</c:v>
                </c:pt>
                <c:pt idx="7">
                  <c:v>1120.587895833333</c:v>
                </c:pt>
              </c:numCache>
            </c:numRef>
          </c:val>
        </c:ser>
        <c:ser>
          <c:idx val="2"/>
          <c:order val="2"/>
          <c:tx>
            <c:strRef>
              <c:f>Analysis_sheet!$A$182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Analysis_sheet!$B$179:$I$179</c:f>
              <c:strCache>
                <c:ptCount val="8"/>
                <c:pt idx="0">
                  <c:v>album</c:v>
                </c:pt>
                <c:pt idx="1">
                  <c:v>app</c:v>
                </c:pt>
                <c:pt idx="2">
                  <c:v>artist</c:v>
                </c:pt>
                <c:pt idx="3">
                  <c:v>collection</c:v>
                </c:pt>
                <c:pt idx="4">
                  <c:v>me</c:v>
                </c:pt>
                <c:pt idx="5">
                  <c:v>playlist</c:v>
                </c:pt>
                <c:pt idx="6">
                  <c:v>search</c:v>
                </c:pt>
                <c:pt idx="7">
                  <c:v>unknown</c:v>
                </c:pt>
              </c:strCache>
            </c:strRef>
          </c:cat>
          <c:val>
            <c:numRef>
              <c:f>Analysis_sheet!$B$182:$I$182</c:f>
              <c:numCache>
                <c:formatCode>#,##0</c:formatCode>
                <c:ptCount val="8"/>
                <c:pt idx="0">
                  <c:v>16.13270888888889</c:v>
                </c:pt>
                <c:pt idx="1">
                  <c:v>0.654966944444444</c:v>
                </c:pt>
                <c:pt idx="2">
                  <c:v>13.53308611111111</c:v>
                </c:pt>
                <c:pt idx="3">
                  <c:v>23.31007083333332</c:v>
                </c:pt>
                <c:pt idx="4">
                  <c:v>0.0</c:v>
                </c:pt>
                <c:pt idx="5">
                  <c:v>44.8912772222222</c:v>
                </c:pt>
                <c:pt idx="6">
                  <c:v>0.215990555555556</c:v>
                </c:pt>
                <c:pt idx="7">
                  <c:v>0.897415277777778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75327152"/>
        <c:axId val="-2075323648"/>
      </c:barChart>
      <c:catAx>
        <c:axId val="-207532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5323648"/>
        <c:crosses val="autoZero"/>
        <c:auto val="1"/>
        <c:lblAlgn val="ctr"/>
        <c:lblOffset val="100"/>
        <c:noMultiLvlLbl val="0"/>
      </c:catAx>
      <c:valAx>
        <c:axId val="-2075323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5327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9CFE9-E88C-5641-B2FC-411A78BE9CE5}" type="datetimeFigureOut">
              <a:rPr lang="en-US" smtClean="0"/>
              <a:t>4/18/16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D1B26-198C-EF4E-AB49-983A22FE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3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D1B26-198C-EF4E-AB49-983A22FE07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5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4" Type="http://schemas.openxmlformats.org/officeDocument/2006/relationships/chart" Target="../charts/chart12.xml"/><Relationship Id="rId5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Sportify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 – </a:t>
            </a:r>
            <a:r>
              <a:rPr lang="en-US" dirty="0" err="1" smtClean="0"/>
              <a:t>Bhaumik</a:t>
            </a:r>
            <a:r>
              <a:rPr lang="en-US" dirty="0" smtClean="0"/>
              <a:t> </a:t>
            </a:r>
            <a:r>
              <a:rPr lang="en-US" dirty="0" err="1" smtClean="0"/>
              <a:t>patel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this </a:t>
            </a:r>
            <a:r>
              <a:rPr lang="en-US" b="1" dirty="0" err="1" smtClean="0"/>
              <a:t>P</a:t>
            </a:r>
            <a:r>
              <a:rPr lang="en-US" sz="1200" b="1" dirty="0" err="1" smtClean="0"/>
              <a:t>threshold</a:t>
            </a:r>
            <a:r>
              <a:rPr lang="en-US" dirty="0" smtClean="0"/>
              <a:t> value, programmatically I defined the session </a:t>
            </a:r>
            <a:r>
              <a:rPr lang="en-US" smtClean="0"/>
              <a:t>in front </a:t>
            </a:r>
            <a:r>
              <a:rPr lang="en-US" dirty="0" smtClean="0"/>
              <a:t>of each rows.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Now based on sessions value, I have further explored some of the metrics to see the </a:t>
            </a:r>
            <a:r>
              <a:rPr lang="en-US" b="1" dirty="0" smtClean="0"/>
              <a:t>user behavior and listening taste </a:t>
            </a:r>
            <a:r>
              <a:rPr lang="en-US" dirty="0" smtClean="0"/>
              <a:t>in given data patterns.</a:t>
            </a:r>
          </a:p>
          <a:p>
            <a:endParaRPr lang="en-US" dirty="0"/>
          </a:p>
          <a:p>
            <a:r>
              <a:rPr lang="en-US" dirty="0" smtClean="0"/>
              <a:t>Those primary findings are in next page in terms of graphs.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4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</a:t>
            </a:r>
            <a:r>
              <a:rPr lang="en-US" sz="2000" dirty="0" smtClean="0"/>
              <a:t>vs </a:t>
            </a:r>
            <a:r>
              <a:rPr lang="en-US" dirty="0" smtClean="0"/>
              <a:t>Avg. </a:t>
            </a:r>
            <a:r>
              <a:rPr lang="en-US" dirty="0" err="1" smtClean="0"/>
              <a:t>ms</a:t>
            </a:r>
            <a:r>
              <a:rPr lang="en-US" dirty="0" err="1"/>
              <a:t>_</a:t>
            </a:r>
            <a:r>
              <a:rPr lang="en-US" dirty="0" err="1" smtClean="0"/>
              <a:t>played</a:t>
            </a:r>
            <a:r>
              <a:rPr lang="en-US" dirty="0" smtClean="0"/>
              <a:t> session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2218"/>
              </p:ext>
            </p:extLst>
          </p:nvPr>
        </p:nvGraphicFramePr>
        <p:xfrm>
          <a:off x="1451578" y="1994337"/>
          <a:ext cx="9603275" cy="3996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1076" y="7157545"/>
            <a:ext cx="1108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I have put here only 2 graphs. But in Python code you can find data to create more graph like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of unique users by session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7519794"/>
              </p:ext>
            </p:extLst>
          </p:nvPr>
        </p:nvGraphicFramePr>
        <p:xfrm>
          <a:off x="1451578" y="1978571"/>
          <a:ext cx="9603275" cy="4075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11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perform correlation there are some challenges regarding the data and it’s type.</a:t>
            </a:r>
          </a:p>
          <a:p>
            <a:r>
              <a:rPr lang="en-US" dirty="0" smtClean="0"/>
              <a:t>To perform correlation, data should be in numeric form. In given datasets, there are multiple fields which is categorical/text like context, product, age range (D), gender(D), country</a:t>
            </a:r>
            <a:r>
              <a:rPr lang="en-US" dirty="0"/>
              <a:t> </a:t>
            </a:r>
            <a:r>
              <a:rPr lang="en-US" dirty="0" smtClean="0"/>
              <a:t>(D).</a:t>
            </a:r>
          </a:p>
          <a:p>
            <a:r>
              <a:rPr lang="en-US" dirty="0" smtClean="0"/>
              <a:t>After the creation of session, we need to perform </a:t>
            </a:r>
            <a:r>
              <a:rPr lang="en-US" b="1" dirty="0" smtClean="0"/>
              <a:t>variable transformation. </a:t>
            </a:r>
            <a:r>
              <a:rPr lang="en-US" dirty="0" smtClean="0"/>
              <a:t>Hence, after those transformations, we are good to go with the correlation in pandas.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20262" y="7252138"/>
            <a:ext cx="1122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b="1" dirty="0" smtClean="0"/>
              <a:t>D</a:t>
            </a:r>
            <a:r>
              <a:rPr lang="en-US" dirty="0" smtClean="0"/>
              <a:t> stands for demographic data variables/features.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7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correlations - Positive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73088"/>
              </p:ext>
            </p:extLst>
          </p:nvPr>
        </p:nvGraphicFramePr>
        <p:xfrm>
          <a:off x="1451577" y="1998425"/>
          <a:ext cx="9603276" cy="4039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819"/>
                <a:gridCol w="2400819"/>
                <a:gridCol w="2400819"/>
                <a:gridCol w="2400819"/>
              </a:tblGrid>
              <a:tr h="57032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Correlation</a:t>
                      </a:r>
                      <a:r>
                        <a:rPr lang="en-US" baseline="0" dirty="0" smtClean="0"/>
                        <a:t>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</a:t>
                      </a:r>
                      <a:r>
                        <a:rPr lang="en-US" baseline="0" dirty="0" smtClean="0"/>
                        <a:t> arrow</a:t>
                      </a:r>
                      <a:endParaRPr lang="en-US" dirty="0"/>
                    </a:p>
                  </a:txBody>
                  <a:tcPr/>
                </a:tc>
              </a:tr>
              <a:tr h="5782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Acct_age_weeks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- 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8241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age_range_18_24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8241">
                <a:tc>
                  <a:txBody>
                    <a:bodyPr/>
                    <a:lstStyle/>
                    <a:p>
                      <a:r>
                        <a:rPr lang="en-US" dirty="0" smtClean="0"/>
                        <a:t>age_range_30_34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- Premium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8241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Context - collection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8241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  <a:r>
                        <a:rPr lang="en-US" baseline="0" dirty="0" smtClean="0"/>
                        <a:t> - 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8241">
                <a:tc>
                  <a:txBody>
                    <a:bodyPr/>
                    <a:lstStyle/>
                    <a:p>
                      <a:r>
                        <a:rPr lang="en-US" dirty="0" smtClean="0"/>
                        <a:t>age_range_18_24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Context -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Up Arrow 5"/>
          <p:cNvSpPr/>
          <p:nvPr/>
        </p:nvSpPr>
        <p:spPr>
          <a:xfrm>
            <a:off x="9475076" y="2617075"/>
            <a:ext cx="484632" cy="36260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9475076" y="3228991"/>
            <a:ext cx="484632" cy="36260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9475076" y="3816103"/>
            <a:ext cx="484632" cy="36260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9475076" y="4403215"/>
            <a:ext cx="484632" cy="36260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9475076" y="4990327"/>
            <a:ext cx="484632" cy="360290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9475076" y="5514259"/>
            <a:ext cx="484632" cy="360290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6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correlations - </a:t>
            </a:r>
            <a:r>
              <a:rPr lang="en-US" dirty="0" smtClean="0"/>
              <a:t>negative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53012"/>
              </p:ext>
            </p:extLst>
          </p:nvPr>
        </p:nvGraphicFramePr>
        <p:xfrm>
          <a:off x="1451577" y="1998425"/>
          <a:ext cx="9603276" cy="3461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819"/>
                <a:gridCol w="2400819"/>
                <a:gridCol w="2400819"/>
                <a:gridCol w="2400819"/>
              </a:tblGrid>
              <a:tr h="57032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Correlation</a:t>
                      </a:r>
                      <a:r>
                        <a:rPr lang="en-US" baseline="0" dirty="0" smtClean="0"/>
                        <a:t>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</a:t>
                      </a:r>
                      <a:r>
                        <a:rPr lang="en-US" baseline="0" dirty="0" smtClean="0"/>
                        <a:t> arrow</a:t>
                      </a:r>
                      <a:endParaRPr lang="en-US" dirty="0"/>
                    </a:p>
                  </a:txBody>
                  <a:tcPr/>
                </a:tc>
              </a:tr>
              <a:tr h="578241">
                <a:tc>
                  <a:txBody>
                    <a:bodyPr/>
                    <a:lstStyle/>
                    <a:p>
                      <a:r>
                        <a:rPr lang="en-US" dirty="0" smtClean="0"/>
                        <a:t>age_range_25_29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age_range_18_24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-43.0%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8241">
                <a:tc>
                  <a:txBody>
                    <a:bodyPr/>
                    <a:lstStyle/>
                    <a:p>
                      <a:r>
                        <a:rPr lang="en-US" dirty="0" smtClean="0"/>
                        <a:t>age_range_30_34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- 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-18.0%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8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Acct_age_weeks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age_range_0_17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-16.1%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8241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age_range_35_44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-14.0%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8241">
                <a:tc>
                  <a:txBody>
                    <a:bodyPr/>
                    <a:lstStyle/>
                    <a:p>
                      <a:r>
                        <a:rPr lang="en-US" dirty="0" smtClean="0"/>
                        <a:t>Context - Collection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Country – </a:t>
                      </a:r>
                      <a:r>
                        <a:rPr lang="en-US" dirty="0" err="1" smtClean="0"/>
                        <a:t>Non_US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-12.3%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9501922" y="2675427"/>
            <a:ext cx="484632" cy="338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9501348" y="3254953"/>
            <a:ext cx="484632" cy="338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9501348" y="3849244"/>
            <a:ext cx="484632" cy="338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9501922" y="4963100"/>
            <a:ext cx="484632" cy="338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9501348" y="4406172"/>
            <a:ext cx="484632" cy="338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43634"/>
          </a:xfrm>
        </p:spPr>
        <p:txBody>
          <a:bodyPr>
            <a:normAutofit/>
          </a:bodyPr>
          <a:lstStyle/>
          <a:p>
            <a:r>
              <a:rPr lang="en-US" dirty="0" smtClean="0"/>
              <a:t>There are various options in clustering but I choose K-means Clustering technique for this problem.</a:t>
            </a:r>
          </a:p>
          <a:p>
            <a:r>
              <a:rPr lang="en-US" dirty="0" smtClean="0"/>
              <a:t>Intuition behind to choose this technique is to determine the number of clusters (n) based on music genre/music category/sub category.</a:t>
            </a:r>
          </a:p>
          <a:p>
            <a:r>
              <a:rPr lang="en-US" dirty="0" smtClean="0"/>
              <a:t>Hierarchical clustering is not a good option because the interpretation of those clustering result is very difficult and not good way to determine the correct number of clusters.</a:t>
            </a:r>
          </a:p>
          <a:p>
            <a:r>
              <a:rPr lang="en-US" dirty="0" smtClean="0"/>
              <a:t>Unfortunate thing is that here in this problem only track ids are given and not the mapping of track id to respective music/genre categories.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9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Parameters - performance &amp;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took number of cluster (n) is 10, number of iterations are 100, </a:t>
            </a:r>
            <a:r>
              <a:rPr lang="en-US" dirty="0" err="1" smtClean="0"/>
              <a:t>nStart</a:t>
            </a:r>
            <a:r>
              <a:rPr lang="en-US" dirty="0" smtClean="0"/>
              <a:t> is 1 (random set)</a:t>
            </a:r>
          </a:p>
          <a:p>
            <a:r>
              <a:rPr lang="en-US" dirty="0" smtClean="0"/>
              <a:t>I performed this data mining task using </a:t>
            </a:r>
            <a:r>
              <a:rPr lang="en-US" b="1" dirty="0" smtClean="0"/>
              <a:t>R – Tool</a:t>
            </a:r>
            <a:r>
              <a:rPr lang="en-US" dirty="0" smtClean="0"/>
              <a:t> by </a:t>
            </a:r>
            <a:r>
              <a:rPr lang="en-US" b="1" dirty="0" err="1" smtClean="0"/>
              <a:t>kmeans</a:t>
            </a:r>
            <a:r>
              <a:rPr lang="en-US" b="1" dirty="0" smtClean="0"/>
              <a:t>()</a:t>
            </a:r>
            <a:r>
              <a:rPr lang="en-US" dirty="0" smtClean="0"/>
              <a:t> method.</a:t>
            </a:r>
          </a:p>
          <a:p>
            <a:r>
              <a:rPr lang="en-US" dirty="0" smtClean="0"/>
              <a:t>I </a:t>
            </a:r>
            <a:r>
              <a:rPr lang="en-US" dirty="0"/>
              <a:t>have performed k-means cluster but there is no meaning or there is not good way to interpreted it because we don’t have mapping of </a:t>
            </a:r>
            <a:r>
              <a:rPr lang="en-US" b="1" dirty="0"/>
              <a:t>music category</a:t>
            </a:r>
            <a:r>
              <a:rPr lang="en-US" dirty="0"/>
              <a:t>/</a:t>
            </a:r>
            <a:r>
              <a:rPr lang="en-US" b="1" dirty="0"/>
              <a:t> music genre to track id</a:t>
            </a:r>
            <a:r>
              <a:rPr lang="en-US" dirty="0"/>
              <a:t>. </a:t>
            </a:r>
          </a:p>
          <a:p>
            <a:r>
              <a:rPr lang="en-US" dirty="0"/>
              <a:t>Hence There are 314,985 unique tracks but there is no music category/sub category available for mapping and hence conversion is impossible which is impossible for human to interpret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182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Technologies, framework &amp;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Environment, Python </a:t>
            </a:r>
            <a:r>
              <a:rPr lang="en-US" dirty="0" smtClean="0"/>
              <a:t>, Pandas &amp; scikit-learn</a:t>
            </a:r>
          </a:p>
          <a:p>
            <a:r>
              <a:rPr lang="en-US" dirty="0" smtClean="0"/>
              <a:t>HDFS , Hive on AWS ( EMR ,S3 &amp; Ec2)</a:t>
            </a:r>
          </a:p>
          <a:p>
            <a:r>
              <a:rPr lang="en-US" dirty="0" err="1" smtClean="0"/>
              <a:t>Rstudio</a:t>
            </a:r>
            <a:r>
              <a:rPr lang="en-US" dirty="0" smtClean="0"/>
              <a:t> (Clustering &amp; other analytics </a:t>
            </a:r>
            <a:r>
              <a:rPr lang="en-US" dirty="0"/>
              <a:t>– Future scope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SPSS (Cluster analysis &amp; Other analytics – Future scope)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7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&amp;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the current behavior of Sportify </a:t>
            </a:r>
            <a:r>
              <a:rPr lang="en-US" dirty="0" smtClean="0"/>
              <a:t>users.</a:t>
            </a:r>
            <a:endParaRPr lang="en-US" dirty="0" smtClean="0"/>
          </a:p>
          <a:p>
            <a:r>
              <a:rPr lang="en-US" dirty="0" smtClean="0"/>
              <a:t>Design the Session based on </a:t>
            </a:r>
            <a:r>
              <a:rPr lang="en-US" dirty="0" smtClean="0"/>
              <a:t>users </a:t>
            </a:r>
            <a:r>
              <a:rPr lang="en-US" dirty="0" smtClean="0"/>
              <a:t>listening </a:t>
            </a:r>
            <a:r>
              <a:rPr lang="en-US" dirty="0" smtClean="0"/>
              <a:t>activity.</a:t>
            </a:r>
            <a:endParaRPr lang="en-US" dirty="0" smtClean="0"/>
          </a:p>
          <a:p>
            <a:r>
              <a:rPr lang="en-US" dirty="0" smtClean="0"/>
              <a:t>Determine the important factors which </a:t>
            </a:r>
            <a:r>
              <a:rPr lang="en-US" dirty="0" smtClean="0"/>
              <a:t>affects </a:t>
            </a:r>
            <a:r>
              <a:rPr lang="en-US" dirty="0" smtClean="0"/>
              <a:t>their listening interest based on correlation </a:t>
            </a:r>
            <a:r>
              <a:rPr lang="en-US" dirty="0" smtClean="0"/>
              <a:t>technique.</a:t>
            </a:r>
            <a:endParaRPr lang="en-US" dirty="0" smtClean="0"/>
          </a:p>
          <a:p>
            <a:r>
              <a:rPr lang="en-US" dirty="0" smtClean="0"/>
              <a:t>Define the possible clusters to identify their music </a:t>
            </a:r>
            <a:r>
              <a:rPr lang="en-US" dirty="0" smtClean="0"/>
              <a:t>interest.</a:t>
            </a:r>
            <a:endParaRPr lang="en-US" dirty="0" smtClean="0"/>
          </a:p>
          <a:p>
            <a:r>
              <a:rPr lang="en-US" dirty="0" smtClean="0"/>
              <a:t>Technologies, Framework &amp; Tools used to accomplish this task.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7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&amp; key learnings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By product, 81% of population subscribed open product for their music fantasy.</a:t>
            </a:r>
          </a:p>
          <a:p>
            <a:r>
              <a:rPr lang="en-US" dirty="0" smtClean="0"/>
              <a:t>50% of user group has age between 18 -29. Major is 33% with age range of 18 -24.</a:t>
            </a:r>
          </a:p>
          <a:p>
            <a:r>
              <a:rPr lang="en-US" dirty="0" smtClean="0"/>
              <a:t>Male vs Female concentration is almost same. 52% vs 43% respectively.</a:t>
            </a:r>
          </a:p>
          <a:p>
            <a:r>
              <a:rPr lang="en-US" dirty="0" smtClean="0"/>
              <a:t>Quarter of users (23%) are the new users who subscribed/use service in last 12 months.</a:t>
            </a:r>
          </a:p>
          <a:p>
            <a:r>
              <a:rPr lang="en-US" dirty="0" err="1" smtClean="0"/>
              <a:t>Acct_age_weeks</a:t>
            </a:r>
            <a:r>
              <a:rPr lang="en-US" dirty="0"/>
              <a:t> </a:t>
            </a:r>
            <a:r>
              <a:rPr lang="en-US" dirty="0" smtClean="0"/>
              <a:t>and product- free is highly correlated(31%) positively while age_range_30_34 and product – open is negatively correlated (-18%)</a:t>
            </a:r>
          </a:p>
          <a:p>
            <a:r>
              <a:rPr lang="en-US" dirty="0" smtClean="0"/>
              <a:t>As the number of sessions increased </a:t>
            </a:r>
            <a:r>
              <a:rPr lang="en-US" dirty="0" err="1" smtClean="0"/>
              <a:t>avg_ms_played</a:t>
            </a:r>
            <a:r>
              <a:rPr lang="en-US" dirty="0" smtClean="0"/>
              <a:t> shows downward trend.</a:t>
            </a:r>
          </a:p>
          <a:p>
            <a:r>
              <a:rPr lang="en-US" dirty="0" smtClean="0"/>
              <a:t>Due to the missing information about track id and their category mapping, it is hard to interpret cluster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27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Uni-variate</a:t>
            </a:r>
            <a:r>
              <a:rPr lang="en-US" dirty="0" smtClean="0"/>
              <a:t> analysis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3253395"/>
              </p:ext>
            </p:extLst>
          </p:nvPr>
        </p:nvGraphicFramePr>
        <p:xfrm>
          <a:off x="1451578" y="1981199"/>
          <a:ext cx="4492021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5830412"/>
              </p:ext>
            </p:extLst>
          </p:nvPr>
        </p:nvGraphicFramePr>
        <p:xfrm>
          <a:off x="6172200" y="1981199"/>
          <a:ext cx="4882654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4500560"/>
              </p:ext>
            </p:extLst>
          </p:nvPr>
        </p:nvGraphicFramePr>
        <p:xfrm>
          <a:off x="1451578" y="4013644"/>
          <a:ext cx="4492021" cy="2029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184012"/>
              </p:ext>
            </p:extLst>
          </p:nvPr>
        </p:nvGraphicFramePr>
        <p:xfrm>
          <a:off x="6253216" y="4013644"/>
          <a:ext cx="4801638" cy="2029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492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4068233"/>
            <a:ext cx="9603275" cy="2003955"/>
          </a:xfrm>
        </p:spPr>
        <p:txBody>
          <a:bodyPr/>
          <a:lstStyle/>
          <a:p>
            <a:r>
              <a:rPr lang="en-US" dirty="0"/>
              <a:t>Males are very dominate in basic-desktop and free product compare to female part.</a:t>
            </a:r>
          </a:p>
          <a:p>
            <a:r>
              <a:rPr lang="en-US" dirty="0"/>
              <a:t>Maximum number of hours of music listen from playlist followed by artist and album.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105531"/>
              </p:ext>
            </p:extLst>
          </p:nvPr>
        </p:nvGraphicFramePr>
        <p:xfrm>
          <a:off x="1451578" y="2035787"/>
          <a:ext cx="9603275" cy="1850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39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Bi-</a:t>
            </a:r>
            <a:r>
              <a:rPr lang="en-US" dirty="0" err="1" smtClean="0"/>
              <a:t>variate</a:t>
            </a:r>
            <a:r>
              <a:rPr lang="en-US" dirty="0" smtClean="0"/>
              <a:t> analysis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1524442"/>
              </p:ext>
            </p:extLst>
          </p:nvPr>
        </p:nvGraphicFramePr>
        <p:xfrm>
          <a:off x="1451579" y="1957388"/>
          <a:ext cx="4877784" cy="2125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3925326"/>
              </p:ext>
            </p:extLst>
          </p:nvPr>
        </p:nvGraphicFramePr>
        <p:xfrm>
          <a:off x="6466491" y="1957388"/>
          <a:ext cx="4877784" cy="2125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1444232"/>
              </p:ext>
            </p:extLst>
          </p:nvPr>
        </p:nvGraphicFramePr>
        <p:xfrm>
          <a:off x="1451580" y="4186238"/>
          <a:ext cx="3777646" cy="1914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0799116"/>
              </p:ext>
            </p:extLst>
          </p:nvPr>
        </p:nvGraphicFramePr>
        <p:xfrm>
          <a:off x="5357814" y="4186238"/>
          <a:ext cx="5986462" cy="1914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4171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is-IS" dirty="0" smtClean="0"/>
              <a:t>…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5300640"/>
              </p:ext>
            </p:extLst>
          </p:nvPr>
        </p:nvGraphicFramePr>
        <p:xfrm>
          <a:off x="1451579" y="1985962"/>
          <a:ext cx="4692046" cy="2071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5077328"/>
              </p:ext>
            </p:extLst>
          </p:nvPr>
        </p:nvGraphicFramePr>
        <p:xfrm>
          <a:off x="6329362" y="1985962"/>
          <a:ext cx="4725491" cy="2071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3301162"/>
              </p:ext>
            </p:extLst>
          </p:nvPr>
        </p:nvGraphicFramePr>
        <p:xfrm>
          <a:off x="1451579" y="4189858"/>
          <a:ext cx="4877783" cy="1868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48795"/>
              </p:ext>
            </p:extLst>
          </p:nvPr>
        </p:nvGraphicFramePr>
        <p:xfrm>
          <a:off x="6406107" y="4114800"/>
          <a:ext cx="4572000" cy="194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3079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Design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 smtClean="0"/>
              <a:t>Listening Session :</a:t>
            </a:r>
            <a:r>
              <a:rPr lang="en-US" dirty="0" smtClean="0"/>
              <a:t>  We define an interval as the </a:t>
            </a:r>
            <a:r>
              <a:rPr lang="en-US" b="1" dirty="0" smtClean="0"/>
              <a:t>time-difference</a:t>
            </a:r>
            <a:r>
              <a:rPr lang="en-US" dirty="0" smtClean="0"/>
              <a:t> between the </a:t>
            </a:r>
            <a:r>
              <a:rPr lang="en-US" b="1" dirty="0" smtClean="0"/>
              <a:t>start/end time</a:t>
            </a:r>
            <a:r>
              <a:rPr lang="en-US" dirty="0" smtClean="0"/>
              <a:t> of </a:t>
            </a:r>
            <a:r>
              <a:rPr lang="en-US" b="1" dirty="0" smtClean="0"/>
              <a:t>two consecutive songs </a:t>
            </a:r>
            <a:r>
              <a:rPr lang="en-US" dirty="0" smtClean="0"/>
              <a:t>for the same users.</a:t>
            </a:r>
          </a:p>
          <a:p>
            <a:r>
              <a:rPr lang="en-US" sz="2200" b="1" dirty="0" smtClean="0"/>
              <a:t>Statistical Definition : </a:t>
            </a:r>
            <a:r>
              <a:rPr lang="en-US" b="1" dirty="0" smtClean="0"/>
              <a:t> </a:t>
            </a:r>
            <a:r>
              <a:rPr lang="en-US" dirty="0" smtClean="0"/>
              <a:t>A session s = (m1,m2,</a:t>
            </a:r>
            <a:r>
              <a:rPr lang="is-IS" dirty="0" smtClean="0"/>
              <a:t>…m</a:t>
            </a:r>
            <a:r>
              <a:rPr lang="is-IS" sz="1200" dirty="0" smtClean="0"/>
              <a:t>L</a:t>
            </a:r>
            <a:r>
              <a:rPr lang="is-IS" dirty="0" smtClean="0"/>
              <a:t>) is then a sequence of  “L” songs that the user “</a:t>
            </a:r>
            <a:r>
              <a:rPr lang="is-IS" b="1" dirty="0" smtClean="0"/>
              <a:t>u</a:t>
            </a:r>
            <a:r>
              <a:rPr lang="is-IS" dirty="0" smtClean="0"/>
              <a:t>” has listended to, such that the interval between every two consecutive songs m</a:t>
            </a:r>
            <a:r>
              <a:rPr lang="is-IS" sz="1200" dirty="0" smtClean="0"/>
              <a:t>i</a:t>
            </a:r>
            <a:r>
              <a:rPr lang="is-IS" dirty="0" smtClean="0"/>
              <a:t> and m</a:t>
            </a:r>
            <a:r>
              <a:rPr lang="is-IS" sz="1200" dirty="0" smtClean="0"/>
              <a:t>iH </a:t>
            </a:r>
            <a:r>
              <a:rPr lang="is-IS" dirty="0" smtClean="0"/>
              <a:t>is below specified threshold (P</a:t>
            </a:r>
            <a:r>
              <a:rPr lang="is-IS" sz="1200" dirty="0" smtClean="0"/>
              <a:t>threshold</a:t>
            </a:r>
            <a:r>
              <a:rPr lang="is-IS" dirty="0" smtClean="0"/>
              <a:t>)</a:t>
            </a:r>
            <a:endParaRPr lang="en-US" sz="1200" b="1" dirty="0" smtClean="0"/>
          </a:p>
          <a:p>
            <a:r>
              <a:rPr lang="en-US" b="1" dirty="0" err="1" smtClean="0"/>
              <a:t>P</a:t>
            </a:r>
            <a:r>
              <a:rPr lang="en-US" sz="1200" b="1" dirty="0" err="1" smtClean="0"/>
              <a:t>threshold</a:t>
            </a:r>
            <a:r>
              <a:rPr lang="en-US" dirty="0" smtClean="0"/>
              <a:t> can be </a:t>
            </a:r>
            <a:r>
              <a:rPr lang="en-US" b="1" dirty="0" smtClean="0"/>
              <a:t>predefined</a:t>
            </a:r>
            <a:r>
              <a:rPr lang="en-US" dirty="0" smtClean="0"/>
              <a:t> or we can </a:t>
            </a:r>
            <a:r>
              <a:rPr lang="en-US" b="1" dirty="0" smtClean="0"/>
              <a:t>learn from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Here I am learning </a:t>
            </a:r>
            <a:r>
              <a:rPr lang="en-US" b="1" dirty="0" err="1" smtClean="0"/>
              <a:t>P</a:t>
            </a:r>
            <a:r>
              <a:rPr lang="en-US" sz="1200" b="1" dirty="0" err="1" smtClean="0"/>
              <a:t>threshold</a:t>
            </a:r>
            <a:r>
              <a:rPr lang="en-US" dirty="0" smtClean="0"/>
              <a:t> value from data.</a:t>
            </a:r>
            <a:endParaRPr lang="is-I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19352" y="5628323"/>
            <a:ext cx="1057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 </a:t>
            </a:r>
            <a:r>
              <a:rPr lang="en-US" dirty="0" smtClean="0"/>
              <a:t>This definition I have learned by reading various research paper.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approach &amp;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b="1" dirty="0" smtClean="0"/>
              <a:t>Random sampling</a:t>
            </a:r>
            <a:r>
              <a:rPr lang="en-US" dirty="0" smtClean="0"/>
              <a:t> I took ~10% of population ( 1000 user id ) which approximate (33% of data ) 404K rows.</a:t>
            </a:r>
          </a:p>
          <a:p>
            <a:r>
              <a:rPr lang="en-US" dirty="0"/>
              <a:t>By </a:t>
            </a:r>
            <a:r>
              <a:rPr lang="en-US" b="1" dirty="0"/>
              <a:t>converting epoch to Time stamp </a:t>
            </a:r>
            <a:r>
              <a:rPr lang="en-US" dirty="0" smtClean="0"/>
              <a:t>and </a:t>
            </a:r>
            <a:r>
              <a:rPr lang="en-US" b="1" dirty="0" smtClean="0"/>
              <a:t>Sort the data </a:t>
            </a:r>
            <a:r>
              <a:rPr lang="en-US" dirty="0" smtClean="0"/>
              <a:t>by user id &amp; Time stamp.</a:t>
            </a:r>
          </a:p>
          <a:p>
            <a:r>
              <a:rPr lang="en-US" b="1" dirty="0"/>
              <a:t>D</a:t>
            </a:r>
            <a:r>
              <a:rPr lang="en-US" b="1" dirty="0" smtClean="0"/>
              <a:t>efine Time delta </a:t>
            </a:r>
            <a:r>
              <a:rPr lang="en-US" dirty="0" smtClean="0"/>
              <a:t>( Time Stamp 2 – Time Stamp 1) &amp; </a:t>
            </a:r>
            <a:r>
              <a:rPr lang="en-US" b="1" dirty="0" smtClean="0"/>
              <a:t>calculate the Mean </a:t>
            </a:r>
            <a:r>
              <a:rPr lang="en-US" dirty="0" smtClean="0"/>
              <a:t>to determine the </a:t>
            </a:r>
            <a:r>
              <a:rPr lang="en-US" b="1" dirty="0" err="1" smtClean="0"/>
              <a:t>P</a:t>
            </a:r>
            <a:r>
              <a:rPr lang="en-US" sz="1200" b="1" dirty="0" err="1" smtClean="0"/>
              <a:t>threshold</a:t>
            </a:r>
            <a:r>
              <a:rPr lang="en-US" dirty="0" smtClean="0"/>
              <a:t> value.</a:t>
            </a:r>
          </a:p>
          <a:p>
            <a:r>
              <a:rPr lang="en-US" b="1" dirty="0" err="1"/>
              <a:t>Pthreshold</a:t>
            </a:r>
            <a:r>
              <a:rPr lang="en-US" dirty="0"/>
              <a:t> value </a:t>
            </a:r>
            <a:r>
              <a:rPr lang="en-US" dirty="0" smtClean="0"/>
              <a:t>is </a:t>
            </a:r>
            <a:r>
              <a:rPr lang="en-US" b="1" u="sng" dirty="0" smtClean="0"/>
              <a:t>32.61 Minutes </a:t>
            </a:r>
            <a:r>
              <a:rPr lang="en-US" b="1" dirty="0" smtClean="0"/>
              <a:t>( Purely find based on given data) </a:t>
            </a:r>
            <a:r>
              <a:rPr lang="en-US" dirty="0" smtClean="0"/>
              <a:t>. It means if we found the </a:t>
            </a:r>
            <a:r>
              <a:rPr lang="en-US" b="1" dirty="0" smtClean="0"/>
              <a:t>time delta greater </a:t>
            </a:r>
            <a:r>
              <a:rPr lang="en-US" dirty="0" smtClean="0"/>
              <a:t>than 32.61 minutes we can say that </a:t>
            </a:r>
            <a:r>
              <a:rPr lang="en-US" b="1" dirty="0" smtClean="0"/>
              <a:t>new session is starting</a:t>
            </a:r>
            <a:r>
              <a:rPr lang="en-US" dirty="0" smtClean="0"/>
              <a:t> from that point.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4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445</TotalTime>
  <Words>1084</Words>
  <Application>Microsoft Macintosh PowerPoint</Application>
  <PresentationFormat>Widescreen</PresentationFormat>
  <Paragraphs>145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Gill Sans MT</vt:lpstr>
      <vt:lpstr>Arial</vt:lpstr>
      <vt:lpstr>Gallery</vt:lpstr>
      <vt:lpstr>Sportify Data Analysis</vt:lpstr>
      <vt:lpstr>Agenda &amp; Outline</vt:lpstr>
      <vt:lpstr>Insights &amp; key learnings</vt:lpstr>
      <vt:lpstr>Uni-variate analysis</vt:lpstr>
      <vt:lpstr>Cont…</vt:lpstr>
      <vt:lpstr>Bi-variate analysis</vt:lpstr>
      <vt:lpstr>Cont…</vt:lpstr>
      <vt:lpstr>Session Design methodology</vt:lpstr>
      <vt:lpstr>Statistical approach &amp; findings</vt:lpstr>
      <vt:lpstr>Cont…</vt:lpstr>
      <vt:lpstr>Session vs Avg. ms_played session</vt:lpstr>
      <vt:lpstr># of unique users by session</vt:lpstr>
      <vt:lpstr>Correlation metrics</vt:lpstr>
      <vt:lpstr>Important correlations - Positive</vt:lpstr>
      <vt:lpstr>Important correlations - negative</vt:lpstr>
      <vt:lpstr>Clustering</vt:lpstr>
      <vt:lpstr>Clustering Parameters - performance &amp; insights</vt:lpstr>
      <vt:lpstr>Technologies, framework &amp; tools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Sportify Data Analysis</dc:title>
  <dc:creator>Bhaumik Patel</dc:creator>
  <cp:lastModifiedBy>Bhaumik Patel</cp:lastModifiedBy>
  <cp:revision>93</cp:revision>
  <dcterms:created xsi:type="dcterms:W3CDTF">2016-04-17T15:52:20Z</dcterms:created>
  <dcterms:modified xsi:type="dcterms:W3CDTF">2016-04-18T14:15:47Z</dcterms:modified>
</cp:coreProperties>
</file>