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10" r:id="rId3"/>
    <p:sldId id="297" r:id="rId4"/>
    <p:sldId id="259" r:id="rId5"/>
    <p:sldId id="298" r:id="rId6"/>
    <p:sldId id="260" r:id="rId7"/>
    <p:sldId id="261" r:id="rId8"/>
    <p:sldId id="262" r:id="rId9"/>
    <p:sldId id="263" r:id="rId10"/>
    <p:sldId id="299" r:id="rId11"/>
    <p:sldId id="265" r:id="rId12"/>
    <p:sldId id="300" r:id="rId13"/>
    <p:sldId id="266" r:id="rId14"/>
    <p:sldId id="301" r:id="rId15"/>
    <p:sldId id="267" r:id="rId16"/>
    <p:sldId id="302" r:id="rId17"/>
    <p:sldId id="269" r:id="rId18"/>
    <p:sldId id="271" r:id="rId19"/>
    <p:sldId id="303" r:id="rId20"/>
    <p:sldId id="272" r:id="rId21"/>
    <p:sldId id="273" r:id="rId22"/>
    <p:sldId id="274" r:id="rId23"/>
    <p:sldId id="275" r:id="rId24"/>
    <p:sldId id="276" r:id="rId25"/>
    <p:sldId id="277" r:id="rId26"/>
    <p:sldId id="278" r:id="rId27"/>
    <p:sldId id="279" r:id="rId28"/>
    <p:sldId id="316" r:id="rId29"/>
    <p:sldId id="324" r:id="rId30"/>
    <p:sldId id="280" r:id="rId31"/>
    <p:sldId id="325" r:id="rId32"/>
    <p:sldId id="305" r:id="rId33"/>
    <p:sldId id="309" r:id="rId34"/>
    <p:sldId id="285" r:id="rId35"/>
    <p:sldId id="286" r:id="rId36"/>
    <p:sldId id="306" r:id="rId37"/>
    <p:sldId id="311" r:id="rId38"/>
    <p:sldId id="307" r:id="rId39"/>
    <p:sldId id="308" r:id="rId40"/>
    <p:sldId id="289" r:id="rId41"/>
    <p:sldId id="29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65" autoAdjust="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B75A8D-2532-4795-84CD-9226DE4D9E02}" type="datetimeFigureOut">
              <a:rPr lang="en-IN" smtClean="0"/>
              <a:pPr/>
              <a:t>04-07-2019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5A960-BDED-4F5C-8639-33EEF3B8EB8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NET_Framework_version_histor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History_of_programming_languag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youtube.com/watch?v=KpkFaivsQ28"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codeproject.com/Articles/1042196/Introduction-to-CLR-Worl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Web_applic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stackoverflow.com/questions/8694922/whats-the-difference-between-a-web-site-and-a-web-application" TargetMode="External"/><Relationship Id="rId5" Type="http://schemas.openxmlformats.org/officeDocument/2006/relationships/hyperlink" Target="https://www.seguetech.com/website-vs-web-application-whats-the-difference/" TargetMode="External"/><Relationship Id="rId4" Type="http://schemas.openxmlformats.org/officeDocument/2006/relationships/hyperlink" Target="http://en.wikipedia.org/wiki/Websit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pfchangs.com/index.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Chess was invented in India.</a:t>
            </a:r>
            <a:endParaRPr lang="en-IN" sz="1200" b="0" i="0" kern="1200" smtClean="0">
              <a:solidFill>
                <a:schemeClr val="tx1"/>
              </a:solidFill>
              <a:latin typeface="+mn-lt"/>
              <a:ea typeface="+mn-ea"/>
              <a:cs typeface="+mn-cs"/>
            </a:endParaRPr>
          </a:p>
          <a:p>
            <a:endParaRPr lang="en-IN"/>
          </a:p>
        </p:txBody>
      </p:sp>
      <p:sp>
        <p:nvSpPr>
          <p:cNvPr id="4" name="Slide Number Placeholder 3"/>
          <p:cNvSpPr>
            <a:spLocks noGrp="1"/>
          </p:cNvSpPr>
          <p:nvPr>
            <p:ph type="sldNum" sz="quarter" idx="10"/>
          </p:nvPr>
        </p:nvSpPr>
        <p:spPr/>
        <p:txBody>
          <a:bodyPr/>
          <a:lstStyle/>
          <a:p>
            <a:fld id="{BB45A960-BDED-4F5C-8639-33EEF3B8EB80}"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15</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16</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IN" sz="1200" kern="1200" baseline="0" dirty="0" smtClean="0">
                <a:solidFill>
                  <a:schemeClr val="tx1"/>
                </a:solidFill>
                <a:latin typeface="+mn-lt"/>
                <a:ea typeface="+mn-ea"/>
                <a:cs typeface="+mn-cs"/>
              </a:rPr>
              <a:t>ASP.NET uses server-side programming to avoid several problems:</a:t>
            </a:r>
          </a:p>
          <a:p>
            <a:r>
              <a:rPr lang="en-IN" sz="1200" i="1" kern="1200" baseline="0" dirty="0" smtClean="0">
                <a:solidFill>
                  <a:schemeClr val="tx1"/>
                </a:solidFill>
                <a:latin typeface="+mn-lt"/>
                <a:ea typeface="+mn-ea"/>
                <a:cs typeface="+mn-cs"/>
              </a:rPr>
              <a:t>Isolation: Client-side code can’t access server-side resources. For example, a </a:t>
            </a:r>
            <a:r>
              <a:rPr lang="en-IN" sz="1200" i="1" kern="1200" baseline="0" dirty="0" err="1" smtClean="0">
                <a:solidFill>
                  <a:schemeClr val="tx1"/>
                </a:solidFill>
                <a:latin typeface="+mn-lt"/>
                <a:ea typeface="+mn-ea"/>
                <a:cs typeface="+mn-cs"/>
              </a:rPr>
              <a:t>clientside</a:t>
            </a:r>
            <a:endParaRPr lang="en-IN" sz="1200" i="1"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application has no easy way to read a file or interact with a database on the server</a:t>
            </a:r>
          </a:p>
          <a:p>
            <a:r>
              <a:rPr lang="en-IN" sz="1200" kern="1200" baseline="0" dirty="0" smtClean="0">
                <a:solidFill>
                  <a:schemeClr val="tx1"/>
                </a:solidFill>
                <a:latin typeface="+mn-lt"/>
                <a:ea typeface="+mn-ea"/>
                <a:cs typeface="+mn-cs"/>
              </a:rPr>
              <a:t>(at least not without running into problems with security and browser compatibility).</a:t>
            </a:r>
          </a:p>
          <a:p>
            <a:r>
              <a:rPr lang="en-IN" sz="1200" i="1" kern="1200" baseline="0" dirty="0" smtClean="0">
                <a:solidFill>
                  <a:schemeClr val="tx1"/>
                </a:solidFill>
                <a:latin typeface="+mn-lt"/>
                <a:ea typeface="+mn-ea"/>
                <a:cs typeface="+mn-cs"/>
              </a:rPr>
              <a:t>Security: End users can view client-side code. And once malicious users understand</a:t>
            </a:r>
          </a:p>
          <a:p>
            <a:r>
              <a:rPr lang="en-IN" sz="1200" kern="1200" baseline="0" dirty="0" smtClean="0">
                <a:solidFill>
                  <a:schemeClr val="tx1"/>
                </a:solidFill>
                <a:latin typeface="+mn-lt"/>
                <a:ea typeface="+mn-ea"/>
                <a:cs typeface="+mn-cs"/>
              </a:rPr>
              <a:t>how an application works, they can often tamper with it.</a:t>
            </a:r>
          </a:p>
          <a:p>
            <a:r>
              <a:rPr lang="en-IN" sz="1200" i="1" kern="1200" baseline="0" dirty="0" smtClean="0">
                <a:solidFill>
                  <a:schemeClr val="tx1"/>
                </a:solidFill>
                <a:latin typeface="+mn-lt"/>
                <a:ea typeface="+mn-ea"/>
                <a:cs typeface="+mn-cs"/>
              </a:rPr>
              <a:t>Thin clients: In today’s world, web-enabled devices such as tablets and </a:t>
            </a:r>
            <a:r>
              <a:rPr lang="en-IN" sz="1200" i="1" kern="1200" baseline="0" dirty="0" err="1" smtClean="0">
                <a:solidFill>
                  <a:schemeClr val="tx1"/>
                </a:solidFill>
                <a:latin typeface="+mn-lt"/>
                <a:ea typeface="+mn-ea"/>
                <a:cs typeface="+mn-cs"/>
              </a:rPr>
              <a:t>smartphones</a:t>
            </a:r>
            <a:endParaRPr lang="en-IN" sz="1200" i="1"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are everywhere. These devices usually have some sort of built-in web browsing</a:t>
            </a:r>
          </a:p>
          <a:p>
            <a:r>
              <a:rPr lang="en-IN" sz="1200" kern="1200" baseline="0" dirty="0" smtClean="0">
                <a:solidFill>
                  <a:schemeClr val="tx1"/>
                </a:solidFill>
                <a:latin typeface="+mn-lt"/>
                <a:ea typeface="+mn-ea"/>
                <a:cs typeface="+mn-cs"/>
              </a:rPr>
              <a:t>ability, but they may not support client-side programming platforms such as Flash or</a:t>
            </a:r>
          </a:p>
          <a:p>
            <a:r>
              <a:rPr lang="en-IN" sz="1200" kern="1200" baseline="0" dirty="0" smtClean="0">
                <a:solidFill>
                  <a:schemeClr val="tx1"/>
                </a:solidFill>
                <a:latin typeface="+mn-lt"/>
                <a:ea typeface="+mn-ea"/>
                <a:cs typeface="+mn-cs"/>
              </a:rPr>
              <a:t>Silverlight.</a:t>
            </a:r>
          </a:p>
          <a:p>
            <a:endParaRPr lang="en-US"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In recent years, there’s been a renaissance in client programming, particularly with JavaScript. Nowadays</a:t>
            </a:r>
          </a:p>
          <a:p>
            <a:r>
              <a:rPr lang="en-IN" sz="1200" kern="1200" baseline="0" dirty="0" smtClean="0">
                <a:solidFill>
                  <a:schemeClr val="tx1"/>
                </a:solidFill>
                <a:latin typeface="+mn-lt"/>
                <a:ea typeface="+mn-ea"/>
                <a:cs typeface="+mn-cs"/>
              </a:rPr>
              <a:t>developers create client-side applications that communicate with a web server to fetch information and perform</a:t>
            </a:r>
          </a:p>
          <a:p>
            <a:r>
              <a:rPr lang="en-IN" sz="1200" kern="1200" baseline="0" dirty="0" smtClean="0">
                <a:solidFill>
                  <a:schemeClr val="tx1"/>
                </a:solidFill>
                <a:latin typeface="+mn-lt"/>
                <a:ea typeface="+mn-ea"/>
                <a:cs typeface="+mn-cs"/>
              </a:rPr>
              <a:t>tasks that wouldn’t be possible if the applications were limited to the local computer. Fortunately, ASP.NET takes</a:t>
            </a:r>
          </a:p>
          <a:p>
            <a:r>
              <a:rPr lang="en-IN" sz="1200" kern="1200" baseline="0" dirty="0" smtClean="0">
                <a:solidFill>
                  <a:schemeClr val="tx1"/>
                </a:solidFill>
                <a:latin typeface="+mn-lt"/>
                <a:ea typeface="+mn-ea"/>
                <a:cs typeface="+mn-cs"/>
              </a:rPr>
              <a:t>advantage of this change in two ways:</a:t>
            </a:r>
          </a:p>
          <a:p>
            <a:r>
              <a:rPr lang="en-IN" sz="1200" i="1" kern="1200" baseline="0" dirty="0" smtClean="0">
                <a:solidFill>
                  <a:schemeClr val="tx1"/>
                </a:solidFill>
                <a:latin typeface="+mn-lt"/>
                <a:ea typeface="+mn-ea"/>
                <a:cs typeface="+mn-cs"/>
              </a:rPr>
              <a:t>JavaScript frills: In some cases, ASP.NET allows you to combine the best of client-side</a:t>
            </a:r>
          </a:p>
          <a:p>
            <a:r>
              <a:rPr lang="en-IN" sz="1200" kern="1200" baseline="0" dirty="0" smtClean="0">
                <a:solidFill>
                  <a:schemeClr val="tx1"/>
                </a:solidFill>
                <a:latin typeface="+mn-lt"/>
                <a:ea typeface="+mn-ea"/>
                <a:cs typeface="+mn-cs"/>
              </a:rPr>
              <a:t>programming with server-side programming. For example, the best ASP.NET controls</a:t>
            </a:r>
          </a:p>
          <a:p>
            <a:r>
              <a:rPr lang="en-IN" sz="1200" kern="1200" baseline="0" dirty="0" smtClean="0">
                <a:solidFill>
                  <a:schemeClr val="tx1"/>
                </a:solidFill>
                <a:latin typeface="+mn-lt"/>
                <a:ea typeface="+mn-ea"/>
                <a:cs typeface="+mn-cs"/>
              </a:rPr>
              <a:t>can “intelligently” detect the features of the client browser. If the browser supports</a:t>
            </a:r>
          </a:p>
          <a:p>
            <a:r>
              <a:rPr lang="en-IN" sz="1200" kern="1200" baseline="0" dirty="0" smtClean="0">
                <a:solidFill>
                  <a:schemeClr val="tx1"/>
                </a:solidFill>
                <a:latin typeface="+mn-lt"/>
                <a:ea typeface="+mn-ea"/>
                <a:cs typeface="+mn-cs"/>
              </a:rPr>
              <a:t>JavaScript, these controls will return a web page that incorporates JavaScript for a</a:t>
            </a:r>
          </a:p>
          <a:p>
            <a:r>
              <a:rPr lang="en-IN" sz="1200" kern="1200" baseline="0" dirty="0" smtClean="0">
                <a:solidFill>
                  <a:schemeClr val="tx1"/>
                </a:solidFill>
                <a:latin typeface="+mn-lt"/>
                <a:ea typeface="+mn-ea"/>
                <a:cs typeface="+mn-cs"/>
              </a:rPr>
              <a:t>richer, more responsive user interface. You’ll see a good example of this technique</a:t>
            </a:r>
          </a:p>
          <a:p>
            <a:r>
              <a:rPr lang="en-IN" sz="1200" kern="1200" baseline="0" dirty="0" smtClean="0">
                <a:solidFill>
                  <a:schemeClr val="tx1"/>
                </a:solidFill>
                <a:latin typeface="+mn-lt"/>
                <a:ea typeface="+mn-ea"/>
                <a:cs typeface="+mn-cs"/>
              </a:rPr>
              <a:t>with validation in Chapter 9.</a:t>
            </a:r>
          </a:p>
          <a:p>
            <a:r>
              <a:rPr lang="en-IN" sz="1200" i="1" kern="1200" baseline="0" dirty="0" smtClean="0">
                <a:solidFill>
                  <a:schemeClr val="tx1"/>
                </a:solidFill>
                <a:latin typeface="+mn-lt"/>
                <a:ea typeface="+mn-ea"/>
                <a:cs typeface="+mn-cs"/>
              </a:rPr>
              <a:t>ASP.NET’s Ajax features: Ajax is a set of JavaScript techniques used to create fast,</a:t>
            </a:r>
          </a:p>
          <a:p>
            <a:r>
              <a:rPr lang="en-IN" sz="1200" kern="1200" baseline="0" dirty="0" smtClean="0">
                <a:solidFill>
                  <a:schemeClr val="tx1"/>
                </a:solidFill>
                <a:latin typeface="+mn-lt"/>
                <a:ea typeface="+mn-ea"/>
                <a:cs typeface="+mn-cs"/>
              </a:rPr>
              <a:t>responsive pages with dynamic content. In Chapter 25, you’ll learn how ASP.NET lets</a:t>
            </a:r>
          </a:p>
          <a:p>
            <a:r>
              <a:rPr lang="en-IN" sz="1200" kern="1200" baseline="0" dirty="0" smtClean="0">
                <a:solidFill>
                  <a:schemeClr val="tx1"/>
                </a:solidFill>
                <a:latin typeface="+mn-lt"/>
                <a:ea typeface="+mn-ea"/>
                <a:cs typeface="+mn-cs"/>
              </a:rPr>
              <a:t>you benefit from many of the advantages of Ajax with none of the complexity.</a:t>
            </a:r>
          </a:p>
          <a:p>
            <a:r>
              <a:rPr lang="en-IN" sz="1200" kern="1200" baseline="0" dirty="0" smtClean="0">
                <a:solidFill>
                  <a:schemeClr val="tx1"/>
                </a:solidFill>
                <a:latin typeface="+mn-lt"/>
                <a:ea typeface="+mn-ea"/>
                <a:cs typeface="+mn-cs"/>
              </a:rPr>
              <a:t>However, it’s important to understand one fundamental fact. No matter what the capabilities of the browser,</a:t>
            </a:r>
          </a:p>
          <a:p>
            <a:r>
              <a:rPr lang="en-IN" sz="1200" kern="1200" baseline="0" dirty="0" smtClean="0">
                <a:solidFill>
                  <a:schemeClr val="tx1"/>
                </a:solidFill>
                <a:latin typeface="+mn-lt"/>
                <a:ea typeface="+mn-ea"/>
                <a:cs typeface="+mn-cs"/>
              </a:rPr>
              <a:t>the C# code that you write is always executed on the server. The client-side frills are just the icing on the cake.</a:t>
            </a:r>
          </a:p>
          <a:p>
            <a:endParaRPr lang="en-US" sz="1200"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17</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https://en.wikipedia.org/wiki/.NET_Framework_version_history</a:t>
            </a:r>
            <a:endParaRPr lang="en-IN"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18</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https://en.wikipedia.org/wiki/History_of_programming_languages</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19</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As you’ve already learned, the .NET Framework is really a cluster of several technologies:</a:t>
            </a:r>
          </a:p>
          <a:p>
            <a:r>
              <a:rPr lang="en-IN" sz="1200" i="1" kern="1200" baseline="0" dirty="0" smtClean="0">
                <a:solidFill>
                  <a:schemeClr val="tx1"/>
                </a:solidFill>
                <a:latin typeface="+mn-lt"/>
                <a:ea typeface="+mn-ea"/>
                <a:cs typeface="+mn-cs"/>
              </a:rPr>
              <a:t>The .NET languages: These include Visual Basic, C#, F#, and C++, although third-party</a:t>
            </a:r>
          </a:p>
          <a:p>
            <a:r>
              <a:rPr lang="en-IN" sz="1200" kern="1200" baseline="0" dirty="0" smtClean="0">
                <a:solidFill>
                  <a:schemeClr val="tx1"/>
                </a:solidFill>
                <a:latin typeface="+mn-lt"/>
                <a:ea typeface="+mn-ea"/>
                <a:cs typeface="+mn-cs"/>
              </a:rPr>
              <a:t>developers have created hundreds more.</a:t>
            </a:r>
          </a:p>
          <a:p>
            <a:r>
              <a:rPr lang="en-IN" sz="1200" i="1" kern="1200" baseline="0" dirty="0" smtClean="0">
                <a:solidFill>
                  <a:schemeClr val="tx1"/>
                </a:solidFill>
                <a:latin typeface="+mn-lt"/>
                <a:ea typeface="+mn-ea"/>
                <a:cs typeface="+mn-cs"/>
              </a:rPr>
              <a:t>The Common Language Runtime (CLR): This is the engine that executes all .NET</a:t>
            </a:r>
          </a:p>
          <a:p>
            <a:r>
              <a:rPr lang="en-IN" sz="1200" kern="1200" baseline="0" dirty="0" smtClean="0">
                <a:solidFill>
                  <a:schemeClr val="tx1"/>
                </a:solidFill>
                <a:latin typeface="+mn-lt"/>
                <a:ea typeface="+mn-ea"/>
                <a:cs typeface="+mn-cs"/>
              </a:rPr>
              <a:t>programs and provides automatic services for these applications, such as security</a:t>
            </a:r>
          </a:p>
          <a:p>
            <a:r>
              <a:rPr lang="en-IN" sz="1200" kern="1200" baseline="0" dirty="0" smtClean="0">
                <a:solidFill>
                  <a:schemeClr val="tx1"/>
                </a:solidFill>
                <a:latin typeface="+mn-lt"/>
                <a:ea typeface="+mn-ea"/>
                <a:cs typeface="+mn-cs"/>
              </a:rPr>
              <a:t>checking, memory management, and optimization.</a:t>
            </a:r>
          </a:p>
          <a:p>
            <a:r>
              <a:rPr lang="en-IN" sz="1200" i="1" kern="1200" baseline="0" dirty="0" smtClean="0">
                <a:solidFill>
                  <a:schemeClr val="tx1"/>
                </a:solidFill>
                <a:latin typeface="+mn-lt"/>
                <a:ea typeface="+mn-ea"/>
                <a:cs typeface="+mn-cs"/>
              </a:rPr>
              <a:t>The .NET Framework class library: The class library collects thousands of pieces of</a:t>
            </a:r>
          </a:p>
          <a:p>
            <a:r>
              <a:rPr lang="en-IN" sz="1200" kern="1200" baseline="0" dirty="0" smtClean="0">
                <a:solidFill>
                  <a:schemeClr val="tx1"/>
                </a:solidFill>
                <a:latin typeface="+mn-lt"/>
                <a:ea typeface="+mn-ea"/>
                <a:cs typeface="+mn-cs"/>
              </a:rPr>
              <a:t>prebuilt functionality that you can “snap in” to your applications. These features are</a:t>
            </a:r>
          </a:p>
          <a:p>
            <a:r>
              <a:rPr lang="en-IN" sz="1200" kern="1200" baseline="0" dirty="0" smtClean="0">
                <a:solidFill>
                  <a:schemeClr val="tx1"/>
                </a:solidFill>
                <a:latin typeface="+mn-lt"/>
                <a:ea typeface="+mn-ea"/>
                <a:cs typeface="+mn-cs"/>
              </a:rPr>
              <a:t>sometimes organized into technology sets, such as ADO.NET (the technology for</a:t>
            </a:r>
          </a:p>
          <a:p>
            <a:r>
              <a:rPr lang="en-IN" sz="1200" kern="1200" baseline="0" dirty="0" smtClean="0">
                <a:solidFill>
                  <a:schemeClr val="tx1"/>
                </a:solidFill>
                <a:latin typeface="+mn-lt"/>
                <a:ea typeface="+mn-ea"/>
                <a:cs typeface="+mn-cs"/>
              </a:rPr>
              <a:t>creating database applications) and Windows Presentation Foundation (WPF, the</a:t>
            </a:r>
          </a:p>
          <a:p>
            <a:r>
              <a:rPr lang="en-IN" sz="1200" kern="1200" baseline="0" dirty="0" smtClean="0">
                <a:solidFill>
                  <a:schemeClr val="tx1"/>
                </a:solidFill>
                <a:latin typeface="+mn-lt"/>
                <a:ea typeface="+mn-ea"/>
                <a:cs typeface="+mn-cs"/>
              </a:rPr>
              <a:t>technology for creating desktop user interfaces).</a:t>
            </a:r>
          </a:p>
          <a:p>
            <a:r>
              <a:rPr lang="en-IN" sz="1200" i="1" kern="1200" baseline="0" dirty="0" smtClean="0">
                <a:solidFill>
                  <a:schemeClr val="tx1"/>
                </a:solidFill>
                <a:latin typeface="+mn-lt"/>
                <a:ea typeface="+mn-ea"/>
                <a:cs typeface="+mn-cs"/>
              </a:rPr>
              <a:t>ASP.NET: This is the engine that hosts the web applications you create with .NET, and</a:t>
            </a:r>
          </a:p>
          <a:p>
            <a:r>
              <a:rPr lang="en-IN" sz="1200" kern="1200" baseline="0" dirty="0" smtClean="0">
                <a:solidFill>
                  <a:schemeClr val="tx1"/>
                </a:solidFill>
                <a:latin typeface="+mn-lt"/>
                <a:ea typeface="+mn-ea"/>
                <a:cs typeface="+mn-cs"/>
              </a:rPr>
              <a:t>supports almost any feature from the .NET Framework class library. ASP.NET also</a:t>
            </a:r>
          </a:p>
          <a:p>
            <a:r>
              <a:rPr lang="en-IN" sz="1200" kern="1200" baseline="0" dirty="0" smtClean="0">
                <a:solidFill>
                  <a:schemeClr val="tx1"/>
                </a:solidFill>
                <a:latin typeface="+mn-lt"/>
                <a:ea typeface="+mn-ea"/>
                <a:cs typeface="+mn-cs"/>
              </a:rPr>
              <a:t>includes a set of web-specific services, such as secure authentication and data storage.</a:t>
            </a:r>
          </a:p>
          <a:p>
            <a:r>
              <a:rPr lang="en-IN" sz="1200" i="1" kern="1200" baseline="0" dirty="0" smtClean="0">
                <a:solidFill>
                  <a:schemeClr val="tx1"/>
                </a:solidFill>
                <a:latin typeface="+mn-lt"/>
                <a:ea typeface="+mn-ea"/>
                <a:cs typeface="+mn-cs"/>
              </a:rPr>
              <a:t>Visual Studio: This optional development tool contains a rich set of productivity and</a:t>
            </a:r>
          </a:p>
          <a:p>
            <a:r>
              <a:rPr lang="en-IN" sz="1200" kern="1200" baseline="0" dirty="0" smtClean="0">
                <a:solidFill>
                  <a:schemeClr val="tx1"/>
                </a:solidFill>
                <a:latin typeface="+mn-lt"/>
                <a:ea typeface="+mn-ea"/>
                <a:cs typeface="+mn-cs"/>
              </a:rPr>
              <a:t>debugging features. Visual Studio includes the complete .NET Framework, so you</a:t>
            </a:r>
          </a:p>
          <a:p>
            <a:r>
              <a:rPr lang="en-IN" sz="1200" kern="1200" baseline="0" dirty="0" smtClean="0">
                <a:solidFill>
                  <a:schemeClr val="tx1"/>
                </a:solidFill>
                <a:latin typeface="+mn-lt"/>
                <a:ea typeface="+mn-ea"/>
                <a:cs typeface="+mn-cs"/>
              </a:rPr>
              <a:t>won’t need to download it separately.</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21</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981075" lvl="1" indent="-414338"/>
            <a:r>
              <a:rPr lang="en-US" dirty="0" smtClean="0"/>
              <a:t>.NET supplies a library of base classes that we can use to implement applications quickly</a:t>
            </a:r>
          </a:p>
          <a:p>
            <a:pPr marL="981075" lvl="1" indent="-414338"/>
            <a:r>
              <a:rPr lang="en-US" dirty="0" smtClean="0"/>
              <a:t>String handling, IO operations, graphics, text handling, file operations and many more</a:t>
            </a:r>
          </a:p>
          <a:p>
            <a:pPr marL="981075" lvl="1" indent="-414338"/>
            <a:endParaRPr lang="en-US" dirty="0" smtClean="0"/>
          </a:p>
          <a:p>
            <a:r>
              <a:rPr lang="en-IN" sz="1200" kern="1200" baseline="0" dirty="0" smtClean="0">
                <a:solidFill>
                  <a:schemeClr val="tx1"/>
                </a:solidFill>
                <a:latin typeface="+mn-lt"/>
                <a:ea typeface="+mn-ea"/>
                <a:cs typeface="+mn-cs"/>
              </a:rPr>
              <a:t>The .NET class library is a giant repository of classes that provide prefabricated functionality for everything</a:t>
            </a:r>
          </a:p>
          <a:p>
            <a:r>
              <a:rPr lang="en-IN" sz="1200" kern="1200" baseline="0" dirty="0" smtClean="0">
                <a:solidFill>
                  <a:schemeClr val="tx1"/>
                </a:solidFill>
                <a:latin typeface="+mn-lt"/>
                <a:ea typeface="+mn-ea"/>
                <a:cs typeface="+mn-cs"/>
              </a:rPr>
              <a:t>from reading an XML file to sending an e-mail message. If you’ve had any exposure to Java, you may already be</a:t>
            </a:r>
          </a:p>
          <a:p>
            <a:r>
              <a:rPr lang="en-IN" sz="1200" kern="1200" baseline="0" dirty="0" smtClean="0">
                <a:solidFill>
                  <a:schemeClr val="tx1"/>
                </a:solidFill>
                <a:latin typeface="+mn-lt"/>
                <a:ea typeface="+mn-ea"/>
                <a:cs typeface="+mn-cs"/>
              </a:rPr>
              <a:t>familiar with the idea of a class library. However, the .NET class library is more ambitious and comprehensive</a:t>
            </a:r>
          </a:p>
          <a:p>
            <a:r>
              <a:rPr lang="en-IN" sz="1200" kern="1200" baseline="0" dirty="0" smtClean="0">
                <a:solidFill>
                  <a:schemeClr val="tx1"/>
                </a:solidFill>
                <a:latin typeface="+mn-lt"/>
                <a:ea typeface="+mn-ea"/>
                <a:cs typeface="+mn-cs"/>
              </a:rPr>
              <a:t>than just about any other programming framework. Any .NET language can use the .NET class library’s features</a:t>
            </a:r>
          </a:p>
          <a:p>
            <a:r>
              <a:rPr lang="en-IN" sz="1200" kern="1200" baseline="0" dirty="0" smtClean="0">
                <a:solidFill>
                  <a:schemeClr val="tx1"/>
                </a:solidFill>
                <a:latin typeface="+mn-lt"/>
                <a:ea typeface="+mn-ea"/>
                <a:cs typeface="+mn-cs"/>
              </a:rPr>
              <a:t>by interacting with the right objects. This helps encourage consistency among different .NET languages and</a:t>
            </a:r>
          </a:p>
          <a:p>
            <a:r>
              <a:rPr lang="en-IN" sz="1200" kern="1200" baseline="0" dirty="0" smtClean="0">
                <a:solidFill>
                  <a:schemeClr val="tx1"/>
                </a:solidFill>
                <a:latin typeface="+mn-lt"/>
                <a:ea typeface="+mn-ea"/>
                <a:cs typeface="+mn-cs"/>
              </a:rPr>
              <a:t>removes the need to install numerous components on your computer or web server.</a:t>
            </a:r>
          </a:p>
          <a:p>
            <a:endParaRPr lang="en-US"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You can think of the class library as a well-stocked programmer’s toolkit. Microsoft’s philosophy is that it will</a:t>
            </a:r>
          </a:p>
          <a:p>
            <a:r>
              <a:rPr lang="en-IN" sz="1200" kern="1200" baseline="0" dirty="0" smtClean="0">
                <a:solidFill>
                  <a:schemeClr val="tx1"/>
                </a:solidFill>
                <a:latin typeface="+mn-lt"/>
                <a:ea typeface="+mn-ea"/>
                <a:cs typeface="+mn-cs"/>
              </a:rPr>
              <a:t>provide the tedious infrastructure so that application developers need only to write business-specific code. For</a:t>
            </a:r>
          </a:p>
          <a:p>
            <a:r>
              <a:rPr lang="en-IN" sz="1200" kern="1200" baseline="0" dirty="0" smtClean="0">
                <a:solidFill>
                  <a:schemeClr val="tx1"/>
                </a:solidFill>
                <a:latin typeface="+mn-lt"/>
                <a:ea typeface="+mn-ea"/>
                <a:cs typeface="+mn-cs"/>
              </a:rPr>
              <a:t>example, the .NET Framework deals with thorny issues such as database transactions and concurrency, making</a:t>
            </a:r>
          </a:p>
          <a:p>
            <a:r>
              <a:rPr lang="en-IN" sz="1200" kern="1200" baseline="0" dirty="0" smtClean="0">
                <a:solidFill>
                  <a:schemeClr val="tx1"/>
                </a:solidFill>
                <a:latin typeface="+mn-lt"/>
                <a:ea typeface="+mn-ea"/>
                <a:cs typeface="+mn-cs"/>
              </a:rPr>
              <a:t>sure that hundreds or thousands of simultaneous users can request the same web page at once. You just add the</a:t>
            </a:r>
          </a:p>
          <a:p>
            <a:r>
              <a:rPr lang="en-IN" sz="1200" kern="1200" baseline="0" dirty="0" smtClean="0">
                <a:solidFill>
                  <a:schemeClr val="tx1"/>
                </a:solidFill>
                <a:latin typeface="+mn-lt"/>
                <a:ea typeface="+mn-ea"/>
                <a:cs typeface="+mn-cs"/>
              </a:rPr>
              <a:t>logic needed for your specific application.</a:t>
            </a:r>
            <a:endParaRPr lang="en-US"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22</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XML – Extended mark-up language, is a universally adopted language for internet message passing.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ADO.NET : provides class for handling database connection and maintenance with front-end .NET technology.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23</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Create application’s front-end – Web-based user interface, Windows GUI, Web services, …</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24</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 your favorite language</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t"/>
            <a:r>
              <a:rPr lang="en-US" sz="1200" b="0" i="0" kern="1200" dirty="0" smtClean="0">
                <a:solidFill>
                  <a:schemeClr val="tx1"/>
                </a:solidFill>
                <a:latin typeface="+mn-lt"/>
                <a:ea typeface="+mn-ea"/>
                <a:cs typeface="+mn-cs"/>
              </a:rPr>
              <a:t>API</a:t>
            </a:r>
          </a:p>
          <a:p>
            <a:r>
              <a:rPr lang="en-US" sz="1200" b="0" i="0" kern="1200" dirty="0" smtClean="0">
                <a:solidFill>
                  <a:schemeClr val="tx1"/>
                </a:solidFill>
                <a:latin typeface="+mn-lt"/>
                <a:ea typeface="+mn-ea"/>
                <a:cs typeface="+mn-cs"/>
              </a:rPr>
              <a:t>a set of functions and procedures allowing the creation of applications that access the features or data of an operating system, application, or other service.</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In computer programming, a software framework is an abstraction in which software providing generic functionality can be selectively changed by additional user-written code, thus providing application-specific software. A software framework provides a standard way to build and deploy applications.</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With .NET, you can use multiple languages, editors, and libraries to build for web, mobile, desktop, gaming, and </a:t>
            </a:r>
            <a:r>
              <a:rPr lang="en-US" sz="1200" b="0" i="0" kern="1200" dirty="0" err="1" smtClean="0">
                <a:solidFill>
                  <a:schemeClr val="tx1"/>
                </a:solidFill>
                <a:latin typeface="+mn-lt"/>
                <a:ea typeface="+mn-ea"/>
                <a:cs typeface="+mn-cs"/>
              </a:rPr>
              <a:t>IoT</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CLR is the heart and soul of the </a:t>
            </a:r>
            <a:r>
              <a:rPr lang="en-IN" dirty="0" err="1" smtClean="0"/>
              <a:t>.net</a:t>
            </a:r>
            <a:r>
              <a:rPr lang="en-IN" dirty="0" smtClean="0"/>
              <a:t> framework.</a:t>
            </a:r>
          </a:p>
          <a:p>
            <a:r>
              <a:rPr lang="en-IN" dirty="0" smtClean="0"/>
              <a:t>CLR is a runtime environment in which programs written in C# and other .NET language are executed.</a:t>
            </a:r>
          </a:p>
          <a:p>
            <a:r>
              <a:rPr lang="en-IN" dirty="0" smtClean="0"/>
              <a:t>It also support s cross-language interoperability.</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27</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CLR is the heart and soul of the </a:t>
            </a:r>
            <a:r>
              <a:rPr lang="en-IN" dirty="0" err="1" smtClean="0"/>
              <a:t>.net</a:t>
            </a:r>
            <a:r>
              <a:rPr lang="en-IN" dirty="0" smtClean="0"/>
              <a:t> framework.</a:t>
            </a:r>
          </a:p>
          <a:p>
            <a:r>
              <a:rPr lang="en-IN" dirty="0" smtClean="0"/>
              <a:t>CLR is a runtime environment in which programs written in C# and other .NET language are executed.</a:t>
            </a:r>
          </a:p>
          <a:p>
            <a:r>
              <a:rPr lang="en-IN" dirty="0" smtClean="0"/>
              <a:t>It also support s cross-language interoperability.</a:t>
            </a:r>
          </a:p>
          <a:p>
            <a:endParaRPr lang="en-IN" dirty="0" smtClean="0"/>
          </a:p>
          <a:p>
            <a:r>
              <a:rPr lang="en-IN" dirty="0" smtClean="0"/>
              <a:t>MSIL generated through managed code</a:t>
            </a:r>
          </a:p>
          <a:p>
            <a:endParaRPr lang="en-IN" dirty="0" smtClean="0"/>
          </a:p>
          <a:p>
            <a:pPr>
              <a:lnSpc>
                <a:spcPct val="80000"/>
              </a:lnSpc>
            </a:pPr>
            <a:r>
              <a:rPr lang="en-US" sz="1200" b="1" dirty="0" smtClean="0">
                <a:solidFill>
                  <a:srgbClr val="000000"/>
                </a:solidFill>
                <a:ea typeface="Arial Unicode MS" pitchFamily="34" charset="-128"/>
                <a:cs typeface="Arial Unicode MS" pitchFamily="34" charset="-128"/>
              </a:rPr>
              <a:t>Native Code </a:t>
            </a:r>
            <a:r>
              <a:rPr lang="en-US" sz="1200" dirty="0" smtClean="0">
                <a:solidFill>
                  <a:srgbClr val="000000"/>
                </a:solidFill>
                <a:ea typeface="Arial Unicode MS" pitchFamily="34" charset="-128"/>
                <a:cs typeface="Arial Unicode MS" pitchFamily="34" charset="-128"/>
              </a:rPr>
              <a:t>is code compiled to processor-specific machine code.</a:t>
            </a:r>
          </a:p>
          <a:p>
            <a:pPr>
              <a:lnSpc>
                <a:spcPct val="80000"/>
              </a:lnSpc>
            </a:pPr>
            <a:r>
              <a:rPr lang="en-US" sz="1200" b="1" dirty="0" smtClean="0">
                <a:solidFill>
                  <a:srgbClr val="000000"/>
                </a:solidFill>
                <a:ea typeface="Arial Unicode MS" pitchFamily="34" charset="-128"/>
                <a:cs typeface="Arial Unicode MS" pitchFamily="34" charset="-128"/>
              </a:rPr>
              <a:t>Managed Code </a:t>
            </a:r>
            <a:r>
              <a:rPr lang="en-US" sz="1200" dirty="0" smtClean="0">
                <a:solidFill>
                  <a:srgbClr val="000000"/>
                </a:solidFill>
                <a:ea typeface="Arial Unicode MS" pitchFamily="34" charset="-128"/>
                <a:cs typeface="Arial Unicode MS" pitchFamily="34" charset="-128"/>
              </a:rPr>
              <a:t>runs under a "contract of cooperation" with the CLR and it must supply the metadata necessary for the CLR to provide services such as memory management, cross-language integration, Code Access Security and automatic lifetime control of objects. All code based on Microsoft Intermediate Language (MSIL) executes as managed code. </a:t>
            </a:r>
            <a:endParaRPr lang="en-US" sz="1200" b="1" dirty="0" smtClean="0">
              <a:solidFill>
                <a:srgbClr val="000000"/>
              </a:solidFill>
              <a:ea typeface="Arial Unicode MS" pitchFamily="34" charset="-128"/>
              <a:cs typeface="Arial Unicode MS" pitchFamily="34" charset="-128"/>
            </a:endParaRPr>
          </a:p>
          <a:p>
            <a:pPr>
              <a:lnSpc>
                <a:spcPct val="80000"/>
              </a:lnSpc>
            </a:pPr>
            <a:r>
              <a:rPr lang="en-US" sz="1200" b="1" dirty="0" smtClean="0">
                <a:solidFill>
                  <a:srgbClr val="000000"/>
                </a:solidFill>
                <a:ea typeface="Arial Unicode MS" pitchFamily="34" charset="-128"/>
                <a:cs typeface="Arial Unicode MS" pitchFamily="34" charset="-128"/>
              </a:rPr>
              <a:t>Microsoft Intermediate Language (MSIL)</a:t>
            </a:r>
            <a:r>
              <a:rPr lang="en-US" sz="1200" dirty="0" smtClean="0">
                <a:solidFill>
                  <a:srgbClr val="000000"/>
                </a:solidFill>
                <a:ea typeface="Arial Unicode MS" pitchFamily="34" charset="-128"/>
                <a:cs typeface="Arial Unicode MS" pitchFamily="34" charset="-128"/>
              </a:rPr>
              <a:t> is used as the output of a number of compilers and as the input to a Just-In-Time (JIT) compiler. The CLR includes several JIT compilers for converting MSIL to native code.</a:t>
            </a:r>
            <a:endParaRPr lang="en-US" sz="1200"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28</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CLR is the heart and soul of the </a:t>
            </a:r>
            <a:r>
              <a:rPr lang="en-IN" dirty="0" err="1" smtClean="0"/>
              <a:t>.net</a:t>
            </a:r>
            <a:r>
              <a:rPr lang="en-IN" dirty="0" smtClean="0"/>
              <a:t> framework.</a:t>
            </a:r>
          </a:p>
          <a:p>
            <a:r>
              <a:rPr lang="en-IN" dirty="0" smtClean="0"/>
              <a:t>CLR is a runtime environment in which programs written in C# and other .NET language are executed.</a:t>
            </a:r>
          </a:p>
          <a:p>
            <a:r>
              <a:rPr lang="en-IN" dirty="0" smtClean="0"/>
              <a:t>It also support s cross-language interoperability.</a:t>
            </a:r>
          </a:p>
          <a:p>
            <a:endParaRPr lang="en-IN" dirty="0" smtClean="0"/>
          </a:p>
          <a:p>
            <a:r>
              <a:rPr lang="en-IN" dirty="0" smtClean="0"/>
              <a:t>MSIL generated through managed code</a:t>
            </a:r>
          </a:p>
          <a:p>
            <a:endParaRPr lang="en-IN" dirty="0" smtClean="0"/>
          </a:p>
          <a:p>
            <a:pPr>
              <a:lnSpc>
                <a:spcPct val="80000"/>
              </a:lnSpc>
            </a:pPr>
            <a:r>
              <a:rPr lang="en-US" sz="1200" b="1" dirty="0" smtClean="0">
                <a:solidFill>
                  <a:srgbClr val="000000"/>
                </a:solidFill>
                <a:ea typeface="Arial Unicode MS" pitchFamily="34" charset="-128"/>
                <a:cs typeface="Arial Unicode MS" pitchFamily="34" charset="-128"/>
              </a:rPr>
              <a:t>Native Code </a:t>
            </a:r>
            <a:r>
              <a:rPr lang="en-US" sz="1200" dirty="0" smtClean="0">
                <a:solidFill>
                  <a:srgbClr val="000000"/>
                </a:solidFill>
                <a:ea typeface="Arial Unicode MS" pitchFamily="34" charset="-128"/>
                <a:cs typeface="Arial Unicode MS" pitchFamily="34" charset="-128"/>
              </a:rPr>
              <a:t>is code compiled to processor-specific machine code.</a:t>
            </a:r>
          </a:p>
          <a:p>
            <a:pPr>
              <a:lnSpc>
                <a:spcPct val="80000"/>
              </a:lnSpc>
            </a:pPr>
            <a:r>
              <a:rPr lang="en-US" sz="1200" b="1" dirty="0" smtClean="0">
                <a:solidFill>
                  <a:srgbClr val="000000"/>
                </a:solidFill>
                <a:ea typeface="Arial Unicode MS" pitchFamily="34" charset="-128"/>
                <a:cs typeface="Arial Unicode MS" pitchFamily="34" charset="-128"/>
              </a:rPr>
              <a:t>Managed Code </a:t>
            </a:r>
            <a:r>
              <a:rPr lang="en-US" sz="1200" dirty="0" smtClean="0">
                <a:solidFill>
                  <a:srgbClr val="000000"/>
                </a:solidFill>
                <a:ea typeface="Arial Unicode MS" pitchFamily="34" charset="-128"/>
                <a:cs typeface="Arial Unicode MS" pitchFamily="34" charset="-128"/>
              </a:rPr>
              <a:t>runs under a "contract of cooperation" with the CLR and it must supply the metadata necessary for the CLR to provide services such as memory management, cross-language integration, Code Access Security and automatic lifetime control of objects. All code based on Microsoft Intermediate Language (MSIL) executes as managed code. </a:t>
            </a:r>
            <a:endParaRPr lang="en-US" sz="1200" b="1" dirty="0" smtClean="0">
              <a:solidFill>
                <a:srgbClr val="000000"/>
              </a:solidFill>
              <a:ea typeface="Arial Unicode MS" pitchFamily="34" charset="-128"/>
              <a:cs typeface="Arial Unicode MS" pitchFamily="34" charset="-128"/>
            </a:endParaRPr>
          </a:p>
          <a:p>
            <a:pPr>
              <a:lnSpc>
                <a:spcPct val="80000"/>
              </a:lnSpc>
            </a:pPr>
            <a:r>
              <a:rPr lang="en-US" sz="1200" b="1" dirty="0" smtClean="0">
                <a:solidFill>
                  <a:srgbClr val="000000"/>
                </a:solidFill>
                <a:ea typeface="Arial Unicode MS" pitchFamily="34" charset="-128"/>
                <a:cs typeface="Arial Unicode MS" pitchFamily="34" charset="-128"/>
              </a:rPr>
              <a:t>Microsoft Intermediate Language (MSIL)</a:t>
            </a:r>
            <a:r>
              <a:rPr lang="en-US" sz="1200" dirty="0" smtClean="0">
                <a:solidFill>
                  <a:srgbClr val="000000"/>
                </a:solidFill>
                <a:ea typeface="Arial Unicode MS" pitchFamily="34" charset="-128"/>
                <a:cs typeface="Arial Unicode MS" pitchFamily="34" charset="-128"/>
              </a:rPr>
              <a:t> is used as the output of a number of compilers and as the input to a Just-In-Time (JIT) compiler. The CLR includes several JIT compilers for converting MSIL to native code.</a:t>
            </a:r>
            <a:endParaRPr lang="en-US" sz="1200"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29</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80000"/>
              </a:lnSpc>
            </a:pPr>
            <a:r>
              <a:rPr lang="en-US" dirty="0" smtClean="0">
                <a:hlinkClick r:id="rId3"/>
              </a:rPr>
              <a:t>https://www.youtube.com/watch?v=KpkFaivsQ28</a:t>
            </a:r>
            <a:endParaRPr lang="en-US" sz="1200" b="0" i="0" kern="1200" dirty="0" smtClean="0">
              <a:solidFill>
                <a:schemeClr val="tx1"/>
              </a:solidFill>
              <a:latin typeface="+mn-lt"/>
              <a:ea typeface="+mn-ea"/>
              <a:cs typeface="+mn-cs"/>
            </a:endParaRPr>
          </a:p>
          <a:p>
            <a:pPr>
              <a:lnSpc>
                <a:spcPct val="80000"/>
              </a:lnSpc>
            </a:pPr>
            <a:r>
              <a:rPr lang="en-US" sz="1200" b="0" i="0" kern="1200" dirty="0" smtClean="0">
                <a:solidFill>
                  <a:schemeClr val="tx1"/>
                </a:solidFill>
                <a:latin typeface="+mn-lt"/>
                <a:ea typeface="+mn-ea"/>
                <a:cs typeface="+mn-cs"/>
              </a:rPr>
              <a:t>Marshalling (similar to serialization) is the process of transforming the memory representation of an object to a data format suitable for storage or transmission. It is typically used when data must be moved between different parts of a computer program or from one program to another</a:t>
            </a:r>
          </a:p>
          <a:p>
            <a:pPr>
              <a:lnSpc>
                <a:spcPct val="80000"/>
              </a:lnSpc>
            </a:pPr>
            <a:endParaRPr lang="en-IN" sz="1400" dirty="0" smtClean="0">
              <a:hlinkClick r:id="rId4"/>
            </a:endParaRPr>
          </a:p>
          <a:p>
            <a:pPr>
              <a:lnSpc>
                <a:spcPct val="80000"/>
              </a:lnSpc>
            </a:pPr>
            <a:r>
              <a:rPr lang="en-IN" sz="1400" dirty="0" smtClean="0">
                <a:hlinkClick r:id="rId4"/>
              </a:rPr>
              <a:t>https://www.codeproject.com/Articles/1042196/Introduction-to-CLR-World</a:t>
            </a:r>
            <a:endParaRPr lang="en-GB" sz="1400" dirty="0" smtClean="0"/>
          </a:p>
          <a:p>
            <a:pPr>
              <a:lnSpc>
                <a:spcPct val="80000"/>
              </a:lnSpc>
            </a:pPr>
            <a:r>
              <a:rPr lang="en-GB" sz="1400" dirty="0" smtClean="0"/>
              <a:t>The Common Language Runtime</a:t>
            </a:r>
          </a:p>
          <a:p>
            <a:pPr>
              <a:lnSpc>
                <a:spcPct val="80000"/>
              </a:lnSpc>
            </a:pPr>
            <a:r>
              <a:rPr lang="en-GB" dirty="0" smtClean="0"/>
              <a:t>Features</a:t>
            </a:r>
          </a:p>
          <a:p>
            <a:pPr>
              <a:lnSpc>
                <a:spcPct val="80000"/>
              </a:lnSpc>
            </a:pPr>
            <a:endParaRPr lang="en-US" dirty="0" smtClean="0">
              <a:ea typeface="Arial Unicode MS" pitchFamily="34" charset="-128"/>
              <a:cs typeface="Arial Unicode MS" pitchFamily="34" charset="-128"/>
            </a:endParaRPr>
          </a:p>
          <a:p>
            <a:pPr>
              <a:lnSpc>
                <a:spcPct val="80000"/>
              </a:lnSpc>
            </a:pPr>
            <a:r>
              <a:rPr lang="en-GB" sz="1400" b="1" dirty="0" smtClean="0"/>
              <a:t>The Common Language Runtime</a:t>
            </a:r>
            <a:r>
              <a:rPr lang="en-US" sz="800" b="1" dirty="0" smtClean="0">
                <a:solidFill>
                  <a:srgbClr val="000000"/>
                </a:solidFill>
                <a:ea typeface="Arial Unicode MS" pitchFamily="34" charset="-128"/>
                <a:cs typeface="Arial Unicode MS" pitchFamily="34" charset="-128"/>
              </a:rPr>
              <a:t> (CLR) </a:t>
            </a:r>
            <a:r>
              <a:rPr lang="en-US" sz="800" dirty="0" smtClean="0">
                <a:solidFill>
                  <a:srgbClr val="000000"/>
                </a:solidFill>
                <a:ea typeface="Arial Unicode MS" pitchFamily="34" charset="-128"/>
                <a:cs typeface="Arial Unicode MS" pitchFamily="34" charset="-128"/>
              </a:rPr>
              <a:t>is the execution engine for .NET Framework applications. </a:t>
            </a:r>
          </a:p>
          <a:p>
            <a:pPr>
              <a:lnSpc>
                <a:spcPct val="80000"/>
              </a:lnSpc>
            </a:pPr>
            <a:r>
              <a:rPr lang="en-US" sz="800" dirty="0" smtClean="0">
                <a:solidFill>
                  <a:srgbClr val="000000"/>
                </a:solidFill>
                <a:ea typeface="Arial Unicode MS" pitchFamily="34" charset="-128"/>
                <a:cs typeface="Arial Unicode MS" pitchFamily="34" charset="-128"/>
              </a:rPr>
              <a:t>It provides a number of services including: </a:t>
            </a:r>
          </a:p>
          <a:p>
            <a:pPr lvl="2">
              <a:lnSpc>
                <a:spcPct val="80000"/>
              </a:lnSpc>
              <a:buFontTx/>
              <a:buChar char="•"/>
            </a:pPr>
            <a:r>
              <a:rPr lang="en-US" sz="800" dirty="0" smtClean="0">
                <a:solidFill>
                  <a:srgbClr val="000000"/>
                </a:solidFill>
                <a:ea typeface="Arial Unicode MS" pitchFamily="34" charset="-128"/>
                <a:cs typeface="Arial Unicode MS" pitchFamily="34" charset="-128"/>
              </a:rPr>
              <a:t>Code management (loading and execution) </a:t>
            </a:r>
          </a:p>
          <a:p>
            <a:pPr lvl="2">
              <a:lnSpc>
                <a:spcPct val="80000"/>
              </a:lnSpc>
              <a:buFontTx/>
              <a:buChar char="•"/>
            </a:pPr>
            <a:r>
              <a:rPr lang="en-US" sz="800" dirty="0" smtClean="0">
                <a:solidFill>
                  <a:srgbClr val="000000"/>
                </a:solidFill>
                <a:ea typeface="Arial Unicode MS" pitchFamily="34" charset="-128"/>
                <a:cs typeface="Arial Unicode MS" pitchFamily="34" charset="-128"/>
              </a:rPr>
              <a:t>Application memory isolation </a:t>
            </a:r>
          </a:p>
          <a:p>
            <a:pPr lvl="2">
              <a:lnSpc>
                <a:spcPct val="80000"/>
              </a:lnSpc>
              <a:buFontTx/>
              <a:buChar char="•"/>
            </a:pPr>
            <a:r>
              <a:rPr lang="en-US" sz="800" dirty="0" smtClean="0">
                <a:solidFill>
                  <a:srgbClr val="000000"/>
                </a:solidFill>
                <a:ea typeface="Arial Unicode MS" pitchFamily="34" charset="-128"/>
                <a:cs typeface="Arial Unicode MS" pitchFamily="34" charset="-128"/>
              </a:rPr>
              <a:t>Verification of type safety </a:t>
            </a:r>
          </a:p>
          <a:p>
            <a:pPr lvl="2">
              <a:lnSpc>
                <a:spcPct val="80000"/>
              </a:lnSpc>
              <a:buFontTx/>
              <a:buChar char="•"/>
            </a:pPr>
            <a:r>
              <a:rPr lang="en-US" sz="800" dirty="0" smtClean="0">
                <a:solidFill>
                  <a:srgbClr val="000000"/>
                </a:solidFill>
                <a:ea typeface="Arial Unicode MS" pitchFamily="34" charset="-128"/>
                <a:cs typeface="Arial Unicode MS" pitchFamily="34" charset="-128"/>
              </a:rPr>
              <a:t>Conversion of IL to native code </a:t>
            </a:r>
          </a:p>
          <a:p>
            <a:pPr lvl="2">
              <a:lnSpc>
                <a:spcPct val="80000"/>
              </a:lnSpc>
              <a:buFontTx/>
              <a:buChar char="•"/>
            </a:pPr>
            <a:r>
              <a:rPr lang="en-US" sz="800" dirty="0" smtClean="0">
                <a:solidFill>
                  <a:srgbClr val="000000"/>
                </a:solidFill>
                <a:ea typeface="Arial Unicode MS" pitchFamily="34" charset="-128"/>
                <a:cs typeface="Arial Unicode MS" pitchFamily="34" charset="-128"/>
              </a:rPr>
              <a:t>Access to metadata (enhanced type information) </a:t>
            </a:r>
          </a:p>
          <a:p>
            <a:pPr lvl="2">
              <a:lnSpc>
                <a:spcPct val="80000"/>
              </a:lnSpc>
              <a:buFontTx/>
              <a:buChar char="•"/>
            </a:pPr>
            <a:r>
              <a:rPr lang="en-US" sz="800" dirty="0" smtClean="0">
                <a:solidFill>
                  <a:srgbClr val="000000"/>
                </a:solidFill>
                <a:ea typeface="Arial Unicode MS" pitchFamily="34" charset="-128"/>
                <a:cs typeface="Arial Unicode MS" pitchFamily="34" charset="-128"/>
              </a:rPr>
              <a:t>Managing memory for managed objects </a:t>
            </a:r>
          </a:p>
          <a:p>
            <a:pPr lvl="2">
              <a:lnSpc>
                <a:spcPct val="80000"/>
              </a:lnSpc>
              <a:buFontTx/>
              <a:buChar char="•"/>
            </a:pPr>
            <a:r>
              <a:rPr lang="en-US" sz="800" dirty="0" smtClean="0">
                <a:solidFill>
                  <a:srgbClr val="000000"/>
                </a:solidFill>
                <a:ea typeface="Arial Unicode MS" pitchFamily="34" charset="-128"/>
                <a:cs typeface="Arial Unicode MS" pitchFamily="34" charset="-128"/>
              </a:rPr>
              <a:t>Enforcement of Code Access Security </a:t>
            </a:r>
          </a:p>
          <a:p>
            <a:pPr lvl="2">
              <a:lnSpc>
                <a:spcPct val="80000"/>
              </a:lnSpc>
              <a:buFontTx/>
              <a:buChar char="•"/>
            </a:pPr>
            <a:r>
              <a:rPr lang="en-US" sz="800" dirty="0" smtClean="0">
                <a:solidFill>
                  <a:srgbClr val="000000"/>
                </a:solidFill>
                <a:ea typeface="Arial Unicode MS" pitchFamily="34" charset="-128"/>
                <a:cs typeface="Arial Unicode MS" pitchFamily="34" charset="-128"/>
              </a:rPr>
              <a:t>Exception handling including cross-language exceptions </a:t>
            </a:r>
          </a:p>
          <a:p>
            <a:pPr lvl="2">
              <a:lnSpc>
                <a:spcPct val="80000"/>
              </a:lnSpc>
              <a:buFontTx/>
              <a:buChar char="•"/>
            </a:pPr>
            <a:r>
              <a:rPr lang="en-US" sz="800" dirty="0" smtClean="0">
                <a:solidFill>
                  <a:srgbClr val="000000"/>
                </a:solidFill>
                <a:ea typeface="Arial Unicode MS" pitchFamily="34" charset="-128"/>
                <a:cs typeface="Arial Unicode MS" pitchFamily="34" charset="-128"/>
              </a:rPr>
              <a:t>Interoperation between managed code, COM objects and pre-existing DLLs (unmanaged code and data) </a:t>
            </a:r>
          </a:p>
          <a:p>
            <a:pPr lvl="2">
              <a:lnSpc>
                <a:spcPct val="80000"/>
              </a:lnSpc>
              <a:buFontTx/>
              <a:buChar char="•"/>
            </a:pPr>
            <a:r>
              <a:rPr lang="en-US" sz="800" dirty="0" smtClean="0">
                <a:solidFill>
                  <a:srgbClr val="000000"/>
                </a:solidFill>
                <a:ea typeface="Arial Unicode MS" pitchFamily="34" charset="-128"/>
                <a:cs typeface="Arial Unicode MS" pitchFamily="34" charset="-128"/>
              </a:rPr>
              <a:t>Automation of object layout </a:t>
            </a:r>
          </a:p>
          <a:p>
            <a:pPr lvl="2">
              <a:lnSpc>
                <a:spcPct val="80000"/>
              </a:lnSpc>
              <a:buFontTx/>
              <a:buChar char="•"/>
            </a:pPr>
            <a:r>
              <a:rPr lang="en-US" sz="800" dirty="0" smtClean="0">
                <a:solidFill>
                  <a:srgbClr val="000000"/>
                </a:solidFill>
                <a:ea typeface="Arial Unicode MS" pitchFamily="34" charset="-128"/>
                <a:cs typeface="Arial Unicode MS" pitchFamily="34" charset="-128"/>
              </a:rPr>
              <a:t>Support for developer services (profiling, debugging, etc.) </a:t>
            </a:r>
            <a:endParaRPr lang="en-US" sz="800" b="1" dirty="0" smtClean="0">
              <a:solidFill>
                <a:srgbClr val="000000"/>
              </a:solidFill>
              <a:ea typeface="Arial Unicode MS" pitchFamily="34" charset="-128"/>
              <a:cs typeface="Arial Unicode MS" pitchFamily="34" charset="-128"/>
            </a:endParaRPr>
          </a:p>
          <a:p>
            <a:pPr>
              <a:lnSpc>
                <a:spcPct val="80000"/>
              </a:lnSpc>
            </a:pPr>
            <a:r>
              <a:rPr lang="en-US" sz="1200" b="1" dirty="0" smtClean="0">
                <a:solidFill>
                  <a:srgbClr val="000000"/>
                </a:solidFill>
                <a:ea typeface="Arial Unicode MS" pitchFamily="34" charset="-128"/>
                <a:cs typeface="Arial Unicode MS" pitchFamily="34" charset="-128"/>
              </a:rPr>
              <a:t>Native Code </a:t>
            </a:r>
            <a:r>
              <a:rPr lang="en-US" sz="1200" dirty="0" smtClean="0">
                <a:solidFill>
                  <a:srgbClr val="000000"/>
                </a:solidFill>
                <a:ea typeface="Arial Unicode MS" pitchFamily="34" charset="-128"/>
                <a:cs typeface="Arial Unicode MS" pitchFamily="34" charset="-128"/>
              </a:rPr>
              <a:t>is code compiled to processor-specific machine code.</a:t>
            </a:r>
          </a:p>
          <a:p>
            <a:pPr>
              <a:lnSpc>
                <a:spcPct val="80000"/>
              </a:lnSpc>
            </a:pPr>
            <a:r>
              <a:rPr lang="en-US" sz="1200" b="1" dirty="0" smtClean="0">
                <a:solidFill>
                  <a:srgbClr val="000000"/>
                </a:solidFill>
                <a:ea typeface="Arial Unicode MS" pitchFamily="34" charset="-128"/>
                <a:cs typeface="Arial Unicode MS" pitchFamily="34" charset="-128"/>
              </a:rPr>
              <a:t>Managed Code </a:t>
            </a:r>
            <a:r>
              <a:rPr lang="en-US" sz="1200" dirty="0" smtClean="0">
                <a:solidFill>
                  <a:srgbClr val="000000"/>
                </a:solidFill>
                <a:ea typeface="Arial Unicode MS" pitchFamily="34" charset="-128"/>
                <a:cs typeface="Arial Unicode MS" pitchFamily="34" charset="-128"/>
              </a:rPr>
              <a:t>runs under a "contract of cooperation" with the CLR and it must supply the metadata necessary for the CLR to provide services such as memory management, cross-language integration, Code Access Security and automatic lifetime control of objects. All code based on Microsoft Intermediate Language (MSIL) executes as managed code. </a:t>
            </a:r>
            <a:endParaRPr lang="en-US" sz="1200" b="1" dirty="0" smtClean="0">
              <a:solidFill>
                <a:srgbClr val="000000"/>
              </a:solidFill>
              <a:ea typeface="Arial Unicode MS" pitchFamily="34" charset="-128"/>
              <a:cs typeface="Arial Unicode MS" pitchFamily="34" charset="-128"/>
            </a:endParaRPr>
          </a:p>
          <a:p>
            <a:pPr>
              <a:lnSpc>
                <a:spcPct val="80000"/>
              </a:lnSpc>
            </a:pPr>
            <a:r>
              <a:rPr lang="en-US" sz="1200" b="1" dirty="0" smtClean="0">
                <a:solidFill>
                  <a:srgbClr val="000000"/>
                </a:solidFill>
                <a:ea typeface="Arial Unicode MS" pitchFamily="34" charset="-128"/>
                <a:cs typeface="Arial Unicode MS" pitchFamily="34" charset="-128"/>
              </a:rPr>
              <a:t>Microsoft Intermediate Language (MSIL)</a:t>
            </a:r>
            <a:r>
              <a:rPr lang="en-US" sz="1200" dirty="0" smtClean="0">
                <a:solidFill>
                  <a:srgbClr val="000000"/>
                </a:solidFill>
                <a:ea typeface="Arial Unicode MS" pitchFamily="34" charset="-128"/>
                <a:cs typeface="Arial Unicode MS" pitchFamily="34" charset="-128"/>
              </a:rPr>
              <a:t> is used as the output of a number of compilers and as the input to a Just-In-Time (JIT) compiler. The CLR includes several JIT compilers for converting MSIL to native code.</a:t>
            </a:r>
            <a:endParaRPr lang="en-US" sz="1200" dirty="0" smtClean="0"/>
          </a:p>
          <a:p>
            <a:endParaRPr lang="en-IN" dirty="0" smtClean="0"/>
          </a:p>
          <a:p>
            <a:endParaRPr lang="en-IN" dirty="0" smtClean="0"/>
          </a:p>
          <a:p>
            <a:r>
              <a:rPr lang="en-IN" dirty="0" smtClean="0"/>
              <a:t>Code Access Security (CAS), in the Microsoft .NET framework, is Microsoft’s solution to prevent </a:t>
            </a:r>
            <a:r>
              <a:rPr lang="en-IN" dirty="0" err="1" smtClean="0"/>
              <a:t>untrusted</a:t>
            </a:r>
            <a:r>
              <a:rPr lang="en-IN" dirty="0" smtClean="0"/>
              <a:t> code from performing privileged actions .</a:t>
            </a:r>
          </a:p>
          <a:p>
            <a:r>
              <a:rPr lang="en-IN" dirty="0" smtClean="0"/>
              <a:t> When the CLR loads an assembly it will obtain evidence for the assembly and use this to identify the code group that the assembly belongs to.</a:t>
            </a:r>
          </a:p>
          <a:p>
            <a:r>
              <a:rPr lang="en-IN" dirty="0" smtClean="0"/>
              <a:t>A code group contains a permission set (one or more permission). Code that performs a privileged action will perform a code access demand.</a:t>
            </a:r>
          </a:p>
          <a:p>
            <a:pPr marL="441325" indent="-441325">
              <a:lnSpc>
                <a:spcPct val="80000"/>
              </a:lnSpc>
            </a:pPr>
            <a:r>
              <a:rPr lang="en-US" sz="1200" dirty="0" smtClean="0"/>
              <a:t>Role Based Security</a:t>
            </a:r>
          </a:p>
          <a:p>
            <a:pPr marL="441325" indent="-441325">
              <a:lnSpc>
                <a:spcPct val="80000"/>
              </a:lnSpc>
            </a:pPr>
            <a:r>
              <a:rPr lang="en-US" sz="1200" b="0" dirty="0" smtClean="0"/>
              <a:t>Enforcing security consists of two parts, Authentication and Authorization</a:t>
            </a:r>
            <a:r>
              <a:rPr lang="en-US" sz="1200" dirty="0" smtClean="0"/>
              <a:t> </a:t>
            </a:r>
          </a:p>
          <a:p>
            <a:pPr marL="441325" indent="-441325">
              <a:lnSpc>
                <a:spcPct val="80000"/>
              </a:lnSpc>
            </a:pPr>
            <a:r>
              <a:rPr lang="en-US" sz="1200" dirty="0" smtClean="0"/>
              <a:t>Authentication : username &amp; password/ anonymous access</a:t>
            </a:r>
          </a:p>
          <a:p>
            <a:pPr marL="441325" indent="-441325">
              <a:lnSpc>
                <a:spcPct val="80000"/>
              </a:lnSpc>
            </a:pPr>
            <a:r>
              <a:rPr lang="en-US" sz="1200" dirty="0" smtClean="0"/>
              <a:t>Authorization : is after authentication, checking for grant or deny permission on particular set or portion of program.</a:t>
            </a:r>
          </a:p>
          <a:p>
            <a:pPr marL="441325" indent="-441325">
              <a:lnSpc>
                <a:spcPct val="80000"/>
              </a:lnSpc>
            </a:pPr>
            <a:r>
              <a:rPr lang="en-US" b="0" dirty="0" smtClean="0"/>
              <a:t>Finds the security information associated with that user</a:t>
            </a:r>
            <a:r>
              <a:rPr lang="en-US" dirty="0" smtClean="0"/>
              <a:t> and based on this whether to grant or deny permission that is decided by application.</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30</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IN" dirty="0" smtClean="0"/>
              <a:t>Code Access Security (CAS), in the Microsoft .NET framework, is Microsoft’s solution to prevent </a:t>
            </a:r>
            <a:r>
              <a:rPr lang="en-IN" dirty="0" err="1" smtClean="0"/>
              <a:t>untrusted</a:t>
            </a:r>
            <a:r>
              <a:rPr lang="en-IN" dirty="0" smtClean="0"/>
              <a:t> code from performing privileged actions .</a:t>
            </a:r>
          </a:p>
          <a:p>
            <a:r>
              <a:rPr lang="en-IN" dirty="0" smtClean="0"/>
              <a:t> When the CLR loads an assembly it will obtain evidence for the assembly and use this to identify the code group that the assembly belongs to.</a:t>
            </a:r>
          </a:p>
          <a:p>
            <a:r>
              <a:rPr lang="en-IN" dirty="0" smtClean="0"/>
              <a:t>A code group contains a permission set (one or more permission). Code that performs a privileged action will perform a code access demand.</a:t>
            </a:r>
          </a:p>
          <a:p>
            <a:pPr marL="441325" indent="-441325">
              <a:lnSpc>
                <a:spcPct val="80000"/>
              </a:lnSpc>
            </a:pPr>
            <a:r>
              <a:rPr lang="en-US" sz="1200" dirty="0" smtClean="0"/>
              <a:t>Role Based Security</a:t>
            </a:r>
          </a:p>
          <a:p>
            <a:pPr marL="441325" indent="-441325">
              <a:lnSpc>
                <a:spcPct val="80000"/>
              </a:lnSpc>
            </a:pPr>
            <a:r>
              <a:rPr lang="en-US" sz="1200" b="0" dirty="0" smtClean="0"/>
              <a:t>Enforcing security consists of two parts, Authentication and Authorization</a:t>
            </a:r>
            <a:r>
              <a:rPr lang="en-US" sz="1200" dirty="0" smtClean="0"/>
              <a:t> </a:t>
            </a:r>
          </a:p>
          <a:p>
            <a:pPr marL="441325" indent="-441325">
              <a:lnSpc>
                <a:spcPct val="80000"/>
              </a:lnSpc>
            </a:pPr>
            <a:r>
              <a:rPr lang="en-US" sz="1200" dirty="0" smtClean="0"/>
              <a:t>Authentication : username &amp; password/ anonymous access</a:t>
            </a:r>
          </a:p>
          <a:p>
            <a:pPr marL="441325" indent="-441325">
              <a:lnSpc>
                <a:spcPct val="80000"/>
              </a:lnSpc>
            </a:pPr>
            <a:r>
              <a:rPr lang="en-US" sz="1200" dirty="0" smtClean="0"/>
              <a:t>Authorization : is after authentication, checking for grant or deny permission on particular set or portion of program.</a:t>
            </a:r>
          </a:p>
          <a:p>
            <a:pPr marL="441325" indent="-441325">
              <a:lnSpc>
                <a:spcPct val="80000"/>
              </a:lnSpc>
            </a:pPr>
            <a:r>
              <a:rPr lang="en-US" b="0" dirty="0" smtClean="0"/>
              <a:t>Finds the security information associated with that user</a:t>
            </a:r>
            <a:r>
              <a:rPr lang="en-US" dirty="0" smtClean="0"/>
              <a:t> and based on this whether to grant or deny permission that is decided by application.</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31</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IN" sz="1200" kern="1200" baseline="0" dirty="0" smtClean="0">
                <a:solidFill>
                  <a:schemeClr val="tx1"/>
                </a:solidFill>
                <a:latin typeface="+mn-lt"/>
                <a:ea typeface="+mn-ea"/>
                <a:cs typeface="+mn-cs"/>
              </a:rPr>
              <a:t>The CLR is the engine that supports all the .NET languages. All .NET code runs inside the CLR. This is true</a:t>
            </a:r>
          </a:p>
          <a:p>
            <a:r>
              <a:rPr lang="en-IN" sz="1200" kern="1200" baseline="0" dirty="0" smtClean="0">
                <a:solidFill>
                  <a:schemeClr val="tx1"/>
                </a:solidFill>
                <a:latin typeface="+mn-lt"/>
                <a:ea typeface="+mn-ea"/>
                <a:cs typeface="+mn-cs"/>
              </a:rPr>
              <a:t>whether you’re running a Windows application or a web service. For example, when a client requests an ASP.NET</a:t>
            </a:r>
          </a:p>
          <a:p>
            <a:r>
              <a:rPr lang="en-IN" sz="1200" kern="1200" baseline="0" dirty="0" smtClean="0">
                <a:solidFill>
                  <a:schemeClr val="tx1"/>
                </a:solidFill>
                <a:latin typeface="+mn-lt"/>
                <a:ea typeface="+mn-ea"/>
                <a:cs typeface="+mn-cs"/>
              </a:rPr>
              <a:t>web page, the ASP.NET service runs inside the CLR environment, executes your code, and creates a final HTML</a:t>
            </a:r>
          </a:p>
          <a:p>
            <a:r>
              <a:rPr lang="en-IN" sz="1200" kern="1200" baseline="0" dirty="0" smtClean="0">
                <a:solidFill>
                  <a:schemeClr val="tx1"/>
                </a:solidFill>
                <a:latin typeface="+mn-lt"/>
                <a:ea typeface="+mn-ea"/>
                <a:cs typeface="+mn-cs"/>
              </a:rPr>
              <a:t>page to send to the client.</a:t>
            </a:r>
          </a:p>
          <a:p>
            <a:endParaRPr lang="en-US" sz="1200" kern="1200" baseline="0" dirty="0" smtClean="0">
              <a:solidFill>
                <a:schemeClr val="tx1"/>
              </a:solidFill>
              <a:latin typeface="+mn-lt"/>
              <a:ea typeface="+mn-ea"/>
              <a:cs typeface="+mn-cs"/>
            </a:endParaRPr>
          </a:p>
          <a:p>
            <a:pPr marL="361950" indent="-361950"/>
            <a:r>
              <a:rPr lang="en-US" sz="2800" dirty="0" smtClean="0"/>
              <a:t>The CLR manages memory for managed code</a:t>
            </a:r>
          </a:p>
          <a:p>
            <a:pPr marL="993775" lvl="1" indent="-363538"/>
            <a:r>
              <a:rPr lang="en-US" sz="2400" dirty="0" smtClean="0"/>
              <a:t>Unused objects and buffers are cleaned up automatically through </a:t>
            </a:r>
            <a:r>
              <a:rPr lang="en-US" sz="2400" i="1" dirty="0" smtClean="0"/>
              <a:t>Garbage Collection.</a:t>
            </a:r>
          </a:p>
          <a:p>
            <a:pPr marL="993775" lvl="1" indent="-363538">
              <a:buFont typeface="Wingdings" pitchFamily="2" charset="2"/>
              <a:buNone/>
            </a:pPr>
            <a:endParaRPr lang="en-US" sz="2400" i="1" dirty="0" smtClean="0"/>
          </a:p>
          <a:p>
            <a:pPr marL="993775" lvl="1" indent="-363538"/>
            <a:r>
              <a:rPr lang="en-US" sz="2400" dirty="0" smtClean="0"/>
              <a:t>In computer science, garbage collection (GC) is a form of automatic memory management. It is a special case of resource management, in which the limited resource being managed is memory. The garbage collector, or just collector, attempts to reclaim garbage, or memory occupied by objects that are no longer in use by the program.</a:t>
            </a:r>
          </a:p>
          <a:p>
            <a:pPr marL="993775" lvl="1" indent="-363538"/>
            <a:r>
              <a:rPr lang="en-US" sz="2400" dirty="0" smtClean="0"/>
              <a:t>Opposite of manual memory management, which requires the programmer to specify which objects to </a:t>
            </a:r>
            <a:r>
              <a:rPr lang="en-US" sz="2400" dirty="0" err="1" smtClean="0"/>
              <a:t>deallocate</a:t>
            </a:r>
            <a:r>
              <a:rPr lang="en-US" sz="2400" dirty="0" smtClean="0"/>
              <a:t> and return to the memory system </a:t>
            </a:r>
          </a:p>
          <a:p>
            <a:endParaRPr lang="en-US" sz="1200" kern="1200" baseline="0" dirty="0" smtClean="0">
              <a:solidFill>
                <a:schemeClr val="tx1"/>
              </a:solidFill>
              <a:latin typeface="+mn-lt"/>
              <a:ea typeface="+mn-ea"/>
              <a:cs typeface="+mn-cs"/>
            </a:endParaRPr>
          </a:p>
          <a:p>
            <a:endParaRPr lang="en-IN"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Not only does the CLR execute code, but it also provides a whole set of related services such as code</a:t>
            </a:r>
          </a:p>
          <a:p>
            <a:r>
              <a:rPr lang="en-IN" sz="1200" kern="1200" baseline="0" dirty="0" smtClean="0">
                <a:solidFill>
                  <a:schemeClr val="tx1"/>
                </a:solidFill>
                <a:latin typeface="+mn-lt"/>
                <a:ea typeface="+mn-ea"/>
                <a:cs typeface="+mn-cs"/>
              </a:rPr>
              <a:t>verification, optimization, and object management. The implications of the CLR are wide-ranging:</a:t>
            </a:r>
          </a:p>
          <a:p>
            <a:r>
              <a:rPr lang="en-IN" sz="1200" i="1" kern="1200" baseline="0" dirty="0" smtClean="0">
                <a:solidFill>
                  <a:schemeClr val="tx1"/>
                </a:solidFill>
                <a:latin typeface="+mn-lt"/>
                <a:ea typeface="+mn-ea"/>
                <a:cs typeface="+mn-cs"/>
              </a:rPr>
              <a:t>Deep language integration: VB and C#, like all .NET languages, compile to IL. In other</a:t>
            </a:r>
          </a:p>
          <a:p>
            <a:r>
              <a:rPr lang="en-IN" sz="1200" kern="1200" baseline="0" dirty="0" smtClean="0">
                <a:solidFill>
                  <a:schemeClr val="tx1"/>
                </a:solidFill>
                <a:latin typeface="+mn-lt"/>
                <a:ea typeface="+mn-ea"/>
                <a:cs typeface="+mn-cs"/>
              </a:rPr>
              <a:t>words, the CLR makes no distinction between different languages—in fact, it has no</a:t>
            </a:r>
          </a:p>
          <a:p>
            <a:r>
              <a:rPr lang="en-IN" sz="1200" kern="1200" baseline="0" dirty="0" smtClean="0">
                <a:solidFill>
                  <a:schemeClr val="tx1"/>
                </a:solidFill>
                <a:latin typeface="+mn-lt"/>
                <a:ea typeface="+mn-ea"/>
                <a:cs typeface="+mn-cs"/>
              </a:rPr>
              <a:t>way of knowing what language was used to create an executable. This is far more than</a:t>
            </a:r>
          </a:p>
          <a:p>
            <a:r>
              <a:rPr lang="en-IN" sz="1200" kern="1200" baseline="0" dirty="0" smtClean="0">
                <a:solidFill>
                  <a:schemeClr val="tx1"/>
                </a:solidFill>
                <a:latin typeface="+mn-lt"/>
                <a:ea typeface="+mn-ea"/>
                <a:cs typeface="+mn-cs"/>
              </a:rPr>
              <a:t>mere language compatibility; it’s language </a:t>
            </a:r>
            <a:r>
              <a:rPr lang="en-IN" sz="1200" i="1" kern="1200" baseline="0" dirty="0" smtClean="0">
                <a:solidFill>
                  <a:schemeClr val="tx1"/>
                </a:solidFill>
                <a:latin typeface="+mn-lt"/>
                <a:ea typeface="+mn-ea"/>
                <a:cs typeface="+mn-cs"/>
              </a:rPr>
              <a:t>integration.</a:t>
            </a:r>
          </a:p>
          <a:p>
            <a:endParaRPr lang="en-US" sz="1200" i="1" kern="1200" baseline="0" dirty="0" smtClean="0">
              <a:solidFill>
                <a:schemeClr val="tx1"/>
              </a:solidFill>
              <a:latin typeface="+mn-lt"/>
              <a:ea typeface="+mn-ea"/>
              <a:cs typeface="+mn-cs"/>
            </a:endParaRPr>
          </a:p>
          <a:p>
            <a:r>
              <a:rPr lang="en-IN" sz="1200" i="1" kern="1200" baseline="0" dirty="0" smtClean="0">
                <a:solidFill>
                  <a:schemeClr val="tx1"/>
                </a:solidFill>
                <a:latin typeface="+mn-lt"/>
                <a:ea typeface="+mn-ea"/>
                <a:cs typeface="+mn-cs"/>
              </a:rPr>
              <a:t>Side-by-side execution: The CLR also has the ability to load more than one version of</a:t>
            </a:r>
          </a:p>
          <a:p>
            <a:r>
              <a:rPr lang="en-IN" sz="1200" kern="1200" baseline="0" dirty="0" smtClean="0">
                <a:solidFill>
                  <a:schemeClr val="tx1"/>
                </a:solidFill>
                <a:latin typeface="+mn-lt"/>
                <a:ea typeface="+mn-ea"/>
                <a:cs typeface="+mn-cs"/>
              </a:rPr>
              <a:t>a component at a time. In other words, you can update a component many times,</a:t>
            </a:r>
          </a:p>
          <a:p>
            <a:r>
              <a:rPr lang="en-IN" sz="1200" kern="1200" baseline="0" dirty="0" smtClean="0">
                <a:solidFill>
                  <a:schemeClr val="tx1"/>
                </a:solidFill>
                <a:latin typeface="+mn-lt"/>
                <a:ea typeface="+mn-ea"/>
                <a:cs typeface="+mn-cs"/>
              </a:rPr>
              <a:t>and the correct version will be loaded and used for each application. As a side effect,</a:t>
            </a:r>
          </a:p>
          <a:p>
            <a:r>
              <a:rPr lang="en-IN" sz="1200" kern="1200" baseline="0" dirty="0" smtClean="0">
                <a:solidFill>
                  <a:schemeClr val="tx1"/>
                </a:solidFill>
                <a:latin typeface="+mn-lt"/>
                <a:ea typeface="+mn-ea"/>
                <a:cs typeface="+mn-cs"/>
              </a:rPr>
              <a:t>multiple versions of the .NET Framework can be installed, meaning that you’re able to</a:t>
            </a:r>
          </a:p>
          <a:p>
            <a:r>
              <a:rPr lang="en-IN" sz="1200" kern="1200" baseline="0" dirty="0" smtClean="0">
                <a:solidFill>
                  <a:schemeClr val="tx1"/>
                </a:solidFill>
                <a:latin typeface="+mn-lt"/>
                <a:ea typeface="+mn-ea"/>
                <a:cs typeface="+mn-cs"/>
              </a:rPr>
              <a:t>upgrade to new versions of ASP.NET without replacing the current version or needing</a:t>
            </a:r>
          </a:p>
          <a:p>
            <a:r>
              <a:rPr lang="en-IN" sz="1200" kern="1200" baseline="0" dirty="0" smtClean="0">
                <a:solidFill>
                  <a:schemeClr val="tx1"/>
                </a:solidFill>
                <a:latin typeface="+mn-lt"/>
                <a:ea typeface="+mn-ea"/>
                <a:cs typeface="+mn-cs"/>
              </a:rPr>
              <a:t>to rewrite your applications.</a:t>
            </a:r>
          </a:p>
          <a:p>
            <a:r>
              <a:rPr lang="en-IN" sz="1200" i="1" kern="1200" baseline="0" dirty="0" smtClean="0">
                <a:solidFill>
                  <a:schemeClr val="tx1"/>
                </a:solidFill>
                <a:latin typeface="+mn-lt"/>
                <a:ea typeface="+mn-ea"/>
                <a:cs typeface="+mn-cs"/>
              </a:rPr>
              <a:t>Fewer errors: Whole categories of errors are impossible with the CLR. For example,</a:t>
            </a:r>
          </a:p>
          <a:p>
            <a:r>
              <a:rPr lang="en-IN" sz="1200" kern="1200" baseline="0" dirty="0" smtClean="0">
                <a:solidFill>
                  <a:schemeClr val="tx1"/>
                </a:solidFill>
                <a:latin typeface="+mn-lt"/>
                <a:ea typeface="+mn-ea"/>
                <a:cs typeface="+mn-cs"/>
              </a:rPr>
              <a:t>the CLR prevents many memory mistakes that are possible with lower-level languages</a:t>
            </a:r>
          </a:p>
          <a:p>
            <a:r>
              <a:rPr lang="en-IN" sz="1200" kern="1200" baseline="0" dirty="0" smtClean="0">
                <a:solidFill>
                  <a:schemeClr val="tx1"/>
                </a:solidFill>
                <a:latin typeface="+mn-lt"/>
                <a:ea typeface="+mn-ea"/>
                <a:cs typeface="+mn-cs"/>
              </a:rPr>
              <a:t>such as C++.</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32</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33</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F73214-52EC-4138-A12D-9C283F7BC4E2}" type="slidenum">
              <a:rPr lang="en-US"/>
              <a:pPr/>
              <a:t>35</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685800" y="4343400"/>
            <a:ext cx="5486400" cy="4114800"/>
          </a:xfrm>
        </p:spPr>
        <p:txBody>
          <a:bodyPr/>
          <a:lstStyle/>
          <a:p>
            <a:pPr rtl="0"/>
            <a:r>
              <a:rPr lang="en-IN" sz="1200" b="0" i="0" kern="1200" dirty="0" smtClean="0">
                <a:solidFill>
                  <a:schemeClr val="tx1"/>
                </a:solidFill>
                <a:latin typeface="+mn-lt"/>
                <a:ea typeface="+mn-ea"/>
                <a:cs typeface="+mn-cs"/>
              </a:rPr>
              <a:t>An assembler is a computer program that translates human-readable assembly language source code into machine language instructions that can be executed by the computer hardware. The input to an assembler is one or more assembly language source files. The output from an assembler is (typically) an object code file, which contains machine language instructions. The object file is then (typically) fed into a linker to produce an executable program file or library.</a:t>
            </a:r>
          </a:p>
          <a:p>
            <a:pPr rtl="0"/>
            <a:r>
              <a:rPr lang="en-IN" sz="1200" b="0" i="0" kern="1200" dirty="0" smtClean="0">
                <a:solidFill>
                  <a:schemeClr val="tx1"/>
                </a:solidFill>
                <a:latin typeface="+mn-lt"/>
                <a:ea typeface="+mn-ea"/>
                <a:cs typeface="+mn-cs"/>
              </a:rPr>
              <a:t>A </a:t>
            </a:r>
            <a:r>
              <a:rPr lang="en-IN" sz="1200" b="0" i="0" kern="1200" dirty="0" err="1" smtClean="0">
                <a:solidFill>
                  <a:schemeClr val="tx1"/>
                </a:solidFill>
                <a:latin typeface="+mn-lt"/>
                <a:ea typeface="+mn-ea"/>
                <a:cs typeface="+mn-cs"/>
              </a:rPr>
              <a:t>disassembler</a:t>
            </a:r>
            <a:r>
              <a:rPr lang="en-IN" sz="1200" b="0" i="0" kern="1200" dirty="0" smtClean="0">
                <a:solidFill>
                  <a:schemeClr val="tx1"/>
                </a:solidFill>
                <a:latin typeface="+mn-lt"/>
                <a:ea typeface="+mn-ea"/>
                <a:cs typeface="+mn-cs"/>
              </a:rPr>
              <a:t> is a computer program that translates machine language instructions into human-readable assembly language source code. </a:t>
            </a:r>
            <a:r>
              <a:rPr lang="en-IN" sz="1200" b="0" i="0" kern="1200" dirty="0" err="1" smtClean="0">
                <a:solidFill>
                  <a:schemeClr val="tx1"/>
                </a:solidFill>
                <a:latin typeface="+mn-lt"/>
                <a:ea typeface="+mn-ea"/>
                <a:cs typeface="+mn-cs"/>
              </a:rPr>
              <a:t>Disassemblers</a:t>
            </a:r>
            <a:r>
              <a:rPr lang="en-IN" sz="1200" b="0" i="0" kern="1200" dirty="0" smtClean="0">
                <a:solidFill>
                  <a:schemeClr val="tx1"/>
                </a:solidFill>
                <a:latin typeface="+mn-lt"/>
                <a:ea typeface="+mn-ea"/>
                <a:cs typeface="+mn-cs"/>
              </a:rPr>
              <a:t> are typically used for debugging or for reverse-engineering, when all you have available is machine language. </a:t>
            </a:r>
            <a:r>
              <a:rPr lang="en-IN" sz="1200" b="0" i="0" kern="1200" dirty="0" err="1" smtClean="0">
                <a:solidFill>
                  <a:schemeClr val="tx1"/>
                </a:solidFill>
                <a:latin typeface="+mn-lt"/>
                <a:ea typeface="+mn-ea"/>
                <a:cs typeface="+mn-cs"/>
              </a:rPr>
              <a:t>Disassemblers</a:t>
            </a:r>
            <a:r>
              <a:rPr lang="en-IN" sz="1200" b="0" i="0" kern="1200" dirty="0" smtClean="0">
                <a:solidFill>
                  <a:schemeClr val="tx1"/>
                </a:solidFill>
                <a:latin typeface="+mn-lt"/>
                <a:ea typeface="+mn-ea"/>
                <a:cs typeface="+mn-cs"/>
              </a:rPr>
              <a:t> can’t always distinguish between instructions and data, so they might convert data into a meaningless (and never executed) sequence of instructions. The assembly-language source code produced by a </a:t>
            </a:r>
            <a:r>
              <a:rPr lang="en-IN" sz="1200" b="0" i="0" kern="1200" dirty="0" err="1" smtClean="0">
                <a:solidFill>
                  <a:schemeClr val="tx1"/>
                </a:solidFill>
                <a:latin typeface="+mn-lt"/>
                <a:ea typeface="+mn-ea"/>
                <a:cs typeface="+mn-cs"/>
              </a:rPr>
              <a:t>disassembler</a:t>
            </a:r>
            <a:r>
              <a:rPr lang="en-IN" sz="1200" b="0" i="0" kern="1200" dirty="0" smtClean="0">
                <a:solidFill>
                  <a:schemeClr val="tx1"/>
                </a:solidFill>
                <a:latin typeface="+mn-lt"/>
                <a:ea typeface="+mn-ea"/>
                <a:cs typeface="+mn-cs"/>
              </a:rPr>
              <a:t> is typically less readable than assembly language written by a human, because it lacks meaningful symbols and comments that a human would normally use in their assembly language source code.</a:t>
            </a:r>
          </a:p>
          <a:p>
            <a:pPr rtl="0"/>
            <a:r>
              <a:rPr lang="en-IN" sz="1200" b="0" i="0" kern="1200" dirty="0" smtClean="0">
                <a:solidFill>
                  <a:schemeClr val="tx1"/>
                </a:solidFill>
                <a:latin typeface="+mn-lt"/>
                <a:ea typeface="+mn-ea"/>
                <a:cs typeface="+mn-cs"/>
              </a:rPr>
              <a:t>So, while a </a:t>
            </a:r>
            <a:r>
              <a:rPr lang="en-IN" sz="1200" b="0" i="0" kern="1200" dirty="0" err="1" smtClean="0">
                <a:solidFill>
                  <a:schemeClr val="tx1"/>
                </a:solidFill>
                <a:latin typeface="+mn-lt"/>
                <a:ea typeface="+mn-ea"/>
                <a:cs typeface="+mn-cs"/>
              </a:rPr>
              <a:t>disassembler</a:t>
            </a:r>
            <a:r>
              <a:rPr lang="en-IN" sz="1200" b="0" i="0" kern="1200" dirty="0" smtClean="0">
                <a:solidFill>
                  <a:schemeClr val="tx1"/>
                </a:solidFill>
                <a:latin typeface="+mn-lt"/>
                <a:ea typeface="+mn-ea"/>
                <a:cs typeface="+mn-cs"/>
              </a:rPr>
              <a:t> does essentially the opposite of an assembler, in practice the resulting source code from a </a:t>
            </a:r>
            <a:r>
              <a:rPr lang="en-IN" sz="1200" b="0" i="0" kern="1200" dirty="0" err="1" smtClean="0">
                <a:solidFill>
                  <a:schemeClr val="tx1"/>
                </a:solidFill>
                <a:latin typeface="+mn-lt"/>
                <a:ea typeface="+mn-ea"/>
                <a:cs typeface="+mn-cs"/>
              </a:rPr>
              <a:t>disassembler</a:t>
            </a:r>
            <a:r>
              <a:rPr lang="en-IN" sz="1200" b="0" i="0" kern="1200" dirty="0" smtClean="0">
                <a:solidFill>
                  <a:schemeClr val="tx1"/>
                </a:solidFill>
                <a:latin typeface="+mn-lt"/>
                <a:ea typeface="+mn-ea"/>
                <a:cs typeface="+mn-cs"/>
              </a:rPr>
              <a:t> is not as readable (and perhaps not as accurate) as human-written assembly language source code.</a:t>
            </a:r>
            <a:endParaRPr lang="en-IN" sz="1200" b="0" i="0" kern="1200" smtClean="0">
              <a:solidFill>
                <a:schemeClr val="tx1"/>
              </a:solidFill>
              <a:latin typeface="+mn-lt"/>
              <a:ea typeface="+mn-ea"/>
              <a:cs typeface="+mn-cs"/>
            </a:endParaRPr>
          </a:p>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sz="1200" kern="1200" baseline="0" dirty="0" smtClean="0">
                <a:solidFill>
                  <a:schemeClr val="tx1"/>
                </a:solidFill>
                <a:latin typeface="+mn-lt"/>
                <a:ea typeface="+mn-ea"/>
                <a:cs typeface="+mn-cs"/>
              </a:rPr>
              <a:t>All the .NET languages are compiled into another lower-level language before the code is executed. This </a:t>
            </a:r>
            <a:r>
              <a:rPr lang="en-IN" sz="1200" kern="1200" baseline="0" dirty="0" err="1" smtClean="0">
                <a:solidFill>
                  <a:schemeClr val="tx1"/>
                </a:solidFill>
                <a:latin typeface="+mn-lt"/>
                <a:ea typeface="+mn-ea"/>
                <a:cs typeface="+mn-cs"/>
              </a:rPr>
              <a:t>lowerlevel</a:t>
            </a:r>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language is the </a:t>
            </a:r>
            <a:r>
              <a:rPr lang="en-IN" sz="1200" i="1" kern="1200" baseline="0" dirty="0" smtClean="0">
                <a:solidFill>
                  <a:schemeClr val="tx1"/>
                </a:solidFill>
                <a:latin typeface="+mn-lt"/>
                <a:ea typeface="+mn-ea"/>
                <a:cs typeface="+mn-cs"/>
              </a:rPr>
              <a:t>Common Intermediate Language (CIL, or just IL). The CLR, the engine of .NET, uses only</a:t>
            </a:r>
          </a:p>
          <a:p>
            <a:r>
              <a:rPr lang="en-IN" sz="1200" kern="1200" baseline="0" dirty="0" smtClean="0">
                <a:solidFill>
                  <a:schemeClr val="tx1"/>
                </a:solidFill>
                <a:latin typeface="+mn-lt"/>
                <a:ea typeface="+mn-ea"/>
                <a:cs typeface="+mn-cs"/>
              </a:rPr>
              <a:t>IL code. Because all .NET languages are based on IL, they all have profound similarities. This is the reason that</a:t>
            </a:r>
          </a:p>
          <a:p>
            <a:r>
              <a:rPr lang="en-IN" sz="1200" kern="1200" baseline="0" dirty="0" smtClean="0">
                <a:solidFill>
                  <a:schemeClr val="tx1"/>
                </a:solidFill>
                <a:latin typeface="+mn-lt"/>
                <a:ea typeface="+mn-ea"/>
                <a:cs typeface="+mn-cs"/>
              </a:rPr>
              <a:t>the VB and C# languages provide essentially the same features and performance. In fact, the languages are so</a:t>
            </a:r>
          </a:p>
          <a:p>
            <a:r>
              <a:rPr lang="en-IN" sz="1200" kern="1200" baseline="0" dirty="0" smtClean="0">
                <a:solidFill>
                  <a:schemeClr val="tx1"/>
                </a:solidFill>
                <a:latin typeface="+mn-lt"/>
                <a:ea typeface="+mn-ea"/>
                <a:cs typeface="+mn-cs"/>
              </a:rPr>
              <a:t>compatible that a web page written with C# can use a VB component in the same way it uses a C# component,</a:t>
            </a:r>
          </a:p>
          <a:p>
            <a:r>
              <a:rPr lang="en-IN" sz="1200" kern="1200" baseline="0" dirty="0" smtClean="0">
                <a:solidFill>
                  <a:schemeClr val="tx1"/>
                </a:solidFill>
                <a:latin typeface="+mn-lt"/>
                <a:ea typeface="+mn-ea"/>
                <a:cs typeface="+mn-cs"/>
              </a:rPr>
              <a:t>and vice versa.</a:t>
            </a:r>
          </a:p>
          <a:p>
            <a:endParaRPr lang="en-US"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The .NET Framework formalizes this compatibility with something called the </a:t>
            </a:r>
            <a:r>
              <a:rPr lang="en-IN" sz="1200" i="1" kern="1200" baseline="0" dirty="0" smtClean="0">
                <a:solidFill>
                  <a:schemeClr val="tx1"/>
                </a:solidFill>
                <a:latin typeface="+mn-lt"/>
                <a:ea typeface="+mn-ea"/>
                <a:cs typeface="+mn-cs"/>
              </a:rPr>
              <a:t>Common Language</a:t>
            </a:r>
          </a:p>
          <a:p>
            <a:r>
              <a:rPr lang="en-IN" sz="1200" i="1" kern="1200" baseline="0" dirty="0" smtClean="0">
                <a:solidFill>
                  <a:schemeClr val="tx1"/>
                </a:solidFill>
                <a:latin typeface="+mn-lt"/>
                <a:ea typeface="+mn-ea"/>
                <a:cs typeface="+mn-cs"/>
              </a:rPr>
              <a:t>Specification (CLS). Essentially, the CLS is a contract that, if respected, guarantees that a component written in</a:t>
            </a:r>
          </a:p>
          <a:p>
            <a:r>
              <a:rPr lang="en-IN" sz="1200" kern="1200" baseline="0" dirty="0" smtClean="0">
                <a:solidFill>
                  <a:schemeClr val="tx1"/>
                </a:solidFill>
                <a:latin typeface="+mn-lt"/>
                <a:ea typeface="+mn-ea"/>
                <a:cs typeface="+mn-cs"/>
              </a:rPr>
              <a:t>one .NET language can be used in all the others.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The specification defines an environment that allows multiple high-level languages to be used on different computer platforms without being rewritten for specific architectures.</a:t>
            </a:r>
            <a:r>
              <a:rPr lang="en-US" sz="1200" dirty="0" smtClean="0"/>
              <a:t> </a:t>
            </a:r>
          </a:p>
          <a:p>
            <a:endParaRPr lang="en-US"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The CLS also defines object-oriented ingredients such as classes, methods, events, and quite a bit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API designed with rules of CLS, can easily be used by all the .NET languages.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One part of the CLS is the </a:t>
            </a:r>
            <a:r>
              <a:rPr lang="en-IN" sz="1200" i="1" kern="1200" baseline="0" dirty="0" smtClean="0">
                <a:solidFill>
                  <a:schemeClr val="tx1"/>
                </a:solidFill>
                <a:latin typeface="+mn-lt"/>
                <a:ea typeface="+mn-ea"/>
                <a:cs typeface="+mn-cs"/>
              </a:rPr>
              <a:t>common type system (CTS), which</a:t>
            </a:r>
          </a:p>
          <a:p>
            <a:r>
              <a:rPr lang="en-IN" sz="1200" kern="1200" baseline="0" dirty="0" smtClean="0">
                <a:solidFill>
                  <a:schemeClr val="tx1"/>
                </a:solidFill>
                <a:latin typeface="+mn-lt"/>
                <a:ea typeface="+mn-ea"/>
                <a:cs typeface="+mn-cs"/>
              </a:rPr>
              <a:t>defines the rules for data types such as strings, numbers, and arrays that are shared in all .NET languages.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CTS</a:t>
            </a:r>
          </a:p>
          <a:p>
            <a:pPr marL="441325" indent="-441325"/>
            <a:r>
              <a:rPr lang="en-US" sz="1600" dirty="0" smtClean="0"/>
              <a:t>All .NET </a:t>
            </a:r>
            <a:r>
              <a:rPr lang="en-US" sz="1200" dirty="0" smtClean="0"/>
              <a:t>languages have the same primitive data types.  An </a:t>
            </a:r>
            <a:r>
              <a:rPr lang="en-US" sz="1200" i="1" noProof="1" smtClean="0"/>
              <a:t>int</a:t>
            </a:r>
            <a:r>
              <a:rPr lang="en-US" sz="1200" dirty="0" smtClean="0"/>
              <a:t> in C# is the same as an </a:t>
            </a:r>
            <a:r>
              <a:rPr lang="en-US" sz="1200" i="1" noProof="1" smtClean="0"/>
              <a:t>int</a:t>
            </a:r>
            <a:r>
              <a:rPr lang="en-US" sz="1200" dirty="0" smtClean="0"/>
              <a:t> in VB.NET.  This is how .NET provide multiple language support.</a:t>
            </a:r>
          </a:p>
          <a:p>
            <a:pPr marL="441325" indent="-441325">
              <a:buFont typeface="Wingdings" pitchFamily="2" charset="2"/>
              <a:buNone/>
            </a:pPr>
            <a:endParaRPr lang="en-US" sz="1200" dirty="0" smtClean="0"/>
          </a:p>
          <a:p>
            <a:pPr marL="441325" indent="-441325"/>
            <a:r>
              <a:rPr lang="en-US" sz="1200" dirty="0" smtClean="0"/>
              <a:t>When communicating between modules written in any .NET language, the types are guaranteed to be compatible on the Intermediate level.</a:t>
            </a:r>
          </a:p>
          <a:p>
            <a:pPr marL="441325" indent="-441325"/>
            <a:r>
              <a:rPr lang="en-US" sz="1200" dirty="0" smtClean="0"/>
              <a:t>Hence calling one language from another does not require type conversions.</a:t>
            </a:r>
          </a:p>
          <a:p>
            <a:pPr marL="441325" indent="-441325"/>
            <a:r>
              <a:rPr lang="en-US" sz="1400" b="0" dirty="0" smtClean="0"/>
              <a:t>The CTS also defines the rules that ensures that the data types of objects written in various languages are able to interact with each other.</a:t>
            </a:r>
            <a:r>
              <a:rPr lang="en-US" dirty="0" smtClean="0"/>
              <a:t> </a:t>
            </a:r>
            <a:endParaRPr lang="en-US" sz="1200" dirty="0" smtClean="0"/>
          </a:p>
          <a:p>
            <a:pPr marL="441325" indent="-441325"/>
            <a:endParaRPr lang="en-US" sz="1200" dirty="0" smtClean="0"/>
          </a:p>
          <a:p>
            <a:pPr marL="441325" indent="-441325"/>
            <a:r>
              <a:rPr lang="en-US" sz="1200" dirty="0" smtClean="0"/>
              <a:t>Strings are a primitive data type now.</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36</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Language interoperability is the ability of code to interact with code that is written by using a different programming language.</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Language interoperability can help maximize code reuse and improve the efficiency of the development process.</a:t>
            </a:r>
          </a:p>
          <a:p>
            <a:r>
              <a:rPr lang="en-US" dirty="0" smtClean="0"/>
              <a:t>The common language runtime provides the necessary foundation for language interoperability by specifying and enforcing a common type system.</a:t>
            </a:r>
          </a:p>
          <a:p>
            <a:r>
              <a:rPr lang="en-US" dirty="0" smtClean="0"/>
              <a:t> Because all languages targeting the runtime follow the common type system (CTS) rules for defining and using types, the usage of types is consistent across languages.</a:t>
            </a:r>
          </a:p>
          <a:p>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ensure that your managed code is accessible to developers who are using other programming languages, the .NET Framework provides </a:t>
            </a:r>
            <a:r>
              <a:rPr lang="en-US" dirty="0" err="1" smtClean="0"/>
              <a:t>theCommon</a:t>
            </a:r>
            <a:r>
              <a:rPr lang="en-US" dirty="0" smtClean="0"/>
              <a:t> Language Specification(CLS)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Early web development platforms had two key problems. First, they didn’t always scale well. As a result, popular</a:t>
            </a:r>
          </a:p>
          <a:p>
            <a:r>
              <a:rPr lang="en-IN" sz="1200" kern="1200" baseline="0" dirty="0" smtClean="0">
                <a:solidFill>
                  <a:schemeClr val="tx1"/>
                </a:solidFill>
                <a:latin typeface="+mn-lt"/>
                <a:ea typeface="+mn-ea"/>
                <a:cs typeface="+mn-cs"/>
              </a:rPr>
              <a:t>websites would struggle to keep up with the demand of too many simultaneous users, eventually crashing or</a:t>
            </a:r>
          </a:p>
          <a:p>
            <a:r>
              <a:rPr lang="en-IN" sz="1200" kern="1200" baseline="0" dirty="0" smtClean="0">
                <a:solidFill>
                  <a:schemeClr val="tx1"/>
                </a:solidFill>
                <a:latin typeface="+mn-lt"/>
                <a:ea typeface="+mn-ea"/>
                <a:cs typeface="+mn-cs"/>
              </a:rPr>
              <a:t>slowing to a crawl. Second, they provided little more than a bare-bones programming environment. If you</a:t>
            </a:r>
          </a:p>
          <a:p>
            <a:r>
              <a:rPr lang="en-IN" sz="1200" kern="1200" baseline="0" dirty="0" smtClean="0">
                <a:solidFill>
                  <a:schemeClr val="tx1"/>
                </a:solidFill>
                <a:latin typeface="+mn-lt"/>
                <a:ea typeface="+mn-ea"/>
                <a:cs typeface="+mn-cs"/>
              </a:rPr>
              <a:t>wanted higher-level features, such as the ability to authenticate users or read a database, you needed to write</a:t>
            </a:r>
          </a:p>
          <a:p>
            <a:r>
              <a:rPr lang="en-IN" sz="1200" kern="1200" baseline="0" dirty="0" smtClean="0">
                <a:solidFill>
                  <a:schemeClr val="tx1"/>
                </a:solidFill>
                <a:latin typeface="+mn-lt"/>
                <a:ea typeface="+mn-ea"/>
                <a:cs typeface="+mn-cs"/>
              </a:rPr>
              <a:t>pages of code from scratch. Building a web application this way was tedious and error-prone.</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5</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Any language that conforms to the CLS is a .NET language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Hence due to CLS, .NET supports cross-language interoperability.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38</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Language Compilation in .NET</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39</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DE6A7-63A5-41F5-8634-10CA3E9ED84C}" type="slidenum">
              <a:rPr lang="en-US"/>
              <a:pPr/>
              <a:t>40</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xfrm>
            <a:off x="685800" y="4343400"/>
            <a:ext cx="5486400" cy="4114800"/>
          </a:xfrm>
        </p:spPr>
        <p:txBody>
          <a:bodyPr/>
          <a:lstStyle/>
          <a:p>
            <a:r>
              <a:rPr lang="en-US" sz="1800" dirty="0"/>
              <a:t>The Common Language Runtime </a:t>
            </a:r>
            <a:br>
              <a:rPr lang="en-US" sz="1800" dirty="0"/>
            </a:br>
            <a:r>
              <a:rPr lang="en-US" sz="1600" dirty="0"/>
              <a:t>Compilation and Execution</a:t>
            </a:r>
          </a:p>
          <a:p>
            <a:endParaRPr lang="en-US" sz="1600" dirty="0"/>
          </a:p>
          <a:p>
            <a:r>
              <a:rPr lang="en-US" sz="1000" dirty="0"/>
              <a:t>The above diagram illustrates the process used to compile and execute managed code, or code that uses the CLR. Source code written in Visual C#, Visual Basic .NET or another language that targets the CLR is first transformed into MSIL by the appropriate language compiler. Before execution, this MSIL is compiled by the Just-in-Time (JIT) complier into native code for the processor on which the code will operate. The default is to JIT compile each method when it is first called, but it is also possible to “</a:t>
            </a:r>
            <a:r>
              <a:rPr lang="en-US" sz="1000" dirty="0" err="1"/>
              <a:t>preJIT</a:t>
            </a:r>
            <a:r>
              <a:rPr lang="en-US" sz="1000" dirty="0"/>
              <a:t>” MSIL code to native code at assembly install-time. With this option, all methods are compiled before the application is loaded so as to avoid the overhead of JIT compilation on each initial method call. You use the Native Image Generator (Ngen.exe) to create a native image from a managed assembly and install it into the native image cache. </a:t>
            </a:r>
            <a:r>
              <a:rPr lang="en-US" sz="1000" dirty="0">
                <a:solidFill>
                  <a:srgbClr val="000080"/>
                </a:solidFill>
                <a:cs typeface="Arial" charset="0"/>
              </a:rPr>
              <a:t>Once the code is compiled and cached, the CLR does not need to re-compile the MSIL code until the assembly is updated, the Just-In-Time compiled code is removed from the cache, or the machine is restarted.</a:t>
            </a:r>
            <a:endParaRPr lang="en-US" sz="1000" dirty="0"/>
          </a:p>
          <a:p>
            <a:endParaRPr lang="en-US" sz="1000" dirty="0"/>
          </a:p>
          <a:p>
            <a:r>
              <a:rPr lang="en-US" sz="1000" dirty="0"/>
              <a:t>All languages targeting the CLR *should* exhibit a similar performance. While some compilers may produce better MSIL code, large variations in execution speed are unlikely.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4B348F-A4DC-41FE-9134-8EBC307C6EE7}" type="slidenum">
              <a:rPr lang="en-US"/>
              <a:pPr/>
              <a:t>41</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xfrm>
            <a:off x="685800" y="4343400"/>
            <a:ext cx="5486400" cy="41148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Your program source code is converted to MSIL or CIL with the use of language compiler.</a:t>
            </a:r>
          </a:p>
          <a:p>
            <a:r>
              <a:rPr lang="en-US" sz="1200" dirty="0" smtClean="0"/>
              <a:t>This MSIL is platform independent instruction set executed by virtual machine (</a:t>
            </a:r>
            <a:r>
              <a:rPr lang="en-US" sz="1200" dirty="0" err="1" smtClean="0"/>
              <a:t>i.e</a:t>
            </a:r>
            <a:r>
              <a:rPr lang="en-US" sz="1200" dirty="0" smtClean="0"/>
              <a:t> CLR)</a:t>
            </a:r>
            <a:endParaRPr lang="bg-BG"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To counter these problems, Microsoft created higher-level development platforms—first ASP and then</a:t>
            </a:r>
          </a:p>
          <a:p>
            <a:r>
              <a:rPr lang="en-IN" sz="1200" kern="1200" baseline="0" dirty="0" smtClean="0">
                <a:solidFill>
                  <a:schemeClr val="tx1"/>
                </a:solidFill>
                <a:latin typeface="+mn-lt"/>
                <a:ea typeface="+mn-ea"/>
                <a:cs typeface="+mn-cs"/>
              </a:rPr>
              <a:t>ASP.NET. These technologies allow developers to program dynamic web pages without worrying about the</a:t>
            </a:r>
          </a:p>
          <a:p>
            <a:r>
              <a:rPr lang="en-IN" sz="1200" kern="1200" baseline="0" dirty="0" smtClean="0">
                <a:solidFill>
                  <a:schemeClr val="tx1"/>
                </a:solidFill>
                <a:latin typeface="+mn-lt"/>
                <a:ea typeface="+mn-ea"/>
                <a:cs typeface="+mn-cs"/>
              </a:rPr>
              <a:t>low-level implementation details. Even better, ASP.NET is stuffed full of sophisticated features, including tools</a:t>
            </a:r>
          </a:p>
          <a:p>
            <a:r>
              <a:rPr lang="en-IN" sz="1200" kern="1200" baseline="0" dirty="0" smtClean="0">
                <a:solidFill>
                  <a:schemeClr val="tx1"/>
                </a:solidFill>
                <a:latin typeface="+mn-lt"/>
                <a:ea typeface="+mn-ea"/>
                <a:cs typeface="+mn-cs"/>
              </a:rPr>
              <a:t>for implementing security, managing data, storing user-specific information, and much more. And amazingly</a:t>
            </a:r>
          </a:p>
          <a:p>
            <a:r>
              <a:rPr lang="en-IN" sz="1200" kern="1200" baseline="0" dirty="0" smtClean="0">
                <a:solidFill>
                  <a:schemeClr val="tx1"/>
                </a:solidFill>
                <a:latin typeface="+mn-lt"/>
                <a:ea typeface="+mn-ea"/>
                <a:cs typeface="+mn-cs"/>
              </a:rPr>
              <a:t>enough, it’s even possible to program an ASP.NET page without knowing anything about HTML (although a little</a:t>
            </a:r>
          </a:p>
          <a:p>
            <a:r>
              <a:rPr lang="en-IN" sz="1200" kern="1200" baseline="0" dirty="0" smtClean="0">
                <a:solidFill>
                  <a:schemeClr val="tx1"/>
                </a:solidFill>
                <a:latin typeface="+mn-lt"/>
                <a:ea typeface="+mn-ea"/>
                <a:cs typeface="+mn-cs"/>
              </a:rPr>
              <a:t>bit of HTML smarts will help you build your pages more quickly and effectively).</a:t>
            </a: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F2440-582D-4136-95E8-F5218A6DCA13}" type="slidenum">
              <a:rPr lang="en-US" smtClean="0"/>
              <a:pPr/>
              <a:t>7</a:t>
            </a:fld>
            <a:endParaRPr lang="en-US"/>
          </a:p>
        </p:txBody>
      </p:sp>
    </p:spTree>
    <p:extLst>
      <p:ext uri="{BB962C8B-B14F-4D97-AF65-F5344CB8AC3E}">
        <p14:creationId xmlns="" xmlns:p14="http://schemas.microsoft.com/office/powerpoint/2010/main" val="2654029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So what’s the difference between a website and a web application? Not a lot…or everything. It’s mostly a matter of perspective and semantics and is largely opinion based. Even if you wanted to ask Wikipedia (and who doesn’t?), you’d get definitions for a </a:t>
            </a:r>
            <a:r>
              <a:rPr lang="en-IN" sz="1200" b="0" i="0" u="none" strike="noStrike" kern="1200" dirty="0" smtClean="0">
                <a:solidFill>
                  <a:schemeClr val="tx1"/>
                </a:solidFill>
                <a:latin typeface="+mn-lt"/>
                <a:ea typeface="+mn-ea"/>
                <a:cs typeface="+mn-cs"/>
                <a:hlinkClick r:id="rId3"/>
              </a:rPr>
              <a:t>web application</a:t>
            </a:r>
            <a:r>
              <a:rPr lang="en-IN" sz="1200" b="0" i="0" kern="1200" dirty="0" smtClean="0">
                <a:solidFill>
                  <a:schemeClr val="tx1"/>
                </a:solidFill>
                <a:latin typeface="+mn-lt"/>
                <a:ea typeface="+mn-ea"/>
                <a:cs typeface="+mn-cs"/>
              </a:rPr>
              <a:t> and a </a:t>
            </a:r>
            <a:r>
              <a:rPr lang="en-IN" sz="1200" b="0" i="0" u="none" strike="noStrike" kern="1200" dirty="0" smtClean="0">
                <a:solidFill>
                  <a:schemeClr val="tx1"/>
                </a:solidFill>
                <a:latin typeface="+mn-lt"/>
                <a:ea typeface="+mn-ea"/>
                <a:cs typeface="+mn-cs"/>
                <a:hlinkClick r:id="rId4"/>
              </a:rPr>
              <a:t>website</a:t>
            </a:r>
            <a:r>
              <a:rPr lang="en-IN" sz="1200" b="0" i="0" kern="1200" dirty="0" smtClean="0">
                <a:solidFill>
                  <a:schemeClr val="tx1"/>
                </a:solidFill>
                <a:latin typeface="+mn-lt"/>
                <a:ea typeface="+mn-ea"/>
                <a:cs typeface="+mn-cs"/>
              </a:rPr>
              <a:t> that sound awfully similar.</a:t>
            </a:r>
          </a:p>
          <a:p>
            <a:endParaRPr lang="en-US" sz="1200" b="0" i="0" kern="1200" dirty="0" smtClean="0">
              <a:solidFill>
                <a:schemeClr val="tx1"/>
              </a:solidFill>
              <a:latin typeface="+mn-lt"/>
              <a:ea typeface="+mn-ea"/>
              <a:cs typeface="+mn-cs"/>
            </a:endParaRPr>
          </a:p>
          <a:p>
            <a:r>
              <a:rPr lang="en-IN" dirty="0" smtClean="0">
                <a:hlinkClick r:id="rId5"/>
              </a:rPr>
              <a:t>https://www.seguetech.com/website-vs-web-application-whats-the-difference/</a:t>
            </a:r>
            <a:endParaRPr lang="en-IN" dirty="0" smtClean="0"/>
          </a:p>
          <a:p>
            <a:endParaRPr lang="en-US" dirty="0" smtClean="0"/>
          </a:p>
          <a:p>
            <a:r>
              <a:rPr lang="en-IN" dirty="0" smtClean="0">
                <a:hlinkClick r:id="rId6"/>
              </a:rPr>
              <a:t>https://stackoverflow.com/questions/8694922/whats-the-difference-between-a-web-site-and-a-web-application</a:t>
            </a:r>
            <a:endParaRPr lang="en-IN"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IN" sz="1200" b="0" i="0" kern="1200" dirty="0" smtClean="0">
                <a:solidFill>
                  <a:schemeClr val="tx1"/>
                </a:solidFill>
                <a:latin typeface="+mn-lt"/>
                <a:ea typeface="+mn-ea"/>
                <a:cs typeface="+mn-cs"/>
              </a:rPr>
              <a:t>Most people will use the term website for just about everything, </a:t>
            </a:r>
            <a:r>
              <a:rPr lang="en-IN" sz="1200" b="1" i="0" kern="1200" dirty="0" smtClean="0">
                <a:solidFill>
                  <a:schemeClr val="tx1"/>
                </a:solidFill>
                <a:latin typeface="+mn-lt"/>
                <a:ea typeface="+mn-ea"/>
                <a:cs typeface="+mn-cs"/>
              </a:rPr>
              <a:t>and they’re not wrong</a:t>
            </a:r>
            <a:r>
              <a:rPr lang="en-IN" sz="1200" b="0" i="0" kern="1200" dirty="0" smtClean="0">
                <a:solidFill>
                  <a:schemeClr val="tx1"/>
                </a:solidFill>
                <a:latin typeface="+mn-lt"/>
                <a:ea typeface="+mn-ea"/>
                <a:cs typeface="+mn-cs"/>
              </a:rPr>
              <a:t>. If what you’re talking about is something that exists out on the internet and you get there with your web browser, then it’s a website. However, if you ask someone in IT, you’re just as likely to hear them describe something like that as a web application. If you asked ten different IT professionals to explain the difference between the terms, you’re probably going to get ten different answers, but in the opinion of </a:t>
            </a:r>
            <a:r>
              <a:rPr lang="en-IN" sz="1200" b="0" i="1" kern="1200" dirty="0" smtClean="0">
                <a:solidFill>
                  <a:schemeClr val="tx1"/>
                </a:solidFill>
                <a:latin typeface="+mn-lt"/>
                <a:ea typeface="+mn-ea"/>
                <a:cs typeface="+mn-cs"/>
              </a:rPr>
              <a:t>this</a:t>
            </a:r>
            <a:r>
              <a:rPr lang="en-IN" sz="1200" b="0" i="0" kern="1200" dirty="0" smtClean="0">
                <a:solidFill>
                  <a:schemeClr val="tx1"/>
                </a:solidFill>
                <a:latin typeface="+mn-lt"/>
                <a:ea typeface="+mn-ea"/>
                <a:cs typeface="+mn-cs"/>
              </a:rPr>
              <a:t> IT professional, the difference boils down to this:</a:t>
            </a:r>
          </a:p>
          <a:p>
            <a:r>
              <a:rPr lang="en-IN" sz="1200" b="0" i="0" kern="1200" dirty="0" smtClean="0">
                <a:solidFill>
                  <a:schemeClr val="tx1"/>
                </a:solidFill>
                <a:latin typeface="+mn-lt"/>
                <a:ea typeface="+mn-ea"/>
                <a:cs typeface="+mn-cs"/>
              </a:rPr>
              <a:t>A website is informational</a:t>
            </a:r>
          </a:p>
          <a:p>
            <a:r>
              <a:rPr lang="en-IN" sz="1200" b="0" i="0" kern="1200" dirty="0" smtClean="0">
                <a:solidFill>
                  <a:schemeClr val="tx1"/>
                </a:solidFill>
                <a:latin typeface="+mn-lt"/>
                <a:ea typeface="+mn-ea"/>
                <a:cs typeface="+mn-cs"/>
              </a:rPr>
              <a:t>A web application is interactive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i="1" dirty="0" smtClean="0"/>
              <a:t>website</a:t>
            </a:r>
            <a:r>
              <a:rPr lang="en-US" dirty="0" smtClean="0"/>
              <a:t> is defined by its content, while a web </a:t>
            </a:r>
            <a:r>
              <a:rPr lang="en-US" i="1" dirty="0" smtClean="0"/>
              <a:t>application</a:t>
            </a:r>
            <a:r>
              <a:rPr lang="en-US" dirty="0" smtClean="0"/>
              <a:t> is defined by its interaction with the user.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Web site can be considered as subset of Web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IN" sz="1200" b="0" i="0" kern="1200" dirty="0" smtClean="0">
                <a:solidFill>
                  <a:schemeClr val="tx1"/>
                </a:solidFill>
                <a:latin typeface="+mn-lt"/>
                <a:ea typeface="+mn-ea"/>
                <a:cs typeface="+mn-cs"/>
              </a:rPr>
              <a:t>To illustrate the difference, let’s take the example of a restaurant’s web presence. If you visit the site for your local Chinese takeout joint and find nothing more than the hours of operation, a menu, directions from the nearest highway or a static map, and contact information listed then you’ve got yourself a </a:t>
            </a:r>
            <a:r>
              <a:rPr lang="en-IN" sz="1200" b="1" i="0" kern="1200" dirty="0" smtClean="0">
                <a:solidFill>
                  <a:schemeClr val="tx1"/>
                </a:solidFill>
                <a:latin typeface="+mn-lt"/>
                <a:ea typeface="+mn-ea"/>
                <a:cs typeface="+mn-cs"/>
              </a:rPr>
              <a:t>website</a:t>
            </a:r>
            <a:r>
              <a:rPr lang="en-IN" sz="1200" b="0" i="0" kern="1200" dirty="0" smtClean="0">
                <a:solidFill>
                  <a:schemeClr val="tx1"/>
                </a:solidFill>
                <a:latin typeface="+mn-lt"/>
                <a:ea typeface="+mn-ea"/>
                <a:cs typeface="+mn-cs"/>
              </a:rPr>
              <a:t>.</a:t>
            </a:r>
          </a:p>
          <a:p>
            <a:r>
              <a:rPr lang="en-IN" sz="1200" b="0" i="0" kern="1200" dirty="0" smtClean="0">
                <a:solidFill>
                  <a:schemeClr val="tx1"/>
                </a:solidFill>
                <a:latin typeface="+mn-lt"/>
                <a:ea typeface="+mn-ea"/>
                <a:cs typeface="+mn-cs"/>
              </a:rPr>
              <a:t>However, if you went out and visited a site like the one for </a:t>
            </a:r>
            <a:r>
              <a:rPr lang="en-IN" sz="1200" b="0" i="0" u="none" strike="noStrike" kern="1200" dirty="0" smtClean="0">
                <a:solidFill>
                  <a:schemeClr val="tx1"/>
                </a:solidFill>
                <a:latin typeface="+mn-lt"/>
                <a:ea typeface="+mn-ea"/>
                <a:cs typeface="+mn-cs"/>
                <a:hlinkClick r:id="rId3"/>
              </a:rPr>
              <a:t>P.F. Chang’s</a:t>
            </a:r>
            <a:r>
              <a:rPr lang="en-IN" sz="1200" b="0" i="0" kern="1200" dirty="0" smtClean="0">
                <a:solidFill>
                  <a:schemeClr val="tx1"/>
                </a:solidFill>
                <a:latin typeface="+mn-lt"/>
                <a:ea typeface="+mn-ea"/>
                <a:cs typeface="+mn-cs"/>
              </a:rPr>
              <a:t>, you would find all the “static” information and then additional functionality. You can make a reservation, view a customized menu that includes prices at your local store, order your food online, or purchase a gift card. This sort of interactivity is specific to a web </a:t>
            </a:r>
            <a:r>
              <a:rPr lang="en-IN" sz="1200" b="1" i="0" kern="1200" dirty="0" smtClean="0">
                <a:solidFill>
                  <a:schemeClr val="tx1"/>
                </a:solidFill>
                <a:latin typeface="+mn-lt"/>
                <a:ea typeface="+mn-ea"/>
                <a:cs typeface="+mn-cs"/>
              </a:rPr>
              <a:t>application</a:t>
            </a:r>
            <a:r>
              <a:rPr lang="en-IN" sz="1200" b="0" i="0" kern="1200" dirty="0" smtClean="0">
                <a:solidFill>
                  <a:schemeClr val="tx1"/>
                </a:solidFill>
                <a:latin typeface="+mn-lt"/>
                <a:ea typeface="+mn-ea"/>
                <a:cs typeface="+mn-cs"/>
              </a:rPr>
              <a:t> and is what differentiates it from a website. Put simply, </a:t>
            </a:r>
            <a:r>
              <a:rPr lang="en-IN" sz="1200" b="1" i="0" kern="1200" dirty="0" smtClean="0">
                <a:solidFill>
                  <a:schemeClr val="tx1"/>
                </a:solidFill>
                <a:latin typeface="+mn-lt"/>
                <a:ea typeface="+mn-ea"/>
                <a:cs typeface="+mn-cs"/>
              </a:rPr>
              <a:t>a web application is a web site that the user can control.</a:t>
            </a:r>
            <a:endParaRPr lang="en-IN" sz="1200" b="0" i="0" kern="1200" dirty="0" smtClean="0">
              <a:solidFill>
                <a:schemeClr val="tx1"/>
              </a:solidFill>
              <a:latin typeface="+mn-lt"/>
              <a:ea typeface="+mn-ea"/>
              <a:cs typeface="+mn-cs"/>
            </a:endParaRPr>
          </a:p>
          <a:p>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 HTML document has two types of content: the text and the elements (or tags) that tell the browser how to format it</a:t>
            </a:r>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ASP.NET is designed first and foremost as a </a:t>
            </a:r>
            <a:r>
              <a:rPr lang="en-IN" sz="1200" i="1" kern="1200" baseline="0" dirty="0" smtClean="0">
                <a:solidFill>
                  <a:schemeClr val="tx1"/>
                </a:solidFill>
                <a:latin typeface="+mn-lt"/>
                <a:ea typeface="+mn-ea"/>
                <a:cs typeface="+mn-cs"/>
              </a:rPr>
              <a:t>server-side programming platform. That means that all ASP.NET</a:t>
            </a:r>
          </a:p>
          <a:p>
            <a:r>
              <a:rPr lang="en-IN" sz="1200" kern="1200" baseline="0" dirty="0" smtClean="0">
                <a:solidFill>
                  <a:schemeClr val="tx1"/>
                </a:solidFill>
                <a:latin typeface="+mn-lt"/>
                <a:ea typeface="+mn-ea"/>
                <a:cs typeface="+mn-cs"/>
              </a:rPr>
              <a:t>code runs on the web server. When the ASP.NET code finishes running, the web server sends the user the final</a:t>
            </a:r>
          </a:p>
          <a:p>
            <a:r>
              <a:rPr lang="en-IN" sz="1200" kern="1200" baseline="0" dirty="0" smtClean="0">
                <a:solidFill>
                  <a:schemeClr val="tx1"/>
                </a:solidFill>
                <a:latin typeface="+mn-lt"/>
                <a:ea typeface="+mn-ea"/>
                <a:cs typeface="+mn-cs"/>
              </a:rPr>
              <a:t>result—an ordinary HTML page that can be viewed in any browser.</a:t>
            </a:r>
          </a:p>
          <a:p>
            <a:r>
              <a:rPr lang="en-IN" sz="1200" kern="1200" baseline="0" dirty="0" smtClean="0">
                <a:solidFill>
                  <a:schemeClr val="tx1"/>
                </a:solidFill>
                <a:latin typeface="+mn-lt"/>
                <a:ea typeface="+mn-ea"/>
                <a:cs typeface="+mn-cs"/>
              </a:rPr>
              <a:t>Server-side programming isn’t the only way to make an interactive web page. Another option is </a:t>
            </a:r>
            <a:r>
              <a:rPr lang="en-IN" sz="1200" i="1" kern="1200" baseline="0" dirty="0" smtClean="0">
                <a:solidFill>
                  <a:schemeClr val="tx1"/>
                </a:solidFill>
                <a:latin typeface="+mn-lt"/>
                <a:ea typeface="+mn-ea"/>
                <a:cs typeface="+mn-cs"/>
              </a:rPr>
              <a:t>client-side</a:t>
            </a:r>
          </a:p>
          <a:p>
            <a:r>
              <a:rPr lang="en-IN" sz="1200" kern="1200" baseline="0" dirty="0" smtClean="0">
                <a:solidFill>
                  <a:schemeClr val="tx1"/>
                </a:solidFill>
                <a:latin typeface="+mn-lt"/>
                <a:ea typeface="+mn-ea"/>
                <a:cs typeface="+mn-cs"/>
              </a:rPr>
              <a:t>programming, which asks the browser to download the code and execute it locally, on the client’s computer. Just</a:t>
            </a:r>
          </a:p>
          <a:p>
            <a:r>
              <a:rPr lang="en-IN" sz="1200" kern="1200" baseline="0" dirty="0" smtClean="0">
                <a:solidFill>
                  <a:schemeClr val="tx1"/>
                </a:solidFill>
                <a:latin typeface="+mn-lt"/>
                <a:ea typeface="+mn-ea"/>
                <a:cs typeface="+mn-cs"/>
              </a:rPr>
              <a:t>as there are a variety of server-side programming platforms, there are also various ways to perform client-side</a:t>
            </a:r>
          </a:p>
          <a:p>
            <a:r>
              <a:rPr lang="en-IN" sz="1200" kern="1200" baseline="0" dirty="0" smtClean="0">
                <a:solidFill>
                  <a:schemeClr val="tx1"/>
                </a:solidFill>
                <a:latin typeface="+mn-lt"/>
                <a:ea typeface="+mn-ea"/>
                <a:cs typeface="+mn-cs"/>
              </a:rPr>
              <a:t>programming, from snippets of JavaScript code that can be embedded right inside the HTML of a web page, to</a:t>
            </a:r>
          </a:p>
          <a:p>
            <a:r>
              <a:rPr lang="en-IN" sz="1200" kern="1200" baseline="0" dirty="0" smtClean="0">
                <a:solidFill>
                  <a:schemeClr val="tx1"/>
                </a:solidFill>
                <a:latin typeface="+mn-lt"/>
                <a:ea typeface="+mn-ea"/>
                <a:cs typeface="+mn-cs"/>
              </a:rPr>
              <a:t>plug-ins such as Adobe Flash and Microsoft Silverlight.</a:t>
            </a:r>
            <a:endParaRPr lang="en-IN" dirty="0" smtClean="0"/>
          </a:p>
          <a:p>
            <a:endParaRPr lang="en-IN" dirty="0"/>
          </a:p>
        </p:txBody>
      </p:sp>
      <p:sp>
        <p:nvSpPr>
          <p:cNvPr id="4" name="Slide Number Placeholder 3"/>
          <p:cNvSpPr>
            <a:spLocks noGrp="1"/>
          </p:cNvSpPr>
          <p:nvPr>
            <p:ph type="sldNum" sz="quarter" idx="10"/>
          </p:nvPr>
        </p:nvSpPr>
        <p:spPr/>
        <p:txBody>
          <a:bodyPr/>
          <a:lstStyle/>
          <a:p>
            <a:fld id="{BB45A960-BDED-4F5C-8639-33EEF3B8EB80}"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ail.google.com/" TargetMode="External"/><Relationship Id="rId2" Type="http://schemas.openxmlformats.org/officeDocument/2006/relationships/hyperlink" Target="https://ddu.ac.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WDDN</a:t>
            </a:r>
            <a:endParaRPr lang="en-IN" dirty="0"/>
          </a:p>
        </p:txBody>
      </p:sp>
      <p:sp>
        <p:nvSpPr>
          <p:cNvPr id="3" name="Subtitle 2"/>
          <p:cNvSpPr>
            <a:spLocks noGrp="1"/>
          </p:cNvSpPr>
          <p:nvPr>
            <p:ph type="subTitle" idx="1"/>
          </p:nvPr>
        </p:nvSpPr>
        <p:spPr>
          <a:xfrm>
            <a:off x="838200" y="3886200"/>
            <a:ext cx="7543800" cy="1752600"/>
          </a:xfrm>
        </p:spPr>
        <p:txBody>
          <a:bodyPr>
            <a:normAutofit fontScale="92500" lnSpcReduction="10000"/>
          </a:bodyPr>
          <a:lstStyle/>
          <a:p>
            <a:r>
              <a:rPr lang="en-US" dirty="0" smtClean="0"/>
              <a:t>Prepared for </a:t>
            </a:r>
            <a:r>
              <a:rPr lang="en-US" dirty="0" err="1" smtClean="0"/>
              <a:t>V</a:t>
            </a:r>
            <a:r>
              <a:rPr lang="en-US" baseline="30000" dirty="0" err="1" smtClean="0"/>
              <a:t>th</a:t>
            </a:r>
            <a:r>
              <a:rPr lang="en-US" dirty="0" smtClean="0"/>
              <a:t> semester DDU-CE students 2019-20 WDDN</a:t>
            </a:r>
          </a:p>
          <a:p>
            <a:endParaRPr lang="en-US" dirty="0" smtClean="0"/>
          </a:p>
          <a:p>
            <a:pPr algn="r"/>
            <a:r>
              <a:rPr lang="en-US" sz="1700" dirty="0" err="1" smtClean="0"/>
              <a:t>Apurva</a:t>
            </a:r>
            <a:r>
              <a:rPr lang="en-US" sz="1700" dirty="0" smtClean="0"/>
              <a:t> A Mehta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site </a:t>
            </a:r>
            <a:r>
              <a:rPr lang="en-US" dirty="0" err="1" smtClean="0"/>
              <a:t>vs</a:t>
            </a:r>
            <a:r>
              <a:rPr lang="en-US" dirty="0" smtClean="0"/>
              <a:t> Web App.</a:t>
            </a:r>
            <a:endParaRPr lang="en-IN" dirty="0"/>
          </a:p>
        </p:txBody>
      </p:sp>
      <p:pic>
        <p:nvPicPr>
          <p:cNvPr id="4" name="Content Placeholder 3" descr="2ee4751cf6f42e70ec03aff1daeaed95.jpg"/>
          <p:cNvPicPr>
            <a:picLocks noGrp="1" noChangeAspect="1"/>
          </p:cNvPicPr>
          <p:nvPr>
            <p:ph idx="1"/>
          </p:nvPr>
        </p:nvPicPr>
        <p:blipFill>
          <a:blip r:embed="rId3" cstate="print"/>
          <a:stretch>
            <a:fillRect/>
          </a:stretch>
        </p:blipFill>
        <p:spPr>
          <a:xfrm>
            <a:off x="2110123" y="1600200"/>
            <a:ext cx="4923753"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IN" dirty="0" smtClean="0"/>
              <a:t>A website is </a:t>
            </a:r>
            <a:r>
              <a:rPr lang="en-IN" b="1" dirty="0" smtClean="0"/>
              <a:t>informational</a:t>
            </a:r>
          </a:p>
          <a:p>
            <a:r>
              <a:rPr lang="en-IN" dirty="0" smtClean="0"/>
              <a:t>A web application is </a:t>
            </a:r>
            <a:r>
              <a:rPr lang="en-IN" b="1" dirty="0" smtClean="0"/>
              <a:t>interactive</a:t>
            </a:r>
          </a:p>
          <a:p>
            <a:endParaRPr lang="en-US" dirty="0" smtClean="0"/>
          </a:p>
          <a:p>
            <a:r>
              <a:rPr lang="en-US" dirty="0" smtClean="0"/>
              <a:t>Normally Web sites have static content while Web Apps are interactive</a:t>
            </a:r>
          </a:p>
          <a:p>
            <a:r>
              <a:rPr lang="en-IN" b="1" dirty="0" smtClean="0"/>
              <a:t>A web application is a web site that the user can control</a:t>
            </a:r>
            <a:endParaRPr lang="en-US" b="1" dirty="0"/>
          </a:p>
        </p:txBody>
      </p:sp>
    </p:spTree>
    <p:extLst>
      <p:ext uri="{BB962C8B-B14F-4D97-AF65-F5344CB8AC3E}">
        <p14:creationId xmlns="" xmlns:p14="http://schemas.microsoft.com/office/powerpoint/2010/main" val="162464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lstStyle/>
          <a:p>
            <a:r>
              <a:rPr lang="en-US" dirty="0" smtClean="0"/>
              <a:t>Website: </a:t>
            </a:r>
            <a:r>
              <a:rPr lang="en-IN" dirty="0" smtClean="0">
                <a:hlinkClick r:id="rId2"/>
              </a:rPr>
              <a:t>https://ddu.ac.in/</a:t>
            </a:r>
            <a:endParaRPr lang="en-IN" dirty="0" smtClean="0"/>
          </a:p>
          <a:p>
            <a:r>
              <a:rPr lang="en-US" dirty="0" smtClean="0"/>
              <a:t>Web application: </a:t>
            </a:r>
            <a:r>
              <a:rPr lang="en-IN" dirty="0" smtClean="0">
                <a:hlinkClick r:id="rId3"/>
              </a:rPr>
              <a:t>https://mail.google.com</a:t>
            </a:r>
            <a:endParaRPr lang="en-IN" dirty="0" smtClean="0"/>
          </a:p>
          <a:p>
            <a:endParaRPr lang="en-US" dirty="0" smtClean="0"/>
          </a:p>
          <a:p>
            <a:r>
              <a:rPr lang="en-IN" b="1" dirty="0" smtClean="0"/>
              <a:t>They are not entirely exclusive</a:t>
            </a:r>
          </a:p>
          <a:p>
            <a:pPr lvl="1"/>
            <a:r>
              <a:rPr lang="en-IN" dirty="0" err="1" smtClean="0"/>
              <a:t>egov</a:t>
            </a:r>
            <a:r>
              <a:rPr lang="en-IN" dirty="0" smtClean="0"/>
              <a:t>?</a:t>
            </a:r>
          </a:p>
          <a:p>
            <a:pPr lvl="1"/>
            <a:r>
              <a:rPr lang="en-IN" dirty="0" err="1" smtClean="0"/>
              <a:t>moodle</a:t>
            </a:r>
            <a:r>
              <a:rPr lang="en-IN" dirty="0" smtClean="0"/>
              <a:t>?</a:t>
            </a:r>
          </a:p>
          <a:p>
            <a:pPr lvl="1">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a:t>
            </a:r>
            <a:endParaRPr lang="en-US" dirty="0"/>
          </a:p>
        </p:txBody>
      </p:sp>
      <p:sp>
        <p:nvSpPr>
          <p:cNvPr id="3" name="Content Placeholder 2"/>
          <p:cNvSpPr>
            <a:spLocks noGrp="1"/>
          </p:cNvSpPr>
          <p:nvPr>
            <p:ph idx="1"/>
          </p:nvPr>
        </p:nvSpPr>
        <p:spPr/>
        <p:txBody>
          <a:bodyPr>
            <a:noAutofit/>
          </a:bodyPr>
          <a:lstStyle/>
          <a:p>
            <a:r>
              <a:rPr lang="en-US" sz="3000" dirty="0" smtClean="0"/>
              <a:t>HTML  Page : Text + Elements</a:t>
            </a:r>
          </a:p>
          <a:p>
            <a:endParaRPr lang="en-US" sz="3000" dirty="0" smtClean="0"/>
          </a:p>
          <a:p>
            <a:r>
              <a:rPr lang="en-US" sz="3000" dirty="0" smtClean="0"/>
              <a:t>HTML </a:t>
            </a:r>
            <a:r>
              <a:rPr lang="en-US" sz="3000" dirty="0"/>
              <a:t>forms allow web developers to design standard input </a:t>
            </a:r>
            <a:r>
              <a:rPr lang="en-US" sz="3000" dirty="0" smtClean="0"/>
              <a:t>pages</a:t>
            </a:r>
          </a:p>
          <a:p>
            <a:endParaRPr lang="en-US" sz="3000" dirty="0" smtClean="0"/>
          </a:p>
          <a:p>
            <a:r>
              <a:rPr lang="en-US" sz="3000" dirty="0" smtClean="0"/>
              <a:t>Server </a:t>
            </a:r>
            <a:r>
              <a:rPr lang="en-US" sz="3000" dirty="0"/>
              <a:t>side, </a:t>
            </a:r>
            <a:r>
              <a:rPr lang="en-US" sz="3000" dirty="0" smtClean="0"/>
              <a:t>a custom </a:t>
            </a:r>
            <a:r>
              <a:rPr lang="en-US" sz="3000" dirty="0"/>
              <a:t>application receives and processes the </a:t>
            </a:r>
            <a:r>
              <a:rPr lang="en-US" sz="3000" dirty="0" smtClean="0"/>
              <a:t>data</a:t>
            </a:r>
            <a:r>
              <a:rPr lang="en-US" sz="3000" dirty="0"/>
              <a:t/>
            </a:r>
            <a:br>
              <a:rPr lang="en-US" sz="3000" dirty="0"/>
            </a:br>
            <a:r>
              <a:rPr lang="en-US" sz="3000" dirty="0"/>
              <a:t/>
            </a:r>
            <a:br>
              <a:rPr lang="en-US" sz="3000" dirty="0"/>
            </a:br>
            <a:r>
              <a:rPr lang="en-US" sz="3000" dirty="0"/>
              <a:t/>
            </a:r>
            <a:br>
              <a:rPr lang="en-US" sz="3000" dirty="0"/>
            </a:br>
            <a:r>
              <a:rPr lang="en-US" sz="3000" dirty="0"/>
              <a:t/>
            </a:r>
            <a:br>
              <a:rPr lang="en-US" sz="3000" dirty="0"/>
            </a:br>
            <a:r>
              <a:rPr lang="en-US" sz="3000" dirty="0"/>
              <a:t/>
            </a:r>
            <a:br>
              <a:rPr lang="en-US" sz="3000" dirty="0"/>
            </a:br>
            <a:r>
              <a:rPr lang="en-US" sz="3000" dirty="0"/>
              <a:t/>
            </a:r>
            <a:br>
              <a:rPr lang="en-US" sz="3000" dirty="0"/>
            </a:br>
            <a:endParaRPr lang="en-US" sz="3000" dirty="0"/>
          </a:p>
        </p:txBody>
      </p:sp>
    </p:spTree>
    <p:extLst>
      <p:ext uri="{BB962C8B-B14F-4D97-AF65-F5344CB8AC3E}">
        <p14:creationId xmlns="" xmlns:p14="http://schemas.microsoft.com/office/powerpoint/2010/main" val="684058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Client-side </a:t>
            </a:r>
            <a:r>
              <a:rPr lang="en-US" dirty="0" err="1" smtClean="0"/>
              <a:t>vs</a:t>
            </a:r>
            <a:r>
              <a:rPr lang="en-US" dirty="0" smtClean="0"/>
              <a:t> Server-side</a:t>
            </a:r>
            <a:br>
              <a:rPr lang="en-US" dirty="0" smtClean="0"/>
            </a:br>
            <a:r>
              <a:rPr lang="en-US" dirty="0" smtClean="0"/>
              <a:t> Web Application</a:t>
            </a:r>
            <a:endParaRPr lang="en-IN" dirty="0"/>
          </a:p>
        </p:txBody>
      </p:sp>
      <p:pic>
        <p:nvPicPr>
          <p:cNvPr id="1026" name="Picture 2"/>
          <p:cNvPicPr>
            <a:picLocks noChangeAspect="1" noChangeArrowheads="1"/>
          </p:cNvPicPr>
          <p:nvPr/>
        </p:nvPicPr>
        <p:blipFill>
          <a:blip r:embed="rId3" cstate="print"/>
          <a:srcRect/>
          <a:stretch>
            <a:fillRect/>
          </a:stretch>
        </p:blipFill>
        <p:spPr bwMode="auto">
          <a:xfrm>
            <a:off x="914400" y="2438400"/>
            <a:ext cx="3124200" cy="2209800"/>
          </a:xfrm>
          <a:prstGeom prst="rect">
            <a:avLst/>
          </a:prstGeom>
          <a:noFill/>
          <a:ln w="9525">
            <a:noFill/>
            <a:miter lim="800000"/>
            <a:headEnd/>
            <a:tailEnd/>
          </a:ln>
        </p:spPr>
      </p:pic>
      <p:pic>
        <p:nvPicPr>
          <p:cNvPr id="5" name="Picture 4" descr="stockfresh_367100_mother-feeding-her-baby_sizes-copy.jpg"/>
          <p:cNvPicPr>
            <a:picLocks noChangeAspect="1"/>
          </p:cNvPicPr>
          <p:nvPr/>
        </p:nvPicPr>
        <p:blipFill>
          <a:blip r:embed="rId4" cstate="print"/>
          <a:stretch>
            <a:fillRect/>
          </a:stretch>
        </p:blipFill>
        <p:spPr>
          <a:xfrm>
            <a:off x="5562600" y="2438400"/>
            <a:ext cx="2857500" cy="21431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web application</a:t>
            </a: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719138" y="1666875"/>
            <a:ext cx="7705725" cy="4124325"/>
          </a:xfrm>
          <a:prstGeom prst="rect">
            <a:avLst/>
          </a:prstGeom>
          <a:noFill/>
          <a:ln w="9525">
            <a:noFill/>
            <a:miter lim="800000"/>
            <a:headEnd/>
            <a:tailEnd/>
          </a:ln>
        </p:spPr>
      </p:pic>
    </p:spTree>
    <p:extLst>
      <p:ext uri="{BB962C8B-B14F-4D97-AF65-F5344CB8AC3E}">
        <p14:creationId xmlns="" xmlns:p14="http://schemas.microsoft.com/office/powerpoint/2010/main" val="3624459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web application</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719138" y="1704975"/>
            <a:ext cx="7705725" cy="4314825"/>
          </a:xfrm>
          <a:prstGeom prst="rect">
            <a:avLst/>
          </a:prstGeom>
          <a:noFill/>
          <a:ln w="9525">
            <a:noFill/>
            <a:miter lim="800000"/>
            <a:headEnd/>
            <a:tailEnd/>
          </a:ln>
        </p:spPr>
      </p:pic>
    </p:spTree>
    <p:extLst>
      <p:ext uri="{BB962C8B-B14F-4D97-AF65-F5344CB8AC3E}">
        <p14:creationId xmlns="" xmlns:p14="http://schemas.microsoft.com/office/powerpoint/2010/main" val="3624459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US" dirty="0"/>
          </a:p>
        </p:txBody>
      </p:sp>
      <p:sp>
        <p:nvSpPr>
          <p:cNvPr id="3" name="Content Placeholder 2"/>
          <p:cNvSpPr>
            <a:spLocks noGrp="1"/>
          </p:cNvSpPr>
          <p:nvPr>
            <p:ph idx="1"/>
          </p:nvPr>
        </p:nvSpPr>
        <p:spPr/>
        <p:txBody>
          <a:bodyPr/>
          <a:lstStyle/>
          <a:p>
            <a:r>
              <a:rPr lang="en-US" dirty="0" smtClean="0"/>
              <a:t>Server side programming works good but there may be </a:t>
            </a:r>
            <a:r>
              <a:rPr lang="en-US" b="1" dirty="0" smtClean="0"/>
              <a:t>scalability</a:t>
            </a:r>
            <a:r>
              <a:rPr lang="en-US" dirty="0" smtClean="0"/>
              <a:t> issues.</a:t>
            </a:r>
          </a:p>
          <a:p>
            <a:r>
              <a:rPr lang="en-US" dirty="0" smtClean="0"/>
              <a:t>Issues in Client side programming :</a:t>
            </a:r>
          </a:p>
          <a:p>
            <a:pPr lvl="1"/>
            <a:r>
              <a:rPr lang="en-US" dirty="0" smtClean="0">
                <a:solidFill>
                  <a:srgbClr val="FFC000"/>
                </a:solidFill>
              </a:rPr>
              <a:t>Isolation</a:t>
            </a:r>
          </a:p>
          <a:p>
            <a:pPr lvl="1"/>
            <a:r>
              <a:rPr lang="en-US" dirty="0" smtClean="0">
                <a:solidFill>
                  <a:srgbClr val="0070C0"/>
                </a:solidFill>
              </a:rPr>
              <a:t>Security</a:t>
            </a:r>
          </a:p>
          <a:p>
            <a:pPr lvl="1"/>
            <a:r>
              <a:rPr lang="en-IN" dirty="0" smtClean="0">
                <a:solidFill>
                  <a:srgbClr val="00B050"/>
                </a:solidFill>
              </a:rPr>
              <a:t>Thin clients</a:t>
            </a:r>
            <a:endParaRPr lang="en-US" dirty="0">
              <a:solidFill>
                <a:srgbClr val="00B050"/>
              </a:solidFill>
            </a:endParaRPr>
          </a:p>
        </p:txBody>
      </p:sp>
    </p:spTree>
    <p:extLst>
      <p:ext uri="{BB962C8B-B14F-4D97-AF65-F5344CB8AC3E}">
        <p14:creationId xmlns="" xmlns:p14="http://schemas.microsoft.com/office/powerpoint/2010/main" val="1912806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 Framework version</a:t>
            </a:r>
            <a:endParaRPr lang="en-IN" dirty="0"/>
          </a:p>
        </p:txBody>
      </p:sp>
      <p:sp>
        <p:nvSpPr>
          <p:cNvPr id="3" name="Content Placeholder 2"/>
          <p:cNvSpPr>
            <a:spLocks noGrp="1"/>
          </p:cNvSpPr>
          <p:nvPr>
            <p:ph idx="1"/>
          </p:nvPr>
        </p:nvSpPr>
        <p:spPr/>
        <p:txBody>
          <a:bodyPr>
            <a:normAutofit/>
          </a:bodyPr>
          <a:lstStyle/>
          <a:p>
            <a:r>
              <a:rPr lang="en-US" dirty="0" smtClean="0"/>
              <a:t>.NET 1.0 : </a:t>
            </a:r>
            <a:r>
              <a:rPr lang="en-IN" dirty="0" smtClean="0"/>
              <a:t>2002-</a:t>
            </a:r>
            <a:r>
              <a:rPr lang="en-IN" dirty="0" smtClean="0">
                <a:solidFill>
                  <a:srgbClr val="FF0000"/>
                </a:solidFill>
              </a:rPr>
              <a:t>02</a:t>
            </a:r>
            <a:r>
              <a:rPr lang="en-IN" dirty="0" smtClean="0"/>
              <a:t>-</a:t>
            </a:r>
            <a:r>
              <a:rPr lang="en-IN" dirty="0" smtClean="0">
                <a:solidFill>
                  <a:srgbClr val="FF0000"/>
                </a:solidFill>
              </a:rPr>
              <a:t>13</a:t>
            </a:r>
          </a:p>
          <a:p>
            <a:pPr>
              <a:buNone/>
            </a:pPr>
            <a:endParaRPr lang="en-US" dirty="0" smtClean="0">
              <a:solidFill>
                <a:srgbClr val="FF0000"/>
              </a:solidFill>
            </a:endParaRPr>
          </a:p>
          <a:p>
            <a:r>
              <a:rPr lang="en-US" dirty="0" smtClean="0"/>
              <a:t>.NET  4.8 : </a:t>
            </a:r>
            <a:r>
              <a:rPr lang="en-IN" dirty="0" smtClean="0"/>
              <a:t>2019-04-18</a:t>
            </a:r>
            <a:endParaRPr lang="en-US" b="1" dirty="0" smtClean="0"/>
          </a:p>
          <a:p>
            <a:pPr>
              <a:buNone/>
            </a:pPr>
            <a:endParaRPr lang="en-US" dirty="0" smtClean="0"/>
          </a:p>
          <a:p>
            <a:endParaRPr lang="en-US" dirty="0"/>
          </a:p>
        </p:txBody>
      </p:sp>
    </p:spTree>
    <p:extLst>
      <p:ext uri="{BB962C8B-B14F-4D97-AF65-F5344CB8AC3E}">
        <p14:creationId xmlns="" xmlns:p14="http://schemas.microsoft.com/office/powerpoint/2010/main" val="4137070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 timeline</a:t>
            </a:r>
            <a:endParaRPr lang="en-IN" dirty="0"/>
          </a:p>
        </p:txBody>
      </p:sp>
      <p:graphicFrame>
        <p:nvGraphicFramePr>
          <p:cNvPr id="4" name="Content Placeholder 3"/>
          <p:cNvGraphicFramePr>
            <a:graphicFrameLocks noGrp="1"/>
          </p:cNvGraphicFramePr>
          <p:nvPr>
            <p:ph idx="1"/>
          </p:nvPr>
        </p:nvGraphicFramePr>
        <p:xfrm>
          <a:off x="381000" y="2514600"/>
          <a:ext cx="8229600" cy="2286000"/>
        </p:xfrm>
        <a:graphic>
          <a:graphicData uri="http://schemas.openxmlformats.org/drawingml/2006/table">
            <a:tbl>
              <a:tblPr firstRow="1" bandRow="1">
                <a:tableStyleId>{2D5ABB26-0587-4C30-8999-92F81FD0307C}</a:tableStyleId>
              </a:tblPr>
              <a:tblGrid>
                <a:gridCol w="4114800"/>
                <a:gridCol w="4114800"/>
              </a:tblGrid>
              <a:tr h="370840">
                <a:tc>
                  <a:txBody>
                    <a:bodyPr/>
                    <a:lstStyle/>
                    <a:p>
                      <a:r>
                        <a:rPr lang="en-US" sz="2400" dirty="0" smtClean="0"/>
                        <a:t>1950’s and 1960’s</a:t>
                      </a:r>
                      <a:endParaRPr lang="en-IN" sz="2400" dirty="0"/>
                    </a:p>
                  </a:txBody>
                  <a:tcPr/>
                </a:tc>
                <a:tc>
                  <a:txBody>
                    <a:bodyPr/>
                    <a:lstStyle/>
                    <a:p>
                      <a:r>
                        <a:rPr lang="en-US" sz="2400" dirty="0" smtClean="0"/>
                        <a:t>FORTRAN, LISP, COBOL,</a:t>
                      </a:r>
                      <a:r>
                        <a:rPr lang="en-US" sz="2400" baseline="0" dirty="0" smtClean="0"/>
                        <a:t> BASIC,</a:t>
                      </a:r>
                      <a:endParaRPr lang="en-IN" sz="2400" dirty="0"/>
                    </a:p>
                  </a:txBody>
                  <a:tcPr/>
                </a:tc>
              </a:tr>
              <a:tr h="370840">
                <a:tc>
                  <a:txBody>
                    <a:bodyPr/>
                    <a:lstStyle/>
                    <a:p>
                      <a:r>
                        <a:rPr lang="en-US" sz="2400" dirty="0" smtClean="0"/>
                        <a:t>1970’s</a:t>
                      </a:r>
                      <a:endParaRPr lang="en-IN" sz="2400" dirty="0"/>
                    </a:p>
                  </a:txBody>
                  <a:tcPr/>
                </a:tc>
                <a:tc>
                  <a:txBody>
                    <a:bodyPr/>
                    <a:lstStyle/>
                    <a:p>
                      <a:r>
                        <a:rPr lang="en-US" sz="2400" dirty="0" smtClean="0"/>
                        <a:t>Pascal, C,</a:t>
                      </a:r>
                      <a:r>
                        <a:rPr lang="en-US" sz="2400" baseline="0" dirty="0" smtClean="0"/>
                        <a:t> Prolog, SQL,</a:t>
                      </a:r>
                      <a:endParaRPr lang="en-IN" sz="2400" dirty="0"/>
                    </a:p>
                  </a:txBody>
                  <a:tcPr/>
                </a:tc>
              </a:tr>
              <a:tr h="370840">
                <a:tc>
                  <a:txBody>
                    <a:bodyPr/>
                    <a:lstStyle/>
                    <a:p>
                      <a:r>
                        <a:rPr lang="en-US" sz="2400" dirty="0" smtClean="0"/>
                        <a:t>1980’s</a:t>
                      </a:r>
                      <a:endParaRPr lang="en-IN" sz="2400" dirty="0"/>
                    </a:p>
                  </a:txBody>
                  <a:tcPr/>
                </a:tc>
                <a:tc>
                  <a:txBody>
                    <a:bodyPr/>
                    <a:lstStyle/>
                    <a:p>
                      <a:r>
                        <a:rPr lang="en-US" sz="2400" dirty="0" smtClean="0"/>
                        <a:t>C++, MATLAB, Perl,</a:t>
                      </a:r>
                      <a:endParaRPr lang="en-IN" sz="2400" dirty="0"/>
                    </a:p>
                  </a:txBody>
                  <a:tcPr/>
                </a:tc>
              </a:tr>
              <a:tr h="370840">
                <a:tc>
                  <a:txBody>
                    <a:bodyPr/>
                    <a:lstStyle/>
                    <a:p>
                      <a:r>
                        <a:rPr lang="en-US" sz="2400" dirty="0" smtClean="0"/>
                        <a:t>1990’s</a:t>
                      </a:r>
                      <a:endParaRPr lang="en-IN" sz="2400" dirty="0"/>
                    </a:p>
                  </a:txBody>
                  <a:tcPr/>
                </a:tc>
                <a:tc>
                  <a:txBody>
                    <a:bodyPr/>
                    <a:lstStyle/>
                    <a:p>
                      <a:r>
                        <a:rPr lang="en-US" sz="2400" dirty="0" smtClean="0"/>
                        <a:t>Python, R, Java,</a:t>
                      </a:r>
                      <a:r>
                        <a:rPr lang="en-US" sz="2400" baseline="0" dirty="0" smtClean="0"/>
                        <a:t> JavaScript, PHP</a:t>
                      </a:r>
                      <a:endParaRPr lang="en-IN" sz="2400" dirty="0"/>
                    </a:p>
                  </a:txBody>
                  <a:tcPr/>
                </a:tc>
              </a:tr>
              <a:tr h="370840">
                <a:tc>
                  <a:txBody>
                    <a:bodyPr/>
                    <a:lstStyle/>
                    <a:p>
                      <a:r>
                        <a:rPr lang="en-US" sz="2400" dirty="0" smtClean="0"/>
                        <a:t>2000’s</a:t>
                      </a:r>
                      <a:endParaRPr lang="en-IN" sz="2400" dirty="0"/>
                    </a:p>
                  </a:txBody>
                  <a:tcPr/>
                </a:tc>
                <a:tc>
                  <a:txBody>
                    <a:bodyPr/>
                    <a:lstStyle/>
                    <a:p>
                      <a:r>
                        <a:rPr lang="en-US" sz="2400" dirty="0" smtClean="0"/>
                        <a:t>C#, TypeScript</a:t>
                      </a:r>
                      <a:endParaRPr lang="en-IN" sz="2400"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819400"/>
            <a:ext cx="8229600" cy="838200"/>
          </a:xfrm>
        </p:spPr>
        <p:txBody>
          <a:bodyPr/>
          <a:lstStyle/>
          <a:p>
            <a:pPr algn="ctr">
              <a:buNone/>
            </a:pPr>
            <a:r>
              <a:rPr lang="en-IN" dirty="0" smtClean="0"/>
              <a:t>Chess was invented in ____.</a:t>
            </a:r>
          </a:p>
          <a:p>
            <a:pPr>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Programming Language Timeline</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914400" y="1371600"/>
            <a:ext cx="7191375" cy="4914900"/>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a:t>
            </a:r>
            <a:endParaRPr lang="en-US" dirty="0"/>
          </a:p>
        </p:txBody>
      </p:sp>
      <p:grpSp>
        <p:nvGrpSpPr>
          <p:cNvPr id="3" name="Group 4"/>
          <p:cNvGrpSpPr>
            <a:grpSpLocks/>
          </p:cNvGrpSpPr>
          <p:nvPr/>
        </p:nvGrpSpPr>
        <p:grpSpPr bwMode="auto">
          <a:xfrm>
            <a:off x="1933575" y="1981200"/>
            <a:ext cx="5842000" cy="3848100"/>
            <a:chOff x="624" y="1608"/>
            <a:chExt cx="3680" cy="2424"/>
          </a:xfrm>
        </p:grpSpPr>
        <p:sp>
          <p:nvSpPr>
            <p:cNvPr id="5" name="Rectangle 5"/>
            <p:cNvSpPr>
              <a:spLocks noChangeArrowheads="1"/>
            </p:cNvSpPr>
            <p:nvPr/>
          </p:nvSpPr>
          <p:spPr bwMode="auto">
            <a:xfrm>
              <a:off x="624" y="3674"/>
              <a:ext cx="3680" cy="358"/>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6" name="Rectangle 6"/>
            <p:cNvSpPr>
              <a:spLocks noChangeArrowheads="1"/>
            </p:cNvSpPr>
            <p:nvPr/>
          </p:nvSpPr>
          <p:spPr bwMode="auto">
            <a:xfrm>
              <a:off x="624" y="3276"/>
              <a:ext cx="3680" cy="358"/>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4" name="Group 7"/>
            <p:cNvGrpSpPr>
              <a:grpSpLocks/>
            </p:cNvGrpSpPr>
            <p:nvPr/>
          </p:nvGrpSpPr>
          <p:grpSpPr bwMode="auto">
            <a:xfrm>
              <a:off x="624" y="1964"/>
              <a:ext cx="3680" cy="1272"/>
              <a:chOff x="576" y="1709"/>
              <a:chExt cx="3814" cy="1330"/>
            </a:xfrm>
          </p:grpSpPr>
          <p:sp>
            <p:nvSpPr>
              <p:cNvPr id="14" name="Rectangle 8"/>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5" name="Rectangle 9"/>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7" name="Group 10"/>
              <p:cNvGrpSpPr>
                <a:grpSpLocks/>
              </p:cNvGrpSpPr>
              <p:nvPr/>
            </p:nvGrpSpPr>
            <p:grpSpPr bwMode="auto">
              <a:xfrm>
                <a:off x="576" y="1709"/>
                <a:ext cx="3814" cy="582"/>
                <a:chOff x="288" y="1680"/>
                <a:chExt cx="3504" cy="672"/>
              </a:xfrm>
            </p:grpSpPr>
            <p:sp>
              <p:nvSpPr>
                <p:cNvPr id="17" name="Rectangle 11"/>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dirty="0">
                      <a:solidFill>
                        <a:srgbClr val="ECEC62"/>
                      </a:solidFill>
                      <a:effectLst>
                        <a:outerShdw blurRad="38100" dist="38100" dir="2700000" algn="tl">
                          <a:srgbClr val="000000"/>
                        </a:outerShdw>
                      </a:effectLst>
                      <a:latin typeface="Arial" charset="0"/>
                    </a:rPr>
                    <a:t>ASP .NET</a:t>
                  </a:r>
                </a:p>
                <a:p>
                  <a:pPr algn="ctr" eaLnBrk="0" hangingPunct="0"/>
                  <a:r>
                    <a:rPr lang="en-US" sz="1800" b="1" i="1" dirty="0">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dirty="0">
                      <a:solidFill>
                        <a:srgbClr val="ECEC62"/>
                      </a:solidFill>
                      <a:effectLst>
                        <a:outerShdw blurRad="38100" dist="38100" dir="2700000" algn="tl">
                          <a:srgbClr val="000000"/>
                        </a:outerShdw>
                      </a:effectLst>
                      <a:latin typeface="Arial" charset="0"/>
                    </a:rPr>
                    <a:t>Mobile Internet Toolkit</a:t>
                  </a:r>
                </a:p>
              </p:txBody>
            </p:sp>
            <p:sp>
              <p:nvSpPr>
                <p:cNvPr id="18" name="Rectangle 12"/>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8" name="Rectangle 13"/>
            <p:cNvSpPr>
              <a:spLocks noChangeArrowheads="1"/>
            </p:cNvSpPr>
            <p:nvPr/>
          </p:nvSpPr>
          <p:spPr bwMode="auto">
            <a:xfrm>
              <a:off x="624" y="1608"/>
              <a:ext cx="463"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9" name="Rectangle 14"/>
            <p:cNvSpPr>
              <a:spLocks noChangeArrowheads="1"/>
            </p:cNvSpPr>
            <p:nvPr/>
          </p:nvSpPr>
          <p:spPr bwMode="auto">
            <a:xfrm>
              <a:off x="1137" y="1608"/>
              <a:ext cx="494"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0" name="Rectangle 15"/>
            <p:cNvSpPr>
              <a:spLocks noChangeArrowheads="1"/>
            </p:cNvSpPr>
            <p:nvPr/>
          </p:nvSpPr>
          <p:spPr bwMode="auto">
            <a:xfrm>
              <a:off x="1681" y="1608"/>
              <a:ext cx="480"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VB.NET</a:t>
              </a:r>
            </a:p>
          </p:txBody>
        </p:sp>
        <p:sp>
          <p:nvSpPr>
            <p:cNvPr id="11" name="Rectangle 16"/>
            <p:cNvSpPr>
              <a:spLocks noChangeArrowheads="1"/>
            </p:cNvSpPr>
            <p:nvPr/>
          </p:nvSpPr>
          <p:spPr bwMode="auto">
            <a:xfrm>
              <a:off x="2212" y="1608"/>
              <a:ext cx="471"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12" name="Rectangle 17"/>
            <p:cNvSpPr>
              <a:spLocks noChangeArrowheads="1"/>
            </p:cNvSpPr>
            <p:nvPr/>
          </p:nvSpPr>
          <p:spPr bwMode="auto">
            <a:xfrm>
              <a:off x="2736" y="1608"/>
              <a:ext cx="483"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13" name="Rectangle 18"/>
            <p:cNvSpPr>
              <a:spLocks noChangeArrowheads="1"/>
            </p:cNvSpPr>
            <p:nvPr/>
          </p:nvSpPr>
          <p:spPr bwMode="auto">
            <a:xfrm>
              <a:off x="3264" y="1608"/>
              <a:ext cx="1040"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grpSp>
    </p:spTree>
    <p:extLst>
      <p:ext uri="{BB962C8B-B14F-4D97-AF65-F5344CB8AC3E}">
        <p14:creationId xmlns="" xmlns:p14="http://schemas.microsoft.com/office/powerpoint/2010/main" val="2554836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noFill/>
          <a:ln/>
        </p:spPr>
        <p:txBody>
          <a:bodyPr>
            <a:normAutofit fontScale="90000"/>
          </a:bodyPr>
          <a:lstStyle/>
          <a:p>
            <a:r>
              <a:rPr lang="en-US"/>
              <a:t>.NET Framework</a:t>
            </a:r>
            <a:br>
              <a:rPr lang="en-US"/>
            </a:br>
            <a:r>
              <a:rPr lang="en-US"/>
              <a:t> </a:t>
            </a:r>
            <a:r>
              <a:rPr lang="en-US" sz="3600">
                <a:solidFill>
                  <a:schemeClr val="accent1"/>
                </a:solidFill>
              </a:rPr>
              <a:t>Base Class Library</a:t>
            </a:r>
          </a:p>
        </p:txBody>
      </p:sp>
      <p:sp>
        <p:nvSpPr>
          <p:cNvPr id="219142" name="Rectangle 6"/>
          <p:cNvSpPr>
            <a:spLocks noGrp="1" noChangeArrowheads="1"/>
          </p:cNvSpPr>
          <p:nvPr>
            <p:ph idx="1"/>
          </p:nvPr>
        </p:nvSpPr>
        <p:spPr>
          <a:xfrm>
            <a:off x="244475" y="1673225"/>
            <a:ext cx="8428038" cy="2633663"/>
          </a:xfrm>
        </p:spPr>
        <p:txBody>
          <a:bodyPr>
            <a:normAutofit fontScale="92500"/>
          </a:bodyPr>
          <a:lstStyle/>
          <a:p>
            <a:r>
              <a:rPr lang="en-IN" dirty="0" smtClean="0"/>
              <a:t>Prefabricated functionality for everything from reading an XML file to sending an e-mail message</a:t>
            </a:r>
            <a:endParaRPr lang="en-US" dirty="0" smtClean="0"/>
          </a:p>
          <a:p>
            <a:r>
              <a:rPr lang="en-US" dirty="0" smtClean="0"/>
              <a:t>Well-stocked programmer’s toolkit</a:t>
            </a:r>
          </a:p>
          <a:p>
            <a:r>
              <a:rPr lang="en-IN" dirty="0" smtClean="0"/>
              <a:t>Any .NET language can use the .NET class library’s features by interacting with the right objects.</a:t>
            </a:r>
            <a:endParaRPr lang="en-US" dirty="0" smtClean="0"/>
          </a:p>
        </p:txBody>
      </p:sp>
      <p:sp>
        <p:nvSpPr>
          <p:cNvPr id="219139" name="Rectangle 3"/>
          <p:cNvSpPr>
            <a:spLocks noChangeArrowheads="1"/>
          </p:cNvSpPr>
          <p:nvPr/>
        </p:nvSpPr>
        <p:spPr bwMode="auto">
          <a:xfrm>
            <a:off x="1625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219140" name="Rectangle 4"/>
          <p:cNvSpPr>
            <a:spLocks noChangeArrowheads="1"/>
          </p:cNvSpPr>
          <p:nvPr/>
        </p:nvSpPr>
        <p:spPr bwMode="auto">
          <a:xfrm>
            <a:off x="1625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219141" name="Rectangle 5"/>
          <p:cNvSpPr>
            <a:spLocks noChangeArrowheads="1"/>
          </p:cNvSpPr>
          <p:nvPr/>
        </p:nvSpPr>
        <p:spPr bwMode="auto">
          <a:xfrm>
            <a:off x="1625600" y="463232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dirty="0">
                <a:solidFill>
                  <a:srgbClr val="ECEC62"/>
                </a:solidFill>
                <a:effectLst>
                  <a:outerShdw blurRad="38100" dist="38100" dir="2700000" algn="tl">
                    <a:srgbClr val="000000"/>
                  </a:outerShdw>
                </a:effectLst>
                <a:latin typeface="Arial" charset="0"/>
              </a:rPr>
              <a:t>.NET Framework (Base Class Library)</a:t>
            </a:r>
          </a:p>
        </p:txBody>
      </p:sp>
    </p:spTree>
    <p:extLst>
      <p:ext uri="{BB962C8B-B14F-4D97-AF65-F5344CB8AC3E}">
        <p14:creationId xmlns="" xmlns:p14="http://schemas.microsoft.com/office/powerpoint/2010/main" val="6532485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19141"/>
                                        </p:tgtEl>
                                        <p:attrNameLst>
                                          <p:attrName>style.visibility</p:attrName>
                                        </p:attrNameLst>
                                      </p:cBhvr>
                                      <p:to>
                                        <p:strVal val="visible"/>
                                      </p:to>
                                    </p:set>
                                    <p:anim calcmode="lin" valueType="num">
                                      <p:cBhvr additive="base">
                                        <p:cTn id="7" dur="500" fill="hold"/>
                                        <p:tgtEl>
                                          <p:spTgt spid="219141"/>
                                        </p:tgtEl>
                                        <p:attrNameLst>
                                          <p:attrName>ppt_x</p:attrName>
                                        </p:attrNameLst>
                                      </p:cBhvr>
                                      <p:tavLst>
                                        <p:tav tm="0">
                                          <p:val>
                                            <p:strVal val="#ppt_x"/>
                                          </p:val>
                                        </p:tav>
                                        <p:tav tm="100000">
                                          <p:val>
                                            <p:strVal val="#ppt_x"/>
                                          </p:val>
                                        </p:tav>
                                      </p:tavLst>
                                    </p:anim>
                                    <p:anim calcmode="lin" valueType="num">
                                      <p:cBhvr additive="base">
                                        <p:cTn id="8" dur="500" fill="hold"/>
                                        <p:tgtEl>
                                          <p:spTgt spid="21914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19142">
                                            <p:txEl>
                                              <p:pRg st="0" end="0"/>
                                            </p:txEl>
                                          </p:spTgt>
                                        </p:tgtEl>
                                        <p:attrNameLst>
                                          <p:attrName>style.visibility</p:attrName>
                                        </p:attrNameLst>
                                      </p:cBhvr>
                                      <p:to>
                                        <p:strVal val="visible"/>
                                      </p:to>
                                    </p:set>
                                    <p:animEffect transition="in" filter="fade">
                                      <p:cBhvr>
                                        <p:cTn id="13" dur="500"/>
                                        <p:tgtEl>
                                          <p:spTgt spid="21914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9142">
                                            <p:txEl>
                                              <p:pRg st="1" end="1"/>
                                            </p:txEl>
                                          </p:spTgt>
                                        </p:tgtEl>
                                        <p:attrNameLst>
                                          <p:attrName>style.visibility</p:attrName>
                                        </p:attrNameLst>
                                      </p:cBhvr>
                                      <p:to>
                                        <p:strVal val="visible"/>
                                      </p:to>
                                    </p:set>
                                    <p:animEffect transition="in" filter="fade">
                                      <p:cBhvr>
                                        <p:cTn id="18" dur="500"/>
                                        <p:tgtEl>
                                          <p:spTgt spid="21914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9142">
                                            <p:txEl>
                                              <p:pRg st="2" end="2"/>
                                            </p:txEl>
                                          </p:spTgt>
                                        </p:tgtEl>
                                        <p:attrNameLst>
                                          <p:attrName>style.visibility</p:attrName>
                                        </p:attrNameLst>
                                      </p:cBhvr>
                                      <p:to>
                                        <p:strVal val="visible"/>
                                      </p:to>
                                    </p:set>
                                    <p:animEffect transition="in" filter="fade">
                                      <p:cBhvr>
                                        <p:cTn id="23" dur="500"/>
                                        <p:tgtEl>
                                          <p:spTgt spid="21914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xit" presetSubtype="0" fill="hold" grpId="1" nodeType="clickEffect">
                                  <p:stCondLst>
                                    <p:cond delay="0"/>
                                  </p:stCondLst>
                                  <p:childTnLst>
                                    <p:anim calcmode="lin" valueType="num">
                                      <p:cBhvr>
                                        <p:cTn id="27" dur="1000"/>
                                        <p:tgtEl>
                                          <p:spTgt spid="219142">
                                            <p:txEl>
                                              <p:pRg st="0" end="0"/>
                                            </p:txEl>
                                          </p:spTgt>
                                        </p:tgtEl>
                                        <p:attrNameLst>
                                          <p:attrName>ppt_w</p:attrName>
                                        </p:attrNameLst>
                                      </p:cBhvr>
                                      <p:tavLst>
                                        <p:tav tm="0">
                                          <p:val>
                                            <p:strVal val="ppt_w"/>
                                          </p:val>
                                        </p:tav>
                                        <p:tav tm="100000">
                                          <p:val>
                                            <p:fltVal val="0"/>
                                          </p:val>
                                        </p:tav>
                                      </p:tavLst>
                                    </p:anim>
                                    <p:anim calcmode="lin" valueType="num">
                                      <p:cBhvr>
                                        <p:cTn id="28" dur="1000"/>
                                        <p:tgtEl>
                                          <p:spTgt spid="219142">
                                            <p:txEl>
                                              <p:pRg st="0" end="0"/>
                                            </p:txEl>
                                          </p:spTgt>
                                        </p:tgtEl>
                                        <p:attrNameLst>
                                          <p:attrName>ppt_h</p:attrName>
                                        </p:attrNameLst>
                                      </p:cBhvr>
                                      <p:tavLst>
                                        <p:tav tm="0">
                                          <p:val>
                                            <p:strVal val="ppt_h"/>
                                          </p:val>
                                        </p:tav>
                                        <p:tav tm="100000">
                                          <p:val>
                                            <p:fltVal val="0"/>
                                          </p:val>
                                        </p:tav>
                                      </p:tavLst>
                                    </p:anim>
                                    <p:anim calcmode="lin" valueType="num">
                                      <p:cBhvr>
                                        <p:cTn id="29" dur="1000"/>
                                        <p:tgtEl>
                                          <p:spTgt spid="219142">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0" dur="1000"/>
                                        <p:tgtEl>
                                          <p:spTgt spid="219142">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1" dur="1" fill="hold">
                                          <p:stCondLst>
                                            <p:cond delay="999"/>
                                          </p:stCondLst>
                                        </p:cTn>
                                        <p:tgtEl>
                                          <p:spTgt spid="219142">
                                            <p:txEl>
                                              <p:pRg st="0" end="0"/>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5" presetClass="exit" presetSubtype="0" fill="hold" grpId="1" nodeType="clickEffect">
                                  <p:stCondLst>
                                    <p:cond delay="0"/>
                                  </p:stCondLst>
                                  <p:childTnLst>
                                    <p:anim calcmode="lin" valueType="num">
                                      <p:cBhvr>
                                        <p:cTn id="35" dur="1000"/>
                                        <p:tgtEl>
                                          <p:spTgt spid="219142">
                                            <p:txEl>
                                              <p:pRg st="1" end="1"/>
                                            </p:txEl>
                                          </p:spTgt>
                                        </p:tgtEl>
                                        <p:attrNameLst>
                                          <p:attrName>ppt_w</p:attrName>
                                        </p:attrNameLst>
                                      </p:cBhvr>
                                      <p:tavLst>
                                        <p:tav tm="0">
                                          <p:val>
                                            <p:strVal val="ppt_w"/>
                                          </p:val>
                                        </p:tav>
                                        <p:tav tm="100000">
                                          <p:val>
                                            <p:fltVal val="0"/>
                                          </p:val>
                                        </p:tav>
                                      </p:tavLst>
                                    </p:anim>
                                    <p:anim calcmode="lin" valueType="num">
                                      <p:cBhvr>
                                        <p:cTn id="36" dur="1000"/>
                                        <p:tgtEl>
                                          <p:spTgt spid="219142">
                                            <p:txEl>
                                              <p:pRg st="1" end="1"/>
                                            </p:txEl>
                                          </p:spTgt>
                                        </p:tgtEl>
                                        <p:attrNameLst>
                                          <p:attrName>ppt_h</p:attrName>
                                        </p:attrNameLst>
                                      </p:cBhvr>
                                      <p:tavLst>
                                        <p:tav tm="0">
                                          <p:val>
                                            <p:strVal val="ppt_h"/>
                                          </p:val>
                                        </p:tav>
                                        <p:tav tm="100000">
                                          <p:val>
                                            <p:fltVal val="0"/>
                                          </p:val>
                                        </p:tav>
                                      </p:tavLst>
                                    </p:anim>
                                    <p:anim calcmode="lin" valueType="num">
                                      <p:cBhvr>
                                        <p:cTn id="37" dur="1000"/>
                                        <p:tgtEl>
                                          <p:spTgt spid="219142">
                                            <p:txEl>
                                              <p:pRg st="1" end="1"/>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8" dur="1000"/>
                                        <p:tgtEl>
                                          <p:spTgt spid="219142">
                                            <p:txEl>
                                              <p:pRg st="1" end="1"/>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9" dur="1" fill="hold">
                                          <p:stCondLst>
                                            <p:cond delay="999"/>
                                          </p:stCondLst>
                                        </p:cTn>
                                        <p:tgtEl>
                                          <p:spTgt spid="219142">
                                            <p:txEl>
                                              <p:pRg st="1" end="1"/>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5" presetClass="exit" presetSubtype="0" fill="hold" grpId="1" nodeType="clickEffect">
                                  <p:stCondLst>
                                    <p:cond delay="0"/>
                                  </p:stCondLst>
                                  <p:childTnLst>
                                    <p:anim calcmode="lin" valueType="num">
                                      <p:cBhvr>
                                        <p:cTn id="43" dur="1000"/>
                                        <p:tgtEl>
                                          <p:spTgt spid="219142">
                                            <p:txEl>
                                              <p:pRg st="2" end="2"/>
                                            </p:txEl>
                                          </p:spTgt>
                                        </p:tgtEl>
                                        <p:attrNameLst>
                                          <p:attrName>ppt_w</p:attrName>
                                        </p:attrNameLst>
                                      </p:cBhvr>
                                      <p:tavLst>
                                        <p:tav tm="0">
                                          <p:val>
                                            <p:strVal val="ppt_w"/>
                                          </p:val>
                                        </p:tav>
                                        <p:tav tm="100000">
                                          <p:val>
                                            <p:fltVal val="0"/>
                                          </p:val>
                                        </p:tav>
                                      </p:tavLst>
                                    </p:anim>
                                    <p:anim calcmode="lin" valueType="num">
                                      <p:cBhvr>
                                        <p:cTn id="44" dur="1000"/>
                                        <p:tgtEl>
                                          <p:spTgt spid="219142">
                                            <p:txEl>
                                              <p:pRg st="2" end="2"/>
                                            </p:txEl>
                                          </p:spTgt>
                                        </p:tgtEl>
                                        <p:attrNameLst>
                                          <p:attrName>ppt_h</p:attrName>
                                        </p:attrNameLst>
                                      </p:cBhvr>
                                      <p:tavLst>
                                        <p:tav tm="0">
                                          <p:val>
                                            <p:strVal val="ppt_h"/>
                                          </p:val>
                                        </p:tav>
                                        <p:tav tm="100000">
                                          <p:val>
                                            <p:fltVal val="0"/>
                                          </p:val>
                                        </p:tav>
                                      </p:tavLst>
                                    </p:anim>
                                    <p:anim calcmode="lin" valueType="num">
                                      <p:cBhvr>
                                        <p:cTn id="45" dur="1000"/>
                                        <p:tgtEl>
                                          <p:spTgt spid="219142">
                                            <p:txEl>
                                              <p:pRg st="2" end="2"/>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46" dur="1000"/>
                                        <p:tgtEl>
                                          <p:spTgt spid="219142">
                                            <p:txEl>
                                              <p:pRg st="2" end="2"/>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47" dur="1" fill="hold">
                                          <p:stCondLst>
                                            <p:cond delay="999"/>
                                          </p:stCondLst>
                                        </p:cTn>
                                        <p:tgtEl>
                                          <p:spTgt spid="219142">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2" grpId="0" build="p"/>
      <p:bldP spid="219142" grpId="1" build="p"/>
      <p:bldP spid="2191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noFill/>
          <a:ln/>
        </p:spPr>
        <p:txBody>
          <a:bodyPr>
            <a:normAutofit fontScale="90000"/>
          </a:bodyPr>
          <a:lstStyle/>
          <a:p>
            <a:r>
              <a:rPr lang="en-US"/>
              <a:t>.NET Framework</a:t>
            </a:r>
            <a:br>
              <a:rPr lang="en-US"/>
            </a:br>
            <a:r>
              <a:rPr lang="en-US"/>
              <a:t> </a:t>
            </a:r>
            <a:r>
              <a:rPr lang="en-US" sz="3600">
                <a:solidFill>
                  <a:schemeClr val="accent1"/>
                </a:solidFill>
              </a:rPr>
              <a:t>Data Access Layer</a:t>
            </a:r>
          </a:p>
        </p:txBody>
      </p:sp>
      <p:sp>
        <p:nvSpPr>
          <p:cNvPr id="220167" name="Rectangle 7"/>
          <p:cNvSpPr>
            <a:spLocks noGrp="1" noChangeArrowheads="1"/>
          </p:cNvSpPr>
          <p:nvPr>
            <p:ph idx="1"/>
          </p:nvPr>
        </p:nvSpPr>
        <p:spPr>
          <a:xfrm>
            <a:off x="381000" y="1863725"/>
            <a:ext cx="8305800" cy="1412875"/>
          </a:xfrm>
          <a:noFill/>
          <a:ln/>
        </p:spPr>
        <p:txBody>
          <a:bodyPr>
            <a:noAutofit/>
          </a:bodyPr>
          <a:lstStyle/>
          <a:p>
            <a:pPr marL="981075" lvl="1" indent="-414338">
              <a:lnSpc>
                <a:spcPct val="70000"/>
              </a:lnSpc>
            </a:pPr>
            <a:r>
              <a:rPr lang="en-US" dirty="0" smtClean="0"/>
              <a:t>XML : universally </a:t>
            </a:r>
            <a:r>
              <a:rPr lang="en-US" dirty="0"/>
              <a:t>adopted language for internet message passing</a:t>
            </a:r>
            <a:r>
              <a:rPr lang="en-US" dirty="0" smtClean="0"/>
              <a:t>.</a:t>
            </a:r>
          </a:p>
          <a:p>
            <a:pPr marL="981075" lvl="1" indent="-414338">
              <a:lnSpc>
                <a:spcPct val="70000"/>
              </a:lnSpc>
            </a:pPr>
            <a:endParaRPr lang="en-US" dirty="0"/>
          </a:p>
          <a:p>
            <a:pPr marL="981075" lvl="1" indent="-414338">
              <a:lnSpc>
                <a:spcPct val="70000"/>
              </a:lnSpc>
            </a:pPr>
            <a:r>
              <a:rPr lang="en-US" dirty="0" smtClean="0"/>
              <a:t>ADO.NET : handling </a:t>
            </a:r>
            <a:r>
              <a:rPr lang="en-US" dirty="0"/>
              <a:t>database connection and maintenance with front-end .NET technology.</a:t>
            </a:r>
          </a:p>
        </p:txBody>
      </p:sp>
      <p:sp>
        <p:nvSpPr>
          <p:cNvPr id="220163" name="Rectangle 3"/>
          <p:cNvSpPr>
            <a:spLocks noChangeArrowheads="1"/>
          </p:cNvSpPr>
          <p:nvPr/>
        </p:nvSpPr>
        <p:spPr bwMode="auto">
          <a:xfrm>
            <a:off x="15494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220164" name="Rectangle 4"/>
          <p:cNvSpPr>
            <a:spLocks noChangeArrowheads="1"/>
          </p:cNvSpPr>
          <p:nvPr/>
        </p:nvSpPr>
        <p:spPr bwMode="auto">
          <a:xfrm>
            <a:off x="15494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220165" name="Rectangle 5"/>
          <p:cNvSpPr>
            <a:spLocks noChangeArrowheads="1"/>
          </p:cNvSpPr>
          <p:nvPr/>
        </p:nvSpPr>
        <p:spPr bwMode="auto">
          <a:xfrm>
            <a:off x="1549400" y="463232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220166" name="Rectangle 6"/>
          <p:cNvSpPr>
            <a:spLocks noChangeArrowheads="1"/>
          </p:cNvSpPr>
          <p:nvPr/>
        </p:nvSpPr>
        <p:spPr bwMode="auto">
          <a:xfrm>
            <a:off x="1549400" y="4064000"/>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spTree>
    <p:extLst>
      <p:ext uri="{BB962C8B-B14F-4D97-AF65-F5344CB8AC3E}">
        <p14:creationId xmlns="" xmlns:p14="http://schemas.microsoft.com/office/powerpoint/2010/main" val="37136516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20166"/>
                                        </p:tgtEl>
                                        <p:attrNameLst>
                                          <p:attrName>style.visibility</p:attrName>
                                        </p:attrNameLst>
                                      </p:cBhvr>
                                      <p:to>
                                        <p:strVal val="visible"/>
                                      </p:to>
                                    </p:set>
                                    <p:anim calcmode="lin" valueType="num">
                                      <p:cBhvr additive="base">
                                        <p:cTn id="7" dur="500" fill="hold"/>
                                        <p:tgtEl>
                                          <p:spTgt spid="220166"/>
                                        </p:tgtEl>
                                        <p:attrNameLst>
                                          <p:attrName>ppt_x</p:attrName>
                                        </p:attrNameLst>
                                      </p:cBhvr>
                                      <p:tavLst>
                                        <p:tav tm="0">
                                          <p:val>
                                            <p:strVal val="#ppt_x"/>
                                          </p:val>
                                        </p:tav>
                                        <p:tav tm="100000">
                                          <p:val>
                                            <p:strVal val="#ppt_x"/>
                                          </p:val>
                                        </p:tav>
                                      </p:tavLst>
                                    </p:anim>
                                    <p:anim calcmode="lin" valueType="num">
                                      <p:cBhvr additive="base">
                                        <p:cTn id="8" dur="500" fill="hold"/>
                                        <p:tgtEl>
                                          <p:spTgt spid="2201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0167">
                                            <p:txEl>
                                              <p:pRg st="0" end="0"/>
                                            </p:txEl>
                                          </p:spTgt>
                                        </p:tgtEl>
                                        <p:attrNameLst>
                                          <p:attrName>style.visibility</p:attrName>
                                        </p:attrNameLst>
                                      </p:cBhvr>
                                      <p:to>
                                        <p:strVal val="visible"/>
                                      </p:to>
                                    </p:set>
                                    <p:animEffect transition="in" filter="fade">
                                      <p:cBhvr>
                                        <p:cTn id="13" dur="500"/>
                                        <p:tgtEl>
                                          <p:spTgt spid="220167">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0167">
                                            <p:txEl>
                                              <p:pRg st="2" end="2"/>
                                            </p:txEl>
                                          </p:spTgt>
                                        </p:tgtEl>
                                        <p:attrNameLst>
                                          <p:attrName>style.visibility</p:attrName>
                                        </p:attrNameLst>
                                      </p:cBhvr>
                                      <p:to>
                                        <p:strVal val="visible"/>
                                      </p:to>
                                    </p:set>
                                    <p:animEffect transition="in" filter="fade">
                                      <p:cBhvr>
                                        <p:cTn id="16" dur="500"/>
                                        <p:tgtEl>
                                          <p:spTgt spid="22016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xit" presetSubtype="0" fill="hold" grpId="1" nodeType="clickEffect">
                                  <p:stCondLst>
                                    <p:cond delay="0"/>
                                  </p:stCondLst>
                                  <p:childTnLst>
                                    <p:anim calcmode="lin" valueType="num">
                                      <p:cBhvr>
                                        <p:cTn id="20" dur="1000"/>
                                        <p:tgtEl>
                                          <p:spTgt spid="220167">
                                            <p:txEl>
                                              <p:pRg st="0" end="0"/>
                                            </p:txEl>
                                          </p:spTgt>
                                        </p:tgtEl>
                                        <p:attrNameLst>
                                          <p:attrName>ppt_w</p:attrName>
                                        </p:attrNameLst>
                                      </p:cBhvr>
                                      <p:tavLst>
                                        <p:tav tm="0">
                                          <p:val>
                                            <p:strVal val="ppt_w"/>
                                          </p:val>
                                        </p:tav>
                                        <p:tav tm="100000">
                                          <p:val>
                                            <p:fltVal val="0"/>
                                          </p:val>
                                        </p:tav>
                                      </p:tavLst>
                                    </p:anim>
                                    <p:anim calcmode="lin" valueType="num">
                                      <p:cBhvr>
                                        <p:cTn id="21" dur="1000"/>
                                        <p:tgtEl>
                                          <p:spTgt spid="220167">
                                            <p:txEl>
                                              <p:pRg st="0" end="0"/>
                                            </p:txEl>
                                          </p:spTgt>
                                        </p:tgtEl>
                                        <p:attrNameLst>
                                          <p:attrName>ppt_h</p:attrName>
                                        </p:attrNameLst>
                                      </p:cBhvr>
                                      <p:tavLst>
                                        <p:tav tm="0">
                                          <p:val>
                                            <p:strVal val="ppt_h"/>
                                          </p:val>
                                        </p:tav>
                                        <p:tav tm="100000">
                                          <p:val>
                                            <p:fltVal val="0"/>
                                          </p:val>
                                        </p:tav>
                                      </p:tavLst>
                                    </p:anim>
                                    <p:anim calcmode="lin" valueType="num">
                                      <p:cBhvr>
                                        <p:cTn id="22" dur="1000"/>
                                        <p:tgtEl>
                                          <p:spTgt spid="220167">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3" dur="1000"/>
                                        <p:tgtEl>
                                          <p:spTgt spid="220167">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4" dur="1" fill="hold">
                                          <p:stCondLst>
                                            <p:cond delay="999"/>
                                          </p:stCondLst>
                                        </p:cTn>
                                        <p:tgtEl>
                                          <p:spTgt spid="220167">
                                            <p:txEl>
                                              <p:pRg st="0" end="0"/>
                                            </p:txEl>
                                          </p:spTgt>
                                        </p:tgtEl>
                                        <p:attrNameLst>
                                          <p:attrName>style.visibility</p:attrName>
                                        </p:attrNameLst>
                                      </p:cBhvr>
                                      <p:to>
                                        <p:strVal val="hidden"/>
                                      </p:to>
                                    </p:set>
                                  </p:childTnLst>
                                </p:cTn>
                              </p:par>
                              <p:par>
                                <p:cTn id="25" presetID="15" presetClass="exit" presetSubtype="0" fill="hold" grpId="1" nodeType="withEffect">
                                  <p:stCondLst>
                                    <p:cond delay="0"/>
                                  </p:stCondLst>
                                  <p:childTnLst>
                                    <p:anim calcmode="lin" valueType="num">
                                      <p:cBhvr>
                                        <p:cTn id="26" dur="1000"/>
                                        <p:tgtEl>
                                          <p:spTgt spid="220167">
                                            <p:txEl>
                                              <p:pRg st="2" end="2"/>
                                            </p:txEl>
                                          </p:spTgt>
                                        </p:tgtEl>
                                        <p:attrNameLst>
                                          <p:attrName>ppt_w</p:attrName>
                                        </p:attrNameLst>
                                      </p:cBhvr>
                                      <p:tavLst>
                                        <p:tav tm="0">
                                          <p:val>
                                            <p:strVal val="ppt_w"/>
                                          </p:val>
                                        </p:tav>
                                        <p:tav tm="100000">
                                          <p:val>
                                            <p:fltVal val="0"/>
                                          </p:val>
                                        </p:tav>
                                      </p:tavLst>
                                    </p:anim>
                                    <p:anim calcmode="lin" valueType="num">
                                      <p:cBhvr>
                                        <p:cTn id="27" dur="1000"/>
                                        <p:tgtEl>
                                          <p:spTgt spid="220167">
                                            <p:txEl>
                                              <p:pRg st="2" end="2"/>
                                            </p:txEl>
                                          </p:spTgt>
                                        </p:tgtEl>
                                        <p:attrNameLst>
                                          <p:attrName>ppt_h</p:attrName>
                                        </p:attrNameLst>
                                      </p:cBhvr>
                                      <p:tavLst>
                                        <p:tav tm="0">
                                          <p:val>
                                            <p:strVal val="ppt_h"/>
                                          </p:val>
                                        </p:tav>
                                        <p:tav tm="100000">
                                          <p:val>
                                            <p:fltVal val="0"/>
                                          </p:val>
                                        </p:tav>
                                      </p:tavLst>
                                    </p:anim>
                                    <p:anim calcmode="lin" valueType="num">
                                      <p:cBhvr>
                                        <p:cTn id="28" dur="1000"/>
                                        <p:tgtEl>
                                          <p:spTgt spid="220167">
                                            <p:txEl>
                                              <p:pRg st="2" end="2"/>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9" dur="1000"/>
                                        <p:tgtEl>
                                          <p:spTgt spid="220167">
                                            <p:txEl>
                                              <p:pRg st="2" end="2"/>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0" dur="1" fill="hold">
                                          <p:stCondLst>
                                            <p:cond delay="999"/>
                                          </p:stCondLst>
                                        </p:cTn>
                                        <p:tgtEl>
                                          <p:spTgt spid="22016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7" grpId="0" build="p"/>
      <p:bldP spid="220167" grpId="1" build="p"/>
      <p:bldP spid="22016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noFill/>
          <a:ln/>
        </p:spPr>
        <p:txBody>
          <a:bodyPr>
            <a:normAutofit fontScale="90000"/>
          </a:bodyPr>
          <a:lstStyle/>
          <a:p>
            <a:r>
              <a:rPr lang="en-US"/>
              <a:t>.NET Framework</a:t>
            </a:r>
            <a:br>
              <a:rPr lang="en-US"/>
            </a:br>
            <a:r>
              <a:rPr lang="en-US"/>
              <a:t> </a:t>
            </a:r>
            <a:r>
              <a:rPr lang="en-US" sz="3600">
                <a:solidFill>
                  <a:schemeClr val="accent1"/>
                </a:solidFill>
              </a:rPr>
              <a:t>ASP.NET &amp; Windows Forms</a:t>
            </a:r>
          </a:p>
        </p:txBody>
      </p:sp>
      <p:sp>
        <p:nvSpPr>
          <p:cNvPr id="221187" name="Rectangle 3"/>
          <p:cNvSpPr>
            <a:spLocks noChangeArrowheads="1"/>
          </p:cNvSpPr>
          <p:nvPr/>
        </p:nvSpPr>
        <p:spPr bwMode="auto">
          <a:xfrm>
            <a:off x="1625600" y="515302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221188" name="Rectangle 4"/>
          <p:cNvSpPr>
            <a:spLocks noChangeArrowheads="1"/>
          </p:cNvSpPr>
          <p:nvPr/>
        </p:nvSpPr>
        <p:spPr bwMode="auto">
          <a:xfrm>
            <a:off x="1625600" y="452120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221189" name="Rectangle 5"/>
          <p:cNvSpPr>
            <a:spLocks noChangeArrowheads="1"/>
          </p:cNvSpPr>
          <p:nvPr/>
        </p:nvSpPr>
        <p:spPr bwMode="auto">
          <a:xfrm>
            <a:off x="1625600" y="395287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221190" name="Rectangle 6"/>
          <p:cNvSpPr>
            <a:spLocks noChangeArrowheads="1"/>
          </p:cNvSpPr>
          <p:nvPr/>
        </p:nvSpPr>
        <p:spPr bwMode="auto">
          <a:xfrm>
            <a:off x="1625600" y="3384550"/>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sp>
        <p:nvSpPr>
          <p:cNvPr id="221191" name="Rectangle 7"/>
          <p:cNvSpPr>
            <a:spLocks noChangeArrowheads="1"/>
          </p:cNvSpPr>
          <p:nvPr/>
        </p:nvSpPr>
        <p:spPr bwMode="auto">
          <a:xfrm>
            <a:off x="1625600" y="2438400"/>
            <a:ext cx="3681413" cy="8842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221192" name="Rectangle 8"/>
          <p:cNvSpPr>
            <a:spLocks noChangeArrowheads="1"/>
          </p:cNvSpPr>
          <p:nvPr/>
        </p:nvSpPr>
        <p:spPr bwMode="auto">
          <a:xfrm>
            <a:off x="5386388" y="2438400"/>
            <a:ext cx="2081212" cy="8842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spTree>
    <p:extLst>
      <p:ext uri="{BB962C8B-B14F-4D97-AF65-F5344CB8AC3E}">
        <p14:creationId xmlns="" xmlns:p14="http://schemas.microsoft.com/office/powerpoint/2010/main" val="129720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1191"/>
                                        </p:tgtEl>
                                        <p:attrNameLst>
                                          <p:attrName>style.visibility</p:attrName>
                                        </p:attrNameLst>
                                      </p:cBhvr>
                                      <p:to>
                                        <p:strVal val="visible"/>
                                      </p:to>
                                    </p:set>
                                    <p:anim calcmode="lin" valueType="num">
                                      <p:cBhvr additive="base">
                                        <p:cTn id="7" dur="500" fill="hold"/>
                                        <p:tgtEl>
                                          <p:spTgt spid="221191"/>
                                        </p:tgtEl>
                                        <p:attrNameLst>
                                          <p:attrName>ppt_x</p:attrName>
                                        </p:attrNameLst>
                                      </p:cBhvr>
                                      <p:tavLst>
                                        <p:tav tm="0">
                                          <p:val>
                                            <p:strVal val="0-#ppt_w/2"/>
                                          </p:val>
                                        </p:tav>
                                        <p:tav tm="100000">
                                          <p:val>
                                            <p:strVal val="#ppt_x"/>
                                          </p:val>
                                        </p:tav>
                                      </p:tavLst>
                                    </p:anim>
                                    <p:anim calcmode="lin" valueType="num">
                                      <p:cBhvr additive="base">
                                        <p:cTn id="8" dur="500" fill="hold"/>
                                        <p:tgtEl>
                                          <p:spTgt spid="22119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1192"/>
                                        </p:tgtEl>
                                        <p:attrNameLst>
                                          <p:attrName>style.visibility</p:attrName>
                                        </p:attrNameLst>
                                      </p:cBhvr>
                                      <p:to>
                                        <p:strVal val="visible"/>
                                      </p:to>
                                    </p:set>
                                    <p:anim calcmode="lin" valueType="num">
                                      <p:cBhvr additive="base">
                                        <p:cTn id="11" dur="500" fill="hold"/>
                                        <p:tgtEl>
                                          <p:spTgt spid="221192"/>
                                        </p:tgtEl>
                                        <p:attrNameLst>
                                          <p:attrName>ppt_x</p:attrName>
                                        </p:attrNameLst>
                                      </p:cBhvr>
                                      <p:tavLst>
                                        <p:tav tm="0">
                                          <p:val>
                                            <p:strVal val="1+#ppt_w/2"/>
                                          </p:val>
                                        </p:tav>
                                        <p:tav tm="100000">
                                          <p:val>
                                            <p:strVal val="#ppt_x"/>
                                          </p:val>
                                        </p:tav>
                                      </p:tavLst>
                                    </p:anim>
                                    <p:anim calcmode="lin" valueType="num">
                                      <p:cBhvr additive="base">
                                        <p:cTn id="12" dur="500" fill="hold"/>
                                        <p:tgtEl>
                                          <p:spTgt spid="2211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1" grpId="0" animBg="1"/>
      <p:bldP spid="22119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noFill/>
          <a:ln/>
        </p:spPr>
        <p:txBody>
          <a:bodyPr>
            <a:normAutofit fontScale="90000"/>
          </a:bodyPr>
          <a:lstStyle/>
          <a:p>
            <a:r>
              <a:rPr lang="en-US"/>
              <a:t>.NET Framework</a:t>
            </a:r>
            <a:br>
              <a:rPr lang="en-US"/>
            </a:br>
            <a:r>
              <a:rPr lang="en-US"/>
              <a:t> </a:t>
            </a:r>
            <a:r>
              <a:rPr lang="en-US" sz="3600">
                <a:solidFill>
                  <a:schemeClr val="accent1"/>
                </a:solidFill>
              </a:rPr>
              <a:t>Programming Languages</a:t>
            </a:r>
          </a:p>
        </p:txBody>
      </p:sp>
      <p:grpSp>
        <p:nvGrpSpPr>
          <p:cNvPr id="2" name="Group 3"/>
          <p:cNvGrpSpPr>
            <a:grpSpLocks/>
          </p:cNvGrpSpPr>
          <p:nvPr/>
        </p:nvGrpSpPr>
        <p:grpSpPr bwMode="auto">
          <a:xfrm>
            <a:off x="1828800" y="2057400"/>
            <a:ext cx="5842000" cy="3848100"/>
            <a:chOff x="624" y="1608"/>
            <a:chExt cx="3680" cy="2424"/>
          </a:xfrm>
        </p:grpSpPr>
        <p:sp>
          <p:nvSpPr>
            <p:cNvPr id="222212" name="Rectangle 4"/>
            <p:cNvSpPr>
              <a:spLocks noChangeArrowheads="1"/>
            </p:cNvSpPr>
            <p:nvPr/>
          </p:nvSpPr>
          <p:spPr bwMode="auto">
            <a:xfrm>
              <a:off x="624" y="3674"/>
              <a:ext cx="3680" cy="358"/>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222213" name="Rectangle 5"/>
            <p:cNvSpPr>
              <a:spLocks noChangeArrowheads="1"/>
            </p:cNvSpPr>
            <p:nvPr/>
          </p:nvSpPr>
          <p:spPr bwMode="auto">
            <a:xfrm>
              <a:off x="624" y="3276"/>
              <a:ext cx="3680" cy="358"/>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3" name="Group 6"/>
            <p:cNvGrpSpPr>
              <a:grpSpLocks/>
            </p:cNvGrpSpPr>
            <p:nvPr/>
          </p:nvGrpSpPr>
          <p:grpSpPr bwMode="auto">
            <a:xfrm>
              <a:off x="624" y="1964"/>
              <a:ext cx="3680" cy="1272"/>
              <a:chOff x="576" y="1709"/>
              <a:chExt cx="3814" cy="1330"/>
            </a:xfrm>
          </p:grpSpPr>
          <p:sp>
            <p:nvSpPr>
              <p:cNvPr id="222215" name="Rectangle 7"/>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222216" name="Rectangle 8"/>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4" name="Group 9"/>
              <p:cNvGrpSpPr>
                <a:grpSpLocks/>
              </p:cNvGrpSpPr>
              <p:nvPr/>
            </p:nvGrpSpPr>
            <p:grpSpPr bwMode="auto">
              <a:xfrm>
                <a:off x="576" y="1709"/>
                <a:ext cx="3814" cy="582"/>
                <a:chOff x="288" y="1680"/>
                <a:chExt cx="3504" cy="672"/>
              </a:xfrm>
            </p:grpSpPr>
            <p:sp>
              <p:nvSpPr>
                <p:cNvPr id="222218" name="Rectangle 10"/>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222219" name="Rectangle 11"/>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222220" name="Rectangle 12"/>
            <p:cNvSpPr>
              <a:spLocks noChangeArrowheads="1"/>
            </p:cNvSpPr>
            <p:nvPr/>
          </p:nvSpPr>
          <p:spPr bwMode="auto">
            <a:xfrm>
              <a:off x="624" y="1608"/>
              <a:ext cx="463"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222221" name="Rectangle 13"/>
            <p:cNvSpPr>
              <a:spLocks noChangeArrowheads="1"/>
            </p:cNvSpPr>
            <p:nvPr/>
          </p:nvSpPr>
          <p:spPr bwMode="auto">
            <a:xfrm>
              <a:off x="1137" y="1608"/>
              <a:ext cx="494"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222222" name="Rectangle 14"/>
            <p:cNvSpPr>
              <a:spLocks noChangeArrowheads="1"/>
            </p:cNvSpPr>
            <p:nvPr/>
          </p:nvSpPr>
          <p:spPr bwMode="auto">
            <a:xfrm>
              <a:off x="1681" y="1608"/>
              <a:ext cx="480"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VB.NET</a:t>
              </a:r>
            </a:p>
          </p:txBody>
        </p:sp>
        <p:sp>
          <p:nvSpPr>
            <p:cNvPr id="222223" name="Rectangle 15"/>
            <p:cNvSpPr>
              <a:spLocks noChangeArrowheads="1"/>
            </p:cNvSpPr>
            <p:nvPr/>
          </p:nvSpPr>
          <p:spPr bwMode="auto">
            <a:xfrm>
              <a:off x="2212" y="1608"/>
              <a:ext cx="471"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222224" name="Rectangle 16"/>
            <p:cNvSpPr>
              <a:spLocks noChangeArrowheads="1"/>
            </p:cNvSpPr>
            <p:nvPr/>
          </p:nvSpPr>
          <p:spPr bwMode="auto">
            <a:xfrm>
              <a:off x="2736" y="1608"/>
              <a:ext cx="483"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222225" name="Rectangle 17"/>
            <p:cNvSpPr>
              <a:spLocks noChangeArrowheads="1"/>
            </p:cNvSpPr>
            <p:nvPr/>
          </p:nvSpPr>
          <p:spPr bwMode="auto">
            <a:xfrm>
              <a:off x="3264" y="1608"/>
              <a:ext cx="1040" cy="318"/>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grpSp>
    </p:spTree>
    <p:extLst>
      <p:ext uri="{BB962C8B-B14F-4D97-AF65-F5344CB8AC3E}">
        <p14:creationId xmlns="" xmlns:p14="http://schemas.microsoft.com/office/powerpoint/2010/main" val="94122034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noFill/>
          <a:ln/>
        </p:spPr>
        <p:txBody>
          <a:bodyPr>
            <a:normAutofit fontScale="90000"/>
          </a:bodyPr>
          <a:lstStyle/>
          <a:p>
            <a:r>
              <a:rPr lang="en-US"/>
              <a:t>.NET Framework</a:t>
            </a:r>
            <a:br>
              <a:rPr lang="en-US"/>
            </a:br>
            <a:r>
              <a:rPr lang="en-US"/>
              <a:t> </a:t>
            </a:r>
            <a:r>
              <a:rPr lang="en-US" sz="3600">
                <a:solidFill>
                  <a:schemeClr val="accent1"/>
                </a:solidFill>
              </a:rPr>
              <a:t>Visual Studio .NET</a:t>
            </a:r>
          </a:p>
        </p:txBody>
      </p:sp>
      <p:sp>
        <p:nvSpPr>
          <p:cNvPr id="224259"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224260"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2" name="Group 5"/>
          <p:cNvGrpSpPr>
            <a:grpSpLocks/>
          </p:cNvGrpSpPr>
          <p:nvPr/>
        </p:nvGrpSpPr>
        <p:grpSpPr bwMode="auto">
          <a:xfrm>
            <a:off x="990600" y="3117850"/>
            <a:ext cx="5842000" cy="2019300"/>
            <a:chOff x="576" y="1709"/>
            <a:chExt cx="3814" cy="1330"/>
          </a:xfrm>
        </p:grpSpPr>
        <p:sp>
          <p:nvSpPr>
            <p:cNvPr id="224262" name="Rectangle 6"/>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224263" name="Rectangle 7"/>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3" name="Group 8"/>
            <p:cNvGrpSpPr>
              <a:grpSpLocks/>
            </p:cNvGrpSpPr>
            <p:nvPr/>
          </p:nvGrpSpPr>
          <p:grpSpPr bwMode="auto">
            <a:xfrm>
              <a:off x="576" y="1709"/>
              <a:ext cx="3814" cy="582"/>
              <a:chOff x="288" y="1680"/>
              <a:chExt cx="3504" cy="672"/>
            </a:xfrm>
          </p:grpSpPr>
          <p:sp>
            <p:nvSpPr>
              <p:cNvPr id="224265" name="Rectangle 9"/>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224266" name="Rectangle 10"/>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224267" name="Rectangle 11"/>
          <p:cNvSpPr>
            <a:spLocks noChangeArrowheads="1"/>
          </p:cNvSpPr>
          <p:nvPr/>
        </p:nvSpPr>
        <p:spPr bwMode="auto">
          <a:xfrm>
            <a:off x="990600" y="2549525"/>
            <a:ext cx="584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Specification</a:t>
            </a:r>
          </a:p>
        </p:txBody>
      </p:sp>
      <p:sp>
        <p:nvSpPr>
          <p:cNvPr id="224268" name="Rectangle 12"/>
          <p:cNvSpPr>
            <a:spLocks noChangeArrowheads="1"/>
          </p:cNvSpPr>
          <p:nvPr/>
        </p:nvSpPr>
        <p:spPr bwMode="auto">
          <a:xfrm>
            <a:off x="990600" y="1981200"/>
            <a:ext cx="7350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224269" name="Rectangle 13"/>
          <p:cNvSpPr>
            <a:spLocks noChangeArrowheads="1"/>
          </p:cNvSpPr>
          <p:nvPr/>
        </p:nvSpPr>
        <p:spPr bwMode="auto">
          <a:xfrm>
            <a:off x="1804988" y="1981200"/>
            <a:ext cx="7842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224270" name="Rectangle 14"/>
          <p:cNvSpPr>
            <a:spLocks noChangeArrowheads="1"/>
          </p:cNvSpPr>
          <p:nvPr/>
        </p:nvSpPr>
        <p:spPr bwMode="auto">
          <a:xfrm>
            <a:off x="2668588" y="1981200"/>
            <a:ext cx="76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a:t>
            </a:r>
          </a:p>
        </p:txBody>
      </p:sp>
      <p:sp>
        <p:nvSpPr>
          <p:cNvPr id="224271" name="Rectangle 15"/>
          <p:cNvSpPr>
            <a:spLocks noChangeArrowheads="1"/>
          </p:cNvSpPr>
          <p:nvPr/>
        </p:nvSpPr>
        <p:spPr bwMode="auto">
          <a:xfrm>
            <a:off x="3511550" y="1981200"/>
            <a:ext cx="7477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224272" name="Rectangle 16"/>
          <p:cNvSpPr>
            <a:spLocks noChangeArrowheads="1"/>
          </p:cNvSpPr>
          <p:nvPr/>
        </p:nvSpPr>
        <p:spPr bwMode="auto">
          <a:xfrm>
            <a:off x="4343400" y="1981200"/>
            <a:ext cx="7667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224273" name="Rectangle 17"/>
          <p:cNvSpPr>
            <a:spLocks noChangeArrowheads="1"/>
          </p:cNvSpPr>
          <p:nvPr/>
        </p:nvSpPr>
        <p:spPr bwMode="auto">
          <a:xfrm>
            <a:off x="5181600" y="1981200"/>
            <a:ext cx="1651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sp>
        <p:nvSpPr>
          <p:cNvPr id="224274" name="Rectangle 18"/>
          <p:cNvSpPr>
            <a:spLocks noChangeArrowheads="1"/>
          </p:cNvSpPr>
          <p:nvPr/>
        </p:nvSpPr>
        <p:spPr bwMode="auto">
          <a:xfrm>
            <a:off x="6875463" y="1981200"/>
            <a:ext cx="1201737" cy="4419600"/>
          </a:xfrm>
          <a:prstGeom prst="rect">
            <a:avLst/>
          </a:prstGeom>
          <a:solidFill>
            <a:schemeClr val="accent1"/>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Visual Studio .NET</a:t>
            </a:r>
          </a:p>
        </p:txBody>
      </p:sp>
    </p:spTree>
    <p:extLst>
      <p:ext uri="{BB962C8B-B14F-4D97-AF65-F5344CB8AC3E}">
        <p14:creationId xmlns="" xmlns:p14="http://schemas.microsoft.com/office/powerpoint/2010/main" val="14132853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224274"/>
                                        </p:tgtEl>
                                        <p:attrNameLst>
                                          <p:attrName>style.visibility</p:attrName>
                                        </p:attrNameLst>
                                      </p:cBhvr>
                                      <p:to>
                                        <p:strVal val="visible"/>
                                      </p:to>
                                    </p:set>
                                    <p:anim calcmode="lin" valueType="num">
                                      <p:cBhvr additive="base">
                                        <p:cTn id="7" dur="500" fill="hold"/>
                                        <p:tgtEl>
                                          <p:spTgt spid="224274"/>
                                        </p:tgtEl>
                                        <p:attrNameLst>
                                          <p:attrName>ppt_x</p:attrName>
                                        </p:attrNameLst>
                                      </p:cBhvr>
                                      <p:tavLst>
                                        <p:tav tm="0">
                                          <p:val>
                                            <p:strVal val="1+#ppt_w/2"/>
                                          </p:val>
                                        </p:tav>
                                        <p:tav tm="100000">
                                          <p:val>
                                            <p:strVal val="#ppt_x"/>
                                          </p:val>
                                        </p:tav>
                                      </p:tavLst>
                                    </p:anim>
                                    <p:anim calcmode="lin" valueType="num">
                                      <p:cBhvr additive="base">
                                        <p:cTn id="8" dur="500" fill="hold"/>
                                        <p:tgtEl>
                                          <p:spTgt spid="224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r>
              <a:rPr lang="en-US"/>
              <a:t>.NET Framework</a:t>
            </a:r>
            <a:br>
              <a:rPr lang="en-US"/>
            </a:br>
            <a:r>
              <a:rPr lang="en-US" sz="4400"/>
              <a:t> </a:t>
            </a:r>
            <a:r>
              <a:rPr lang="en-US" sz="3600">
                <a:solidFill>
                  <a:schemeClr val="accent1"/>
                </a:solidFill>
              </a:rPr>
              <a:t>Common Language Runtime</a:t>
            </a:r>
          </a:p>
        </p:txBody>
      </p:sp>
      <p:sp>
        <p:nvSpPr>
          <p:cNvPr id="107525" name="Rectangle 5"/>
          <p:cNvSpPr>
            <a:spLocks noGrp="1" noChangeArrowheads="1"/>
          </p:cNvSpPr>
          <p:nvPr>
            <p:ph idx="1"/>
          </p:nvPr>
        </p:nvSpPr>
        <p:spPr>
          <a:xfrm>
            <a:off x="274638" y="1816100"/>
            <a:ext cx="8464550" cy="2587625"/>
          </a:xfrm>
        </p:spPr>
        <p:txBody>
          <a:bodyPr/>
          <a:lstStyle/>
          <a:p>
            <a:pPr marL="981075" lvl="1" indent="-414338"/>
            <a:endParaRPr lang="en-US" sz="2400" dirty="0"/>
          </a:p>
          <a:p>
            <a:pPr marL="981075" lvl="1" indent="-414338"/>
            <a:r>
              <a:rPr lang="en-IN" sz="2400" dirty="0" smtClean="0"/>
              <a:t>Layer between OS and application written in any .NET specific language</a:t>
            </a:r>
            <a:endParaRPr lang="en-US" sz="2400" dirty="0" smtClean="0"/>
          </a:p>
          <a:p>
            <a:pPr marL="981075" lvl="1" indent="-414338"/>
            <a:r>
              <a:rPr lang="en-US" sz="2400" dirty="0" smtClean="0"/>
              <a:t>CLR </a:t>
            </a:r>
            <a:r>
              <a:rPr lang="en-US" sz="2400" dirty="0"/>
              <a:t>is a runtime </a:t>
            </a:r>
            <a:r>
              <a:rPr lang="en-US" sz="2400" dirty="0" smtClean="0"/>
              <a:t>environment</a:t>
            </a:r>
            <a:endParaRPr lang="en-US" sz="2400" dirty="0"/>
          </a:p>
          <a:p>
            <a:pPr marL="981075" lvl="1" indent="-414338"/>
            <a:r>
              <a:rPr lang="en-US" sz="2400" dirty="0" smtClean="0"/>
              <a:t>Also supports </a:t>
            </a:r>
            <a:r>
              <a:rPr lang="en-US" sz="2400" dirty="0">
                <a:solidFill>
                  <a:srgbClr val="00B050"/>
                </a:solidFill>
              </a:rPr>
              <a:t>cross-language </a:t>
            </a:r>
            <a:r>
              <a:rPr lang="en-US" sz="2400" dirty="0" smtClean="0">
                <a:solidFill>
                  <a:srgbClr val="00B050"/>
                </a:solidFill>
              </a:rPr>
              <a:t>interoperability</a:t>
            </a:r>
          </a:p>
          <a:p>
            <a:pPr marL="981075" lvl="1" indent="-414338"/>
            <a:endParaRPr lang="en-US" sz="2400" dirty="0"/>
          </a:p>
          <a:p>
            <a:pPr marL="981075" lvl="1" indent="-414338"/>
            <a:endParaRPr lang="en-US" sz="2400" dirty="0"/>
          </a:p>
        </p:txBody>
      </p:sp>
      <p:sp>
        <p:nvSpPr>
          <p:cNvPr id="107523" name="Rectangle 3"/>
          <p:cNvSpPr>
            <a:spLocks noChangeArrowheads="1"/>
          </p:cNvSpPr>
          <p:nvPr/>
        </p:nvSpPr>
        <p:spPr bwMode="auto">
          <a:xfrm>
            <a:off x="177800" y="52990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07524" name="Rectangle 4"/>
          <p:cNvSpPr>
            <a:spLocks noChangeArrowheads="1"/>
          </p:cNvSpPr>
          <p:nvPr/>
        </p:nvSpPr>
        <p:spPr bwMode="auto">
          <a:xfrm>
            <a:off x="177800" y="46672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pic>
        <p:nvPicPr>
          <p:cNvPr id="6" name="Picture 5" descr="Heart_anterior_exterior_view.jpg"/>
          <p:cNvPicPr>
            <a:picLocks noChangeAspect="1"/>
          </p:cNvPicPr>
          <p:nvPr/>
        </p:nvPicPr>
        <p:blipFill>
          <a:blip r:embed="rId3" cstate="print"/>
          <a:stretch>
            <a:fillRect/>
          </a:stretch>
        </p:blipFill>
        <p:spPr>
          <a:xfrm>
            <a:off x="6477000" y="4038600"/>
            <a:ext cx="2368992" cy="2165935"/>
          </a:xfrm>
          <a:prstGeom prst="rect">
            <a:avLst/>
          </a:prstGeom>
        </p:spPr>
      </p:pic>
    </p:spTree>
    <p:extLst>
      <p:ext uri="{BB962C8B-B14F-4D97-AF65-F5344CB8AC3E}">
        <p14:creationId xmlns="" xmlns:p14="http://schemas.microsoft.com/office/powerpoint/2010/main" val="11937537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p:cTn id="7" dur="500" fill="hold"/>
                                        <p:tgtEl>
                                          <p:spTgt spid="107523"/>
                                        </p:tgtEl>
                                        <p:attrNameLst>
                                          <p:attrName>ppt_w</p:attrName>
                                        </p:attrNameLst>
                                      </p:cBhvr>
                                      <p:tavLst>
                                        <p:tav tm="0">
                                          <p:val>
                                            <p:fltVal val="0"/>
                                          </p:val>
                                        </p:tav>
                                        <p:tav tm="100000">
                                          <p:val>
                                            <p:strVal val="#ppt_w"/>
                                          </p:val>
                                        </p:tav>
                                      </p:tavLst>
                                    </p:anim>
                                    <p:anim calcmode="lin" valueType="num">
                                      <p:cBhvr>
                                        <p:cTn id="8" dur="500" fill="hold"/>
                                        <p:tgtEl>
                                          <p:spTgt spid="107523"/>
                                        </p:tgtEl>
                                        <p:attrNameLst>
                                          <p:attrName>ppt_h</p:attrName>
                                        </p:attrNameLst>
                                      </p:cBhvr>
                                      <p:tavLst>
                                        <p:tav tm="0">
                                          <p:val>
                                            <p:fltVal val="0"/>
                                          </p:val>
                                        </p:tav>
                                        <p:tav tm="100000">
                                          <p:val>
                                            <p:strVal val="#ppt_h"/>
                                          </p:val>
                                        </p:tav>
                                      </p:tavLst>
                                    </p:anim>
                                    <p:animEffect transition="in" filter="fade">
                                      <p:cBhvr>
                                        <p:cTn id="9" dur="500"/>
                                        <p:tgtEl>
                                          <p:spTgt spid="10752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1" fill="hold" grpId="0" nodeType="clickEffect">
                                  <p:stCondLst>
                                    <p:cond delay="0"/>
                                  </p:stCondLst>
                                  <p:childTnLst>
                                    <p:set>
                                      <p:cBhvr>
                                        <p:cTn id="13" dur="1" fill="hold">
                                          <p:stCondLst>
                                            <p:cond delay="0"/>
                                          </p:stCondLst>
                                        </p:cTn>
                                        <p:tgtEl>
                                          <p:spTgt spid="107524"/>
                                        </p:tgtEl>
                                        <p:attrNameLst>
                                          <p:attrName>style.visibility</p:attrName>
                                        </p:attrNameLst>
                                      </p:cBhvr>
                                      <p:to>
                                        <p:strVal val="visible"/>
                                      </p:to>
                                    </p:set>
                                    <p:anim calcmode="lin" valueType="num">
                                      <p:cBhvr additive="base">
                                        <p:cTn id="14" dur="500" fill="hold"/>
                                        <p:tgtEl>
                                          <p:spTgt spid="107524"/>
                                        </p:tgtEl>
                                        <p:attrNameLst>
                                          <p:attrName>ppt_x</p:attrName>
                                        </p:attrNameLst>
                                      </p:cBhvr>
                                      <p:tavLst>
                                        <p:tav tm="0">
                                          <p:val>
                                            <p:strVal val="#ppt_x"/>
                                          </p:val>
                                        </p:tav>
                                        <p:tav tm="100000">
                                          <p:val>
                                            <p:strVal val="#ppt_x"/>
                                          </p:val>
                                        </p:tav>
                                      </p:tavLst>
                                    </p:anim>
                                    <p:anim calcmode="lin" valueType="num">
                                      <p:cBhvr additive="base">
                                        <p:cTn id="15" dur="500" fill="hold"/>
                                        <p:tgtEl>
                                          <p:spTgt spid="107524"/>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7525">
                                            <p:txEl>
                                              <p:pRg st="1" end="1"/>
                                            </p:txEl>
                                          </p:spTgt>
                                        </p:tgtEl>
                                        <p:attrNameLst>
                                          <p:attrName>style.visibility</p:attrName>
                                        </p:attrNameLst>
                                      </p:cBhvr>
                                      <p:to>
                                        <p:strVal val="visible"/>
                                      </p:to>
                                    </p:set>
                                    <p:animEffect transition="in" filter="fade">
                                      <p:cBhvr>
                                        <p:cTn id="20" dur="500"/>
                                        <p:tgtEl>
                                          <p:spTgt spid="10752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7525">
                                            <p:txEl>
                                              <p:pRg st="2" end="2"/>
                                            </p:txEl>
                                          </p:spTgt>
                                        </p:tgtEl>
                                        <p:attrNameLst>
                                          <p:attrName>style.visibility</p:attrName>
                                        </p:attrNameLst>
                                      </p:cBhvr>
                                      <p:to>
                                        <p:strVal val="visible"/>
                                      </p:to>
                                    </p:set>
                                    <p:animEffect transition="in" filter="fade">
                                      <p:cBhvr>
                                        <p:cTn id="25" dur="500"/>
                                        <p:tgtEl>
                                          <p:spTgt spid="107525">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7525">
                                            <p:txEl>
                                              <p:pRg st="3" end="3"/>
                                            </p:txEl>
                                          </p:spTgt>
                                        </p:tgtEl>
                                        <p:attrNameLst>
                                          <p:attrName>style.visibility</p:attrName>
                                        </p:attrNameLst>
                                      </p:cBhvr>
                                      <p:to>
                                        <p:strVal val="visible"/>
                                      </p:to>
                                    </p:set>
                                    <p:animEffect transition="in" filter="fade">
                                      <p:cBhvr>
                                        <p:cTn id="28" dur="500"/>
                                        <p:tgtEl>
                                          <p:spTgt spid="10752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xit" presetSubtype="0" fill="hold" grpId="1" nodeType="clickEffect">
                                  <p:stCondLst>
                                    <p:cond delay="0"/>
                                  </p:stCondLst>
                                  <p:childTnLst>
                                    <p:anim calcmode="lin" valueType="num">
                                      <p:cBhvr>
                                        <p:cTn id="32" dur="1000"/>
                                        <p:tgtEl>
                                          <p:spTgt spid="107525">
                                            <p:txEl>
                                              <p:pRg st="1" end="1"/>
                                            </p:txEl>
                                          </p:spTgt>
                                        </p:tgtEl>
                                        <p:attrNameLst>
                                          <p:attrName>ppt_w</p:attrName>
                                        </p:attrNameLst>
                                      </p:cBhvr>
                                      <p:tavLst>
                                        <p:tav tm="0">
                                          <p:val>
                                            <p:strVal val="ppt_w"/>
                                          </p:val>
                                        </p:tav>
                                        <p:tav tm="100000">
                                          <p:val>
                                            <p:fltVal val="0"/>
                                          </p:val>
                                        </p:tav>
                                      </p:tavLst>
                                    </p:anim>
                                    <p:anim calcmode="lin" valueType="num">
                                      <p:cBhvr>
                                        <p:cTn id="33" dur="1000"/>
                                        <p:tgtEl>
                                          <p:spTgt spid="107525">
                                            <p:txEl>
                                              <p:pRg st="1" end="1"/>
                                            </p:txEl>
                                          </p:spTgt>
                                        </p:tgtEl>
                                        <p:attrNameLst>
                                          <p:attrName>ppt_h</p:attrName>
                                        </p:attrNameLst>
                                      </p:cBhvr>
                                      <p:tavLst>
                                        <p:tav tm="0">
                                          <p:val>
                                            <p:strVal val="ppt_h"/>
                                          </p:val>
                                        </p:tav>
                                        <p:tav tm="100000">
                                          <p:val>
                                            <p:fltVal val="0"/>
                                          </p:val>
                                        </p:tav>
                                      </p:tavLst>
                                    </p:anim>
                                    <p:anim calcmode="lin" valueType="num">
                                      <p:cBhvr>
                                        <p:cTn id="34" dur="1000"/>
                                        <p:tgtEl>
                                          <p:spTgt spid="107525">
                                            <p:txEl>
                                              <p:pRg st="1" end="1"/>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5" dur="1000"/>
                                        <p:tgtEl>
                                          <p:spTgt spid="107525">
                                            <p:txEl>
                                              <p:pRg st="1" end="1"/>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6" dur="1" fill="hold">
                                          <p:stCondLst>
                                            <p:cond delay="999"/>
                                          </p:stCondLst>
                                        </p:cTn>
                                        <p:tgtEl>
                                          <p:spTgt spid="107525">
                                            <p:txEl>
                                              <p:pRg st="1" end="1"/>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5" presetClass="exit" presetSubtype="0" fill="hold" grpId="1" nodeType="clickEffect">
                                  <p:stCondLst>
                                    <p:cond delay="0"/>
                                  </p:stCondLst>
                                  <p:childTnLst>
                                    <p:anim calcmode="lin" valueType="num">
                                      <p:cBhvr>
                                        <p:cTn id="40" dur="1000"/>
                                        <p:tgtEl>
                                          <p:spTgt spid="107525">
                                            <p:txEl>
                                              <p:pRg st="2" end="2"/>
                                            </p:txEl>
                                          </p:spTgt>
                                        </p:tgtEl>
                                        <p:attrNameLst>
                                          <p:attrName>ppt_w</p:attrName>
                                        </p:attrNameLst>
                                      </p:cBhvr>
                                      <p:tavLst>
                                        <p:tav tm="0">
                                          <p:val>
                                            <p:strVal val="ppt_w"/>
                                          </p:val>
                                        </p:tav>
                                        <p:tav tm="100000">
                                          <p:val>
                                            <p:fltVal val="0"/>
                                          </p:val>
                                        </p:tav>
                                      </p:tavLst>
                                    </p:anim>
                                    <p:anim calcmode="lin" valueType="num">
                                      <p:cBhvr>
                                        <p:cTn id="41" dur="1000"/>
                                        <p:tgtEl>
                                          <p:spTgt spid="107525">
                                            <p:txEl>
                                              <p:pRg st="2" end="2"/>
                                            </p:txEl>
                                          </p:spTgt>
                                        </p:tgtEl>
                                        <p:attrNameLst>
                                          <p:attrName>ppt_h</p:attrName>
                                        </p:attrNameLst>
                                      </p:cBhvr>
                                      <p:tavLst>
                                        <p:tav tm="0">
                                          <p:val>
                                            <p:strVal val="ppt_h"/>
                                          </p:val>
                                        </p:tav>
                                        <p:tav tm="100000">
                                          <p:val>
                                            <p:fltVal val="0"/>
                                          </p:val>
                                        </p:tav>
                                      </p:tavLst>
                                    </p:anim>
                                    <p:anim calcmode="lin" valueType="num">
                                      <p:cBhvr>
                                        <p:cTn id="42" dur="1000"/>
                                        <p:tgtEl>
                                          <p:spTgt spid="107525">
                                            <p:txEl>
                                              <p:pRg st="2" end="2"/>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43" dur="1000"/>
                                        <p:tgtEl>
                                          <p:spTgt spid="107525">
                                            <p:txEl>
                                              <p:pRg st="2" end="2"/>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44" dur="1" fill="hold">
                                          <p:stCondLst>
                                            <p:cond delay="999"/>
                                          </p:stCondLst>
                                        </p:cTn>
                                        <p:tgtEl>
                                          <p:spTgt spid="107525">
                                            <p:txEl>
                                              <p:pRg st="2" end="2"/>
                                            </p:txEl>
                                          </p:spTgt>
                                        </p:tgtEl>
                                        <p:attrNameLst>
                                          <p:attrName>style.visibility</p:attrName>
                                        </p:attrNameLst>
                                      </p:cBhvr>
                                      <p:to>
                                        <p:strVal val="hidden"/>
                                      </p:to>
                                    </p:set>
                                  </p:childTnLst>
                                </p:cTn>
                              </p:par>
                              <p:par>
                                <p:cTn id="45" presetID="15" presetClass="exit" presetSubtype="0" fill="hold" grpId="1" nodeType="withEffect">
                                  <p:stCondLst>
                                    <p:cond delay="0"/>
                                  </p:stCondLst>
                                  <p:childTnLst>
                                    <p:anim calcmode="lin" valueType="num">
                                      <p:cBhvr>
                                        <p:cTn id="46" dur="1000"/>
                                        <p:tgtEl>
                                          <p:spTgt spid="107525">
                                            <p:txEl>
                                              <p:pRg st="3" end="3"/>
                                            </p:txEl>
                                          </p:spTgt>
                                        </p:tgtEl>
                                        <p:attrNameLst>
                                          <p:attrName>ppt_w</p:attrName>
                                        </p:attrNameLst>
                                      </p:cBhvr>
                                      <p:tavLst>
                                        <p:tav tm="0">
                                          <p:val>
                                            <p:strVal val="ppt_w"/>
                                          </p:val>
                                        </p:tav>
                                        <p:tav tm="100000">
                                          <p:val>
                                            <p:fltVal val="0"/>
                                          </p:val>
                                        </p:tav>
                                      </p:tavLst>
                                    </p:anim>
                                    <p:anim calcmode="lin" valueType="num">
                                      <p:cBhvr>
                                        <p:cTn id="47" dur="1000"/>
                                        <p:tgtEl>
                                          <p:spTgt spid="107525">
                                            <p:txEl>
                                              <p:pRg st="3" end="3"/>
                                            </p:txEl>
                                          </p:spTgt>
                                        </p:tgtEl>
                                        <p:attrNameLst>
                                          <p:attrName>ppt_h</p:attrName>
                                        </p:attrNameLst>
                                      </p:cBhvr>
                                      <p:tavLst>
                                        <p:tav tm="0">
                                          <p:val>
                                            <p:strVal val="ppt_h"/>
                                          </p:val>
                                        </p:tav>
                                        <p:tav tm="100000">
                                          <p:val>
                                            <p:fltVal val="0"/>
                                          </p:val>
                                        </p:tav>
                                      </p:tavLst>
                                    </p:anim>
                                    <p:anim calcmode="lin" valueType="num">
                                      <p:cBhvr>
                                        <p:cTn id="48" dur="1000"/>
                                        <p:tgtEl>
                                          <p:spTgt spid="107525">
                                            <p:txEl>
                                              <p:pRg st="3" end="3"/>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49" dur="1000"/>
                                        <p:tgtEl>
                                          <p:spTgt spid="107525">
                                            <p:txEl>
                                              <p:pRg st="3" end="3"/>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50" dur="1" fill="hold">
                                          <p:stCondLst>
                                            <p:cond delay="999"/>
                                          </p:stCondLst>
                                        </p:cTn>
                                        <p:tgtEl>
                                          <p:spTgt spid="107525">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p:bldP spid="107525" grpId="1" build="p"/>
      <p:bldP spid="107523" grpId="0" animBg="1"/>
      <p:bldP spid="1075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r>
              <a:rPr lang="en-US"/>
              <a:t>.NET Framework</a:t>
            </a:r>
            <a:br>
              <a:rPr lang="en-US"/>
            </a:br>
            <a:r>
              <a:rPr lang="en-US" sz="4400"/>
              <a:t> </a:t>
            </a:r>
            <a:r>
              <a:rPr lang="en-US" sz="3600">
                <a:solidFill>
                  <a:schemeClr val="accent1"/>
                </a:solidFill>
              </a:rPr>
              <a:t>Common Language Runtime</a:t>
            </a:r>
          </a:p>
        </p:txBody>
      </p:sp>
      <p:sp>
        <p:nvSpPr>
          <p:cNvPr id="107525" name="Rectangle 5"/>
          <p:cNvSpPr>
            <a:spLocks noGrp="1" noChangeArrowheads="1"/>
          </p:cNvSpPr>
          <p:nvPr>
            <p:ph idx="1"/>
          </p:nvPr>
        </p:nvSpPr>
        <p:spPr>
          <a:xfrm>
            <a:off x="274638" y="1816100"/>
            <a:ext cx="8464550" cy="2587625"/>
          </a:xfrm>
        </p:spPr>
        <p:txBody>
          <a:bodyPr/>
          <a:lstStyle/>
          <a:p>
            <a:pPr marL="581025" indent="-414338"/>
            <a:r>
              <a:rPr lang="en-IN" dirty="0" smtClean="0"/>
              <a:t>Main Function</a:t>
            </a:r>
          </a:p>
          <a:p>
            <a:pPr marL="981075" lvl="1" indent="-414338"/>
            <a:r>
              <a:rPr lang="en-IN" dirty="0" smtClean="0"/>
              <a:t>Managed Code </a:t>
            </a:r>
            <a:r>
              <a:rPr lang="en-IN" dirty="0" smtClean="0">
                <a:sym typeface="Wingdings" pitchFamily="2" charset="2"/>
              </a:rPr>
              <a:t> Native Code</a:t>
            </a:r>
          </a:p>
          <a:p>
            <a:pPr marL="981075" lvl="1" indent="-414338"/>
            <a:r>
              <a:rPr lang="en-IN" dirty="0" smtClean="0">
                <a:sym typeface="Wingdings" pitchFamily="2" charset="2"/>
              </a:rPr>
              <a:t>CLR’s JIT converts MSIL code into Native code at runtime</a:t>
            </a:r>
            <a:endParaRPr lang="en-US" dirty="0"/>
          </a:p>
        </p:txBody>
      </p:sp>
    </p:spTree>
    <p:extLst>
      <p:ext uri="{BB962C8B-B14F-4D97-AF65-F5344CB8AC3E}">
        <p14:creationId xmlns="" xmlns:p14="http://schemas.microsoft.com/office/powerpoint/2010/main" val="11937537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r>
              <a:rPr lang="en-US"/>
              <a:t>.NET Framework</a:t>
            </a:r>
            <a:br>
              <a:rPr lang="en-US"/>
            </a:br>
            <a:r>
              <a:rPr lang="en-US" sz="4400"/>
              <a:t> </a:t>
            </a:r>
            <a:r>
              <a:rPr lang="en-US" sz="3600">
                <a:solidFill>
                  <a:schemeClr val="accent1"/>
                </a:solidFill>
              </a:rPr>
              <a:t>Common Language Runtime</a:t>
            </a:r>
          </a:p>
        </p:txBody>
      </p:sp>
      <p:sp>
        <p:nvSpPr>
          <p:cNvPr id="107525" name="Rectangle 5"/>
          <p:cNvSpPr>
            <a:spLocks noGrp="1" noChangeArrowheads="1"/>
          </p:cNvSpPr>
          <p:nvPr>
            <p:ph idx="1"/>
          </p:nvPr>
        </p:nvSpPr>
        <p:spPr>
          <a:xfrm>
            <a:off x="274638" y="1816100"/>
            <a:ext cx="8464550" cy="4660900"/>
          </a:xfrm>
        </p:spPr>
        <p:txBody>
          <a:bodyPr>
            <a:normAutofit/>
          </a:bodyPr>
          <a:lstStyle/>
          <a:p>
            <a:pPr>
              <a:lnSpc>
                <a:spcPct val="80000"/>
              </a:lnSpc>
            </a:pPr>
            <a:r>
              <a:rPr lang="en-US" b="1" dirty="0" smtClean="0">
                <a:solidFill>
                  <a:srgbClr val="000000"/>
                </a:solidFill>
                <a:ea typeface="Arial Unicode MS" pitchFamily="34" charset="-128"/>
                <a:cs typeface="Arial Unicode MS" pitchFamily="34" charset="-128"/>
              </a:rPr>
              <a:t>Native Code </a:t>
            </a:r>
          </a:p>
          <a:p>
            <a:pPr lvl="1">
              <a:lnSpc>
                <a:spcPct val="80000"/>
              </a:lnSpc>
            </a:pPr>
            <a:r>
              <a:rPr lang="en-US" dirty="0" smtClean="0">
                <a:solidFill>
                  <a:srgbClr val="000000"/>
                </a:solidFill>
                <a:ea typeface="Arial Unicode MS" pitchFamily="34" charset="-128"/>
                <a:cs typeface="Arial Unicode MS" pitchFamily="34" charset="-128"/>
              </a:rPr>
              <a:t>code compiled to processor-specific machine code.</a:t>
            </a:r>
          </a:p>
          <a:p>
            <a:pPr>
              <a:lnSpc>
                <a:spcPct val="80000"/>
              </a:lnSpc>
            </a:pPr>
            <a:r>
              <a:rPr lang="en-US" b="1" dirty="0" smtClean="0">
                <a:solidFill>
                  <a:srgbClr val="000000"/>
                </a:solidFill>
                <a:ea typeface="Arial Unicode MS" pitchFamily="34" charset="-128"/>
                <a:cs typeface="Arial Unicode MS" pitchFamily="34" charset="-128"/>
              </a:rPr>
              <a:t>Managed Code </a:t>
            </a:r>
          </a:p>
          <a:p>
            <a:pPr lvl="1">
              <a:lnSpc>
                <a:spcPct val="80000"/>
              </a:lnSpc>
            </a:pPr>
            <a:r>
              <a:rPr lang="en-US" dirty="0" smtClean="0">
                <a:solidFill>
                  <a:srgbClr val="000000"/>
                </a:solidFill>
                <a:ea typeface="Arial Unicode MS" pitchFamily="34" charset="-128"/>
                <a:cs typeface="Arial Unicode MS" pitchFamily="34" charset="-128"/>
              </a:rPr>
              <a:t>must supply the metadata necessary for the CLR to provide services </a:t>
            </a:r>
          </a:p>
          <a:p>
            <a:pPr lvl="1">
              <a:lnSpc>
                <a:spcPct val="80000"/>
              </a:lnSpc>
            </a:pPr>
            <a:r>
              <a:rPr lang="en-US" dirty="0" smtClean="0">
                <a:solidFill>
                  <a:srgbClr val="000000"/>
                </a:solidFill>
                <a:ea typeface="Arial Unicode MS" pitchFamily="34" charset="-128"/>
                <a:cs typeface="Arial Unicode MS" pitchFamily="34" charset="-128"/>
              </a:rPr>
              <a:t>all code based on Microsoft Intermediate Language (MSIL) executes as managed code. </a:t>
            </a:r>
            <a:endParaRPr lang="en-US" b="1" dirty="0" smtClean="0">
              <a:solidFill>
                <a:srgbClr val="000000"/>
              </a:solidFill>
              <a:ea typeface="Arial Unicode MS" pitchFamily="34" charset="-128"/>
              <a:cs typeface="Arial Unicode MS" pitchFamily="34" charset="-128"/>
            </a:endParaRPr>
          </a:p>
          <a:p>
            <a:pPr>
              <a:lnSpc>
                <a:spcPct val="80000"/>
              </a:lnSpc>
            </a:pPr>
            <a:r>
              <a:rPr lang="en-US" b="1" dirty="0" smtClean="0">
                <a:solidFill>
                  <a:srgbClr val="000000"/>
                </a:solidFill>
                <a:ea typeface="Arial Unicode MS" pitchFamily="34" charset="-128"/>
                <a:cs typeface="Arial Unicode MS" pitchFamily="34" charset="-128"/>
              </a:rPr>
              <a:t>Microsoft Intermediate Language (MSIL)</a:t>
            </a:r>
            <a:endParaRPr lang="en-US" dirty="0" smtClean="0">
              <a:solidFill>
                <a:srgbClr val="000000"/>
              </a:solidFill>
              <a:ea typeface="Arial Unicode MS" pitchFamily="34" charset="-128"/>
              <a:cs typeface="Arial Unicode MS" pitchFamily="34" charset="-128"/>
            </a:endParaRPr>
          </a:p>
          <a:p>
            <a:pPr lvl="1">
              <a:lnSpc>
                <a:spcPct val="80000"/>
              </a:lnSpc>
            </a:pPr>
            <a:r>
              <a:rPr lang="en-US" dirty="0" smtClean="0">
                <a:solidFill>
                  <a:srgbClr val="000000"/>
                </a:solidFill>
                <a:ea typeface="Arial Unicode MS" pitchFamily="34" charset="-128"/>
                <a:cs typeface="Arial Unicode MS" pitchFamily="34" charset="-128"/>
              </a:rPr>
              <a:t>used as the output of a number of compilers and as the input to a Just-In-Time (JIT) compiler. </a:t>
            </a:r>
            <a:endParaRPr lang="en-US" dirty="0" smtClean="0"/>
          </a:p>
        </p:txBody>
      </p:sp>
    </p:spTree>
    <p:extLst>
      <p:ext uri="{BB962C8B-B14F-4D97-AF65-F5344CB8AC3E}">
        <p14:creationId xmlns="" xmlns:p14="http://schemas.microsoft.com/office/powerpoint/2010/main" val="11937537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a:t>
            </a:r>
            <a:endParaRPr lang="en-IN" dirty="0"/>
          </a:p>
        </p:txBody>
      </p:sp>
      <p:sp>
        <p:nvSpPr>
          <p:cNvPr id="3" name="Content Placeholder 2"/>
          <p:cNvSpPr>
            <a:spLocks noGrp="1"/>
          </p:cNvSpPr>
          <p:nvPr>
            <p:ph idx="1"/>
          </p:nvPr>
        </p:nvSpPr>
        <p:spPr/>
        <p:txBody>
          <a:bodyPr/>
          <a:lstStyle/>
          <a:p>
            <a:r>
              <a:rPr lang="en-US" dirty="0" smtClean="0"/>
              <a:t>Software? Language? API?</a:t>
            </a:r>
          </a:p>
          <a:p>
            <a:endParaRPr lang="en-US" dirty="0" smtClean="0"/>
          </a:p>
          <a:p>
            <a:r>
              <a:rPr lang="en-US" dirty="0" smtClean="0"/>
              <a:t>Framework?</a:t>
            </a:r>
          </a:p>
          <a:p>
            <a:endParaRPr lang="en-US" dirty="0" smtClean="0"/>
          </a:p>
          <a:p>
            <a:r>
              <a:rPr lang="en-US" dirty="0" smtClean="0"/>
              <a:t>NET is actually a cluster of technologies that are designed to help developers build a variety of different types of applications.</a:t>
            </a:r>
          </a:p>
          <a:p>
            <a:endParaRPr lang="en-US" dirty="0" smtClean="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r>
              <a:rPr lang="en-US"/>
              <a:t>.NET Framework</a:t>
            </a:r>
            <a:br>
              <a:rPr lang="en-US"/>
            </a:br>
            <a:r>
              <a:rPr lang="en-US" sz="4400"/>
              <a:t> </a:t>
            </a:r>
            <a:r>
              <a:rPr lang="en-US" sz="3600">
                <a:solidFill>
                  <a:schemeClr val="accent1"/>
                </a:solidFill>
              </a:rPr>
              <a:t>Common Language Runtime</a:t>
            </a:r>
          </a:p>
        </p:txBody>
      </p:sp>
      <p:sp>
        <p:nvSpPr>
          <p:cNvPr id="217093" name="Rectangle 5"/>
          <p:cNvSpPr>
            <a:spLocks noGrp="1" noChangeArrowheads="1"/>
          </p:cNvSpPr>
          <p:nvPr>
            <p:ph idx="1"/>
          </p:nvPr>
        </p:nvSpPr>
        <p:spPr>
          <a:xfrm>
            <a:off x="274638" y="1816100"/>
            <a:ext cx="8464550" cy="2587625"/>
          </a:xfrm>
        </p:spPr>
        <p:txBody>
          <a:bodyPr/>
          <a:lstStyle/>
          <a:p>
            <a:pPr marL="981075" lvl="1" indent="-414338"/>
            <a:endParaRPr lang="en-US">
              <a:solidFill>
                <a:schemeClr val="accent2"/>
              </a:solidFill>
            </a:endParaRPr>
          </a:p>
          <a:p>
            <a:pPr marL="981075" lvl="1" indent="-414338"/>
            <a:endParaRPr lang="en-US"/>
          </a:p>
        </p:txBody>
      </p:sp>
      <p:grpSp>
        <p:nvGrpSpPr>
          <p:cNvPr id="2" name="Group 7"/>
          <p:cNvGrpSpPr>
            <a:grpSpLocks/>
          </p:cNvGrpSpPr>
          <p:nvPr/>
        </p:nvGrpSpPr>
        <p:grpSpPr bwMode="auto">
          <a:xfrm>
            <a:off x="1371600" y="2286000"/>
            <a:ext cx="6705600" cy="4267200"/>
            <a:chOff x="864" y="1440"/>
            <a:chExt cx="4224" cy="2688"/>
          </a:xfrm>
        </p:grpSpPr>
        <p:sp>
          <p:nvSpPr>
            <p:cNvPr id="217096" name="Rectangle 8"/>
            <p:cNvSpPr>
              <a:spLocks noChangeArrowheads="1"/>
            </p:cNvSpPr>
            <p:nvPr/>
          </p:nvSpPr>
          <p:spPr bwMode="auto">
            <a:xfrm>
              <a:off x="864" y="3648"/>
              <a:ext cx="4224" cy="480"/>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Class Loader</a:t>
              </a:r>
            </a:p>
          </p:txBody>
        </p:sp>
        <p:grpSp>
          <p:nvGrpSpPr>
            <p:cNvPr id="3" name="Group 9"/>
            <p:cNvGrpSpPr>
              <a:grpSpLocks/>
            </p:cNvGrpSpPr>
            <p:nvPr/>
          </p:nvGrpSpPr>
          <p:grpSpPr bwMode="auto">
            <a:xfrm>
              <a:off x="864" y="2880"/>
              <a:ext cx="4224" cy="672"/>
              <a:chOff x="528" y="2784"/>
              <a:chExt cx="4224" cy="672"/>
            </a:xfrm>
          </p:grpSpPr>
          <p:sp>
            <p:nvSpPr>
              <p:cNvPr id="217098" name="Rectangle 10"/>
              <p:cNvSpPr>
                <a:spLocks noChangeArrowheads="1"/>
              </p:cNvSpPr>
              <p:nvPr/>
            </p:nvSpPr>
            <p:spPr bwMode="auto">
              <a:xfrm>
                <a:off x="528" y="2784"/>
                <a:ext cx="1344" cy="672"/>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IL to Native</a:t>
                </a:r>
              </a:p>
              <a:p>
                <a:pPr algn="ctr" eaLnBrk="0" hangingPunct="0"/>
                <a:r>
                  <a:rPr lang="en-US" b="1">
                    <a:latin typeface="Arial" charset="0"/>
                  </a:rPr>
                  <a:t>Compilers</a:t>
                </a:r>
              </a:p>
            </p:txBody>
          </p:sp>
          <p:sp>
            <p:nvSpPr>
              <p:cNvPr id="217099" name="Rectangle 11"/>
              <p:cNvSpPr>
                <a:spLocks noChangeArrowheads="1"/>
              </p:cNvSpPr>
              <p:nvPr/>
            </p:nvSpPr>
            <p:spPr bwMode="auto">
              <a:xfrm>
                <a:off x="1968" y="2784"/>
                <a:ext cx="1344" cy="672"/>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Code</a:t>
                </a:r>
              </a:p>
              <a:p>
                <a:pPr algn="ctr" eaLnBrk="0" hangingPunct="0"/>
                <a:r>
                  <a:rPr lang="en-US" b="1">
                    <a:latin typeface="Arial" charset="0"/>
                  </a:rPr>
                  <a:t>Manager</a:t>
                </a:r>
              </a:p>
            </p:txBody>
          </p:sp>
          <p:sp>
            <p:nvSpPr>
              <p:cNvPr id="217100" name="Rectangle 12"/>
              <p:cNvSpPr>
                <a:spLocks noChangeArrowheads="1"/>
              </p:cNvSpPr>
              <p:nvPr/>
            </p:nvSpPr>
            <p:spPr bwMode="auto">
              <a:xfrm>
                <a:off x="3408" y="2784"/>
                <a:ext cx="1344" cy="672"/>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Garbage</a:t>
                </a:r>
              </a:p>
              <a:p>
                <a:pPr algn="ctr" eaLnBrk="0" hangingPunct="0"/>
                <a:r>
                  <a:rPr lang="en-US" b="1">
                    <a:latin typeface="Arial" charset="0"/>
                  </a:rPr>
                  <a:t>Collector</a:t>
                </a:r>
              </a:p>
            </p:txBody>
          </p:sp>
        </p:grpSp>
        <p:grpSp>
          <p:nvGrpSpPr>
            <p:cNvPr id="4" name="Group 13"/>
            <p:cNvGrpSpPr>
              <a:grpSpLocks/>
            </p:cNvGrpSpPr>
            <p:nvPr/>
          </p:nvGrpSpPr>
          <p:grpSpPr bwMode="auto">
            <a:xfrm>
              <a:off x="864" y="2400"/>
              <a:ext cx="4224" cy="384"/>
              <a:chOff x="528" y="2304"/>
              <a:chExt cx="4224" cy="384"/>
            </a:xfrm>
          </p:grpSpPr>
          <p:sp>
            <p:nvSpPr>
              <p:cNvPr id="217102" name="Rectangle 14"/>
              <p:cNvSpPr>
                <a:spLocks noChangeArrowheads="1"/>
              </p:cNvSpPr>
              <p:nvPr/>
            </p:nvSpPr>
            <p:spPr bwMode="auto">
              <a:xfrm>
                <a:off x="528" y="230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Security Engine</a:t>
                </a:r>
              </a:p>
            </p:txBody>
          </p:sp>
          <p:sp>
            <p:nvSpPr>
              <p:cNvPr id="217103" name="Rectangle 15"/>
              <p:cNvSpPr>
                <a:spLocks noChangeArrowheads="1"/>
              </p:cNvSpPr>
              <p:nvPr/>
            </p:nvSpPr>
            <p:spPr bwMode="auto">
              <a:xfrm>
                <a:off x="2688" y="230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Debug Engine</a:t>
                </a:r>
              </a:p>
            </p:txBody>
          </p:sp>
        </p:grpSp>
        <p:grpSp>
          <p:nvGrpSpPr>
            <p:cNvPr id="5" name="Group 16"/>
            <p:cNvGrpSpPr>
              <a:grpSpLocks/>
            </p:cNvGrpSpPr>
            <p:nvPr/>
          </p:nvGrpSpPr>
          <p:grpSpPr bwMode="auto">
            <a:xfrm>
              <a:off x="864" y="1920"/>
              <a:ext cx="4224" cy="384"/>
              <a:chOff x="528" y="1824"/>
              <a:chExt cx="4224" cy="384"/>
            </a:xfrm>
          </p:grpSpPr>
          <p:sp>
            <p:nvSpPr>
              <p:cNvPr id="217105" name="Rectangle 17"/>
              <p:cNvSpPr>
                <a:spLocks noChangeArrowheads="1"/>
              </p:cNvSpPr>
              <p:nvPr/>
            </p:nvSpPr>
            <p:spPr bwMode="auto">
              <a:xfrm>
                <a:off x="528" y="182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Type Checker</a:t>
                </a:r>
              </a:p>
            </p:txBody>
          </p:sp>
          <p:sp>
            <p:nvSpPr>
              <p:cNvPr id="217106" name="Rectangle 18"/>
              <p:cNvSpPr>
                <a:spLocks noChangeArrowheads="1"/>
              </p:cNvSpPr>
              <p:nvPr/>
            </p:nvSpPr>
            <p:spPr bwMode="auto">
              <a:xfrm>
                <a:off x="2688" y="182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Exception Manager</a:t>
                </a:r>
              </a:p>
            </p:txBody>
          </p:sp>
        </p:grpSp>
        <p:grpSp>
          <p:nvGrpSpPr>
            <p:cNvPr id="6" name="Group 19"/>
            <p:cNvGrpSpPr>
              <a:grpSpLocks/>
            </p:cNvGrpSpPr>
            <p:nvPr/>
          </p:nvGrpSpPr>
          <p:grpSpPr bwMode="auto">
            <a:xfrm>
              <a:off x="864" y="1440"/>
              <a:ext cx="4224" cy="384"/>
              <a:chOff x="528" y="1344"/>
              <a:chExt cx="4224" cy="384"/>
            </a:xfrm>
          </p:grpSpPr>
          <p:sp>
            <p:nvSpPr>
              <p:cNvPr id="217108" name="Rectangle 20"/>
              <p:cNvSpPr>
                <a:spLocks noChangeArrowheads="1"/>
              </p:cNvSpPr>
              <p:nvPr/>
            </p:nvSpPr>
            <p:spPr bwMode="auto">
              <a:xfrm>
                <a:off x="528" y="134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Thread Support</a:t>
                </a:r>
              </a:p>
            </p:txBody>
          </p:sp>
          <p:sp>
            <p:nvSpPr>
              <p:cNvPr id="217109" name="Rectangle 21"/>
              <p:cNvSpPr>
                <a:spLocks noChangeArrowheads="1"/>
              </p:cNvSpPr>
              <p:nvPr/>
            </p:nvSpPr>
            <p:spPr bwMode="auto">
              <a:xfrm>
                <a:off x="2688" y="1344"/>
                <a:ext cx="2064" cy="384"/>
              </a:xfrm>
              <a:prstGeom prst="rect">
                <a:avLst/>
              </a:prstGeom>
              <a:solidFill>
                <a:srgbClr val="339966"/>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339966"/>
                </a:extrusion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lang="en-US" b="1">
                    <a:latin typeface="Arial" charset="0"/>
                  </a:rPr>
                  <a:t>COM Marshaler</a:t>
                </a:r>
              </a:p>
            </p:txBody>
          </p:sp>
        </p:grpSp>
      </p:grpSp>
    </p:spTree>
    <p:extLst>
      <p:ext uri="{BB962C8B-B14F-4D97-AF65-F5344CB8AC3E}">
        <p14:creationId xmlns="" xmlns:p14="http://schemas.microsoft.com/office/powerpoint/2010/main" val="23406503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17093">
                                            <p:txEl>
                                              <p:pRg st="0" end="0"/>
                                            </p:txEl>
                                          </p:spTgt>
                                        </p:tgtEl>
                                        <p:attrNameLst>
                                          <p:attrName>style.visibility</p:attrName>
                                        </p:attrNameLst>
                                      </p:cBhvr>
                                      <p:to>
                                        <p:strVal val="visible"/>
                                      </p:to>
                                    </p:set>
                                    <p:animEffect transition="in" filter="fade">
                                      <p:cBhvr>
                                        <p:cTn id="7" dur="500"/>
                                        <p:tgtEl>
                                          <p:spTgt spid="2170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xit" presetSubtype="0" fill="hold" grpId="1" nodeType="clickEffect" nodePh="1">
                                  <p:stCondLst>
                                    <p:cond delay="0"/>
                                  </p:stCondLst>
                                  <p:endCondLst>
                                    <p:cond evt="begin" delay="0">
                                      <p:tn val="10"/>
                                    </p:cond>
                                  </p:endCondLst>
                                  <p:childTnLst>
                                    <p:anim calcmode="lin" valueType="num">
                                      <p:cBhvr>
                                        <p:cTn id="11" dur="1000"/>
                                        <p:tgtEl>
                                          <p:spTgt spid="217093">
                                            <p:txEl>
                                              <p:pRg st="0" end="0"/>
                                            </p:txEl>
                                          </p:spTgt>
                                        </p:tgtEl>
                                        <p:attrNameLst>
                                          <p:attrName>ppt_w</p:attrName>
                                        </p:attrNameLst>
                                      </p:cBhvr>
                                      <p:tavLst>
                                        <p:tav tm="0">
                                          <p:val>
                                            <p:strVal val="ppt_w"/>
                                          </p:val>
                                        </p:tav>
                                        <p:tav tm="100000">
                                          <p:val>
                                            <p:fltVal val="0"/>
                                          </p:val>
                                        </p:tav>
                                      </p:tavLst>
                                    </p:anim>
                                    <p:anim calcmode="lin" valueType="num">
                                      <p:cBhvr>
                                        <p:cTn id="12" dur="1000"/>
                                        <p:tgtEl>
                                          <p:spTgt spid="217093">
                                            <p:txEl>
                                              <p:pRg st="0" end="0"/>
                                            </p:txEl>
                                          </p:spTgt>
                                        </p:tgtEl>
                                        <p:attrNameLst>
                                          <p:attrName>ppt_h</p:attrName>
                                        </p:attrNameLst>
                                      </p:cBhvr>
                                      <p:tavLst>
                                        <p:tav tm="0">
                                          <p:val>
                                            <p:strVal val="ppt_h"/>
                                          </p:val>
                                        </p:tav>
                                        <p:tav tm="100000">
                                          <p:val>
                                            <p:fltVal val="0"/>
                                          </p:val>
                                        </p:tav>
                                      </p:tavLst>
                                    </p:anim>
                                    <p:anim calcmode="lin" valueType="num">
                                      <p:cBhvr>
                                        <p:cTn id="13" dur="1000"/>
                                        <p:tgtEl>
                                          <p:spTgt spid="217093">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4" dur="1000"/>
                                        <p:tgtEl>
                                          <p:spTgt spid="217093">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5" dur="1" fill="hold">
                                          <p:stCondLst>
                                            <p:cond delay="999"/>
                                          </p:stCondLst>
                                        </p:cTn>
                                        <p:tgtEl>
                                          <p:spTgt spid="21709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build="p"/>
      <p:bldP spid="217093" grpI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 Framework</a:t>
            </a:r>
            <a:br>
              <a:rPr lang="en-US" dirty="0" smtClean="0"/>
            </a:br>
            <a:r>
              <a:rPr lang="en-US" sz="5400" dirty="0" smtClean="0"/>
              <a:t> </a:t>
            </a:r>
            <a:r>
              <a:rPr lang="en-US" dirty="0" smtClean="0">
                <a:solidFill>
                  <a:schemeClr val="accent1"/>
                </a:solidFill>
              </a:rPr>
              <a:t>Common Language Runtime</a:t>
            </a:r>
            <a:endParaRPr lang="en-IN" dirty="0"/>
          </a:p>
        </p:txBody>
      </p:sp>
      <p:sp>
        <p:nvSpPr>
          <p:cNvPr id="3" name="Content Placeholder 2"/>
          <p:cNvSpPr>
            <a:spLocks noGrp="1"/>
          </p:cNvSpPr>
          <p:nvPr>
            <p:ph idx="1"/>
          </p:nvPr>
        </p:nvSpPr>
        <p:spPr/>
        <p:txBody>
          <a:bodyPr>
            <a:normAutofit/>
          </a:bodyPr>
          <a:lstStyle/>
          <a:p>
            <a:r>
              <a:rPr lang="en-IN" dirty="0" smtClean="0"/>
              <a:t>Code Access Security (CAS)</a:t>
            </a:r>
          </a:p>
          <a:p>
            <a:pPr lvl="1"/>
            <a:r>
              <a:rPr lang="en-IN" dirty="0" smtClean="0"/>
              <a:t>To prevent un-trusted code from performing privileged actions</a:t>
            </a:r>
          </a:p>
          <a:p>
            <a:pPr lvl="1"/>
            <a:r>
              <a:rPr lang="en-IN" dirty="0" smtClean="0"/>
              <a:t>CLR, evidence for assembly, code group identification, permission set, code access demand</a:t>
            </a:r>
          </a:p>
          <a:p>
            <a:r>
              <a:rPr lang="en-IN" dirty="0" smtClean="0"/>
              <a:t>Enforcing security</a:t>
            </a:r>
          </a:p>
          <a:p>
            <a:pPr lvl="1"/>
            <a:r>
              <a:rPr lang="en-IN" dirty="0" smtClean="0"/>
              <a:t>Authentication</a:t>
            </a:r>
          </a:p>
          <a:p>
            <a:pPr lvl="1"/>
            <a:r>
              <a:rPr lang="en-IN" dirty="0" smtClean="0"/>
              <a:t>Authorization</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 Framework</a:t>
            </a:r>
            <a:br>
              <a:rPr lang="en-US" dirty="0" smtClean="0"/>
            </a:br>
            <a:r>
              <a:rPr lang="en-US" sz="5400" dirty="0" smtClean="0"/>
              <a:t> </a:t>
            </a:r>
            <a:r>
              <a:rPr lang="en-US" dirty="0" smtClean="0">
                <a:solidFill>
                  <a:schemeClr val="accent1"/>
                </a:solidFill>
              </a:rPr>
              <a:t>Common Language Runtime</a:t>
            </a:r>
            <a:endParaRPr lang="en-IN" dirty="0"/>
          </a:p>
        </p:txBody>
      </p:sp>
      <p:sp>
        <p:nvSpPr>
          <p:cNvPr id="3" name="Content Placeholder 2"/>
          <p:cNvSpPr>
            <a:spLocks noGrp="1"/>
          </p:cNvSpPr>
          <p:nvPr>
            <p:ph idx="1"/>
          </p:nvPr>
        </p:nvSpPr>
        <p:spPr/>
        <p:txBody>
          <a:bodyPr>
            <a:normAutofit/>
          </a:bodyPr>
          <a:lstStyle/>
          <a:p>
            <a:r>
              <a:rPr lang="en-US" dirty="0" smtClean="0"/>
              <a:t>All .NET code runs inside CLR – like a virtual machine</a:t>
            </a:r>
          </a:p>
          <a:p>
            <a:r>
              <a:rPr lang="en-US" dirty="0" smtClean="0"/>
              <a:t>Code verification</a:t>
            </a:r>
          </a:p>
          <a:p>
            <a:r>
              <a:rPr lang="en-US" dirty="0" smtClean="0"/>
              <a:t>Optimization and automatic memory management</a:t>
            </a:r>
          </a:p>
          <a:p>
            <a:r>
              <a:rPr lang="en-US" dirty="0" smtClean="0"/>
              <a:t>Deep language integration</a:t>
            </a:r>
          </a:p>
          <a:p>
            <a:r>
              <a:rPr lang="en-US" dirty="0" smtClean="0"/>
              <a:t>Side-by-side execution</a:t>
            </a:r>
          </a:p>
          <a:p>
            <a:r>
              <a:rPr lang="en-US" dirty="0" smtClean="0"/>
              <a:t>Fewer errors</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think?</a:t>
            </a:r>
            <a:endParaRPr lang="en-IN" dirty="0"/>
          </a:p>
        </p:txBody>
      </p:sp>
      <p:pic>
        <p:nvPicPr>
          <p:cNvPr id="6" name="Picture 5" descr="MAN OF STEEL SUPERMAN RETAKES 014.JPG"/>
          <p:cNvPicPr>
            <a:picLocks noChangeAspect="1"/>
          </p:cNvPicPr>
          <p:nvPr/>
        </p:nvPicPr>
        <p:blipFill>
          <a:blip r:embed="rId3" cstate="print"/>
          <a:stretch>
            <a:fillRect/>
          </a:stretch>
        </p:blipFill>
        <p:spPr>
          <a:xfrm>
            <a:off x="6096000" y="1371600"/>
            <a:ext cx="2576810" cy="3409113"/>
          </a:xfrm>
          <a:prstGeom prst="rect">
            <a:avLst/>
          </a:prstGeom>
        </p:spPr>
      </p:pic>
      <p:pic>
        <p:nvPicPr>
          <p:cNvPr id="8" name="Picture 7" descr="f23e90f3e85e9117777534b6cb51fe75.jpg"/>
          <p:cNvPicPr>
            <a:picLocks noChangeAspect="1"/>
          </p:cNvPicPr>
          <p:nvPr/>
        </p:nvPicPr>
        <p:blipFill>
          <a:blip r:embed="rId4" cstate="print"/>
          <a:stretch>
            <a:fillRect/>
          </a:stretch>
        </p:blipFill>
        <p:spPr>
          <a:xfrm>
            <a:off x="914400" y="1447800"/>
            <a:ext cx="2578100" cy="3352800"/>
          </a:xfrm>
          <a:prstGeom prst="rect">
            <a:avLst/>
          </a:prstGeom>
        </p:spPr>
      </p:pic>
      <p:sp>
        <p:nvSpPr>
          <p:cNvPr id="9" name="TextBox 8"/>
          <p:cNvSpPr txBox="1"/>
          <p:nvPr/>
        </p:nvSpPr>
        <p:spPr>
          <a:xfrm>
            <a:off x="3657600" y="5534561"/>
            <a:ext cx="5715000" cy="1323439"/>
          </a:xfrm>
          <a:prstGeom prst="rect">
            <a:avLst/>
          </a:prstGeom>
          <a:noFill/>
        </p:spPr>
        <p:txBody>
          <a:bodyPr wrap="square" rtlCol="0">
            <a:spAutoFit/>
          </a:bodyPr>
          <a:lstStyle/>
          <a:p>
            <a:r>
              <a:rPr lang="en-US" sz="8000" dirty="0" smtClean="0"/>
              <a:t>CLR</a:t>
            </a:r>
            <a:endParaRPr lang="en-IN" sz="8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Managed Code</a:t>
            </a:r>
          </a:p>
        </p:txBody>
      </p:sp>
      <p:sp>
        <p:nvSpPr>
          <p:cNvPr id="243715" name="Rectangle 3"/>
          <p:cNvSpPr>
            <a:spLocks noGrp="1" noChangeArrowheads="1"/>
          </p:cNvSpPr>
          <p:nvPr>
            <p:ph idx="1"/>
          </p:nvPr>
        </p:nvSpPr>
        <p:spPr>
          <a:xfrm>
            <a:off x="381000" y="1414463"/>
            <a:ext cx="8418513" cy="5102225"/>
          </a:xfrm>
        </p:spPr>
        <p:txBody>
          <a:bodyPr/>
          <a:lstStyle/>
          <a:p>
            <a:pPr marL="441325" indent="-441325">
              <a:lnSpc>
                <a:spcPct val="80000"/>
              </a:lnSpc>
            </a:pPr>
            <a:r>
              <a:rPr lang="en-US"/>
              <a:t>Code that targets the CLR is referred to as managed code</a:t>
            </a:r>
          </a:p>
          <a:p>
            <a:pPr marL="441325" indent="-441325">
              <a:lnSpc>
                <a:spcPct val="80000"/>
              </a:lnSpc>
            </a:pPr>
            <a:r>
              <a:rPr lang="en-US"/>
              <a:t>All managed code has the features of the CLR</a:t>
            </a:r>
          </a:p>
          <a:p>
            <a:pPr marL="1071563" lvl="1" indent="-346075">
              <a:lnSpc>
                <a:spcPct val="80000"/>
              </a:lnSpc>
            </a:pPr>
            <a:r>
              <a:rPr lang="en-US"/>
              <a:t>Object-oriented</a:t>
            </a:r>
          </a:p>
          <a:p>
            <a:pPr marL="1071563" lvl="1" indent="-346075">
              <a:lnSpc>
                <a:spcPct val="80000"/>
              </a:lnSpc>
            </a:pPr>
            <a:r>
              <a:rPr lang="en-US"/>
              <a:t>Type-safe</a:t>
            </a:r>
          </a:p>
          <a:p>
            <a:pPr marL="1071563" lvl="1" indent="-346075">
              <a:lnSpc>
                <a:spcPct val="80000"/>
              </a:lnSpc>
            </a:pPr>
            <a:r>
              <a:rPr lang="en-US"/>
              <a:t>Cross-language integration</a:t>
            </a:r>
          </a:p>
          <a:p>
            <a:pPr marL="1071563" lvl="1" indent="-346075">
              <a:lnSpc>
                <a:spcPct val="80000"/>
              </a:lnSpc>
            </a:pPr>
            <a:r>
              <a:rPr lang="en-US"/>
              <a:t>Cross language exception handling</a:t>
            </a:r>
          </a:p>
          <a:p>
            <a:pPr marL="1071563" lvl="1" indent="-346075">
              <a:lnSpc>
                <a:spcPct val="80000"/>
              </a:lnSpc>
            </a:pPr>
            <a:r>
              <a:rPr lang="en-US"/>
              <a:t>Multiple version support</a:t>
            </a:r>
          </a:p>
          <a:p>
            <a:pPr marL="441325" indent="-441325">
              <a:lnSpc>
                <a:spcPct val="80000"/>
              </a:lnSpc>
            </a:pPr>
            <a:r>
              <a:rPr lang="en-US"/>
              <a:t>Managed code is represented in special Intermediate Language (IL)</a:t>
            </a:r>
          </a:p>
        </p:txBody>
      </p:sp>
    </p:spTree>
    <p:extLst>
      <p:ext uri="{BB962C8B-B14F-4D97-AF65-F5344CB8AC3E}">
        <p14:creationId xmlns="" xmlns:p14="http://schemas.microsoft.com/office/powerpoint/2010/main" val="17519918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fade">
                                      <p:cBhvr>
                                        <p:cTn id="7" dur="500"/>
                                        <p:tgtEl>
                                          <p:spTgt spid="24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fade">
                                      <p:cBhvr>
                                        <p:cTn id="12" dur="500"/>
                                        <p:tgtEl>
                                          <p:spTgt spid="24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fade">
                                      <p:cBhvr>
                                        <p:cTn id="17" dur="500"/>
                                        <p:tgtEl>
                                          <p:spTgt spid="24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fade">
                                      <p:cBhvr>
                                        <p:cTn id="22" dur="500"/>
                                        <p:tgtEl>
                                          <p:spTgt spid="243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Effect transition="in" filter="fade">
                                      <p:cBhvr>
                                        <p:cTn id="27" dur="500"/>
                                        <p:tgtEl>
                                          <p:spTgt spid="243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43715">
                                            <p:txEl>
                                              <p:pRg st="5" end="5"/>
                                            </p:txEl>
                                          </p:spTgt>
                                        </p:tgtEl>
                                        <p:attrNameLst>
                                          <p:attrName>style.visibility</p:attrName>
                                        </p:attrNameLst>
                                      </p:cBhvr>
                                      <p:to>
                                        <p:strVal val="visible"/>
                                      </p:to>
                                    </p:set>
                                    <p:animEffect transition="in" filter="fade">
                                      <p:cBhvr>
                                        <p:cTn id="32" dur="500"/>
                                        <p:tgtEl>
                                          <p:spTgt spid="2437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43715">
                                            <p:txEl>
                                              <p:pRg st="6" end="6"/>
                                            </p:txEl>
                                          </p:spTgt>
                                        </p:tgtEl>
                                        <p:attrNameLst>
                                          <p:attrName>style.visibility</p:attrName>
                                        </p:attrNameLst>
                                      </p:cBhvr>
                                      <p:to>
                                        <p:strVal val="visible"/>
                                      </p:to>
                                    </p:set>
                                    <p:animEffect transition="in" filter="fade">
                                      <p:cBhvr>
                                        <p:cTn id="37" dur="500"/>
                                        <p:tgtEl>
                                          <p:spTgt spid="2437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43715">
                                            <p:txEl>
                                              <p:pRg st="7" end="7"/>
                                            </p:txEl>
                                          </p:spTgt>
                                        </p:tgtEl>
                                        <p:attrNameLst>
                                          <p:attrName>style.visibility</p:attrName>
                                        </p:attrNameLst>
                                      </p:cBhvr>
                                      <p:to>
                                        <p:strVal val="visible"/>
                                      </p:to>
                                    </p:set>
                                    <p:animEffect transition="in" filter="fade">
                                      <p:cBhvr>
                                        <p:cTn id="42" dur="500"/>
                                        <p:tgtEl>
                                          <p:spTgt spid="243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sz="4400"/>
              <a:t>Example of MSIL Code</a:t>
            </a:r>
          </a:p>
        </p:txBody>
      </p:sp>
      <p:sp>
        <p:nvSpPr>
          <p:cNvPr id="191491" name="Rectangle 3"/>
          <p:cNvSpPr>
            <a:spLocks noGrp="1" noChangeArrowheads="1"/>
          </p:cNvSpPr>
          <p:nvPr>
            <p:ph idx="1"/>
          </p:nvPr>
        </p:nvSpPr>
        <p:spPr/>
        <p:txBody>
          <a:bodyPr>
            <a:normAutofit fontScale="92500" lnSpcReduction="10000"/>
          </a:bodyPr>
          <a:lstStyle/>
          <a:p>
            <a:pPr marL="342900" indent="-342900">
              <a:lnSpc>
                <a:spcPct val="80000"/>
              </a:lnSpc>
              <a:buFont typeface="Wingdings" pitchFamily="2" charset="2"/>
              <a:buNone/>
            </a:pPr>
            <a:r>
              <a:rPr lang="en-US" sz="2200" noProof="1">
                <a:latin typeface="Courier New" pitchFamily="49" charset="0"/>
              </a:rPr>
              <a:t>.method private hidebysig static void  Main() cil managed</a:t>
            </a:r>
          </a:p>
          <a:p>
            <a:pPr marL="342900" indent="-342900">
              <a:lnSpc>
                <a:spcPct val="80000"/>
              </a:lnSpc>
              <a:buFont typeface="Wingdings" pitchFamily="2" charset="2"/>
              <a:buNone/>
            </a:pPr>
            <a:r>
              <a:rPr lang="en-US" sz="2200" noProof="1">
                <a:latin typeface="Courier New" pitchFamily="49" charset="0"/>
              </a:rPr>
              <a:t>{</a:t>
            </a:r>
          </a:p>
          <a:p>
            <a:pPr marL="342900" indent="-342900">
              <a:lnSpc>
                <a:spcPct val="80000"/>
              </a:lnSpc>
              <a:spcBef>
                <a:spcPct val="0"/>
              </a:spcBef>
              <a:buFont typeface="Wingdings" pitchFamily="2" charset="2"/>
              <a:buNone/>
            </a:pPr>
            <a:r>
              <a:rPr lang="en-US" sz="2200" noProof="1">
                <a:latin typeface="Courier New" pitchFamily="49" charset="0"/>
              </a:rPr>
              <a:t>  .entrypoint</a:t>
            </a:r>
          </a:p>
          <a:p>
            <a:pPr marL="342900" indent="-342900">
              <a:lnSpc>
                <a:spcPct val="80000"/>
              </a:lnSpc>
              <a:buFont typeface="Wingdings" pitchFamily="2" charset="2"/>
              <a:buNone/>
            </a:pPr>
            <a:r>
              <a:rPr lang="en-US" sz="2200" noProof="1">
                <a:latin typeface="Courier New" pitchFamily="49" charset="0"/>
              </a:rPr>
              <a:t>  // Code size       11 (0xb)</a:t>
            </a:r>
          </a:p>
          <a:p>
            <a:pPr marL="342900" indent="-342900">
              <a:lnSpc>
                <a:spcPct val="80000"/>
              </a:lnSpc>
              <a:buFont typeface="Wingdings" pitchFamily="2" charset="2"/>
              <a:buNone/>
            </a:pPr>
            <a:r>
              <a:rPr lang="en-US" sz="2200" noProof="1">
                <a:latin typeface="Courier New" pitchFamily="49" charset="0"/>
              </a:rPr>
              <a:t>  .maxstack  8</a:t>
            </a:r>
          </a:p>
          <a:p>
            <a:pPr marL="342900" indent="-342900">
              <a:lnSpc>
                <a:spcPct val="80000"/>
              </a:lnSpc>
              <a:buFont typeface="Wingdings" pitchFamily="2" charset="2"/>
              <a:buNone/>
            </a:pPr>
            <a:r>
              <a:rPr lang="en-US" sz="2200" noProof="1">
                <a:latin typeface="Courier New" pitchFamily="49" charset="0"/>
              </a:rPr>
              <a:t>  IL_0000:  ldstr      "Hello, world!"</a:t>
            </a:r>
          </a:p>
          <a:p>
            <a:pPr marL="342900" indent="-342900">
              <a:lnSpc>
                <a:spcPct val="80000"/>
              </a:lnSpc>
              <a:buFont typeface="Wingdings" pitchFamily="2" charset="2"/>
              <a:buNone/>
            </a:pPr>
            <a:r>
              <a:rPr lang="en-US" sz="2200" noProof="1">
                <a:latin typeface="Courier New" pitchFamily="49" charset="0"/>
              </a:rPr>
              <a:t>  IL_0005:  call       void [mscorlib]System.Console::WriteLine(string)</a:t>
            </a:r>
          </a:p>
          <a:p>
            <a:pPr marL="342900" indent="-342900">
              <a:lnSpc>
                <a:spcPct val="80000"/>
              </a:lnSpc>
              <a:buFont typeface="Wingdings" pitchFamily="2" charset="2"/>
              <a:buNone/>
            </a:pPr>
            <a:r>
              <a:rPr lang="en-US" sz="2200" noProof="1">
                <a:latin typeface="Courier New" pitchFamily="49" charset="0"/>
              </a:rPr>
              <a:t>  IL_000a:  ret</a:t>
            </a:r>
          </a:p>
          <a:p>
            <a:pPr marL="342900" indent="-342900">
              <a:lnSpc>
                <a:spcPct val="80000"/>
              </a:lnSpc>
              <a:buFont typeface="Wingdings" pitchFamily="2" charset="2"/>
              <a:buNone/>
            </a:pPr>
            <a:r>
              <a:rPr lang="en-US" sz="2200" noProof="1">
                <a:latin typeface="Courier New" pitchFamily="49" charset="0"/>
              </a:rPr>
              <a:t>} // end of method HelloWorld::Main</a:t>
            </a:r>
            <a:endParaRPr lang="en-US" sz="2200" dirty="0">
              <a:latin typeface="Courier New" pitchFamily="49" charset="0"/>
            </a:endParaRPr>
          </a:p>
          <a:p>
            <a:pPr marL="342900" indent="-342900">
              <a:lnSpc>
                <a:spcPct val="80000"/>
              </a:lnSpc>
              <a:buFont typeface="Wingdings" pitchFamily="2" charset="2"/>
              <a:buNone/>
            </a:pPr>
            <a:endParaRPr lang="en-US" sz="2200" dirty="0">
              <a:latin typeface="Courier New" pitchFamily="49" charset="0"/>
            </a:endParaRPr>
          </a:p>
          <a:p>
            <a:pPr marL="342900" indent="-342900">
              <a:lnSpc>
                <a:spcPct val="80000"/>
              </a:lnSpc>
              <a:buFont typeface="Wingdings" pitchFamily="2" charset="2"/>
              <a:buNone/>
            </a:pPr>
            <a:r>
              <a:rPr lang="en-US" b="0" dirty="0"/>
              <a:t/>
            </a:r>
            <a:br>
              <a:rPr lang="en-US" b="0" dirty="0"/>
            </a:br>
            <a:r>
              <a:rPr lang="en-US" dirty="0" smtClean="0"/>
              <a:t>                     </a:t>
            </a:r>
            <a:r>
              <a:rPr lang="en-US" b="0" dirty="0"/>
              <a:t/>
            </a:r>
            <a:br>
              <a:rPr lang="en-US" b="0" dirty="0"/>
            </a:br>
            <a:r>
              <a:rPr lang="en-US" b="0" dirty="0"/>
              <a:t>					</a:t>
            </a:r>
            <a:endParaRPr lang="en-US" noProof="1"/>
          </a:p>
        </p:txBody>
      </p:sp>
      <p:graphicFrame>
        <p:nvGraphicFramePr>
          <p:cNvPr id="4" name="Table 3"/>
          <p:cNvGraphicFramePr>
            <a:graphicFrameLocks noGrp="1"/>
          </p:cNvGraphicFramePr>
          <p:nvPr/>
        </p:nvGraphicFramePr>
        <p:xfrm>
          <a:off x="1371600" y="5334000"/>
          <a:ext cx="6781800" cy="1341120"/>
        </p:xfrm>
        <a:graphic>
          <a:graphicData uri="http://schemas.openxmlformats.org/drawingml/2006/table">
            <a:tbl>
              <a:tblPr firstRow="1" bandRow="1">
                <a:tableStyleId>{2D5ABB26-0587-4C30-8999-92F81FD0307C}</a:tableStyleId>
              </a:tblPr>
              <a:tblGrid>
                <a:gridCol w="3390900"/>
                <a:gridCol w="3390900"/>
              </a:tblGrid>
              <a:tr h="670560">
                <a:tc>
                  <a:txBody>
                    <a:bodyPr/>
                    <a:lstStyle/>
                    <a:p>
                      <a:r>
                        <a:rPr lang="en-US" sz="2800" b="1" dirty="0" smtClean="0"/>
                        <a:t>IL </a:t>
                      </a:r>
                      <a:r>
                        <a:rPr lang="en-US" sz="2800" b="1" dirty="0" err="1" smtClean="0"/>
                        <a:t>Disassembler</a:t>
                      </a:r>
                      <a:endParaRPr lang="en-IN" sz="2800" b="1" dirty="0"/>
                    </a:p>
                  </a:txBody>
                  <a:tcPr/>
                </a:tc>
                <a:tc>
                  <a:txBody>
                    <a:bodyPr/>
                    <a:lstStyle/>
                    <a:p>
                      <a:r>
                        <a:rPr lang="en-US" sz="2800" b="1" dirty="0" smtClean="0"/>
                        <a:t>IL Assembler</a:t>
                      </a:r>
                      <a:endParaRPr lang="en-IN" sz="2800" b="1" dirty="0"/>
                    </a:p>
                  </a:txBody>
                  <a:tcPr/>
                </a:tc>
              </a:tr>
              <a:tr h="670560">
                <a:tc>
                  <a:txBody>
                    <a:bodyPr/>
                    <a:lstStyle/>
                    <a:p>
                      <a:r>
                        <a:rPr lang="en-US" sz="2800" b="1" dirty="0" smtClean="0"/>
                        <a:t>Ildasm.exe</a:t>
                      </a:r>
                      <a:endParaRPr lang="en-IN" sz="2800" b="1" dirty="0"/>
                    </a:p>
                  </a:txBody>
                  <a:tcPr/>
                </a:tc>
                <a:tc>
                  <a:txBody>
                    <a:bodyPr/>
                    <a:lstStyle/>
                    <a:p>
                      <a:r>
                        <a:rPr lang="en-US" sz="2800" b="1" dirty="0" smtClean="0"/>
                        <a:t>Ilasm.exe</a:t>
                      </a:r>
                      <a:endParaRPr lang="en-IN" sz="2800" b="1" dirty="0"/>
                    </a:p>
                  </a:txBody>
                  <a:tcPr/>
                </a:tc>
              </a:tr>
            </a:tbl>
          </a:graphicData>
        </a:graphic>
      </p:graphicFrame>
    </p:spTree>
    <p:extLst>
      <p:ext uri="{BB962C8B-B14F-4D97-AF65-F5344CB8AC3E}">
        <p14:creationId xmlns="" xmlns:p14="http://schemas.microsoft.com/office/powerpoint/2010/main" val="448999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IL:Intermediate</a:t>
            </a:r>
            <a:r>
              <a:rPr lang="en-US" dirty="0" smtClean="0"/>
              <a:t> Language</a:t>
            </a:r>
            <a:endParaRPr lang="en-IN" dirty="0"/>
          </a:p>
        </p:txBody>
      </p:sp>
      <p:sp>
        <p:nvSpPr>
          <p:cNvPr id="3" name="Content Placeholder 2"/>
          <p:cNvSpPr>
            <a:spLocks noGrp="1"/>
          </p:cNvSpPr>
          <p:nvPr>
            <p:ph idx="1"/>
          </p:nvPr>
        </p:nvSpPr>
        <p:spPr/>
        <p:txBody>
          <a:bodyPr/>
          <a:lstStyle/>
          <a:p>
            <a:r>
              <a:rPr lang="en-US" dirty="0" smtClean="0"/>
              <a:t>.NET Language </a:t>
            </a:r>
            <a:r>
              <a:rPr lang="en-US" dirty="0" smtClean="0">
                <a:sym typeface="Wingdings" pitchFamily="2" charset="2"/>
              </a:rPr>
              <a:t>  IL/CIL/MSIL  CLR</a:t>
            </a:r>
          </a:p>
          <a:p>
            <a:r>
              <a:rPr lang="en-US" dirty="0" smtClean="0">
                <a:sym typeface="Wingdings" pitchFamily="2" charset="2"/>
              </a:rPr>
              <a:t>CLS : Common Language Specification </a:t>
            </a:r>
          </a:p>
          <a:p>
            <a:pPr lvl="1"/>
            <a:r>
              <a:rPr lang="en-US" dirty="0" smtClean="0">
                <a:sym typeface="Wingdings" pitchFamily="2" charset="2"/>
              </a:rPr>
              <a:t>Contract ; Specification</a:t>
            </a:r>
          </a:p>
          <a:p>
            <a:pPr lvl="1"/>
            <a:r>
              <a:rPr lang="en-US" dirty="0" smtClean="0">
                <a:sym typeface="Wingdings" pitchFamily="2" charset="2"/>
              </a:rPr>
              <a:t>Defines OO ingredients</a:t>
            </a:r>
          </a:p>
          <a:p>
            <a:r>
              <a:rPr lang="en-US" dirty="0" smtClean="0">
                <a:sym typeface="Wingdings" pitchFamily="2" charset="2"/>
              </a:rPr>
              <a:t>CTS : Common Type System</a:t>
            </a:r>
          </a:p>
          <a:p>
            <a:pPr lvl="1"/>
            <a:r>
              <a:rPr lang="en-US" dirty="0" smtClean="0">
                <a:sym typeface="Wingdings" pitchFamily="2" charset="2"/>
              </a:rPr>
              <a:t>Compatible types on the intermediate level</a:t>
            </a:r>
          </a:p>
          <a:p>
            <a:pPr lvl="1"/>
            <a:r>
              <a:rPr lang="en-US" dirty="0" smtClean="0">
                <a:sym typeface="Wingdings" pitchFamily="2" charset="2"/>
              </a:rPr>
              <a:t>No conversion, calling one language from another </a:t>
            </a:r>
          </a:p>
          <a:p>
            <a:endParaRPr lang="en-US" dirty="0" smtClean="0">
              <a:sym typeface="Wingdings" pitchFamily="2" charset="2"/>
            </a:endParaRP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Language </a:t>
            </a:r>
            <a:r>
              <a:rPr lang="en-US" dirty="0" err="1" smtClean="0"/>
              <a:t>Interoperatibility</a:t>
            </a:r>
            <a:endParaRPr lang="en-US" dirty="0"/>
          </a:p>
        </p:txBody>
      </p:sp>
      <p:sp>
        <p:nvSpPr>
          <p:cNvPr id="3" name="Content Placeholder 2"/>
          <p:cNvSpPr>
            <a:spLocks noGrp="1"/>
          </p:cNvSpPr>
          <p:nvPr>
            <p:ph idx="1"/>
          </p:nvPr>
        </p:nvSpPr>
        <p:spPr/>
        <p:txBody>
          <a:bodyPr/>
          <a:lstStyle/>
          <a:p>
            <a:r>
              <a:rPr lang="en-US" dirty="0" smtClean="0"/>
              <a:t>Ability of code to interact with code that is written by using a different programming languages</a:t>
            </a:r>
          </a:p>
          <a:p>
            <a:pPr lvl="1"/>
            <a:r>
              <a:rPr lang="en-IN" dirty="0" smtClean="0"/>
              <a:t>Maximize code reuse</a:t>
            </a:r>
          </a:p>
          <a:p>
            <a:pPr lvl="1"/>
            <a:r>
              <a:rPr lang="en-IN" dirty="0" smtClean="0"/>
              <a:t>Improved development process</a:t>
            </a:r>
          </a:p>
          <a:p>
            <a:r>
              <a:rPr lang="en-IN" dirty="0" smtClean="0"/>
              <a:t>CLR </a:t>
            </a:r>
            <a:r>
              <a:rPr lang="en-IN" dirty="0" smtClean="0">
                <a:sym typeface="Wingdings" pitchFamily="2" charset="2"/>
              </a:rPr>
              <a:t> CTS</a:t>
            </a:r>
          </a:p>
          <a:p>
            <a:r>
              <a:rPr lang="en-IN" dirty="0" smtClean="0">
                <a:sym typeface="Wingdings" pitchFamily="2" charset="2"/>
              </a:rPr>
              <a:t>CLR  CLS</a:t>
            </a:r>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514350" indent="-514350">
              <a:buFont typeface="+mj-lt"/>
              <a:buAutoNum type="arabicPeriod"/>
            </a:pPr>
            <a:r>
              <a:rPr lang="en-US" dirty="0" smtClean="0"/>
              <a:t>Any language that conforms to the CLS is a ____ language</a:t>
            </a:r>
          </a:p>
          <a:p>
            <a:pPr marL="514350" indent="-514350">
              <a:buFont typeface="+mj-lt"/>
              <a:buAutoNum type="arabicPeriod"/>
            </a:pPr>
            <a:r>
              <a:rPr lang="en-US" dirty="0" smtClean="0"/>
              <a:t>Due to ____, .NET supports cross-language interoperability.</a:t>
            </a:r>
          </a:p>
          <a:p>
            <a:pPr marL="514350" indent="-514350">
              <a:buFont typeface="+mj-lt"/>
              <a:buAutoNum type="arabicPeriod"/>
            </a:pPr>
            <a:endParaRPr lang="en-US" dirty="0" smtClean="0"/>
          </a:p>
          <a:p>
            <a:pPr marL="514350" indent="-514350">
              <a:buFont typeface="+mj-lt"/>
              <a:buAutoNum type="arabicPeriod"/>
            </a:pP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19200" y="152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VB Source Code</a:t>
            </a:r>
            <a:endParaRPr lang="en-IN" dirty="0">
              <a:solidFill>
                <a:schemeClr val="tx1"/>
              </a:solidFill>
            </a:endParaRPr>
          </a:p>
        </p:txBody>
      </p:sp>
      <p:sp>
        <p:nvSpPr>
          <p:cNvPr id="5" name="Rounded Rectangle 4"/>
          <p:cNvSpPr/>
          <p:nvPr/>
        </p:nvSpPr>
        <p:spPr>
          <a:xfrm>
            <a:off x="3048000" y="152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 Source Code</a:t>
            </a:r>
            <a:endParaRPr lang="en-IN" dirty="0">
              <a:solidFill>
                <a:schemeClr val="tx1"/>
              </a:solidFill>
            </a:endParaRPr>
          </a:p>
        </p:txBody>
      </p:sp>
      <p:sp>
        <p:nvSpPr>
          <p:cNvPr id="6" name="Rounded Rectangle 5"/>
          <p:cNvSpPr/>
          <p:nvPr/>
        </p:nvSpPr>
        <p:spPr>
          <a:xfrm>
            <a:off x="6705600" y="152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Any .NET Language Source Code</a:t>
            </a:r>
            <a:endParaRPr lang="en-IN" dirty="0">
              <a:solidFill>
                <a:schemeClr val="tx1"/>
              </a:solidFill>
            </a:endParaRPr>
          </a:p>
        </p:txBody>
      </p:sp>
      <p:sp>
        <p:nvSpPr>
          <p:cNvPr id="7" name="Rounded Rectangle 6"/>
          <p:cNvSpPr/>
          <p:nvPr/>
        </p:nvSpPr>
        <p:spPr>
          <a:xfrm>
            <a:off x="4876800" y="152400"/>
            <a:ext cx="1524000" cy="914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IN" dirty="0">
              <a:solidFill>
                <a:schemeClr val="tx1"/>
              </a:solidFill>
            </a:endParaRPr>
          </a:p>
        </p:txBody>
      </p:sp>
      <p:sp>
        <p:nvSpPr>
          <p:cNvPr id="8" name="Rounded Rectangle 7"/>
          <p:cNvSpPr/>
          <p:nvPr/>
        </p:nvSpPr>
        <p:spPr>
          <a:xfrm>
            <a:off x="1219200" y="1295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VBC.EXE</a:t>
            </a:r>
            <a:endParaRPr lang="en-IN" dirty="0">
              <a:solidFill>
                <a:schemeClr val="tx1"/>
              </a:solidFill>
            </a:endParaRPr>
          </a:p>
        </p:txBody>
      </p:sp>
      <p:sp>
        <p:nvSpPr>
          <p:cNvPr id="9" name="Rounded Rectangle 8"/>
          <p:cNvSpPr/>
          <p:nvPr/>
        </p:nvSpPr>
        <p:spPr>
          <a:xfrm>
            <a:off x="3048000" y="1295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CSC.EXE</a:t>
            </a:r>
            <a:endParaRPr lang="en-IN" dirty="0">
              <a:solidFill>
                <a:schemeClr val="tx1"/>
              </a:solidFill>
            </a:endParaRPr>
          </a:p>
        </p:txBody>
      </p:sp>
      <p:sp>
        <p:nvSpPr>
          <p:cNvPr id="10" name="Rounded Rectangle 9"/>
          <p:cNvSpPr/>
          <p:nvPr/>
        </p:nvSpPr>
        <p:spPr>
          <a:xfrm>
            <a:off x="6705600" y="12954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Appropriate Compiler</a:t>
            </a:r>
            <a:endParaRPr lang="en-IN" dirty="0">
              <a:solidFill>
                <a:schemeClr val="tx1"/>
              </a:solidFill>
            </a:endParaRPr>
          </a:p>
        </p:txBody>
      </p:sp>
      <p:sp>
        <p:nvSpPr>
          <p:cNvPr id="11" name="Rounded Rectangle 10"/>
          <p:cNvSpPr/>
          <p:nvPr/>
        </p:nvSpPr>
        <p:spPr>
          <a:xfrm>
            <a:off x="3048000" y="27432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DLL or EXE in IL</a:t>
            </a:r>
            <a:endParaRPr lang="en-IN" dirty="0">
              <a:solidFill>
                <a:schemeClr val="tx1"/>
              </a:solidFill>
            </a:endParaRPr>
          </a:p>
        </p:txBody>
      </p:sp>
      <p:sp>
        <p:nvSpPr>
          <p:cNvPr id="12" name="Rounded Rectangle 11"/>
          <p:cNvSpPr/>
          <p:nvPr/>
        </p:nvSpPr>
        <p:spPr>
          <a:xfrm>
            <a:off x="3048000" y="40386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JIT Compiler</a:t>
            </a:r>
            <a:endParaRPr lang="en-IN" dirty="0">
              <a:solidFill>
                <a:schemeClr val="tx1"/>
              </a:solidFill>
            </a:endParaRPr>
          </a:p>
        </p:txBody>
      </p:sp>
      <p:sp>
        <p:nvSpPr>
          <p:cNvPr id="13" name="Rounded Rectangle 12"/>
          <p:cNvSpPr/>
          <p:nvPr/>
        </p:nvSpPr>
        <p:spPr>
          <a:xfrm>
            <a:off x="3048000" y="5334000"/>
            <a:ext cx="1524000" cy="914400"/>
          </a:xfrm>
          <a:prstGeom prst="roundRect">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solidFill>
                  <a:schemeClr val="tx1"/>
                </a:solidFill>
              </a:rPr>
              <a:t>Native Machine Code</a:t>
            </a:r>
            <a:endParaRPr lang="en-IN" dirty="0">
              <a:solidFill>
                <a:schemeClr val="tx1"/>
              </a:solidFill>
            </a:endParaRPr>
          </a:p>
        </p:txBody>
      </p:sp>
      <p:sp>
        <p:nvSpPr>
          <p:cNvPr id="14" name="Rounded Rectangle 13"/>
          <p:cNvSpPr/>
          <p:nvPr/>
        </p:nvSpPr>
        <p:spPr>
          <a:xfrm>
            <a:off x="5029200" y="5334000"/>
            <a:ext cx="1524000" cy="91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Execute</a:t>
            </a:r>
            <a:endParaRPr lang="en-IN" dirty="0">
              <a:solidFill>
                <a:schemeClr val="tx1"/>
              </a:solidFill>
            </a:endParaRPr>
          </a:p>
        </p:txBody>
      </p:sp>
      <p:cxnSp>
        <p:nvCxnSpPr>
          <p:cNvPr id="16" name="Straight Arrow Connector 15"/>
          <p:cNvCxnSpPr>
            <a:stCxn id="4" idx="2"/>
            <a:endCxn id="8" idx="0"/>
          </p:cNvCxnSpPr>
          <p:nvPr/>
        </p:nvCxnSpPr>
        <p:spPr>
          <a:xfrm>
            <a:off x="1981200" y="10668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9" idx="0"/>
          </p:cNvCxnSpPr>
          <p:nvPr/>
        </p:nvCxnSpPr>
        <p:spPr>
          <a:xfrm>
            <a:off x="3810000" y="10668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10" idx="0"/>
          </p:cNvCxnSpPr>
          <p:nvPr/>
        </p:nvCxnSpPr>
        <p:spPr>
          <a:xfrm>
            <a:off x="7467600" y="1066800"/>
            <a:ext cx="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1" idx="0"/>
          </p:cNvCxnSpPr>
          <p:nvPr/>
        </p:nvCxnSpPr>
        <p:spPr>
          <a:xfrm>
            <a:off x="3810000" y="2209800"/>
            <a:ext cx="0" cy="5334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a:endCxn id="12" idx="0"/>
          </p:cNvCxnSpPr>
          <p:nvPr/>
        </p:nvCxnSpPr>
        <p:spPr>
          <a:xfrm>
            <a:off x="3810000" y="3657600"/>
            <a:ext cx="0" cy="381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3" idx="0"/>
          </p:cNvCxnSpPr>
          <p:nvPr/>
        </p:nvCxnSpPr>
        <p:spPr>
          <a:xfrm>
            <a:off x="3810000" y="4953000"/>
            <a:ext cx="0" cy="3810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3"/>
            <a:endCxn id="14" idx="1"/>
          </p:cNvCxnSpPr>
          <p:nvPr/>
        </p:nvCxnSpPr>
        <p:spPr>
          <a:xfrm>
            <a:off x="4572000" y="5791200"/>
            <a:ext cx="45720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hape 29"/>
          <p:cNvCxnSpPr>
            <a:stCxn id="8" idx="2"/>
            <a:endCxn id="11" idx="1"/>
          </p:cNvCxnSpPr>
          <p:nvPr/>
        </p:nvCxnSpPr>
        <p:spPr>
          <a:xfrm rot="16200000" flipH="1">
            <a:off x="2019300" y="2171700"/>
            <a:ext cx="990600" cy="1066800"/>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hape 32"/>
          <p:cNvCxnSpPr>
            <a:stCxn id="10" idx="2"/>
            <a:endCxn id="11" idx="3"/>
          </p:cNvCxnSpPr>
          <p:nvPr/>
        </p:nvCxnSpPr>
        <p:spPr>
          <a:xfrm rot="5400000">
            <a:off x="5524500" y="1257300"/>
            <a:ext cx="990600" cy="2895600"/>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743200" y="3886200"/>
            <a:ext cx="4038600" cy="2667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5638800" y="4038600"/>
            <a:ext cx="1066800" cy="646331"/>
          </a:xfrm>
          <a:prstGeom prst="rect">
            <a:avLst/>
          </a:prstGeom>
          <a:noFill/>
        </p:spPr>
        <p:txBody>
          <a:bodyPr wrap="square" rtlCol="0">
            <a:spAutoFit/>
          </a:bodyPr>
          <a:lstStyle/>
          <a:p>
            <a:r>
              <a:rPr lang="en-US" sz="3600" b="1" dirty="0" smtClean="0"/>
              <a:t>CLR</a:t>
            </a:r>
            <a:endParaRPr lang="en-IN" sz="3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lstStyle/>
          <a:p>
            <a:r>
              <a:rPr lang="en-US" dirty="0" smtClean="0"/>
              <a:t>An Application can be :</a:t>
            </a:r>
          </a:p>
          <a:p>
            <a:pPr marL="0" indent="0">
              <a:buNone/>
            </a:pPr>
            <a:endParaRPr lang="en-US" dirty="0" smtClean="0"/>
          </a:p>
          <a:p>
            <a:pPr lvl="1"/>
            <a:r>
              <a:rPr lang="en-US" b="1" dirty="0" smtClean="0"/>
              <a:t>Web Application</a:t>
            </a:r>
          </a:p>
          <a:p>
            <a:pPr lvl="1"/>
            <a:r>
              <a:rPr lang="en-US" dirty="0" smtClean="0"/>
              <a:t>Windows Application</a:t>
            </a:r>
          </a:p>
          <a:p>
            <a:pPr lvl="1"/>
            <a:r>
              <a:rPr lang="en-US" dirty="0" smtClean="0"/>
              <a:t>Mobile Application</a:t>
            </a:r>
          </a:p>
          <a:p>
            <a:pPr lvl="1"/>
            <a:r>
              <a:rPr lang="en-US" dirty="0" smtClean="0"/>
              <a:t>Web Service</a:t>
            </a:r>
          </a:p>
          <a:p>
            <a:pPr lvl="1"/>
            <a:r>
              <a:rPr lang="en-US" dirty="0" smtClean="0"/>
              <a:t>Command Line Application</a:t>
            </a:r>
            <a:endParaRPr lang="en-US" dirty="0"/>
          </a:p>
        </p:txBody>
      </p:sp>
    </p:spTree>
    <p:extLst>
      <p:ext uri="{BB962C8B-B14F-4D97-AF65-F5344CB8AC3E}">
        <p14:creationId xmlns="" xmlns:p14="http://schemas.microsoft.com/office/powerpoint/2010/main" val="42623452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11125" y="323850"/>
            <a:ext cx="8961438" cy="796925"/>
          </a:xfrm>
          <a:effectLst>
            <a:outerShdw dist="35921" dir="2700000" algn="ctr" rotWithShape="0">
              <a:schemeClr val="bg2"/>
            </a:outerShdw>
          </a:effectLst>
        </p:spPr>
        <p:txBody>
          <a:bodyPr/>
          <a:lstStyle/>
          <a:p>
            <a:r>
              <a:rPr lang="en-US" sz="4400" dirty="0"/>
              <a:t>Code Compilation and Execution</a:t>
            </a:r>
          </a:p>
        </p:txBody>
      </p:sp>
      <p:pic>
        <p:nvPicPr>
          <p:cNvPr id="120835" name="Picture 3" descr="box_transparent_lo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7850" y="1489075"/>
            <a:ext cx="6686550" cy="1876425"/>
          </a:xfrm>
          <a:prstGeom prst="rect">
            <a:avLst/>
          </a:prstGeom>
          <a:noFill/>
          <a:extLst>
            <a:ext uri="{909E8E84-426E-40DD-AFC4-6F175D3DCCD1}">
              <a14:hiddenFill xmlns="" xmlns:a14="http://schemas.microsoft.com/office/drawing/2010/main">
                <a:solidFill>
                  <a:srgbClr val="FFFFFF"/>
                </a:solidFill>
              </a14:hiddenFill>
            </a:ext>
          </a:extLst>
        </p:spPr>
      </p:pic>
      <p:sp>
        <p:nvSpPr>
          <p:cNvPr id="120836" name="Text Box 4"/>
          <p:cNvSpPr txBox="1">
            <a:spLocks noChangeArrowheads="1"/>
          </p:cNvSpPr>
          <p:nvPr/>
        </p:nvSpPr>
        <p:spPr bwMode="auto">
          <a:xfrm>
            <a:off x="2825750" y="1617663"/>
            <a:ext cx="1943100" cy="420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a:tailEnd type="none" w="med"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b="1" i="1">
                <a:effectLst>
                  <a:outerShdw blurRad="38100" dist="38100" dir="2700000" algn="tl">
                    <a:srgbClr val="000000"/>
                  </a:outerShdw>
                </a:effectLst>
                <a:latin typeface="Arial" charset="0"/>
              </a:rPr>
              <a:t>Compilation</a:t>
            </a:r>
          </a:p>
        </p:txBody>
      </p:sp>
      <p:sp>
        <p:nvSpPr>
          <p:cNvPr id="120837" name="Text Box 5"/>
          <p:cNvSpPr txBox="1">
            <a:spLocks noChangeArrowheads="1"/>
          </p:cNvSpPr>
          <p:nvPr/>
        </p:nvSpPr>
        <p:spPr bwMode="auto">
          <a:xfrm>
            <a:off x="6318250" y="3629025"/>
            <a:ext cx="2171700" cy="1465263"/>
          </a:xfrm>
          <a:prstGeom prst="rect">
            <a:avLst/>
          </a:prstGeom>
          <a:noFill/>
          <a:ln>
            <a:noFill/>
          </a:ln>
          <a:effectLst>
            <a:outerShdw dist="35921" dir="2700000" algn="ctr" rotWithShape="0">
              <a:schemeClr val="bg2"/>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a:tailEnd type="none" w="med" len="lg"/>
              </a14:hiddenLine>
            </a:ext>
          </a:extLst>
        </p:spPr>
        <p:txBody>
          <a:bodyPr>
            <a:spAutoFit/>
          </a:bodyPr>
          <a:lstStyle/>
          <a:p>
            <a:pPr algn="ctr" eaLnBrk="0" hangingPunct="0">
              <a:lnSpc>
                <a:spcPct val="90000"/>
              </a:lnSpc>
            </a:pPr>
            <a:r>
              <a:rPr lang="en-US" sz="2000" b="1" i="1">
                <a:effectLst>
                  <a:outerShdw blurRad="38100" dist="38100" dir="2700000" algn="tl">
                    <a:srgbClr val="000000"/>
                  </a:outerShdw>
                </a:effectLst>
                <a:latin typeface="Arial" charset="0"/>
              </a:rPr>
              <a:t>Before installation or the first time each method is called</a:t>
            </a:r>
          </a:p>
        </p:txBody>
      </p:sp>
      <p:pic>
        <p:nvPicPr>
          <p:cNvPr id="120839" name="Picture 7" descr="box_transparent"/>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77850" y="4305300"/>
            <a:ext cx="5019675"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120840" name="Freeform 8"/>
          <p:cNvSpPr>
            <a:spLocks/>
          </p:cNvSpPr>
          <p:nvPr/>
        </p:nvSpPr>
        <p:spPr bwMode="auto">
          <a:xfrm>
            <a:off x="4933950" y="2911475"/>
            <a:ext cx="1595438" cy="2816225"/>
          </a:xfrm>
          <a:custGeom>
            <a:avLst/>
            <a:gdLst>
              <a:gd name="T0" fmla="*/ 355 w 581"/>
              <a:gd name="T1" fmla="*/ 0 h 1486"/>
              <a:gd name="T2" fmla="*/ 522 w 581"/>
              <a:gd name="T3" fmla="*/ 1264 h 1486"/>
              <a:gd name="T4" fmla="*/ 0 w 581"/>
              <a:gd name="T5" fmla="*/ 1330 h 1486"/>
            </a:gdLst>
            <a:ahLst/>
            <a:cxnLst>
              <a:cxn ang="0">
                <a:pos x="T0" y="T1"/>
              </a:cxn>
              <a:cxn ang="0">
                <a:pos x="T2" y="T3"/>
              </a:cxn>
              <a:cxn ang="0">
                <a:pos x="T4" y="T5"/>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tx2"/>
            </a:solidFill>
            <a:prstDash val="solid"/>
            <a:round/>
            <a:headEnd type="none" w="med" len="med"/>
            <a:tailEnd type="triangle" w="med" len="lg"/>
          </a:ln>
          <a:effectLst>
            <a:outerShdw dist="40161" dir="4293903" algn="ctr" rotWithShape="0">
              <a:schemeClr val="bg2">
                <a:alpha val="50000"/>
              </a:schemeClr>
            </a:outerShdw>
          </a:effectLst>
          <a:extLst>
            <a:ext uri="{909E8E84-426E-40DD-AFC4-6F175D3DCCD1}">
              <a14:hiddenFill xmlns="" xmlns:a14="http://schemas.microsoft.com/office/drawing/2010/main">
                <a:solidFill>
                  <a:schemeClr val="accent1"/>
                </a:solidFill>
              </a14:hiddenFill>
            </a:ext>
          </a:extLst>
        </p:spPr>
        <p:txBody>
          <a:bodyPr anchor="ctr">
            <a:spAutoFit/>
          </a:bodyPr>
          <a:lstStyle/>
          <a:p>
            <a:endParaRPr lang="en-US"/>
          </a:p>
        </p:txBody>
      </p:sp>
      <p:sp>
        <p:nvSpPr>
          <p:cNvPr id="120841" name="Line 9"/>
          <p:cNvSpPr>
            <a:spLocks noChangeShapeType="1"/>
          </p:cNvSpPr>
          <p:nvPr/>
        </p:nvSpPr>
        <p:spPr bwMode="auto">
          <a:xfrm flipH="1">
            <a:off x="2495550" y="5397500"/>
            <a:ext cx="12192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20844" name="Text Box 12"/>
          <p:cNvSpPr txBox="1">
            <a:spLocks noChangeArrowheads="1"/>
          </p:cNvSpPr>
          <p:nvPr/>
        </p:nvSpPr>
        <p:spPr bwMode="auto">
          <a:xfrm>
            <a:off x="2266950" y="4513263"/>
            <a:ext cx="1639888" cy="420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a:tailEnd type="none" w="med"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n-US" b="1" i="1">
                <a:effectLst>
                  <a:outerShdw blurRad="38100" dist="38100" dir="2700000" algn="tl">
                    <a:srgbClr val="000000"/>
                  </a:outerShdw>
                </a:effectLst>
                <a:latin typeface="Arial" charset="0"/>
              </a:rPr>
              <a:t>Execution</a:t>
            </a:r>
          </a:p>
        </p:txBody>
      </p:sp>
      <p:grpSp>
        <p:nvGrpSpPr>
          <p:cNvPr id="2" name="Group 33"/>
          <p:cNvGrpSpPr>
            <a:grpSpLocks/>
          </p:cNvGrpSpPr>
          <p:nvPr/>
        </p:nvGrpSpPr>
        <p:grpSpPr bwMode="auto">
          <a:xfrm>
            <a:off x="3219450" y="4940300"/>
            <a:ext cx="1743075" cy="971550"/>
            <a:chOff x="2128" y="3272"/>
            <a:chExt cx="1098" cy="612"/>
          </a:xfrm>
        </p:grpSpPr>
        <p:pic>
          <p:nvPicPr>
            <p:cNvPr id="120842" name="Picture 10" descr="box_dkblue"/>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128" y="3272"/>
              <a:ext cx="1098" cy="612"/>
            </a:xfrm>
            <a:prstGeom prst="rect">
              <a:avLst/>
            </a:prstGeom>
            <a:noFill/>
            <a:extLst>
              <a:ext uri="{909E8E84-426E-40DD-AFC4-6F175D3DCCD1}">
                <a14:hiddenFill xmlns="" xmlns:a14="http://schemas.microsoft.com/office/drawing/2010/main">
                  <a:solidFill>
                    <a:srgbClr val="FFFFFF"/>
                  </a:solidFill>
                </a14:hiddenFill>
              </a:ext>
            </a:extLst>
          </p:spPr>
        </p:pic>
        <p:sp>
          <p:nvSpPr>
            <p:cNvPr id="120845" name="Text Box 13"/>
            <p:cNvSpPr txBox="1">
              <a:spLocks noChangeArrowheads="1"/>
            </p:cNvSpPr>
            <p:nvPr/>
          </p:nvSpPr>
          <p:spPr bwMode="auto">
            <a:xfrm>
              <a:off x="2144" y="3352"/>
              <a:ext cx="960" cy="404"/>
            </a:xfrm>
            <a:prstGeom prst="rect">
              <a:avLst/>
            </a:prstGeom>
            <a:noFill/>
            <a:ln>
              <a:noFill/>
            </a:ln>
            <a:effectLst/>
            <a:extLst>
              <a:ext uri="{909E8E84-426E-40DD-AFC4-6F175D3DCCD1}">
                <a14:hiddenFill xmlns="" xmlns:a14="http://schemas.microsoft.com/office/drawing/2010/main">
                  <a:gradFill rotWithShape="1">
                    <a:gsLst>
                      <a:gs pos="0">
                        <a:srgbClr val="3366FF">
                          <a:gamma/>
                          <a:shade val="46275"/>
                          <a:invGamma/>
                        </a:srgbClr>
                      </a:gs>
                      <a:gs pos="50000">
                        <a:srgbClr val="3366FF"/>
                      </a:gs>
                      <a:gs pos="100000">
                        <a:srgbClr val="3366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type="none" w="med"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JIT Compiler</a:t>
              </a:r>
            </a:p>
          </p:txBody>
        </p:sp>
      </p:grpSp>
      <p:grpSp>
        <p:nvGrpSpPr>
          <p:cNvPr id="3" name="Group 32"/>
          <p:cNvGrpSpPr>
            <a:grpSpLocks/>
          </p:cNvGrpSpPr>
          <p:nvPr/>
        </p:nvGrpSpPr>
        <p:grpSpPr bwMode="auto">
          <a:xfrm>
            <a:off x="895350" y="4940300"/>
            <a:ext cx="1685925" cy="942975"/>
            <a:chOff x="664" y="3272"/>
            <a:chExt cx="1062" cy="594"/>
          </a:xfrm>
        </p:grpSpPr>
        <p:pic>
          <p:nvPicPr>
            <p:cNvPr id="120843" name="Picture 11" descr="box_purple"/>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64" y="3272"/>
              <a:ext cx="1062" cy="594"/>
            </a:xfrm>
            <a:prstGeom prst="rect">
              <a:avLst/>
            </a:prstGeom>
            <a:noFill/>
            <a:extLst>
              <a:ext uri="{909E8E84-426E-40DD-AFC4-6F175D3DCCD1}">
                <a14:hiddenFill xmlns="" xmlns:a14="http://schemas.microsoft.com/office/drawing/2010/main">
                  <a:solidFill>
                    <a:srgbClr val="FFFFFF"/>
                  </a:solidFill>
                </a14:hiddenFill>
              </a:ext>
            </a:extLst>
          </p:spPr>
        </p:pic>
        <p:sp>
          <p:nvSpPr>
            <p:cNvPr id="120846" name="Text Box 14"/>
            <p:cNvSpPr txBox="1">
              <a:spLocks noChangeArrowheads="1"/>
            </p:cNvSpPr>
            <p:nvPr/>
          </p:nvSpPr>
          <p:spPr bwMode="auto">
            <a:xfrm>
              <a:off x="752" y="3352"/>
              <a:ext cx="864" cy="404"/>
            </a:xfrm>
            <a:prstGeom prst="rect">
              <a:avLst/>
            </a:prstGeom>
            <a:noFill/>
            <a:ln>
              <a:noFill/>
            </a:ln>
            <a:effectLst/>
            <a:extLst>
              <a:ext uri="{909E8E84-426E-40DD-AFC4-6F175D3DCCD1}">
                <a14:hiddenFill xmlns="" xmlns:a14="http://schemas.microsoft.com/office/drawing/2010/main">
                  <a:gradFill rotWithShape="1">
                    <a:gsLst>
                      <a:gs pos="0">
                        <a:srgbClr val="666699">
                          <a:gamma/>
                          <a:shade val="46275"/>
                          <a:invGamma/>
                        </a:srgbClr>
                      </a:gs>
                      <a:gs pos="50000">
                        <a:srgbClr val="666699"/>
                      </a:gs>
                      <a:gs pos="100000">
                        <a:srgbClr val="666699">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type="none" w="med"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Native</a:t>
              </a:r>
            </a:p>
            <a:p>
              <a:pPr algn="ctr" eaLnBrk="0" hangingPunct="0">
                <a:lnSpc>
                  <a:spcPct val="90000"/>
                </a:lnSpc>
              </a:pPr>
              <a:r>
                <a:rPr lang="en-US" sz="2000" b="1">
                  <a:effectLst>
                    <a:outerShdw blurRad="38100" dist="38100" dir="2700000" algn="tl">
                      <a:srgbClr val="000000"/>
                    </a:outerShdw>
                  </a:effectLst>
                  <a:latin typeface="Arial" charset="0"/>
                </a:rPr>
                <a:t>Code</a:t>
              </a:r>
            </a:p>
          </p:txBody>
        </p:sp>
      </p:grpSp>
      <p:grpSp>
        <p:nvGrpSpPr>
          <p:cNvPr id="4" name="Group 15"/>
          <p:cNvGrpSpPr>
            <a:grpSpLocks/>
          </p:cNvGrpSpPr>
          <p:nvPr/>
        </p:nvGrpSpPr>
        <p:grpSpPr bwMode="auto">
          <a:xfrm>
            <a:off x="5346700" y="2032000"/>
            <a:ext cx="1695450" cy="981075"/>
            <a:chOff x="3244" y="1328"/>
            <a:chExt cx="1068" cy="618"/>
          </a:xfrm>
        </p:grpSpPr>
        <p:pic>
          <p:nvPicPr>
            <p:cNvPr id="120848" name="Picture 16" descr="box_turquoise"/>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244" y="1328"/>
              <a:ext cx="1068" cy="618"/>
            </a:xfrm>
            <a:prstGeom prst="rect">
              <a:avLst/>
            </a:prstGeom>
            <a:noFill/>
            <a:extLst>
              <a:ext uri="{909E8E84-426E-40DD-AFC4-6F175D3DCCD1}">
                <a14:hiddenFill xmlns="" xmlns:a14="http://schemas.microsoft.com/office/drawing/2010/main">
                  <a:solidFill>
                    <a:srgbClr val="FFFFFF"/>
                  </a:solidFill>
                </a14:hiddenFill>
              </a:ext>
            </a:extLst>
          </p:spPr>
        </p:pic>
        <p:sp>
          <p:nvSpPr>
            <p:cNvPr id="120849" name="Text Box 17"/>
            <p:cNvSpPr txBox="1">
              <a:spLocks noChangeArrowheads="1"/>
            </p:cNvSpPr>
            <p:nvPr/>
          </p:nvSpPr>
          <p:spPr bwMode="auto">
            <a:xfrm>
              <a:off x="3272" y="1412"/>
              <a:ext cx="968" cy="440"/>
            </a:xfrm>
            <a:prstGeom prst="rect">
              <a:avLst/>
            </a:prstGeom>
            <a:noFill/>
            <a:ln>
              <a:noFill/>
            </a:ln>
            <a:effectLst/>
            <a:extLst>
              <a:ext uri="{909E8E84-426E-40DD-AFC4-6F175D3DCCD1}">
                <a14:hiddenFill xmlns="" xmlns:a14="http://schemas.microsoft.com/office/drawing/2010/main">
                  <a:gradFill rotWithShape="1">
                    <a:gsLst>
                      <a:gs pos="0">
                        <a:srgbClr val="33CCCC">
                          <a:gamma/>
                          <a:shade val="46275"/>
                          <a:invGamma/>
                        </a:srgbClr>
                      </a:gs>
                      <a:gs pos="50000">
                        <a:srgbClr val="33CCCC"/>
                      </a:gs>
                      <a:gs pos="100000">
                        <a:srgbClr val="33CCCC">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type="none" w="med"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15000"/>
                </a:spcBef>
              </a:pPr>
              <a:r>
                <a:rPr lang="en-US" sz="2000" b="1">
                  <a:effectLst>
                    <a:outerShdw blurRad="38100" dist="38100" dir="2700000" algn="tl">
                      <a:srgbClr val="000000"/>
                    </a:outerShdw>
                  </a:effectLst>
                  <a:latin typeface="Arial" charset="0"/>
                </a:rPr>
                <a:t>MSIL</a:t>
              </a:r>
            </a:p>
          </p:txBody>
        </p:sp>
      </p:grpSp>
      <p:sp>
        <p:nvSpPr>
          <p:cNvPr id="120850" name="Line 18"/>
          <p:cNvSpPr>
            <a:spLocks noChangeShapeType="1"/>
          </p:cNvSpPr>
          <p:nvPr/>
        </p:nvSpPr>
        <p:spPr bwMode="auto">
          <a:xfrm>
            <a:off x="2025650" y="2495550"/>
            <a:ext cx="10668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a:extLst>
            <a:ext uri="{909E8E84-426E-40DD-AFC4-6F175D3DCCD1}">
              <a14:hiddenFill xmlns="" xmlns:a14="http://schemas.microsoft.com/office/drawing/2010/main">
                <a:noFill/>
              </a14:hiddenFill>
            </a:ext>
          </a:extLst>
        </p:spPr>
        <p:txBody>
          <a:bodyPr anchor="ctr">
            <a:spAutoFit/>
          </a:bodyPr>
          <a:lstStyle/>
          <a:p>
            <a:endParaRPr lang="en-US"/>
          </a:p>
        </p:txBody>
      </p:sp>
      <p:grpSp>
        <p:nvGrpSpPr>
          <p:cNvPr id="5" name="Group 19"/>
          <p:cNvGrpSpPr>
            <a:grpSpLocks/>
          </p:cNvGrpSpPr>
          <p:nvPr/>
        </p:nvGrpSpPr>
        <p:grpSpPr bwMode="auto">
          <a:xfrm>
            <a:off x="5338763" y="2082800"/>
            <a:ext cx="1657350" cy="528638"/>
            <a:chOff x="3248" y="1344"/>
            <a:chExt cx="1044" cy="333"/>
          </a:xfrm>
        </p:grpSpPr>
        <p:pic>
          <p:nvPicPr>
            <p:cNvPr id="120852" name="Picture 20" descr="box_lime"/>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3248" y="1347"/>
              <a:ext cx="1044" cy="330"/>
            </a:xfrm>
            <a:prstGeom prst="rect">
              <a:avLst/>
            </a:prstGeom>
            <a:noFill/>
            <a:extLst>
              <a:ext uri="{909E8E84-426E-40DD-AFC4-6F175D3DCCD1}">
                <a14:hiddenFill xmlns="" xmlns:a14="http://schemas.microsoft.com/office/drawing/2010/main">
                  <a:solidFill>
                    <a:srgbClr val="FFFFFF"/>
                  </a:solidFill>
                </a14:hiddenFill>
              </a:ext>
            </a:extLst>
          </p:spPr>
        </p:pic>
        <p:sp>
          <p:nvSpPr>
            <p:cNvPr id="120853" name="Rectangle 21"/>
            <p:cNvSpPr>
              <a:spLocks noChangeArrowheads="1"/>
            </p:cNvSpPr>
            <p:nvPr/>
          </p:nvSpPr>
          <p:spPr bwMode="auto">
            <a:xfrm>
              <a:off x="3424" y="1344"/>
              <a:ext cx="672" cy="240"/>
            </a:xfrm>
            <a:prstGeom prst="rect">
              <a:avLst/>
            </a:prstGeom>
            <a:noFill/>
            <a:ln>
              <a:noFill/>
            </a:ln>
            <a:effectLst/>
            <a:extLst>
              <a:ext uri="{909E8E84-426E-40DD-AFC4-6F175D3DCCD1}">
                <a14:hiddenFill xmlns="" xmlns:a14="http://schemas.microsoft.com/office/drawing/2010/main">
                  <a:gradFill rotWithShape="1">
                    <a:gsLst>
                      <a:gs pos="0">
                        <a:srgbClr val="33CC33">
                          <a:gamma/>
                          <a:shade val="46275"/>
                          <a:invGamma/>
                        </a:srgbClr>
                      </a:gs>
                      <a:gs pos="50000">
                        <a:srgbClr val="33CC33"/>
                      </a:gs>
                      <a:gs pos="100000">
                        <a:srgbClr val="33CC33">
                          <a:gamma/>
                          <a:shade val="46275"/>
                          <a:invGamma/>
                        </a:srgbClr>
                      </a:gs>
                    </a:gsLst>
                    <a:lin ang="5400000" scaled="1"/>
                  </a:gra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en-US" sz="2000" b="1">
                  <a:effectLst>
                    <a:outerShdw blurRad="38100" dist="38100" dir="2700000" algn="tl">
                      <a:srgbClr val="000000"/>
                    </a:outerShdw>
                  </a:effectLst>
                  <a:latin typeface="Arial" charset="0"/>
                </a:rPr>
                <a:t>Code</a:t>
              </a:r>
            </a:p>
          </p:txBody>
        </p:sp>
      </p:grpSp>
      <p:grpSp>
        <p:nvGrpSpPr>
          <p:cNvPr id="6" name="Group 22"/>
          <p:cNvGrpSpPr>
            <a:grpSpLocks/>
          </p:cNvGrpSpPr>
          <p:nvPr/>
        </p:nvGrpSpPr>
        <p:grpSpPr bwMode="auto">
          <a:xfrm>
            <a:off x="5353050" y="2478088"/>
            <a:ext cx="1647825" cy="533400"/>
            <a:chOff x="3256" y="1592"/>
            <a:chExt cx="1038" cy="336"/>
          </a:xfrm>
        </p:grpSpPr>
        <p:pic>
          <p:nvPicPr>
            <p:cNvPr id="120855" name="Picture 23" descr="box_orange"/>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3256" y="1592"/>
              <a:ext cx="1038" cy="336"/>
            </a:xfrm>
            <a:prstGeom prst="rect">
              <a:avLst/>
            </a:prstGeom>
            <a:noFill/>
            <a:extLst>
              <a:ext uri="{909E8E84-426E-40DD-AFC4-6F175D3DCCD1}">
                <a14:hiddenFill xmlns="" xmlns:a14="http://schemas.microsoft.com/office/drawing/2010/main">
                  <a:solidFill>
                    <a:srgbClr val="FFFFFF"/>
                  </a:solidFill>
                </a14:hiddenFill>
              </a:ext>
            </a:extLst>
          </p:spPr>
        </p:pic>
        <p:sp>
          <p:nvSpPr>
            <p:cNvPr id="120856" name="Rectangle 24"/>
            <p:cNvSpPr>
              <a:spLocks noChangeArrowheads="1"/>
            </p:cNvSpPr>
            <p:nvPr/>
          </p:nvSpPr>
          <p:spPr bwMode="auto">
            <a:xfrm>
              <a:off x="3352" y="1592"/>
              <a:ext cx="800" cy="288"/>
            </a:xfrm>
            <a:prstGeom prst="rect">
              <a:avLst/>
            </a:prstGeom>
            <a:noFill/>
            <a:ln>
              <a:noFill/>
            </a:ln>
            <a:effectLst/>
            <a:extLst>
              <a:ext uri="{909E8E84-426E-40DD-AFC4-6F175D3DCCD1}">
                <a14:hiddenFill xmlns="" xmlns:a14="http://schemas.microsoft.com/office/drawing/2010/main">
                  <a:gradFill rotWithShape="1">
                    <a:gsLst>
                      <a:gs pos="0">
                        <a:schemeClr val="accent2">
                          <a:gamma/>
                          <a:shade val="46275"/>
                          <a:invGamma/>
                        </a:schemeClr>
                      </a:gs>
                      <a:gs pos="50000">
                        <a:schemeClr val="accent2"/>
                      </a:gs>
                      <a:gs pos="100000">
                        <a:schemeClr val="accent2">
                          <a:gamma/>
                          <a:shade val="46275"/>
                          <a:invGamma/>
                        </a:schemeClr>
                      </a:gs>
                    </a:gsLst>
                    <a:lin ang="5400000" scaled="1"/>
                  </a:gra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effectLst>
                    <a:outerShdw blurRad="38100" dist="38100" dir="2700000" algn="tl">
                      <a:srgbClr val="000000"/>
                    </a:outerShdw>
                  </a:effectLst>
                  <a:latin typeface="Arial" charset="0"/>
                </a:rPr>
                <a:t>Metadata</a:t>
              </a:r>
            </a:p>
          </p:txBody>
        </p:sp>
      </p:grpSp>
      <p:grpSp>
        <p:nvGrpSpPr>
          <p:cNvPr id="7" name="Group 25"/>
          <p:cNvGrpSpPr>
            <a:grpSpLocks/>
          </p:cNvGrpSpPr>
          <p:nvPr/>
        </p:nvGrpSpPr>
        <p:grpSpPr bwMode="auto">
          <a:xfrm>
            <a:off x="831850" y="2032000"/>
            <a:ext cx="1704975" cy="981075"/>
            <a:chOff x="400" y="1328"/>
            <a:chExt cx="1074" cy="618"/>
          </a:xfrm>
        </p:grpSpPr>
        <p:pic>
          <p:nvPicPr>
            <p:cNvPr id="120858" name="Picture 26" descr="box_blue"/>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400" y="1328"/>
              <a:ext cx="1074" cy="618"/>
            </a:xfrm>
            <a:prstGeom prst="rect">
              <a:avLst/>
            </a:prstGeom>
            <a:noFill/>
            <a:extLst>
              <a:ext uri="{909E8E84-426E-40DD-AFC4-6F175D3DCCD1}">
                <a14:hiddenFill xmlns="" xmlns:a14="http://schemas.microsoft.com/office/drawing/2010/main">
                  <a:solidFill>
                    <a:srgbClr val="FFFFFF"/>
                  </a:solidFill>
                </a14:hiddenFill>
              </a:ext>
            </a:extLst>
          </p:spPr>
        </p:pic>
        <p:sp>
          <p:nvSpPr>
            <p:cNvPr id="120859" name="Text Box 27"/>
            <p:cNvSpPr txBox="1">
              <a:spLocks noChangeArrowheads="1"/>
            </p:cNvSpPr>
            <p:nvPr/>
          </p:nvSpPr>
          <p:spPr bwMode="auto">
            <a:xfrm>
              <a:off x="512" y="1412"/>
              <a:ext cx="816" cy="404"/>
            </a:xfrm>
            <a:prstGeom prst="rect">
              <a:avLst/>
            </a:prstGeom>
            <a:noFill/>
            <a:ln>
              <a:noFill/>
            </a:ln>
            <a:effectLst/>
            <a:extLst>
              <a:ext uri="{909E8E84-426E-40DD-AFC4-6F175D3DCCD1}">
                <a14:hiddenFill xmlns="" xmlns:a14="http://schemas.microsoft.com/office/drawing/2010/main">
                  <a:gradFill rotWithShape="1">
                    <a:gsLst>
                      <a:gs pos="0">
                        <a:srgbClr val="000080">
                          <a:gamma/>
                          <a:shade val="46275"/>
                          <a:invGamma/>
                        </a:srgbClr>
                      </a:gs>
                      <a:gs pos="50000">
                        <a:srgbClr val="000080"/>
                      </a:gs>
                      <a:gs pos="100000">
                        <a:srgbClr val="000080">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type="none" w="med"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Source Code</a:t>
              </a:r>
            </a:p>
          </p:txBody>
        </p:sp>
      </p:grpSp>
      <p:sp>
        <p:nvSpPr>
          <p:cNvPr id="120860" name="Line 28"/>
          <p:cNvSpPr>
            <a:spLocks noChangeShapeType="1"/>
          </p:cNvSpPr>
          <p:nvPr/>
        </p:nvSpPr>
        <p:spPr bwMode="auto">
          <a:xfrm>
            <a:off x="4235450" y="2495550"/>
            <a:ext cx="10668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a:extLst>
            <a:ext uri="{909E8E84-426E-40DD-AFC4-6F175D3DCCD1}">
              <a14:hiddenFill xmlns="" xmlns:a14="http://schemas.microsoft.com/office/drawing/2010/main">
                <a:noFill/>
              </a14:hiddenFill>
            </a:ext>
          </a:extLst>
        </p:spPr>
        <p:txBody>
          <a:bodyPr anchor="ctr">
            <a:spAutoFit/>
          </a:bodyPr>
          <a:lstStyle/>
          <a:p>
            <a:endParaRPr lang="en-US"/>
          </a:p>
        </p:txBody>
      </p:sp>
      <p:grpSp>
        <p:nvGrpSpPr>
          <p:cNvPr id="8" name="Group 29"/>
          <p:cNvGrpSpPr>
            <a:grpSpLocks/>
          </p:cNvGrpSpPr>
          <p:nvPr/>
        </p:nvGrpSpPr>
        <p:grpSpPr bwMode="auto">
          <a:xfrm>
            <a:off x="3063875" y="2049463"/>
            <a:ext cx="1755775" cy="981075"/>
            <a:chOff x="1806" y="1339"/>
            <a:chExt cx="1106" cy="618"/>
          </a:xfrm>
        </p:grpSpPr>
        <p:pic>
          <p:nvPicPr>
            <p:cNvPr id="120862" name="Picture 30" descr="box_green"/>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1806" y="1339"/>
              <a:ext cx="1074" cy="618"/>
            </a:xfrm>
            <a:prstGeom prst="rect">
              <a:avLst/>
            </a:prstGeom>
            <a:noFill/>
            <a:extLst>
              <a:ext uri="{909E8E84-426E-40DD-AFC4-6F175D3DCCD1}">
                <a14:hiddenFill xmlns="" xmlns:a14="http://schemas.microsoft.com/office/drawing/2010/main">
                  <a:solidFill>
                    <a:srgbClr val="FFFFFF"/>
                  </a:solidFill>
                </a14:hiddenFill>
              </a:ext>
            </a:extLst>
          </p:spPr>
        </p:pic>
        <p:sp>
          <p:nvSpPr>
            <p:cNvPr id="120863" name="Text Box 31"/>
            <p:cNvSpPr txBox="1">
              <a:spLocks noChangeArrowheads="1"/>
            </p:cNvSpPr>
            <p:nvPr/>
          </p:nvSpPr>
          <p:spPr bwMode="auto">
            <a:xfrm>
              <a:off x="1808" y="1412"/>
              <a:ext cx="1104" cy="404"/>
            </a:xfrm>
            <a:prstGeom prst="rect">
              <a:avLst/>
            </a:prstGeom>
            <a:noFill/>
            <a:ln>
              <a:noFill/>
            </a:ln>
            <a:effectLst/>
            <a:extLst>
              <a:ext uri="{909E8E84-426E-40DD-AFC4-6F175D3DCCD1}">
                <a14:hiddenFill xmlns="" xmlns:a14="http://schemas.microsoft.com/office/drawing/2010/main">
                  <a:gradFill rotWithShape="1">
                    <a:gsLst>
                      <a:gs pos="0">
                        <a:srgbClr val="008080">
                          <a:gamma/>
                          <a:shade val="46275"/>
                          <a:invGamma/>
                        </a:srgbClr>
                      </a:gs>
                      <a:gs pos="50000">
                        <a:srgbClr val="008080"/>
                      </a:gs>
                      <a:gs pos="100000">
                        <a:srgbClr val="008080">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type="none" w="med"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Language Compiler</a:t>
              </a:r>
            </a:p>
          </p:txBody>
        </p:sp>
      </p:grpSp>
      <p:sp>
        <p:nvSpPr>
          <p:cNvPr id="120866" name="Text Box 34"/>
          <p:cNvSpPr txBox="1">
            <a:spLocks noChangeArrowheads="1"/>
          </p:cNvSpPr>
          <p:nvPr/>
        </p:nvSpPr>
        <p:spPr bwMode="auto">
          <a:xfrm>
            <a:off x="7264400" y="1944688"/>
            <a:ext cx="1577975" cy="1190625"/>
          </a:xfrm>
          <a:prstGeom prst="rect">
            <a:avLst/>
          </a:prstGeom>
          <a:noFill/>
          <a:ln>
            <a:noFill/>
          </a:ln>
          <a:effectLst>
            <a:outerShdw dist="35921" dir="2700000" algn="ctr" rotWithShape="0">
              <a:schemeClr val="bg2"/>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tx1"/>
                </a:solidFill>
                <a:miter lim="800000"/>
                <a:headEnd/>
                <a:tailEnd type="none" w="med" len="lg"/>
              </a14:hiddenLine>
            </a:ext>
          </a:extLst>
        </p:spPr>
        <p:txBody>
          <a:bodyPr>
            <a:spAutoFit/>
          </a:bodyPr>
          <a:lstStyle/>
          <a:p>
            <a:pPr algn="ctr" eaLnBrk="0" hangingPunct="0">
              <a:lnSpc>
                <a:spcPct val="90000"/>
              </a:lnSpc>
            </a:pPr>
            <a:r>
              <a:rPr lang="en-US" sz="2000" b="1" i="1">
                <a:effectLst>
                  <a:outerShdw blurRad="38100" dist="38100" dir="2700000" algn="tl">
                    <a:srgbClr val="000000"/>
                  </a:outerShdw>
                </a:effectLst>
                <a:latin typeface="Arial" charset="0"/>
              </a:rPr>
              <a:t>Also called Assembly</a:t>
            </a:r>
          </a:p>
          <a:p>
            <a:pPr algn="ctr" eaLnBrk="0" hangingPunct="0">
              <a:lnSpc>
                <a:spcPct val="90000"/>
              </a:lnSpc>
            </a:pPr>
            <a:r>
              <a:rPr lang="en-US" sz="2000" b="1" i="1">
                <a:effectLst>
                  <a:outerShdw blurRad="38100" dist="38100" dir="2700000" algn="tl">
                    <a:srgbClr val="000000"/>
                  </a:outerShdw>
                </a:effectLst>
                <a:latin typeface="Arial" charset="0"/>
              </a:rPr>
              <a:t>(.EXE or</a:t>
            </a:r>
          </a:p>
          <a:p>
            <a:pPr algn="ctr" eaLnBrk="0" hangingPunct="0">
              <a:lnSpc>
                <a:spcPct val="90000"/>
              </a:lnSpc>
            </a:pPr>
            <a:r>
              <a:rPr lang="en-US" sz="2000" b="1" i="1">
                <a:effectLst>
                  <a:outerShdw blurRad="38100" dist="38100" dir="2700000" algn="tl">
                    <a:srgbClr val="000000"/>
                  </a:outerShdw>
                </a:effectLst>
                <a:latin typeface="Arial" charset="0"/>
              </a:rPr>
              <a:t>.DLL file)</a:t>
            </a:r>
          </a:p>
        </p:txBody>
      </p:sp>
      <p:sp>
        <p:nvSpPr>
          <p:cNvPr id="120867" name="Oval 35"/>
          <p:cNvSpPr>
            <a:spLocks noChangeArrowheads="1"/>
          </p:cNvSpPr>
          <p:nvPr/>
        </p:nvSpPr>
        <p:spPr bwMode="auto">
          <a:xfrm>
            <a:off x="5111750" y="1790700"/>
            <a:ext cx="2073275" cy="1447800"/>
          </a:xfrm>
          <a:prstGeom prst="ellipse">
            <a:avLst/>
          </a:prstGeom>
          <a:noFill/>
          <a:ln w="76200">
            <a:solidFill>
              <a:srgbClr val="FFFF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 xmlns:p14="http://schemas.microsoft.com/office/powerpoint/2010/main" val="26708816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50"/>
                                        </p:tgtEl>
                                        <p:attrNameLst>
                                          <p:attrName>style.visibility</p:attrName>
                                        </p:attrNameLst>
                                      </p:cBhvr>
                                      <p:to>
                                        <p:strVal val="visible"/>
                                      </p:to>
                                    </p:set>
                                    <p:animEffect transition="in" filter="wipe(left)">
                                      <p:cBhvr>
                                        <p:cTn id="12" dur="500"/>
                                        <p:tgtEl>
                                          <p:spTgt spid="120850"/>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0860"/>
                                        </p:tgtEl>
                                        <p:attrNameLst>
                                          <p:attrName>style.visibility</p:attrName>
                                        </p:attrNameLst>
                                      </p:cBhvr>
                                      <p:to>
                                        <p:strVal val="visible"/>
                                      </p:to>
                                    </p:set>
                                    <p:animEffect transition="in" filter="wipe(left)">
                                      <p:cBhvr>
                                        <p:cTn id="21" dur="500"/>
                                        <p:tgtEl>
                                          <p:spTgt spid="120860"/>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nodeType="afterGroup">
                            <p:stCondLst>
                              <p:cond delay="500"/>
                            </p:stCondLst>
                            <p:childTnLst>
                              <p:par>
                                <p:cTn id="34" presetID="53"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par>
                          <p:cTn id="39" fill="hold" nodeType="afterGroup">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20867"/>
                                        </p:tgtEl>
                                        <p:attrNameLst>
                                          <p:attrName>style.visibility</p:attrName>
                                        </p:attrNameLst>
                                      </p:cBhvr>
                                      <p:to>
                                        <p:strVal val="visible"/>
                                      </p:to>
                                    </p:set>
                                    <p:animEffect transition="in" filter="fade">
                                      <p:cBhvr>
                                        <p:cTn id="42" dur="500"/>
                                        <p:tgtEl>
                                          <p:spTgt spid="1208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0866"/>
                                        </p:tgtEl>
                                        <p:attrNameLst>
                                          <p:attrName>style.visibility</p:attrName>
                                        </p:attrNameLst>
                                      </p:cBhvr>
                                      <p:to>
                                        <p:strVal val="visible"/>
                                      </p:to>
                                    </p:set>
                                    <p:animEffect transition="in" filter="fade">
                                      <p:cBhvr>
                                        <p:cTn id="45" dur="500"/>
                                        <p:tgtEl>
                                          <p:spTgt spid="12086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20840"/>
                                        </p:tgtEl>
                                        <p:attrNameLst>
                                          <p:attrName>style.visibility</p:attrName>
                                        </p:attrNameLst>
                                      </p:cBhvr>
                                      <p:to>
                                        <p:strVal val="visible"/>
                                      </p:to>
                                    </p:set>
                                    <p:animEffect transition="in" filter="wipe(up)">
                                      <p:cBhvr>
                                        <p:cTn id="50" dur="500"/>
                                        <p:tgtEl>
                                          <p:spTgt spid="120840"/>
                                        </p:tgtEl>
                                      </p:cBhvr>
                                    </p:animEffect>
                                  </p:childTnLst>
                                </p:cTn>
                              </p:par>
                            </p:childTnLst>
                          </p:cTn>
                        </p:par>
                        <p:par>
                          <p:cTn id="51" fill="hold" nodeType="afterGroup">
                            <p:stCondLst>
                              <p:cond delay="500"/>
                            </p:stCondLst>
                            <p:childTnLst>
                              <p:par>
                                <p:cTn id="52" presetID="10" presetClass="entr" presetSubtype="0"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0837"/>
                                        </p:tgtEl>
                                        <p:attrNameLst>
                                          <p:attrName>style.visibility</p:attrName>
                                        </p:attrNameLst>
                                      </p:cBhvr>
                                      <p:to>
                                        <p:strVal val="visible"/>
                                      </p:to>
                                    </p:set>
                                    <p:animEffect transition="in" filter="fade">
                                      <p:cBhvr>
                                        <p:cTn id="57" dur="500"/>
                                        <p:tgtEl>
                                          <p:spTgt spid="1208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20841"/>
                                        </p:tgtEl>
                                        <p:attrNameLst>
                                          <p:attrName>style.visibility</p:attrName>
                                        </p:attrNameLst>
                                      </p:cBhvr>
                                      <p:to>
                                        <p:strVal val="visible"/>
                                      </p:to>
                                    </p:set>
                                    <p:animEffect transition="in" filter="wipe(right)">
                                      <p:cBhvr>
                                        <p:cTn id="62" dur="500"/>
                                        <p:tgtEl>
                                          <p:spTgt spid="120841"/>
                                        </p:tgtEl>
                                      </p:cBhvr>
                                    </p:animEffect>
                                  </p:childTnLst>
                                </p:cTn>
                              </p:par>
                            </p:childTnLst>
                          </p:cTn>
                        </p:par>
                        <p:par>
                          <p:cTn id="63" fill="hold" nodeType="afterGroup">
                            <p:stCondLst>
                              <p:cond delay="500"/>
                            </p:stCondLst>
                            <p:childTnLst>
                              <p:par>
                                <p:cTn id="64" presetID="10" presetClass="entr" presetSubtype="0" fill="hold" nodeType="after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P spid="120840" grpId="0" animBg="1"/>
      <p:bldP spid="120841" grpId="0" animBg="1"/>
      <p:bldP spid="120850" grpId="0" animBg="1"/>
      <p:bldP spid="120860" grpId="0" animBg="1"/>
      <p:bldP spid="120866" grpId="0"/>
      <p:bldP spid="1208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228600"/>
            <a:ext cx="8480425" cy="568325"/>
          </a:xfrm>
        </p:spPr>
        <p:txBody>
          <a:bodyPr>
            <a:noAutofit/>
          </a:bodyPr>
          <a:lstStyle/>
          <a:p>
            <a:r>
              <a:rPr lang="en-US" dirty="0"/>
              <a:t>CLR activities during </a:t>
            </a:r>
            <a:r>
              <a:rPr lang="en-US" dirty="0" smtClean="0"/>
              <a:t>Execution</a:t>
            </a:r>
            <a:r>
              <a:rPr lang="en-US" dirty="0"/>
              <a:t>.</a:t>
            </a:r>
          </a:p>
        </p:txBody>
      </p:sp>
      <p:sp>
        <p:nvSpPr>
          <p:cNvPr id="232451" name="Rectangle 3"/>
          <p:cNvSpPr>
            <a:spLocks noGrp="1" noChangeArrowheads="1"/>
          </p:cNvSpPr>
          <p:nvPr>
            <p:ph idx="1"/>
          </p:nvPr>
        </p:nvSpPr>
        <p:spPr>
          <a:xfrm>
            <a:off x="366713" y="792163"/>
            <a:ext cx="8386762" cy="5529262"/>
          </a:xfrm>
        </p:spPr>
        <p:txBody>
          <a:bodyPr>
            <a:normAutofit fontScale="92500" lnSpcReduction="10000"/>
          </a:bodyPr>
          <a:lstStyle/>
          <a:p>
            <a:pPr marL="536575" indent="-536575">
              <a:spcBef>
                <a:spcPct val="50000"/>
              </a:spcBef>
            </a:pPr>
            <a:r>
              <a:rPr lang="en-US" sz="2800" dirty="0" smtClean="0"/>
              <a:t>Source Code </a:t>
            </a:r>
            <a:r>
              <a:rPr lang="en-US" sz="2800" dirty="0" smtClean="0">
                <a:sym typeface="Wingdings" pitchFamily="2" charset="2"/>
              </a:rPr>
              <a:t>MSIL/CIL</a:t>
            </a:r>
            <a:endParaRPr lang="en-US" sz="2800" dirty="0" smtClean="0"/>
          </a:p>
          <a:p>
            <a:pPr marL="536575" indent="-536575">
              <a:spcBef>
                <a:spcPct val="50000"/>
              </a:spcBef>
            </a:pPr>
            <a:r>
              <a:rPr lang="en-US" sz="2800" dirty="0" smtClean="0"/>
              <a:t>MSIL is assembled into byte code.</a:t>
            </a:r>
            <a:endParaRPr lang="en-US" sz="2800" dirty="0"/>
          </a:p>
          <a:p>
            <a:pPr marL="536575" indent="-536575">
              <a:spcBef>
                <a:spcPct val="50000"/>
              </a:spcBef>
            </a:pPr>
            <a:r>
              <a:rPr lang="en-US" sz="2800" dirty="0"/>
              <a:t>CIL is then verified for safety during runtime, providing better security and reliability</a:t>
            </a:r>
            <a:r>
              <a:rPr lang="en-US" sz="2800" dirty="0" smtClean="0"/>
              <a:t>.</a:t>
            </a:r>
          </a:p>
          <a:p>
            <a:pPr marL="536575" indent="-536575">
              <a:lnSpc>
                <a:spcPct val="80000"/>
              </a:lnSpc>
              <a:spcBef>
                <a:spcPct val="50000"/>
              </a:spcBef>
            </a:pPr>
            <a:r>
              <a:rPr lang="en-US" sz="2800" dirty="0" smtClean="0"/>
              <a:t>JIT involves turning MSIL into code immediately executable by CPU – Native code</a:t>
            </a:r>
          </a:p>
          <a:p>
            <a:pPr marL="536575" indent="-536575">
              <a:lnSpc>
                <a:spcPct val="80000"/>
              </a:lnSpc>
              <a:spcBef>
                <a:spcPct val="50000"/>
              </a:spcBef>
            </a:pPr>
            <a:r>
              <a:rPr lang="en-US" sz="2800" dirty="0" smtClean="0"/>
              <a:t>JIT compiler uses metadata, which is data of data to verify any illegal access and violations appropriately.</a:t>
            </a:r>
          </a:p>
          <a:p>
            <a:pPr marL="536575" indent="-536575">
              <a:lnSpc>
                <a:spcPct val="80000"/>
              </a:lnSpc>
              <a:spcBef>
                <a:spcPct val="50000"/>
              </a:spcBef>
            </a:pPr>
            <a:r>
              <a:rPr lang="en-US" sz="2800" dirty="0" smtClean="0"/>
              <a:t>JIT compiles MSIL as and when needed, this saves time and space in memory.</a:t>
            </a:r>
          </a:p>
          <a:p>
            <a:pPr marL="936625" lvl="1" indent="-536575">
              <a:lnSpc>
                <a:spcPct val="80000"/>
              </a:lnSpc>
              <a:spcBef>
                <a:spcPct val="50000"/>
              </a:spcBef>
            </a:pPr>
            <a:r>
              <a:rPr lang="en-US" dirty="0" smtClean="0"/>
              <a:t>But results into performance hit.</a:t>
            </a:r>
          </a:p>
          <a:p>
            <a:pPr marL="536575" indent="-536575">
              <a:lnSpc>
                <a:spcPct val="80000"/>
              </a:lnSpc>
              <a:spcBef>
                <a:spcPct val="50000"/>
              </a:spcBef>
            </a:pPr>
            <a:r>
              <a:rPr lang="en-US" sz="2800" dirty="0" smtClean="0"/>
              <a:t>NGEN ( Native Image Generator) compilation eliminates this step at run time.  It compiles entire MSIL generated.</a:t>
            </a:r>
          </a:p>
          <a:p>
            <a:pPr marL="536575" indent="-536575">
              <a:spcBef>
                <a:spcPct val="50000"/>
              </a:spcBef>
            </a:pPr>
            <a:endParaRPr lang="en-US" sz="2400" dirty="0"/>
          </a:p>
          <a:p>
            <a:pPr marL="536575" indent="-536575">
              <a:spcBef>
                <a:spcPct val="50000"/>
              </a:spcBef>
            </a:pPr>
            <a:endParaRPr lang="en-US" sz="2400" dirty="0"/>
          </a:p>
        </p:txBody>
      </p:sp>
    </p:spTree>
    <p:extLst>
      <p:ext uri="{BB962C8B-B14F-4D97-AF65-F5344CB8AC3E}">
        <p14:creationId xmlns="" xmlns:p14="http://schemas.microsoft.com/office/powerpoint/2010/main" val="40755876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animEffect transition="in" filter="fade">
                                      <p:cBhvr>
                                        <p:cTn id="7" dur="500"/>
                                        <p:tgtEl>
                                          <p:spTgt spid="23245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2451">
                                            <p:txEl>
                                              <p:pRg st="0" end="0"/>
                                            </p:txEl>
                                          </p:spTgt>
                                        </p:tgtEl>
                                        <p:attrNameLst>
                                          <p:attrName>style.visibility</p:attrName>
                                        </p:attrNameLst>
                                      </p:cBhvr>
                                      <p:to>
                                        <p:strVal val="visible"/>
                                      </p:to>
                                    </p:set>
                                    <p:animEffect transition="in" filter="fade">
                                      <p:cBhvr>
                                        <p:cTn id="10" dur="500"/>
                                        <p:tgtEl>
                                          <p:spTgt spid="23245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32451">
                                            <p:txEl>
                                              <p:pRg st="2" end="2"/>
                                            </p:txEl>
                                          </p:spTgt>
                                        </p:tgtEl>
                                        <p:attrNameLst>
                                          <p:attrName>style.visibility</p:attrName>
                                        </p:attrNameLst>
                                      </p:cBhvr>
                                      <p:to>
                                        <p:strVal val="visible"/>
                                      </p:to>
                                    </p:set>
                                    <p:animEffect transition="in" filter="fade">
                                      <p:cBhvr>
                                        <p:cTn id="13" dur="500"/>
                                        <p:tgtEl>
                                          <p:spTgt spid="23245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32451">
                                            <p:txEl>
                                              <p:pRg st="3" end="3"/>
                                            </p:txEl>
                                          </p:spTgt>
                                        </p:tgtEl>
                                        <p:attrNameLst>
                                          <p:attrName>style.visibility</p:attrName>
                                        </p:attrNameLst>
                                      </p:cBhvr>
                                      <p:to>
                                        <p:strVal val="visible"/>
                                      </p:to>
                                    </p:set>
                                    <p:animEffect transition="in" filter="fade">
                                      <p:cBhvr>
                                        <p:cTn id="16" dur="500"/>
                                        <p:tgtEl>
                                          <p:spTgt spid="23245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32451">
                                            <p:txEl>
                                              <p:pRg st="4" end="4"/>
                                            </p:txEl>
                                          </p:spTgt>
                                        </p:tgtEl>
                                        <p:attrNameLst>
                                          <p:attrName>style.visibility</p:attrName>
                                        </p:attrNameLst>
                                      </p:cBhvr>
                                      <p:to>
                                        <p:strVal val="visible"/>
                                      </p:to>
                                    </p:set>
                                    <p:animEffect transition="in" filter="fade">
                                      <p:cBhvr>
                                        <p:cTn id="19" dur="500"/>
                                        <p:tgtEl>
                                          <p:spTgt spid="23245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32451">
                                            <p:txEl>
                                              <p:pRg st="5" end="5"/>
                                            </p:txEl>
                                          </p:spTgt>
                                        </p:tgtEl>
                                        <p:attrNameLst>
                                          <p:attrName>style.visibility</p:attrName>
                                        </p:attrNameLst>
                                      </p:cBhvr>
                                      <p:to>
                                        <p:strVal val="visible"/>
                                      </p:to>
                                    </p:set>
                                    <p:animEffect transition="in" filter="fade">
                                      <p:cBhvr>
                                        <p:cTn id="22" dur="500"/>
                                        <p:tgtEl>
                                          <p:spTgt spid="23245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32451">
                                            <p:txEl>
                                              <p:pRg st="6" end="6"/>
                                            </p:txEl>
                                          </p:spTgt>
                                        </p:tgtEl>
                                        <p:attrNameLst>
                                          <p:attrName>style.visibility</p:attrName>
                                        </p:attrNameLst>
                                      </p:cBhvr>
                                      <p:to>
                                        <p:strVal val="visible"/>
                                      </p:to>
                                    </p:set>
                                    <p:animEffect transition="in" filter="fade">
                                      <p:cBhvr>
                                        <p:cTn id="25" dur="500"/>
                                        <p:tgtEl>
                                          <p:spTgt spid="232451">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32451">
                                            <p:txEl>
                                              <p:pRg st="7" end="7"/>
                                            </p:txEl>
                                          </p:spTgt>
                                        </p:tgtEl>
                                        <p:attrNameLst>
                                          <p:attrName>style.visibility</p:attrName>
                                        </p:attrNameLst>
                                      </p:cBhvr>
                                      <p:to>
                                        <p:strVal val="visible"/>
                                      </p:to>
                                    </p:set>
                                    <p:animEffect transition="in" filter="fade">
                                      <p:cBhvr>
                                        <p:cTn id="28" dur="500"/>
                                        <p:tgtEl>
                                          <p:spTgt spid="2324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ASP.NET</a:t>
            </a:r>
            <a:endParaRPr lang="en-IN" dirty="0"/>
          </a:p>
        </p:txBody>
      </p:sp>
      <p:sp>
        <p:nvSpPr>
          <p:cNvPr id="3" name="Content Placeholder 2"/>
          <p:cNvSpPr>
            <a:spLocks noGrp="1"/>
          </p:cNvSpPr>
          <p:nvPr>
            <p:ph idx="1"/>
          </p:nvPr>
        </p:nvSpPr>
        <p:spPr/>
        <p:txBody>
          <a:bodyPr/>
          <a:lstStyle/>
          <a:p>
            <a:r>
              <a:rPr lang="en-US" dirty="0" smtClean="0"/>
              <a:t>Did not scale well</a:t>
            </a:r>
          </a:p>
          <a:p>
            <a:pPr>
              <a:buNone/>
            </a:pPr>
            <a:endParaRPr lang="en-US" dirty="0" smtClean="0"/>
          </a:p>
          <a:p>
            <a:r>
              <a:rPr lang="en-US" dirty="0" smtClean="0"/>
              <a:t>Provide little more than a bare-bones programming environment</a:t>
            </a:r>
          </a:p>
          <a:p>
            <a:endParaRPr lang="en-US" dirty="0" smtClean="0"/>
          </a:p>
          <a:p>
            <a:r>
              <a:rPr lang="en-US" dirty="0" smtClean="0"/>
              <a:t>Tedious and error-prone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a:t>
            </a:r>
            <a:endParaRPr lang="en-US" dirty="0"/>
          </a:p>
        </p:txBody>
      </p:sp>
      <p:sp>
        <p:nvSpPr>
          <p:cNvPr id="3" name="Content Placeholder 2"/>
          <p:cNvSpPr>
            <a:spLocks noGrp="1"/>
          </p:cNvSpPr>
          <p:nvPr>
            <p:ph idx="1"/>
          </p:nvPr>
        </p:nvSpPr>
        <p:spPr/>
        <p:txBody>
          <a:bodyPr/>
          <a:lstStyle/>
          <a:p>
            <a:r>
              <a:rPr lang="en-US" dirty="0" smtClean="0"/>
              <a:t>ASP(Active Server Page )</a:t>
            </a:r>
          </a:p>
          <a:p>
            <a:r>
              <a:rPr lang="en-US" dirty="0" smtClean="0"/>
              <a:t>Specific Subset of .NET Technologies used to build web applications </a:t>
            </a:r>
          </a:p>
          <a:p>
            <a:r>
              <a:rPr lang="en-US" dirty="0" smtClean="0"/>
              <a:t>Program dynamic web pages </a:t>
            </a:r>
          </a:p>
          <a:p>
            <a:r>
              <a:rPr lang="en-US" dirty="0" smtClean="0"/>
              <a:t>Free from low-level implementation details  </a:t>
            </a:r>
            <a:endParaRPr lang="en-US" dirty="0"/>
          </a:p>
          <a:p>
            <a:r>
              <a:rPr lang="en-US" dirty="0" smtClean="0"/>
              <a:t>Normally </a:t>
            </a:r>
            <a:r>
              <a:rPr lang="en-US" b="1" dirty="0" smtClean="0"/>
              <a:t>C# </a:t>
            </a:r>
            <a:r>
              <a:rPr lang="en-US" dirty="0" smtClean="0"/>
              <a:t>Language is used to build web applications using ASP.NET.</a:t>
            </a:r>
            <a:endParaRPr lang="en-US" b="1" dirty="0"/>
          </a:p>
        </p:txBody>
      </p:sp>
    </p:spTree>
    <p:extLst>
      <p:ext uri="{BB962C8B-B14F-4D97-AF65-F5344CB8AC3E}">
        <p14:creationId xmlns="" xmlns:p14="http://schemas.microsoft.com/office/powerpoint/2010/main" val="2087869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1447800"/>
            <a:ext cx="4100945" cy="50374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0" y="1905000"/>
            <a:ext cx="3429000" cy="954107"/>
          </a:xfrm>
          <a:prstGeom prst="rect">
            <a:avLst/>
          </a:prstGeom>
          <a:noFill/>
        </p:spPr>
        <p:txBody>
          <a:bodyPr wrap="square" rtlCol="0">
            <a:spAutoFit/>
          </a:bodyPr>
          <a:lstStyle/>
          <a:p>
            <a:r>
              <a:rPr lang="en-US" sz="2800" b="1" dirty="0" smtClean="0"/>
              <a:t>Author : Matthew MacDonald</a:t>
            </a:r>
            <a:endParaRPr lang="en-US" sz="2800" b="1" dirty="0"/>
          </a:p>
        </p:txBody>
      </p:sp>
    </p:spTree>
    <p:extLst>
      <p:ext uri="{BB962C8B-B14F-4D97-AF65-F5344CB8AC3E}">
        <p14:creationId xmlns="" xmlns:p14="http://schemas.microsoft.com/office/powerpoint/2010/main" val="2840214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the Course</a:t>
            </a:r>
            <a:endParaRPr lang="en-US" dirty="0"/>
          </a:p>
        </p:txBody>
      </p:sp>
      <p:sp>
        <p:nvSpPr>
          <p:cNvPr id="3" name="Content Placeholder 2"/>
          <p:cNvSpPr>
            <a:spLocks noGrp="1"/>
          </p:cNvSpPr>
          <p:nvPr>
            <p:ph idx="1"/>
          </p:nvPr>
        </p:nvSpPr>
        <p:spPr/>
        <p:txBody>
          <a:bodyPr/>
          <a:lstStyle/>
          <a:p>
            <a:r>
              <a:rPr lang="en-US" dirty="0" smtClean="0"/>
              <a:t>Develop in depth understanding about .NET framework and its core components</a:t>
            </a:r>
          </a:p>
          <a:p>
            <a:r>
              <a:rPr lang="en-US" dirty="0" smtClean="0"/>
              <a:t>Learning core C# language features</a:t>
            </a:r>
          </a:p>
          <a:p>
            <a:r>
              <a:rPr lang="en-US" dirty="0" smtClean="0"/>
              <a:t>Getting familiar with Visual Studio IDE</a:t>
            </a:r>
          </a:p>
          <a:p>
            <a:r>
              <a:rPr lang="en-US" dirty="0" smtClean="0"/>
              <a:t>Learning Web controls to develop basic web applications</a:t>
            </a:r>
          </a:p>
          <a:p>
            <a:r>
              <a:rPr lang="en-US" dirty="0" smtClean="0"/>
              <a:t>Advance web development topics such as Session management, Security, etc.</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Interacting with SQL Server Database and building data driven applications.</a:t>
            </a:r>
          </a:p>
          <a:p>
            <a:r>
              <a:rPr lang="en-US" dirty="0" smtClean="0"/>
              <a:t>Developing MVC applications with Entity framework</a:t>
            </a:r>
          </a:p>
          <a:p>
            <a:r>
              <a:rPr lang="en-US" dirty="0" smtClean="0"/>
              <a:t>Learning basics of IIS Server and deployment process of .NET application.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1950</TotalTime>
  <Words>4057</Words>
  <Application>Microsoft Office PowerPoint</Application>
  <PresentationFormat>On-screen Show (4:3)</PresentationFormat>
  <Paragraphs>568</Paragraphs>
  <Slides>41</Slides>
  <Notes>33</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Introduction to WDDN</vt:lpstr>
      <vt:lpstr>Slide 2</vt:lpstr>
      <vt:lpstr>What is .NET?</vt:lpstr>
      <vt:lpstr>Types of Application</vt:lpstr>
      <vt:lpstr>Before ASP.NET</vt:lpstr>
      <vt:lpstr>ASP.NET</vt:lpstr>
      <vt:lpstr>Text Book</vt:lpstr>
      <vt:lpstr>Objectives of the Course</vt:lpstr>
      <vt:lpstr>Cont.</vt:lpstr>
      <vt:lpstr>Web site vs Web App.</vt:lpstr>
      <vt:lpstr>Cont.</vt:lpstr>
      <vt:lpstr>Cont.</vt:lpstr>
      <vt:lpstr>Web Development</vt:lpstr>
      <vt:lpstr>Client-side vs Server-side  Web Application</vt:lpstr>
      <vt:lpstr>Server-side web application</vt:lpstr>
      <vt:lpstr>Client-side web application</vt:lpstr>
      <vt:lpstr>Analysis </vt:lpstr>
      <vt:lpstr>.NET Framework version</vt:lpstr>
      <vt:lpstr>Programming language timeline</vt:lpstr>
      <vt:lpstr>Programming Language Timeline</vt:lpstr>
      <vt:lpstr>The Framework</vt:lpstr>
      <vt:lpstr>.NET Framework  Base Class Library</vt:lpstr>
      <vt:lpstr>.NET Framework  Data Access Layer</vt:lpstr>
      <vt:lpstr>.NET Framework  ASP.NET &amp; Windows Forms</vt:lpstr>
      <vt:lpstr>.NET Framework  Programming Languages</vt:lpstr>
      <vt:lpstr>.NET Framework  Visual Studio .NET</vt:lpstr>
      <vt:lpstr>.NET Framework  Common Language Runtime</vt:lpstr>
      <vt:lpstr>.NET Framework  Common Language Runtime</vt:lpstr>
      <vt:lpstr>.NET Framework  Common Language Runtime</vt:lpstr>
      <vt:lpstr>.NET Framework  Common Language Runtime</vt:lpstr>
      <vt:lpstr>.NET Framework  Common Language Runtime</vt:lpstr>
      <vt:lpstr>.NET Framework  Common Language Runtime</vt:lpstr>
      <vt:lpstr>What do you think?</vt:lpstr>
      <vt:lpstr>Managed Code</vt:lpstr>
      <vt:lpstr>Example of MSIL Code</vt:lpstr>
      <vt:lpstr>IL:Intermediate Language</vt:lpstr>
      <vt:lpstr>Cross Language Interoperatibility</vt:lpstr>
      <vt:lpstr>Slide 38</vt:lpstr>
      <vt:lpstr>Slide 39</vt:lpstr>
      <vt:lpstr>Code Compilation and Execution</vt:lpstr>
      <vt:lpstr>CLR activities during Execution.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WDDN</dc:title>
  <dc:creator>CE DDU</dc:creator>
  <cp:lastModifiedBy>DDU</cp:lastModifiedBy>
  <cp:revision>254</cp:revision>
  <dcterms:created xsi:type="dcterms:W3CDTF">2006-08-16T00:00:00Z</dcterms:created>
  <dcterms:modified xsi:type="dcterms:W3CDTF">2019-07-04T03:17:40Z</dcterms:modified>
</cp:coreProperties>
</file>