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59" r:id="rId6"/>
    <p:sldId id="263" r:id="rId7"/>
    <p:sldId id="264" r:id="rId8"/>
    <p:sldId id="266" r:id="rId9"/>
    <p:sldId id="267" r:id="rId10"/>
    <p:sldId id="268" r:id="rId11"/>
    <p:sldId id="269" r:id="rId12"/>
    <p:sldId id="261" r:id="rId13"/>
    <p:sldId id="270" r:id="rId14"/>
    <p:sldId id="271" r:id="rId15"/>
    <p:sldId id="272" r:id="rId16"/>
    <p:sldId id="273" r:id="rId17"/>
    <p:sldId id="274" r:id="rId18"/>
    <p:sldId id="275" r:id="rId19"/>
    <p:sldId id="276" r:id="rId20"/>
    <p:sldId id="281" r:id="rId21"/>
    <p:sldId id="277" r:id="rId22"/>
    <p:sldId id="282" r:id="rId23"/>
    <p:sldId id="278" r:id="rId24"/>
    <p:sldId id="283" r:id="rId25"/>
    <p:sldId id="262" r:id="rId26"/>
    <p:sldId id="265"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17" autoAdjust="0"/>
  </p:normalViewPr>
  <p:slideViewPr>
    <p:cSldViewPr>
      <p:cViewPr varScale="1">
        <p:scale>
          <a:sx n="49" d="100"/>
          <a:sy n="49" d="100"/>
        </p:scale>
        <p:origin x="-19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B75A8D-2532-4795-84CD-9226DE4D9E02}" type="datetimeFigureOut">
              <a:rPr lang="en-IN" smtClean="0"/>
              <a:pPr/>
              <a:t>08-08-2019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5A960-BDED-4F5C-8639-33EEF3B8EB8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 professional ASP.NET site might look like a continuously running application. When the page is delivered, the connection is severed, and the web server discards all the page objects from memory. By the time the user receives a page, the web page code has already stopped running, and there’s no information left in the web server’s memory.</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ASP.NET tracks each session by using a unique 120-bit identifier. ASP.NET uses a proprietary algorithm to generate this value, thereby guaranteeing that the number is unique and it’s random enough that a malicious user can’t reverse-engineer.</a:t>
            </a:r>
          </a:p>
          <a:p>
            <a:r>
              <a:rPr lang="en-IN" dirty="0" smtClean="0"/>
              <a:t>When the client presents the session ID, ASP.NET looks up the corresponding session, retrieves the objects you stored previously, and places them into a special collection so they can be accessed in your code</a:t>
            </a:r>
          </a:p>
          <a:p>
            <a:endParaRPr lang="en-US" dirty="0" smtClean="0"/>
          </a:p>
          <a:p>
            <a:r>
              <a:rPr lang="en-IN" dirty="0" smtClean="0"/>
              <a:t>For this system to work, the client must present the appropriate session ID with each request. You can accomplish this in two ways:</a:t>
            </a:r>
          </a:p>
          <a:p>
            <a:pPr lvl="1"/>
            <a:r>
              <a:rPr lang="en-IN" dirty="0" smtClean="0"/>
              <a:t>Using Cookies</a:t>
            </a:r>
          </a:p>
          <a:p>
            <a:pPr lvl="1"/>
            <a:r>
              <a:rPr lang="en-IN" dirty="0" smtClean="0"/>
              <a:t>Using URL</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You can interact with session state by using the </a:t>
            </a:r>
            <a:r>
              <a:rPr lang="en-IN" dirty="0" err="1" smtClean="0"/>
              <a:t>System.Web.SessionState.HttpSessionState</a:t>
            </a:r>
            <a:r>
              <a:rPr lang="en-IN" dirty="0" smtClean="0"/>
              <a:t> class, which is provided in an ASP.NET web page as the built-in Session object.</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If the user closes and restarts the browser.</a:t>
            </a:r>
          </a:p>
          <a:p>
            <a:r>
              <a:rPr lang="en-IN" dirty="0" smtClean="0"/>
              <a:t>If the user accesses the same page through a different browser window</a:t>
            </a:r>
          </a:p>
          <a:p>
            <a:r>
              <a:rPr lang="en-IN" dirty="0" smtClean="0"/>
              <a:t>If the session times out due to inactivity.</a:t>
            </a:r>
          </a:p>
          <a:p>
            <a:r>
              <a:rPr lang="en-IN" dirty="0" smtClean="0"/>
              <a:t>If your web page code ends the session by calling the </a:t>
            </a:r>
            <a:r>
              <a:rPr lang="en-IN" dirty="0" err="1" smtClean="0"/>
              <a:t>Session.Abandon</a:t>
            </a:r>
            <a:r>
              <a:rPr lang="en-IN" dirty="0" smtClean="0"/>
              <a:t>() method</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You configure session state through the </a:t>
            </a:r>
            <a:r>
              <a:rPr lang="en-IN" dirty="0" err="1" smtClean="0"/>
              <a:t>web.config</a:t>
            </a:r>
            <a:r>
              <a:rPr lang="en-IN" dirty="0" smtClean="0"/>
              <a:t> file for your current application. The configuration file allows you to set advanced options.</a:t>
            </a:r>
            <a:endParaRPr lang="en-IN" smtClean="0"/>
          </a:p>
          <a:p>
            <a:endParaRPr lang="en-IN"/>
          </a:p>
        </p:txBody>
      </p:sp>
      <p:sp>
        <p:nvSpPr>
          <p:cNvPr id="4" name="Slide Number Placeholder 3"/>
          <p:cNvSpPr>
            <a:spLocks noGrp="1"/>
          </p:cNvSpPr>
          <p:nvPr>
            <p:ph type="sldNum" sz="quarter" idx="10"/>
          </p:nvPr>
        </p:nvSpPr>
        <p:spPr/>
        <p:txBody>
          <a:bodyPr/>
          <a:lstStyle/>
          <a:p>
            <a:fld id="{BB45A960-BDED-4F5C-8639-33EEF3B8EB80}" type="slidenum">
              <a:rPr lang="en-IN" smtClean="0"/>
              <a:pPr/>
              <a:t>15</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You configure session state through the </a:t>
            </a:r>
            <a:r>
              <a:rPr lang="en-IN" dirty="0" err="1" smtClean="0"/>
              <a:t>web.config</a:t>
            </a:r>
            <a:r>
              <a:rPr lang="en-IN" dirty="0" smtClean="0"/>
              <a:t> file for your current application. The configuration file allows you to set advanced options.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17</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InProc</a:t>
            </a:r>
            <a:r>
              <a:rPr lang="en-IN" dirty="0" smtClean="0"/>
              <a:t>: </a:t>
            </a:r>
            <a:r>
              <a:rPr lang="en-IN" dirty="0" err="1" smtClean="0"/>
              <a:t>InProc</a:t>
            </a:r>
            <a:r>
              <a:rPr lang="en-IN" dirty="0" smtClean="0"/>
              <a:t> is the default mode, and it makes the most sense for small websites. It instructs information to be stored in the same process as the ASP.NET worker threads, which provides the best performance but the least durability. If you restart your server, the state information will be lost.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Garden: Web App deployed on a server with multiple processors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Farm: Web app deployed with multiple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a:t>
            </a:r>
            <a:r>
              <a:rPr lang="en-US" baseline="0" dirty="0" smtClean="0"/>
              <a:t> asp net worker process in task manager</a:t>
            </a:r>
            <a:endParaRPr lang="en-IN"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Objects can be added w/o serialization</a:t>
            </a:r>
            <a:r>
              <a:rPr lang="en-IN" dirty="0" smtClean="0">
                <a:solidFill>
                  <a:schemeClr val="tx1"/>
                </a:solidFill>
              </a:rPr>
              <a:t>:</a:t>
            </a:r>
            <a:r>
              <a:rPr lang="en-IN" baseline="0" dirty="0" smtClean="0">
                <a:solidFill>
                  <a:schemeClr val="tx1"/>
                </a:solidFill>
              </a:rPr>
              <a:t> Complex Objects like Customer, </a:t>
            </a:r>
            <a:r>
              <a:rPr lang="en-IN" baseline="0" dirty="0" err="1" smtClean="0">
                <a:solidFill>
                  <a:schemeClr val="tx1"/>
                </a:solidFill>
              </a:rPr>
              <a:t>Emp</a:t>
            </a:r>
            <a:r>
              <a:rPr lang="en-IN" baseline="0" dirty="0" smtClean="0">
                <a:solidFill>
                  <a:schemeClr val="tx1"/>
                </a:solidFill>
              </a:rPr>
              <a:t>… No need of serializing</a:t>
            </a:r>
            <a:endParaRPr lang="en-IN" dirty="0" smtClean="0">
              <a:solidFill>
                <a:srgbClr val="00B050"/>
              </a:solidFill>
            </a:endParaRPr>
          </a:p>
        </p:txBody>
      </p:sp>
      <p:sp>
        <p:nvSpPr>
          <p:cNvPr id="4" name="Slide Number Placeholder 3"/>
          <p:cNvSpPr>
            <a:spLocks noGrp="1"/>
          </p:cNvSpPr>
          <p:nvPr>
            <p:ph type="sldNum" sz="quarter" idx="10"/>
          </p:nvPr>
        </p:nvSpPr>
        <p:spPr/>
        <p:txBody>
          <a:bodyPr/>
          <a:lstStyle/>
          <a:p>
            <a:fld id="{BB45A960-BDED-4F5C-8639-33EEF3B8EB80}" type="slidenum">
              <a:rPr lang="en-IN" smtClean="0"/>
              <a:pPr/>
              <a:t>19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StateServer</a:t>
            </a:r>
            <a:r>
              <a:rPr lang="en-IN" dirty="0" smtClean="0"/>
              <a:t> : With this setting, ASP.NET will use a separate Windows service for state management. This service runs on the same web server, but it’s outside the main ASP.NET process, which gives it a basic level of protection if the ASP. NET process needs to be restarted.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ASP.NET state service: Windows-Run-services.msc-ASP.NET </a:t>
            </a:r>
            <a:r>
              <a:rPr lang="en-US" smtClean="0"/>
              <a:t>state service</a:t>
            </a: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21</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This setting instructs ASP.NET to use an SQL Server database to store session information, as identified by the </a:t>
            </a:r>
            <a:r>
              <a:rPr lang="en-IN" dirty="0" err="1" smtClean="0"/>
              <a:t>sqlConnectionString</a:t>
            </a:r>
            <a:r>
              <a:rPr lang="en-IN" dirty="0" smtClean="0"/>
              <a:t> attribute. This is the most resilient state store but also the slowest by far. To use this method of state management, you’ll need to have a server with SQL Server installed.</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23</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One of the most significant limitations with view state is that it’s tightly bound to a specific page. If the user navigates to another page, this information is lost.</a:t>
            </a:r>
          </a:p>
          <a:p>
            <a:r>
              <a:rPr lang="en-US" dirty="0" smtClean="0"/>
              <a:t> </a:t>
            </a:r>
            <a:r>
              <a:rPr lang="en-IN" dirty="0" smtClean="0"/>
              <a:t>A cross-page </a:t>
            </a:r>
            <a:r>
              <a:rPr lang="en-IN" dirty="0" err="1" smtClean="0"/>
              <a:t>postback</a:t>
            </a:r>
            <a:r>
              <a:rPr lang="en-IN" dirty="0" smtClean="0"/>
              <a:t> is a technique that extends the </a:t>
            </a:r>
            <a:r>
              <a:rPr lang="en-IN" dirty="0" err="1" smtClean="0"/>
              <a:t>postback</a:t>
            </a:r>
            <a:r>
              <a:rPr lang="en-IN" dirty="0" smtClean="0"/>
              <a:t> mechanism you’ve already learned about so that one page can send the user to another page along with some data if required.</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25</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MCTS EXAM Book</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dirty="0" smtClean="0"/>
              <a:t>View State</a:t>
            </a:r>
          </a:p>
          <a:p>
            <a:r>
              <a:rPr lang="en-IN" dirty="0" smtClean="0"/>
              <a:t>Cross Page Posting</a:t>
            </a:r>
          </a:p>
          <a:p>
            <a:r>
              <a:rPr lang="en-IN" dirty="0" smtClean="0"/>
              <a:t>Query String</a:t>
            </a:r>
          </a:p>
          <a:p>
            <a:r>
              <a:rPr lang="en-IN" dirty="0" smtClean="0"/>
              <a:t>Session State</a:t>
            </a:r>
          </a:p>
          <a:p>
            <a:r>
              <a:rPr lang="en-IN" dirty="0" smtClean="0"/>
              <a:t>Cookies</a:t>
            </a:r>
          </a:p>
          <a:p>
            <a:endParaRPr lang="en-US" dirty="0" smtClean="0"/>
          </a:p>
          <a:p>
            <a:r>
              <a:rPr lang="en-IN" sz="1200" b="1" kern="1200" baseline="0" dirty="0" smtClean="0">
                <a:solidFill>
                  <a:schemeClr val="tx1"/>
                </a:solidFill>
                <a:latin typeface="+mn-lt"/>
                <a:ea typeface="+mn-ea"/>
                <a:cs typeface="+mn-cs"/>
              </a:rPr>
              <a:t>Better scalability</a:t>
            </a:r>
          </a:p>
          <a:p>
            <a:r>
              <a:rPr lang="en-IN" sz="1200" b="1" kern="1200" baseline="0" dirty="0" smtClean="0">
                <a:solidFill>
                  <a:schemeClr val="tx1"/>
                </a:solidFill>
                <a:latin typeface="+mn-lt"/>
                <a:ea typeface="+mn-ea"/>
                <a:cs typeface="+mn-cs"/>
              </a:rPr>
              <a:t> </a:t>
            </a:r>
            <a:r>
              <a:rPr lang="en-IN" sz="1200" b="0" kern="1200" baseline="0" dirty="0" smtClean="0">
                <a:solidFill>
                  <a:schemeClr val="tx1"/>
                </a:solidFill>
                <a:latin typeface="+mn-lt"/>
                <a:ea typeface="+mn-ea"/>
                <a:cs typeface="+mn-cs"/>
              </a:rPr>
              <a:t>With server-side state management, each client that connects to the</a:t>
            </a:r>
          </a:p>
          <a:p>
            <a:r>
              <a:rPr lang="en-IN" sz="1200" kern="1200" baseline="0" dirty="0" smtClean="0">
                <a:solidFill>
                  <a:schemeClr val="tx1"/>
                </a:solidFill>
                <a:latin typeface="+mn-lt"/>
                <a:ea typeface="+mn-ea"/>
                <a:cs typeface="+mn-cs"/>
              </a:rPr>
              <a:t>web server consumes memory on that server. If a website has hundreds (or thousands)</a:t>
            </a:r>
          </a:p>
          <a:p>
            <a:r>
              <a:rPr lang="en-IN" sz="1200" kern="1200" baseline="0" dirty="0" smtClean="0">
                <a:solidFill>
                  <a:schemeClr val="tx1"/>
                </a:solidFill>
                <a:latin typeface="+mn-lt"/>
                <a:ea typeface="+mn-ea"/>
                <a:cs typeface="+mn-cs"/>
              </a:rPr>
              <a:t>of simultaneous users, the memory consumed by storing state management information</a:t>
            </a:r>
          </a:p>
          <a:p>
            <a:r>
              <a:rPr lang="en-IN" sz="1200" kern="1200" baseline="0" dirty="0" smtClean="0">
                <a:solidFill>
                  <a:schemeClr val="tx1"/>
                </a:solidFill>
                <a:latin typeface="+mn-lt"/>
                <a:ea typeface="+mn-ea"/>
                <a:cs typeface="+mn-cs"/>
              </a:rPr>
              <a:t>can become a limiting factor. Pushing this burden to the clients removes that potential</a:t>
            </a:r>
          </a:p>
          <a:p>
            <a:r>
              <a:rPr lang="en-IN" sz="1200" kern="1200" baseline="0" dirty="0" smtClean="0">
                <a:solidFill>
                  <a:schemeClr val="tx1"/>
                </a:solidFill>
                <a:latin typeface="+mn-lt"/>
                <a:ea typeface="+mn-ea"/>
                <a:cs typeface="+mn-cs"/>
              </a:rPr>
              <a:t>bottleneck and frees the server to use its resources to serve more requests.</a:t>
            </a:r>
          </a:p>
          <a:p>
            <a:r>
              <a:rPr lang="en-IN" sz="1200" kern="1200" baseline="0" dirty="0" smtClean="0">
                <a:solidFill>
                  <a:schemeClr val="tx1"/>
                </a:solidFill>
                <a:latin typeface="+mn-lt"/>
                <a:ea typeface="+mn-ea"/>
                <a:cs typeface="+mn-cs"/>
              </a:rPr>
              <a:t>■ </a:t>
            </a:r>
            <a:r>
              <a:rPr lang="en-IN" sz="1200" b="1" kern="1200" baseline="0" dirty="0" smtClean="0">
                <a:solidFill>
                  <a:schemeClr val="tx1"/>
                </a:solidFill>
                <a:latin typeface="+mn-lt"/>
                <a:ea typeface="+mn-ea"/>
                <a:cs typeface="+mn-cs"/>
              </a:rPr>
              <a:t>Support for multiple web servers With client-side state management, you can distribute</a:t>
            </a:r>
          </a:p>
          <a:p>
            <a:r>
              <a:rPr lang="en-IN" sz="1200" kern="1200" baseline="0" dirty="0" smtClean="0">
                <a:solidFill>
                  <a:schemeClr val="tx1"/>
                </a:solidFill>
                <a:latin typeface="+mn-lt"/>
                <a:ea typeface="+mn-ea"/>
                <a:cs typeface="+mn-cs"/>
              </a:rPr>
              <a:t>incoming requests across multiple web servers (or a web farm). In this scenario,</a:t>
            </a:r>
          </a:p>
          <a:p>
            <a:r>
              <a:rPr lang="en-IN" sz="1200" kern="1200" baseline="0" dirty="0" smtClean="0">
                <a:solidFill>
                  <a:schemeClr val="tx1"/>
                </a:solidFill>
                <a:latin typeface="+mn-lt"/>
                <a:ea typeface="+mn-ea"/>
                <a:cs typeface="+mn-cs"/>
              </a:rPr>
              <a:t>each client provides all the information any web server needs to process a request. With</a:t>
            </a:r>
          </a:p>
          <a:p>
            <a:r>
              <a:rPr lang="en-IN" sz="1200" kern="1200" baseline="0" dirty="0" smtClean="0">
                <a:solidFill>
                  <a:schemeClr val="tx1"/>
                </a:solidFill>
                <a:latin typeface="+mn-lt"/>
                <a:ea typeface="+mn-ea"/>
                <a:cs typeface="+mn-cs"/>
              </a:rPr>
              <a:t>server-side state management, if a client switches servers in the middle of the session, the</a:t>
            </a:r>
          </a:p>
          <a:p>
            <a:r>
              <a:rPr lang="en-IN" sz="1200" kern="1200" baseline="0" dirty="0" smtClean="0">
                <a:solidFill>
                  <a:schemeClr val="tx1"/>
                </a:solidFill>
                <a:latin typeface="+mn-lt"/>
                <a:ea typeface="+mn-ea"/>
                <a:cs typeface="+mn-cs"/>
              </a:rPr>
              <a:t>new server does not necessarily have access to the client’s state information (because it is</a:t>
            </a:r>
          </a:p>
          <a:p>
            <a:r>
              <a:rPr lang="en-IN" sz="1200" kern="1200" baseline="0" dirty="0" smtClean="0">
                <a:solidFill>
                  <a:schemeClr val="tx1"/>
                </a:solidFill>
                <a:latin typeface="+mn-lt"/>
                <a:ea typeface="+mn-ea"/>
                <a:cs typeface="+mn-cs"/>
              </a:rPr>
              <a:t>stored on a different server). You can use multiple servers with server-side state management,</a:t>
            </a:r>
          </a:p>
          <a:p>
            <a:r>
              <a:rPr lang="en-IN" sz="1200" kern="1200" baseline="0" dirty="0" smtClean="0">
                <a:solidFill>
                  <a:schemeClr val="tx1"/>
                </a:solidFill>
                <a:latin typeface="+mn-lt"/>
                <a:ea typeface="+mn-ea"/>
                <a:cs typeface="+mn-cs"/>
              </a:rPr>
              <a:t>but you need either intelligent load balancing (to always forward requests from</a:t>
            </a:r>
          </a:p>
          <a:p>
            <a:r>
              <a:rPr lang="en-IN" sz="1200" kern="1200" baseline="0" dirty="0" smtClean="0">
                <a:solidFill>
                  <a:schemeClr val="tx1"/>
                </a:solidFill>
                <a:latin typeface="+mn-lt"/>
                <a:ea typeface="+mn-ea"/>
                <a:cs typeface="+mn-cs"/>
              </a:rPr>
              <a:t>a client to the same server) or centralized state management (where state is stored in a</a:t>
            </a:r>
          </a:p>
          <a:p>
            <a:r>
              <a:rPr lang="en-IN" sz="1200" kern="1200" baseline="0" dirty="0" smtClean="0">
                <a:solidFill>
                  <a:schemeClr val="tx1"/>
                </a:solidFill>
                <a:latin typeface="+mn-lt"/>
                <a:ea typeface="+mn-ea"/>
                <a:cs typeface="+mn-cs"/>
              </a:rPr>
              <a:t>central database to which all web servers have access).</a:t>
            </a: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dirty="0" smtClean="0"/>
              <a:t>View State is the method to preserve the Value of the Page and Controls between round trips. </a:t>
            </a:r>
          </a:p>
          <a:p>
            <a:pPr algn="just"/>
            <a:r>
              <a:rPr lang="en-IN" dirty="0" smtClean="0"/>
              <a:t>It is a Page-Level State Management technique.</a:t>
            </a:r>
          </a:p>
          <a:p>
            <a:pPr algn="just"/>
            <a:r>
              <a:rPr lang="en-IN" dirty="0" smtClean="0"/>
              <a:t>It can be used to retrieve old values after post back of the page.</a:t>
            </a:r>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The </a:t>
            </a:r>
            <a:r>
              <a:rPr lang="en-IN" sz="1200" kern="1200" baseline="0" dirty="0" err="1" smtClean="0">
                <a:solidFill>
                  <a:schemeClr val="tx1"/>
                </a:solidFill>
                <a:latin typeface="+mn-lt"/>
                <a:ea typeface="+mn-ea"/>
                <a:cs typeface="+mn-cs"/>
              </a:rPr>
              <a:t>Page.ViewState</a:t>
            </a:r>
            <a:r>
              <a:rPr lang="en-IN" sz="1200" kern="1200" baseline="0" dirty="0" smtClean="0">
                <a:solidFill>
                  <a:schemeClr val="tx1"/>
                </a:solidFill>
                <a:latin typeface="+mn-lt"/>
                <a:ea typeface="+mn-ea"/>
                <a:cs typeface="+mn-cs"/>
              </a:rPr>
              <a:t> property provides a dictionary object for retaining values between</a:t>
            </a:r>
          </a:p>
          <a:p>
            <a:r>
              <a:rPr lang="en-IN" sz="1200" kern="1200" baseline="0" dirty="0" smtClean="0">
                <a:solidFill>
                  <a:schemeClr val="tx1"/>
                </a:solidFill>
                <a:latin typeface="+mn-lt"/>
                <a:ea typeface="+mn-ea"/>
                <a:cs typeface="+mn-cs"/>
              </a:rPr>
              <a:t>multiple requests for the same page. This object is of the type </a:t>
            </a:r>
            <a:r>
              <a:rPr lang="en-IN" sz="1200" kern="1200" baseline="0" dirty="0" err="1" smtClean="0">
                <a:solidFill>
                  <a:schemeClr val="tx1"/>
                </a:solidFill>
                <a:latin typeface="+mn-lt"/>
                <a:ea typeface="+mn-ea"/>
                <a:cs typeface="+mn-cs"/>
              </a:rPr>
              <a:t>StateBag</a:t>
            </a:r>
            <a:r>
              <a:rPr lang="en-IN" sz="1200" kern="1200" baseline="0" dirty="0" smtClean="0">
                <a:solidFill>
                  <a:schemeClr val="tx1"/>
                </a:solidFill>
                <a:latin typeface="+mn-lt"/>
                <a:ea typeface="+mn-ea"/>
                <a:cs typeface="+mn-cs"/>
              </a:rPr>
              <a:t>. When an ASP.NET</a:t>
            </a:r>
          </a:p>
          <a:p>
            <a:r>
              <a:rPr lang="en-IN" sz="1200" kern="1200" baseline="0" dirty="0" smtClean="0">
                <a:solidFill>
                  <a:schemeClr val="tx1"/>
                </a:solidFill>
                <a:latin typeface="+mn-lt"/>
                <a:ea typeface="+mn-ea"/>
                <a:cs typeface="+mn-cs"/>
              </a:rPr>
              <a:t>page is processed, the current state of the page and its controls is hashed into a string and</a:t>
            </a:r>
          </a:p>
          <a:p>
            <a:r>
              <a:rPr lang="en-IN" sz="1200" kern="1200" baseline="0" dirty="0" smtClean="0">
                <a:solidFill>
                  <a:schemeClr val="tx1"/>
                </a:solidFill>
                <a:latin typeface="+mn-lt"/>
                <a:ea typeface="+mn-ea"/>
                <a:cs typeface="+mn-cs"/>
              </a:rPr>
              <a:t>saved in the page as an HTML hidden field called __</a:t>
            </a:r>
            <a:r>
              <a:rPr lang="en-IN" sz="1200" kern="1200" baseline="0" dirty="0" err="1" smtClean="0">
                <a:solidFill>
                  <a:schemeClr val="tx1"/>
                </a:solidFill>
                <a:latin typeface="+mn-lt"/>
                <a:ea typeface="+mn-ea"/>
                <a:cs typeface="+mn-cs"/>
              </a:rPr>
              <a:t>ViewState</a:t>
            </a:r>
            <a:r>
              <a:rPr lang="en-IN" sz="1200" kern="1200" baseline="0" dirty="0" smtClean="0">
                <a:solidFill>
                  <a:schemeClr val="tx1"/>
                </a:solidFill>
                <a:latin typeface="+mn-lt"/>
                <a:ea typeface="+mn-ea"/>
                <a:cs typeface="+mn-cs"/>
              </a:rPr>
              <a:t>. If the data is too long for a</a:t>
            </a:r>
          </a:p>
          <a:p>
            <a:r>
              <a:rPr lang="en-IN" sz="1200" kern="1200" baseline="0" dirty="0" smtClean="0">
                <a:solidFill>
                  <a:schemeClr val="tx1"/>
                </a:solidFill>
                <a:latin typeface="+mn-lt"/>
                <a:ea typeface="+mn-ea"/>
                <a:cs typeface="+mn-cs"/>
              </a:rPr>
              <a:t>single field (as specified in the </a:t>
            </a:r>
            <a:r>
              <a:rPr lang="en-IN" sz="1200" kern="1200" baseline="0" dirty="0" err="1" smtClean="0">
                <a:solidFill>
                  <a:schemeClr val="tx1"/>
                </a:solidFill>
                <a:latin typeface="+mn-lt"/>
                <a:ea typeface="+mn-ea"/>
                <a:cs typeface="+mn-cs"/>
              </a:rPr>
              <a:t>Page.MaxPageStateFieldLength</a:t>
            </a:r>
            <a:r>
              <a:rPr lang="en-IN" sz="1200" kern="1200" baseline="0" dirty="0" smtClean="0">
                <a:solidFill>
                  <a:schemeClr val="tx1"/>
                </a:solidFill>
                <a:latin typeface="+mn-lt"/>
                <a:ea typeface="+mn-ea"/>
                <a:cs typeface="+mn-cs"/>
              </a:rPr>
              <a:t> property), ASP.NET performs</a:t>
            </a:r>
          </a:p>
          <a:p>
            <a:r>
              <a:rPr lang="en-IN" sz="1200" kern="1200" baseline="0" dirty="0" smtClean="0">
                <a:solidFill>
                  <a:schemeClr val="tx1"/>
                </a:solidFill>
                <a:latin typeface="+mn-lt"/>
                <a:ea typeface="+mn-ea"/>
                <a:cs typeface="+mn-cs"/>
              </a:rPr>
              <a:t>view state chunking to split it across multiple hidden fields. The following code sample demonstrates</a:t>
            </a:r>
          </a:p>
          <a:p>
            <a:r>
              <a:rPr lang="en-IN" sz="1200" kern="1200" baseline="0" dirty="0" smtClean="0">
                <a:solidFill>
                  <a:schemeClr val="tx1"/>
                </a:solidFill>
                <a:latin typeface="+mn-lt"/>
                <a:ea typeface="+mn-ea"/>
                <a:cs typeface="+mn-cs"/>
              </a:rPr>
              <a:t>how view state adds data as a hidden form field within a webpage’s HTML.</a:t>
            </a:r>
          </a:p>
          <a:p>
            <a:r>
              <a:rPr lang="en-IN" sz="1200" kern="1200" baseline="0" dirty="0" smtClean="0">
                <a:solidFill>
                  <a:schemeClr val="tx1"/>
                </a:solidFill>
                <a:latin typeface="+mn-lt"/>
                <a:ea typeface="+mn-ea"/>
                <a:cs typeface="+mn-cs"/>
              </a:rPr>
              <a:t>&lt;input type="hidden" name="__VIEWSTATE" id="__VIEWSTATE"</a:t>
            </a:r>
          </a:p>
          <a:p>
            <a:r>
              <a:rPr lang="en-IN" sz="1200" kern="1200" baseline="0" dirty="0" smtClean="0">
                <a:solidFill>
                  <a:schemeClr val="tx1"/>
                </a:solidFill>
                <a:latin typeface="+mn-lt"/>
                <a:ea typeface="+mn-ea"/>
                <a:cs typeface="+mn-cs"/>
              </a:rPr>
              <a:t>value="/wEPDwULLTEzNjkxMzkwNjRkZAVvqsMGC6PVDmbCxBlPkLVKNahk" /&gt;</a:t>
            </a:r>
          </a:p>
          <a:p>
            <a:r>
              <a:rPr lang="en-IN" sz="1200" kern="1200" baseline="0" dirty="0" smtClean="0">
                <a:solidFill>
                  <a:schemeClr val="tx1"/>
                </a:solidFill>
                <a:latin typeface="+mn-lt"/>
                <a:ea typeface="+mn-ea"/>
                <a:cs typeface="+mn-cs"/>
              </a:rPr>
              <a:t>Notice that the view state values are hashed, compressed, and encoded for Unicode</a:t>
            </a:r>
          </a:p>
          <a:p>
            <a:r>
              <a:rPr lang="en-IN" sz="1200" kern="1200" baseline="0" dirty="0" smtClean="0">
                <a:solidFill>
                  <a:schemeClr val="tx1"/>
                </a:solidFill>
                <a:latin typeface="+mn-lt"/>
                <a:ea typeface="+mn-ea"/>
                <a:cs typeface="+mn-cs"/>
              </a:rPr>
              <a:t>implementations. This provides better optimization and more security than just simple</a:t>
            </a:r>
          </a:p>
          <a:p>
            <a:r>
              <a:rPr lang="en-IN" sz="1200" kern="1200" baseline="0" dirty="0" smtClean="0">
                <a:solidFill>
                  <a:schemeClr val="tx1"/>
                </a:solidFill>
                <a:latin typeface="+mn-lt"/>
                <a:ea typeface="+mn-ea"/>
                <a:cs typeface="+mn-cs"/>
              </a:rPr>
              <a:t>HTML hidden fields.</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view state doesn't require any server resources for its operation. </a:t>
            </a:r>
          </a:p>
          <a:p>
            <a:r>
              <a:rPr lang="en-IN" dirty="0" smtClean="0"/>
              <a:t>It is passed to the client during every </a:t>
            </a:r>
            <a:r>
              <a:rPr lang="en-IN" dirty="0" err="1" smtClean="0"/>
              <a:t>postback</a:t>
            </a:r>
            <a:r>
              <a:rPr lang="en-IN" dirty="0" smtClean="0"/>
              <a:t> as an hidden element. Since it is added with every page, it adds few Kbytes to the page. This effects the loading of the page in the client. </a:t>
            </a:r>
          </a:p>
          <a:p>
            <a:r>
              <a:rPr lang="en-IN" dirty="0" smtClean="0"/>
              <a:t>Main problem with </a:t>
            </a:r>
            <a:r>
              <a:rPr lang="en-IN" dirty="0" err="1" smtClean="0"/>
              <a:t>ViewState</a:t>
            </a:r>
            <a:r>
              <a:rPr lang="en-IN" dirty="0" smtClean="0"/>
              <a:t> is, since it is passed as plain text to the client. Anybody can tamper this value, because of this you shouldn't store any important data in the </a:t>
            </a:r>
            <a:r>
              <a:rPr lang="en-IN" dirty="0" err="1" smtClean="0"/>
              <a:t>ViewState</a:t>
            </a:r>
            <a:r>
              <a:rPr lang="en-IN" dirty="0" smtClean="0"/>
              <a:t>.</a:t>
            </a:r>
          </a:p>
          <a:p>
            <a:r>
              <a:rPr lang="en-IN" dirty="0" smtClean="0"/>
              <a:t>One of the most significant limitations with view state is that it’s tightly bound to a specific page. If the user navigates to another page, this information is lost.</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 </a:t>
            </a:r>
            <a:r>
              <a:rPr lang="en-IN" dirty="0" smtClean="0"/>
              <a:t>Another common approach is to pass information by using a query string in the URL. This approach is commonly found in search engines.</a:t>
            </a:r>
          </a:p>
          <a:p>
            <a:r>
              <a:rPr lang="en-IN" dirty="0" smtClean="0"/>
              <a:t>http://www.google.ca/search?q=organic+gardening</a:t>
            </a:r>
          </a:p>
          <a:p>
            <a:r>
              <a:rPr lang="en-IN" dirty="0" smtClean="0"/>
              <a:t>The query string is the portion of the URL after the question mark.</a:t>
            </a:r>
          </a:p>
          <a:p>
            <a:r>
              <a:rPr lang="en-US" dirty="0" smtClean="0"/>
              <a:t> </a:t>
            </a:r>
            <a:r>
              <a:rPr lang="en-IN" dirty="0" smtClean="0"/>
              <a:t>Information is limited to simple strings, which must contain URL-legal characters.</a:t>
            </a:r>
          </a:p>
          <a:p>
            <a:r>
              <a:rPr lang="en-US" dirty="0" smtClean="0"/>
              <a:t> </a:t>
            </a:r>
            <a:r>
              <a:rPr lang="en-IN" dirty="0" smtClean="0"/>
              <a:t>Information is clearly visible to the user and to anyone else who cares to eavesdrop on the  Internet.</a:t>
            </a:r>
          </a:p>
          <a:p>
            <a:r>
              <a:rPr lang="en-US" dirty="0" smtClean="0"/>
              <a:t> </a:t>
            </a:r>
            <a:r>
              <a:rPr lang="en-IN" dirty="0" smtClean="0"/>
              <a:t>The enterprising user might decide to modify the query string and supply new values, which your program won’t expect and can’t protect against.</a:t>
            </a:r>
          </a:p>
          <a:p>
            <a:r>
              <a:rPr lang="en-US" dirty="0" smtClean="0"/>
              <a:t> </a:t>
            </a:r>
            <a:r>
              <a:rPr lang="en-IN" dirty="0" smtClean="0"/>
              <a:t>Many browsers impose a limit on the length of a URL (usually from 1 KB to 2 KB). Therefore, you can’t place a large amount of information in the query string and still be assured of compatibility with most browsers.</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special characters are not allowed in URL or having different meaning of that.</a:t>
            </a:r>
          </a:p>
          <a:p>
            <a:r>
              <a:rPr lang="en-US" dirty="0" smtClean="0"/>
              <a:t> Like ‘+’ is used to indicate white space between the words.</a:t>
            </a:r>
          </a:p>
          <a:p>
            <a:r>
              <a:rPr lang="en-US" dirty="0" smtClean="0"/>
              <a:t> What if string itself contains ‘+’ sign???</a:t>
            </a:r>
          </a:p>
          <a:p>
            <a:r>
              <a:rPr lang="en-US" dirty="0" smtClean="0"/>
              <a:t> Always parse query string in encoded way.</a:t>
            </a:r>
          </a:p>
          <a:p>
            <a:r>
              <a:rPr lang="en-US" dirty="0" smtClean="0"/>
              <a:t> </a:t>
            </a:r>
            <a:r>
              <a:rPr lang="en-US" dirty="0" err="1" smtClean="0"/>
              <a:t>ASP.Net</a:t>
            </a:r>
            <a:r>
              <a:rPr lang="en-US" dirty="0" smtClean="0"/>
              <a:t> can automatically decode it while receiving it.</a:t>
            </a: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dirty="0" smtClean="0"/>
              <a:t>Cookies provide another way to store information for later use. Cookies are small files that are created in the web browser’s memory (if they’re temporary) or on the client’s hard drive (if they’re permanent).</a:t>
            </a:r>
          </a:p>
          <a:p>
            <a:pPr algn="just">
              <a:buNone/>
            </a:pPr>
            <a:endParaRPr lang="en-IN" dirty="0" smtClean="0"/>
          </a:p>
          <a:p>
            <a:pPr algn="just"/>
            <a:r>
              <a:rPr lang="en-US" dirty="0" smtClean="0"/>
              <a:t> </a:t>
            </a:r>
            <a:r>
              <a:rPr lang="en-IN" dirty="0" smtClean="0"/>
              <a:t>One advantage of cookies is that they work transparently, without the user being aware that information needs to be stored. They also can be easily used by any page in your application and even be retained between visits, which allows for truly long-term storage.</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MCTS EXAM Book</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Storing information on the server has the following advantages:</a:t>
            </a:r>
          </a:p>
          <a:p>
            <a:r>
              <a:rPr lang="en-IN" sz="1200" kern="1200" baseline="0" dirty="0" smtClean="0">
                <a:solidFill>
                  <a:schemeClr val="tx1"/>
                </a:solidFill>
                <a:latin typeface="+mn-lt"/>
                <a:ea typeface="+mn-ea"/>
                <a:cs typeface="+mn-cs"/>
              </a:rPr>
              <a:t>■ </a:t>
            </a:r>
            <a:r>
              <a:rPr lang="en-IN" sz="1200" b="1" kern="1200" baseline="0" dirty="0" smtClean="0">
                <a:solidFill>
                  <a:schemeClr val="tx1"/>
                </a:solidFill>
                <a:latin typeface="+mn-lt"/>
                <a:ea typeface="+mn-ea"/>
                <a:cs typeface="+mn-cs"/>
              </a:rPr>
              <a:t>Better security </a:t>
            </a:r>
            <a:endParaRPr lang="en-IN" sz="1200" b="1" kern="1200" baseline="0" dirty="0" smtClean="0">
              <a:solidFill>
                <a:schemeClr val="tx1"/>
              </a:solidFill>
              <a:latin typeface="+mn-lt"/>
              <a:ea typeface="+mn-ea"/>
              <a:cs typeface="+mn-cs"/>
            </a:endParaRPr>
          </a:p>
          <a:p>
            <a:r>
              <a:rPr lang="en-IN" sz="1200" b="0" kern="1200" baseline="0" dirty="0" smtClean="0">
                <a:solidFill>
                  <a:schemeClr val="tx1"/>
                </a:solidFill>
                <a:latin typeface="+mn-lt"/>
                <a:ea typeface="+mn-ea"/>
                <a:cs typeface="+mn-cs"/>
              </a:rPr>
              <a:t>Unless </a:t>
            </a:r>
            <a:r>
              <a:rPr lang="en-IN" sz="1200" b="0" kern="1200" baseline="0" dirty="0" smtClean="0">
                <a:solidFill>
                  <a:schemeClr val="tx1"/>
                </a:solidFill>
                <a:latin typeface="+mn-lt"/>
                <a:ea typeface="+mn-ea"/>
                <a:cs typeface="+mn-cs"/>
              </a:rPr>
              <a:t>you digitally sign information stored on a client, users can change</a:t>
            </a:r>
          </a:p>
          <a:p>
            <a:r>
              <a:rPr lang="en-IN" sz="1200" kern="1200" baseline="0" dirty="0" smtClean="0">
                <a:solidFill>
                  <a:schemeClr val="tx1"/>
                </a:solidFill>
                <a:latin typeface="+mn-lt"/>
                <a:ea typeface="+mn-ea"/>
                <a:cs typeface="+mn-cs"/>
              </a:rPr>
              <a:t>client-side state management information. Therefore, you should never use client-side</a:t>
            </a:r>
          </a:p>
          <a:p>
            <a:r>
              <a:rPr lang="en-IN" sz="1200" kern="1200" baseline="0" dirty="0" smtClean="0">
                <a:solidFill>
                  <a:schemeClr val="tx1"/>
                </a:solidFill>
                <a:latin typeface="+mn-lt"/>
                <a:ea typeface="+mn-ea"/>
                <a:cs typeface="+mn-cs"/>
              </a:rPr>
              <a:t>state management to store confidential information such as passwords, access levels,</a:t>
            </a:r>
          </a:p>
          <a:p>
            <a:r>
              <a:rPr lang="en-IN" sz="1200" kern="1200" baseline="0" dirty="0" smtClean="0">
                <a:solidFill>
                  <a:schemeClr val="tx1"/>
                </a:solidFill>
                <a:latin typeface="+mn-lt"/>
                <a:ea typeface="+mn-ea"/>
                <a:cs typeface="+mn-cs"/>
              </a:rPr>
              <a:t>or authentication status.</a:t>
            </a:r>
          </a:p>
          <a:p>
            <a:r>
              <a:rPr lang="en-IN" sz="1200" b="1" kern="1200" baseline="0" dirty="0" smtClean="0">
                <a:solidFill>
                  <a:schemeClr val="tx1"/>
                </a:solidFill>
                <a:latin typeface="+mn-lt"/>
                <a:ea typeface="+mn-ea"/>
                <a:cs typeface="+mn-cs"/>
              </a:rPr>
              <a:t>Reduced </a:t>
            </a:r>
            <a:r>
              <a:rPr lang="en-IN" sz="1200" b="1" kern="1200" baseline="0" dirty="0" smtClean="0">
                <a:solidFill>
                  <a:schemeClr val="tx1"/>
                </a:solidFill>
                <a:latin typeface="+mn-lt"/>
                <a:ea typeface="+mn-ea"/>
                <a:cs typeface="+mn-cs"/>
              </a:rPr>
              <a:t>bandwidth</a:t>
            </a:r>
          </a:p>
          <a:p>
            <a:r>
              <a:rPr lang="en-IN" sz="1200" b="0" kern="1200" baseline="0" dirty="0" smtClean="0">
                <a:solidFill>
                  <a:schemeClr val="tx1"/>
                </a:solidFill>
                <a:latin typeface="+mn-lt"/>
                <a:ea typeface="+mn-ea"/>
                <a:cs typeface="+mn-cs"/>
              </a:rPr>
              <a:t> </a:t>
            </a:r>
            <a:r>
              <a:rPr lang="en-IN" sz="1200" b="0" kern="1200" baseline="0" dirty="0" smtClean="0">
                <a:solidFill>
                  <a:schemeClr val="tx1"/>
                </a:solidFill>
                <a:latin typeface="+mn-lt"/>
                <a:ea typeface="+mn-ea"/>
                <a:cs typeface="+mn-cs"/>
              </a:rPr>
              <a:t>If you store large amounts of state management information,</a:t>
            </a:r>
          </a:p>
          <a:p>
            <a:r>
              <a:rPr lang="en-IN" sz="1200" kern="1200" baseline="0" dirty="0" smtClean="0">
                <a:solidFill>
                  <a:schemeClr val="tx1"/>
                </a:solidFill>
                <a:latin typeface="+mn-lt"/>
                <a:ea typeface="+mn-ea"/>
                <a:cs typeface="+mn-cs"/>
              </a:rPr>
              <a:t>sending that information back and forth to the client can increase bandwidth utilization</a:t>
            </a:r>
          </a:p>
          <a:p>
            <a:r>
              <a:rPr lang="en-IN" sz="1200" kern="1200" baseline="0" dirty="0" smtClean="0">
                <a:solidFill>
                  <a:schemeClr val="tx1"/>
                </a:solidFill>
                <a:latin typeface="+mn-lt"/>
                <a:ea typeface="+mn-ea"/>
                <a:cs typeface="+mn-cs"/>
              </a:rPr>
              <a:t>and page load times, especially when clients have low upstream bandwidth (as is</a:t>
            </a:r>
          </a:p>
          <a:p>
            <a:r>
              <a:rPr lang="en-IN" sz="1200" kern="1200" baseline="0" dirty="0" smtClean="0">
                <a:solidFill>
                  <a:schemeClr val="tx1"/>
                </a:solidFill>
                <a:latin typeface="+mn-lt"/>
                <a:ea typeface="+mn-ea"/>
                <a:cs typeface="+mn-cs"/>
              </a:rPr>
              <a:t>common with home and wireless networks). Instead, you should store large amounts</a:t>
            </a:r>
          </a:p>
          <a:p>
            <a:r>
              <a:rPr lang="en-IN" sz="1200" kern="1200" baseline="0" dirty="0" smtClean="0">
                <a:solidFill>
                  <a:schemeClr val="tx1"/>
                </a:solidFill>
                <a:latin typeface="+mn-lt"/>
                <a:ea typeface="+mn-ea"/>
                <a:cs typeface="+mn-cs"/>
              </a:rPr>
              <a:t>of state management data (say, more than 1 KB) on the server.</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search?source=hp&amp;ei=IccmXcmYLcX-vgS1mZuwCA&amp;q=tom+hanks+sully&amp;oq=tom+hank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State Management</a:t>
            </a:r>
            <a:endParaRPr lang="en-IN" dirty="0"/>
          </a:p>
        </p:txBody>
      </p:sp>
      <p:sp>
        <p:nvSpPr>
          <p:cNvPr id="3" name="Subtitle 2"/>
          <p:cNvSpPr>
            <a:spLocks noGrp="1"/>
          </p:cNvSpPr>
          <p:nvPr>
            <p:ph type="subTitle" idx="1"/>
          </p:nvPr>
        </p:nvSpPr>
        <p:spPr>
          <a:xfrm>
            <a:off x="838200" y="3886200"/>
            <a:ext cx="7543800" cy="1752600"/>
          </a:xfrm>
        </p:spPr>
        <p:txBody>
          <a:bodyPr>
            <a:normAutofit fontScale="92500" lnSpcReduction="10000"/>
          </a:bodyPr>
          <a:lstStyle/>
          <a:p>
            <a:r>
              <a:rPr lang="en-US" dirty="0" smtClean="0"/>
              <a:t>Prepared for </a:t>
            </a:r>
            <a:r>
              <a:rPr lang="en-US" dirty="0" err="1" smtClean="0"/>
              <a:t>V</a:t>
            </a:r>
            <a:r>
              <a:rPr lang="en-US" baseline="30000" dirty="0" err="1" smtClean="0"/>
              <a:t>th</a:t>
            </a:r>
            <a:r>
              <a:rPr lang="en-US" dirty="0" smtClean="0"/>
              <a:t> semester DDU-CE students 2019-20 WDDN</a:t>
            </a:r>
          </a:p>
          <a:p>
            <a:endParaRPr lang="en-US" dirty="0" smtClean="0"/>
          </a:p>
          <a:p>
            <a:pPr algn="r"/>
            <a:r>
              <a:rPr lang="en-US" sz="1700" dirty="0" err="1" smtClean="0"/>
              <a:t>Apurva</a:t>
            </a:r>
            <a:r>
              <a:rPr lang="en-US" sz="1700" dirty="0" smtClean="0"/>
              <a:t> A Mehta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Small files created in</a:t>
            </a:r>
          </a:p>
          <a:p>
            <a:pPr lvl="1"/>
            <a:r>
              <a:rPr lang="en-US" dirty="0" smtClean="0"/>
              <a:t>Web browser’s memory </a:t>
            </a:r>
            <a:r>
              <a:rPr lang="en-US" sz="2000" dirty="0" smtClean="0"/>
              <a:t>temporary</a:t>
            </a:r>
          </a:p>
          <a:p>
            <a:pPr lvl="1"/>
            <a:r>
              <a:rPr lang="en-US" dirty="0" smtClean="0"/>
              <a:t>Client’s hard drive </a:t>
            </a:r>
            <a:r>
              <a:rPr lang="en-US" sz="2000" dirty="0" smtClean="0"/>
              <a:t>permanent</a:t>
            </a:r>
          </a:p>
          <a:p>
            <a:r>
              <a:rPr lang="en-US" dirty="0" smtClean="0">
                <a:solidFill>
                  <a:srgbClr val="00B050"/>
                </a:solidFill>
              </a:rPr>
              <a:t>Reliable and</a:t>
            </a:r>
            <a:r>
              <a:rPr lang="en-US" dirty="0" smtClean="0">
                <a:solidFill>
                  <a:srgbClr val="00B050"/>
                </a:solidFill>
              </a:rPr>
              <a:t> </a:t>
            </a:r>
            <a:r>
              <a:rPr lang="en-US" dirty="0" smtClean="0">
                <a:solidFill>
                  <a:srgbClr val="00B050"/>
                </a:solidFill>
              </a:rPr>
              <a:t>Flexible</a:t>
            </a:r>
          </a:p>
          <a:p>
            <a:r>
              <a:rPr lang="en-US" dirty="0" smtClean="0">
                <a:solidFill>
                  <a:srgbClr val="00B050"/>
                </a:solidFill>
              </a:rPr>
              <a:t>Long term storage</a:t>
            </a:r>
          </a:p>
          <a:p>
            <a:pPr lvl="1"/>
            <a:r>
              <a:rPr lang="en-US" dirty="0" smtClean="0">
                <a:solidFill>
                  <a:srgbClr val="00B050"/>
                </a:solidFill>
              </a:rPr>
              <a:t>Used by any page</a:t>
            </a:r>
          </a:p>
          <a:p>
            <a:pPr lvl="1"/>
            <a:r>
              <a:rPr lang="en-US" dirty="0" smtClean="0">
                <a:solidFill>
                  <a:srgbClr val="00B050"/>
                </a:solidFill>
              </a:rPr>
              <a:t>Retained between visits</a:t>
            </a:r>
          </a:p>
          <a:p>
            <a:r>
              <a:rPr lang="en-US" dirty="0" smtClean="0">
                <a:solidFill>
                  <a:srgbClr val="FF0000"/>
                </a:solidFill>
              </a:rPr>
              <a:t>Client can delete cookies</a:t>
            </a:r>
          </a:p>
          <a:p>
            <a:r>
              <a:rPr lang="en-US" dirty="0" smtClean="0">
                <a:solidFill>
                  <a:srgbClr val="FF0000"/>
                </a:solidFill>
              </a:rPr>
              <a:t>Do not solve issue of user moving from one device to another</a:t>
            </a:r>
          </a:p>
          <a:p>
            <a:pPr lvl="1"/>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using </a:t>
            </a:r>
            <a:r>
              <a:rPr lang="en-IN" dirty="0" err="1" smtClean="0"/>
              <a:t>System.Net</a:t>
            </a:r>
            <a:r>
              <a:rPr lang="en-IN" dirty="0" smtClean="0"/>
              <a:t>;</a:t>
            </a:r>
            <a:endParaRPr lang="en-US" dirty="0" smtClean="0"/>
          </a:p>
          <a:p>
            <a:r>
              <a:rPr lang="en-US" dirty="0" err="1" smtClean="0"/>
              <a:t>Response.Cookies.Add</a:t>
            </a:r>
            <a:r>
              <a:rPr lang="en-US" dirty="0" smtClean="0"/>
              <a:t>()</a:t>
            </a:r>
          </a:p>
          <a:p>
            <a:r>
              <a:rPr lang="en-US" dirty="0" err="1" smtClean="0"/>
              <a:t>Page.Response</a:t>
            </a:r>
            <a:endParaRPr lang="en-US" dirty="0" smtClean="0"/>
          </a:p>
          <a:p>
            <a:pPr lvl="1"/>
            <a:r>
              <a:rPr lang="en-US" dirty="0" smtClean="0"/>
              <a:t>Cookies</a:t>
            </a:r>
          </a:p>
          <a:p>
            <a:pPr lvl="2"/>
            <a:r>
              <a:rPr lang="en-US" dirty="0" err="1" smtClean="0"/>
              <a:t>HttpCookieCollection</a:t>
            </a:r>
            <a:endParaRPr lang="en-US" dirty="0" smtClean="0"/>
          </a:p>
          <a:p>
            <a:pPr lvl="3"/>
            <a:r>
              <a:rPr lang="en-US" dirty="0" err="1" smtClean="0"/>
              <a:t>HttpCookie</a:t>
            </a:r>
            <a:endParaRPr lang="en-US" dirty="0" smtClean="0"/>
          </a:p>
          <a:p>
            <a:pPr lvl="4"/>
            <a:r>
              <a:rPr lang="en-US" dirty="0" smtClean="0"/>
              <a:t>Name, Value</a:t>
            </a:r>
          </a:p>
          <a:p>
            <a:r>
              <a:rPr lang="en-US" dirty="0" smtClean="0"/>
              <a:t>How to delete from server?</a:t>
            </a:r>
          </a:p>
          <a:p>
            <a:r>
              <a:rPr lang="en-US" dirty="0" smtClean="0"/>
              <a:t>Demo</a:t>
            </a:r>
          </a:p>
          <a:p>
            <a:pPr lvl="1"/>
            <a:r>
              <a:rPr lang="en-IN" dirty="0" smtClean="0"/>
              <a:t>D:\Personal\WDDN\C# Codes 2019-20\</a:t>
            </a:r>
            <a:r>
              <a:rPr lang="en-IN" dirty="0" err="1" smtClean="0"/>
              <a:t>ClientSide_ViewState</a:t>
            </a:r>
            <a:r>
              <a:rPr lang="en-IN" dirty="0" smtClean="0"/>
              <a:t>\</a:t>
            </a:r>
            <a:r>
              <a:rPr lang="en-IN" dirty="0" err="1" smtClean="0"/>
              <a:t>Cookie_Demo</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a:t>
            </a:r>
            <a:endParaRPr lang="en-IN" dirty="0"/>
          </a:p>
        </p:txBody>
      </p:sp>
      <p:sp>
        <p:nvSpPr>
          <p:cNvPr id="3" name="Content Placeholder 2"/>
          <p:cNvSpPr>
            <a:spLocks noGrp="1"/>
          </p:cNvSpPr>
          <p:nvPr>
            <p:ph idx="1"/>
          </p:nvPr>
        </p:nvSpPr>
        <p:spPr/>
        <p:txBody>
          <a:bodyPr/>
          <a:lstStyle/>
          <a:p>
            <a:r>
              <a:rPr lang="en-US" dirty="0" smtClean="0"/>
              <a:t>Techniques</a:t>
            </a:r>
          </a:p>
          <a:p>
            <a:pPr lvl="1"/>
            <a:r>
              <a:rPr lang="en-US" dirty="0" smtClean="0"/>
              <a:t>Application State</a:t>
            </a:r>
          </a:p>
          <a:p>
            <a:pPr lvl="1"/>
            <a:r>
              <a:rPr lang="en-US" b="1" dirty="0" smtClean="0"/>
              <a:t>Session State</a:t>
            </a:r>
          </a:p>
          <a:p>
            <a:r>
              <a:rPr lang="en-US" dirty="0" smtClean="0"/>
              <a:t>Better security</a:t>
            </a:r>
          </a:p>
          <a:p>
            <a:r>
              <a:rPr lang="en-US" dirty="0" smtClean="0"/>
              <a:t>More involved and Large State</a:t>
            </a:r>
          </a:p>
          <a:p>
            <a:pPr lvl="1"/>
            <a:r>
              <a:rPr lang="en-US" dirty="0" smtClean="0"/>
              <a:t>Reduced bandwidth</a:t>
            </a:r>
          </a:p>
          <a:p>
            <a:r>
              <a:rPr lang="en-US" dirty="0" smtClean="0"/>
              <a:t>Global State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State</a:t>
            </a:r>
            <a:endParaRPr lang="en-IN" dirty="0"/>
          </a:p>
        </p:txBody>
      </p:sp>
      <p:sp>
        <p:nvSpPr>
          <p:cNvPr id="3" name="Content Placeholder 2"/>
          <p:cNvSpPr>
            <a:spLocks noGrp="1"/>
          </p:cNvSpPr>
          <p:nvPr>
            <p:ph idx="1"/>
          </p:nvPr>
        </p:nvSpPr>
        <p:spPr/>
        <p:txBody>
          <a:bodyPr/>
          <a:lstStyle/>
          <a:p>
            <a:r>
              <a:rPr lang="en-US" dirty="0" smtClean="0"/>
              <a:t>User specific state that is stored by server</a:t>
            </a:r>
          </a:p>
          <a:p>
            <a:pPr lvl="1"/>
            <a:r>
              <a:rPr lang="en-US" dirty="0" smtClean="0"/>
              <a:t>Available only to pages accessed by a single user</a:t>
            </a:r>
          </a:p>
          <a:p>
            <a:r>
              <a:rPr lang="en-IN" dirty="0" smtClean="0"/>
              <a:t>ASP.NET tracks each session by using a unique 120-bit identifier</a:t>
            </a:r>
          </a:p>
          <a:p>
            <a:r>
              <a:rPr lang="en-US" dirty="0" smtClean="0"/>
              <a:t>Client, </a:t>
            </a:r>
            <a:r>
              <a:rPr lang="en-US" dirty="0" err="1" smtClean="0"/>
              <a:t>SessionId</a:t>
            </a:r>
            <a:r>
              <a:rPr lang="en-US" dirty="0" smtClean="0"/>
              <a:t>, Server, Session</a:t>
            </a:r>
          </a:p>
          <a:p>
            <a:r>
              <a:rPr lang="en-US" dirty="0" err="1" smtClean="0"/>
              <a:t>SessionId</a:t>
            </a:r>
            <a:endParaRPr lang="en-US" dirty="0" smtClean="0"/>
          </a:p>
          <a:p>
            <a:pPr lvl="1"/>
            <a:r>
              <a:rPr lang="en-US" dirty="0" smtClean="0"/>
              <a:t>Cookies, URL</a:t>
            </a:r>
          </a:p>
          <a:p>
            <a:r>
              <a:rPr lang="en-IN" dirty="0" err="1" smtClean="0"/>
              <a:t>System.Web.SessionState.HttpSessionState</a:t>
            </a:r>
            <a:endParaRPr lang="en-US" dirty="0" smtClean="0"/>
          </a:p>
          <a:p>
            <a:pPr lvl="1"/>
            <a:endParaRPr lang="en-US"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r>
              <a:rPr lang="en-US" dirty="0" smtClean="0"/>
              <a:t>Loss of session state</a:t>
            </a:r>
          </a:p>
          <a:p>
            <a:pPr lvl="1"/>
            <a:r>
              <a:rPr lang="en-IN" dirty="0" smtClean="0"/>
              <a:t>user closes and restarts the browser.</a:t>
            </a:r>
          </a:p>
          <a:p>
            <a:pPr lvl="1"/>
            <a:r>
              <a:rPr lang="en-IN" dirty="0" smtClean="0"/>
              <a:t>user accesses the same page through a different browser window</a:t>
            </a:r>
          </a:p>
          <a:p>
            <a:pPr lvl="1"/>
            <a:r>
              <a:rPr lang="en-IN" dirty="0" smtClean="0"/>
              <a:t>session times out due to inactivity.</a:t>
            </a:r>
          </a:p>
          <a:p>
            <a:pPr lvl="1"/>
            <a:r>
              <a:rPr lang="en-IN" dirty="0" err="1" smtClean="0"/>
              <a:t>Session.Abandon</a:t>
            </a:r>
            <a:r>
              <a:rPr lang="en-IN"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fontScale="92500" lnSpcReduction="10000"/>
          </a:bodyPr>
          <a:lstStyle/>
          <a:p>
            <a:r>
              <a:rPr lang="en-IN" i="1" dirty="0" err="1" smtClean="0"/>
              <a:t>HttpSessionState</a:t>
            </a:r>
            <a:r>
              <a:rPr lang="en-IN" i="1" dirty="0" smtClean="0"/>
              <a:t> Members</a:t>
            </a:r>
          </a:p>
          <a:p>
            <a:pPr lvl="1"/>
            <a:r>
              <a:rPr lang="en-IN" dirty="0" smtClean="0"/>
              <a:t>Count</a:t>
            </a:r>
          </a:p>
          <a:p>
            <a:pPr lvl="1"/>
            <a:r>
              <a:rPr lang="en-IN" dirty="0" err="1" smtClean="0"/>
              <a:t>IsCookieless</a:t>
            </a:r>
            <a:endParaRPr lang="en-IN" dirty="0" smtClean="0"/>
          </a:p>
          <a:p>
            <a:pPr lvl="1"/>
            <a:r>
              <a:rPr lang="en-IN" dirty="0" smtClean="0"/>
              <a:t>Keys</a:t>
            </a:r>
          </a:p>
          <a:p>
            <a:pPr lvl="1"/>
            <a:r>
              <a:rPr lang="en-IN" dirty="0" smtClean="0"/>
              <a:t>Mode</a:t>
            </a:r>
          </a:p>
          <a:p>
            <a:pPr lvl="1"/>
            <a:r>
              <a:rPr lang="en-IN" dirty="0" err="1" smtClean="0"/>
              <a:t>SessionID</a:t>
            </a:r>
            <a:endParaRPr lang="en-IN" dirty="0" smtClean="0"/>
          </a:p>
          <a:p>
            <a:pPr lvl="1"/>
            <a:r>
              <a:rPr lang="en-IN" dirty="0" smtClean="0"/>
              <a:t>Timeout</a:t>
            </a:r>
          </a:p>
          <a:p>
            <a:pPr lvl="1"/>
            <a:r>
              <a:rPr lang="en-IN" dirty="0" smtClean="0"/>
              <a:t>Abandon()</a:t>
            </a:r>
          </a:p>
          <a:p>
            <a:pPr lvl="1"/>
            <a:r>
              <a:rPr lang="en-IN" dirty="0" smtClean="0"/>
              <a:t>Clear()</a:t>
            </a:r>
          </a:p>
          <a:p>
            <a:r>
              <a:rPr lang="en-US" dirty="0" err="1" smtClean="0"/>
              <a:t>Web.config</a:t>
            </a:r>
            <a:endParaRPr lang="en-IN" dirty="0" smtClean="0"/>
          </a:p>
          <a:p>
            <a:pPr lvl="1"/>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04800" y="457200"/>
            <a:ext cx="8654613" cy="5867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Cookieless</a:t>
            </a: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cookieless</a:t>
            </a:r>
            <a:r>
              <a:rPr lang="en-IN" smtClean="0"/>
              <a:t>="true“</a:t>
            </a:r>
          </a:p>
          <a:p>
            <a:pPr lvl="1"/>
            <a:r>
              <a:rPr lang="en-IN" smtClean="0"/>
              <a:t>The </a:t>
            </a:r>
            <a:r>
              <a:rPr lang="en-IN" dirty="0" smtClean="0"/>
              <a:t>session id is part of URL and is sent back and forth between the client and web server, with every request and response. </a:t>
            </a:r>
          </a:p>
          <a:p>
            <a:pPr lvl="1"/>
            <a:r>
              <a:rPr lang="en-IN" dirty="0" smtClean="0"/>
              <a:t>The web browser uses the session-id from the URL, to identify request has come from the same user or a different user. </a:t>
            </a:r>
          </a:p>
          <a:p>
            <a:r>
              <a:rPr lang="en-IN" dirty="0" smtClean="0"/>
              <a:t>For </a:t>
            </a:r>
            <a:r>
              <a:rPr lang="en-IN" dirty="0" err="1" smtClean="0"/>
              <a:t>cookieless</a:t>
            </a:r>
            <a:r>
              <a:rPr lang="en-IN" dirty="0" smtClean="0"/>
              <a:t> session to work correctly relative URL must be used in the application when redirecting users to different web forms.</a:t>
            </a:r>
            <a:endParaRPr lang="en-US" dirty="0" smtClean="0"/>
          </a:p>
          <a:p>
            <a:r>
              <a:rPr lang="en-US" dirty="0" smtClean="0"/>
              <a:t>Demo</a:t>
            </a:r>
          </a:p>
          <a:p>
            <a:pPr lvl="1"/>
            <a:r>
              <a:rPr lang="en-US" dirty="0" smtClean="0"/>
              <a:t>D:\Personal\WDDN\C# Codes 2019-20\</a:t>
            </a:r>
            <a:r>
              <a:rPr lang="en-US" dirty="0" err="1" smtClean="0"/>
              <a:t>ServerSide</a:t>
            </a:r>
            <a:r>
              <a:rPr lang="en-US" dirty="0" smtClean="0"/>
              <a:t>\</a:t>
            </a:r>
            <a:r>
              <a:rPr lang="en-US" dirty="0" err="1" smtClean="0"/>
              <a:t>SessionState_Cookieless</a:t>
            </a:r>
            <a:endParaRPr lang="en-US" dirty="0" smtClean="0"/>
          </a:p>
          <a:p>
            <a:pPr lvl="1"/>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Cookieless</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52400" y="1752600"/>
            <a:ext cx="8810627" cy="3429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Mode</a:t>
            </a:r>
            <a:endParaRPr lang="en-IN" dirty="0"/>
          </a:p>
        </p:txBody>
      </p:sp>
      <p:sp>
        <p:nvSpPr>
          <p:cNvPr id="3" name="Content Placeholder 2"/>
          <p:cNvSpPr>
            <a:spLocks noGrp="1"/>
          </p:cNvSpPr>
          <p:nvPr>
            <p:ph idx="1"/>
          </p:nvPr>
        </p:nvSpPr>
        <p:spPr/>
        <p:txBody>
          <a:bodyPr>
            <a:normAutofit/>
          </a:bodyPr>
          <a:lstStyle/>
          <a:p>
            <a:pPr algn="just"/>
            <a:r>
              <a:rPr lang="en-US" dirty="0" err="1" smtClean="0"/>
              <a:t>InProc</a:t>
            </a:r>
            <a:r>
              <a:rPr lang="en-US" dirty="0" smtClean="0"/>
              <a:t> (inside process)</a:t>
            </a:r>
          </a:p>
          <a:p>
            <a:pPr lvl="1" algn="just"/>
            <a:r>
              <a:rPr lang="en-US" dirty="0" smtClean="0"/>
              <a:t>Session state variables are stored on web server memory inside asp.net worker process</a:t>
            </a:r>
          </a:p>
          <a:p>
            <a:pPr lvl="1" algn="just"/>
            <a:r>
              <a:rPr lang="en-US" dirty="0" smtClean="0">
                <a:solidFill>
                  <a:srgbClr val="00B050"/>
                </a:solidFill>
              </a:rPr>
              <a:t>Easy to implement; </a:t>
            </a:r>
            <a:r>
              <a:rPr lang="en-IN" dirty="0" smtClean="0">
                <a:solidFill>
                  <a:srgbClr val="00B050"/>
                </a:solidFill>
              </a:rPr>
              <a:t>mode="</a:t>
            </a:r>
            <a:r>
              <a:rPr lang="en-IN" dirty="0" err="1" smtClean="0">
                <a:solidFill>
                  <a:srgbClr val="00B050"/>
                </a:solidFill>
              </a:rPr>
              <a:t>InProc</a:t>
            </a:r>
            <a:r>
              <a:rPr lang="en-IN" dirty="0" smtClean="0">
                <a:solidFill>
                  <a:srgbClr val="00B050"/>
                </a:solidFill>
              </a:rPr>
              <a:t>“</a:t>
            </a:r>
          </a:p>
          <a:p>
            <a:pPr lvl="1" algn="just"/>
            <a:r>
              <a:rPr lang="en-US" dirty="0" smtClean="0">
                <a:solidFill>
                  <a:srgbClr val="00B050"/>
                </a:solidFill>
              </a:rPr>
              <a:t>Perform best, as session state memory is kept on the web server</a:t>
            </a:r>
          </a:p>
          <a:p>
            <a:pPr lvl="1" algn="just"/>
            <a:r>
              <a:rPr lang="en-US" dirty="0" smtClean="0">
                <a:solidFill>
                  <a:srgbClr val="00B050"/>
                </a:solidFill>
              </a:rPr>
              <a:t>Suitable for web application hosted on a single web server</a:t>
            </a:r>
          </a:p>
          <a:p>
            <a:pPr lvl="1" algn="just"/>
            <a:r>
              <a:rPr lang="en-US" dirty="0" smtClean="0">
                <a:solidFill>
                  <a:srgbClr val="00B050"/>
                </a:solidFill>
              </a:rPr>
              <a:t>Objects can be added w/o serialization</a:t>
            </a:r>
          </a:p>
          <a:p>
            <a:pPr lvl="1" algn="just">
              <a:buNone/>
            </a:pPr>
            <a:endParaRPr lang="en-IN" dirty="0">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graphicFrame>
        <p:nvGraphicFramePr>
          <p:cNvPr id="4" name="Table 3"/>
          <p:cNvGraphicFramePr>
            <a:graphicFrameLocks noGrp="1"/>
          </p:cNvGraphicFramePr>
          <p:nvPr/>
        </p:nvGraphicFramePr>
        <p:xfrm>
          <a:off x="0" y="2286000"/>
          <a:ext cx="9144000" cy="1415477"/>
        </p:xfrm>
        <a:graphic>
          <a:graphicData uri="http://schemas.openxmlformats.org/drawingml/2006/table">
            <a:tbl>
              <a:tblPr firstRow="1" bandRow="1">
                <a:tableStyleId>{2D5ABB26-0587-4C30-8999-92F81FD0307C}</a:tableStyleId>
              </a:tblPr>
              <a:tblGrid>
                <a:gridCol w="2286000"/>
                <a:gridCol w="2286000"/>
                <a:gridCol w="2286000"/>
                <a:gridCol w="2286000"/>
              </a:tblGrid>
              <a:tr h="1415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err="1" smtClean="0"/>
                        <a:t>Aishwarya</a:t>
                      </a:r>
                      <a:r>
                        <a:rPr lang="en-IN" sz="2800" dirty="0" smtClean="0"/>
                        <a:t> </a:t>
                      </a:r>
                      <a:r>
                        <a:rPr lang="en-IN" sz="2800" dirty="0" err="1" smtClean="0"/>
                        <a:t>Rai</a:t>
                      </a:r>
                      <a:r>
                        <a:rPr lang="en-IN" sz="2800" dirty="0" smtClean="0"/>
                        <a:t> </a:t>
                      </a:r>
                      <a:r>
                        <a:rPr lang="en-IN" sz="2800" dirty="0" err="1" smtClean="0"/>
                        <a:t>Bachchan</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err="1" smtClean="0"/>
                        <a:t>P.V.Sindhu</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dirty="0" err="1" smtClean="0"/>
                        <a:t>Chitra</a:t>
                      </a:r>
                      <a:r>
                        <a:rPr lang="en-IN" sz="2800" dirty="0" smtClean="0"/>
                        <a:t> </a:t>
                      </a:r>
                      <a:r>
                        <a:rPr lang="en-IN" sz="2800" dirty="0" err="1" smtClean="0"/>
                        <a:t>Ramkrishna</a:t>
                      </a:r>
                      <a:endParaRPr lang="en-IN" sz="2800" dirty="0" smtClean="0"/>
                    </a:p>
                    <a:p>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err="1" smtClean="0"/>
                        <a:t>Muthayya</a:t>
                      </a:r>
                      <a:r>
                        <a:rPr lang="en-IN" sz="2800" dirty="0" smtClean="0"/>
                        <a:t> </a:t>
                      </a:r>
                      <a:r>
                        <a:rPr lang="en-IN" sz="2800" dirty="0" err="1" smtClean="0"/>
                        <a:t>Vanitha</a:t>
                      </a:r>
                      <a:r>
                        <a:rPr lang="en-IN" sz="2800" dirty="0" smtClean="0"/>
                        <a:t> and </a:t>
                      </a:r>
                      <a:r>
                        <a:rPr lang="en-IN" sz="2800" dirty="0" err="1" smtClean="0"/>
                        <a:t>Ritu</a:t>
                      </a:r>
                      <a:r>
                        <a:rPr lang="en-IN" sz="2800" dirty="0" smtClean="0"/>
                        <a:t> </a:t>
                      </a:r>
                      <a:r>
                        <a:rPr lang="en-IN" sz="2800" dirty="0" err="1" smtClean="0"/>
                        <a:t>Karidhal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0" y="4038600"/>
          <a:ext cx="9144000" cy="1862181"/>
        </p:xfrm>
        <a:graphic>
          <a:graphicData uri="http://schemas.openxmlformats.org/drawingml/2006/table">
            <a:tbl>
              <a:tblPr firstRow="1" bandRow="1">
                <a:tableStyleId>{2D5ABB26-0587-4C30-8999-92F81FD0307C}</a:tableStyleId>
              </a:tblPr>
              <a:tblGrid>
                <a:gridCol w="2286000"/>
                <a:gridCol w="2286000"/>
                <a:gridCol w="2286000"/>
                <a:gridCol w="2286000"/>
              </a:tblGrid>
              <a:tr h="1862181">
                <a:tc>
                  <a:txBody>
                    <a:bodyPr/>
                    <a:lstStyle/>
                    <a:p>
                      <a:r>
                        <a:rPr lang="en-US" sz="2800" dirty="0" smtClean="0"/>
                        <a:t>Actress</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Badminton</a:t>
                      </a:r>
                      <a:r>
                        <a:rPr lang="en-US" sz="2800" baseline="0" dirty="0" smtClean="0"/>
                        <a:t> Player</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Former</a:t>
                      </a:r>
                      <a:r>
                        <a:rPr lang="en-US" sz="2800" baseline="0" dirty="0" smtClean="0"/>
                        <a:t> </a:t>
                      </a:r>
                      <a:r>
                        <a:rPr lang="en-US" sz="2800" dirty="0" smtClean="0"/>
                        <a:t>CEO at NSE</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smtClean="0"/>
                        <a:t>Chandrayaan-2</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r>
              <a:rPr lang="en-US" dirty="0" err="1" smtClean="0"/>
              <a:t>InProc</a:t>
            </a:r>
            <a:endParaRPr lang="en-US" dirty="0" smtClean="0"/>
          </a:p>
          <a:p>
            <a:pPr lvl="1"/>
            <a:r>
              <a:rPr lang="en-US" dirty="0" smtClean="0">
                <a:solidFill>
                  <a:srgbClr val="FF0000"/>
                </a:solidFill>
              </a:rPr>
              <a:t>Session state data is lost, when the worker process or application pool is recycled</a:t>
            </a:r>
          </a:p>
          <a:p>
            <a:pPr lvl="1"/>
            <a:r>
              <a:rPr lang="en-US" dirty="0" smtClean="0">
                <a:solidFill>
                  <a:srgbClr val="FF0000"/>
                </a:solidFill>
              </a:rPr>
              <a:t>Not suitable for web farms and web gardens</a:t>
            </a:r>
          </a:p>
          <a:p>
            <a:pPr lvl="1"/>
            <a:r>
              <a:rPr lang="en-US" dirty="0" smtClean="0">
                <a:solidFill>
                  <a:srgbClr val="FF0000"/>
                </a:solidFill>
              </a:rPr>
              <a:t>Scalability could be an issue</a:t>
            </a:r>
          </a:p>
          <a:p>
            <a:r>
              <a:rPr lang="en-US" dirty="0" smtClean="0"/>
              <a:t>Demo</a:t>
            </a:r>
          </a:p>
          <a:p>
            <a:pPr lvl="1"/>
            <a:r>
              <a:rPr lang="en-US" dirty="0" smtClean="0"/>
              <a:t>D:\Personal\WDDN\C# Codes 2019-20\</a:t>
            </a:r>
            <a:r>
              <a:rPr lang="en-US" dirty="0" err="1" smtClean="0"/>
              <a:t>ServerSide</a:t>
            </a:r>
            <a:r>
              <a:rPr lang="en-US" smtClean="0"/>
              <a:t>\SessionState_Demo2</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Mode</a:t>
            </a:r>
            <a:endParaRPr lang="en-IN" dirty="0"/>
          </a:p>
        </p:txBody>
      </p:sp>
      <p:sp>
        <p:nvSpPr>
          <p:cNvPr id="3" name="Content Placeholder 2"/>
          <p:cNvSpPr>
            <a:spLocks noGrp="1"/>
          </p:cNvSpPr>
          <p:nvPr>
            <p:ph idx="1"/>
          </p:nvPr>
        </p:nvSpPr>
        <p:spPr/>
        <p:txBody>
          <a:bodyPr/>
          <a:lstStyle/>
          <a:p>
            <a:pPr algn="just"/>
            <a:r>
              <a:rPr lang="en-US" dirty="0" err="1" smtClean="0"/>
              <a:t>StateServer</a:t>
            </a:r>
            <a:endParaRPr lang="en-US" dirty="0" smtClean="0"/>
          </a:p>
          <a:p>
            <a:pPr lvl="1" algn="just"/>
            <a:r>
              <a:rPr lang="en-US" dirty="0" smtClean="0"/>
              <a:t>Session state variables are stored in a process, </a:t>
            </a:r>
            <a:r>
              <a:rPr lang="en-US" b="1" dirty="0" smtClean="0"/>
              <a:t>asp.net state</a:t>
            </a:r>
            <a:r>
              <a:rPr lang="en-US" dirty="0" smtClean="0"/>
              <a:t> service</a:t>
            </a:r>
          </a:p>
          <a:p>
            <a:pPr lvl="2" algn="just"/>
            <a:r>
              <a:rPr lang="en-US" b="1" dirty="0" smtClean="0">
                <a:solidFill>
                  <a:schemeClr val="accent6">
                    <a:lumMod val="75000"/>
                  </a:schemeClr>
                </a:solidFill>
              </a:rPr>
              <a:t>Start asp.net state service manually</a:t>
            </a:r>
          </a:p>
          <a:p>
            <a:pPr lvl="2" algn="just"/>
            <a:r>
              <a:rPr lang="en-US" dirty="0" smtClean="0"/>
              <a:t>Can be present on a web server or a dedicated machine</a:t>
            </a:r>
          </a:p>
          <a:p>
            <a:pPr lvl="1" algn="just"/>
            <a:r>
              <a:rPr lang="en-US" dirty="0" smtClean="0">
                <a:solidFill>
                  <a:srgbClr val="00B050"/>
                </a:solidFill>
              </a:rPr>
              <a:t>ASP.NET worker process independent</a:t>
            </a:r>
          </a:p>
          <a:p>
            <a:pPr lvl="2" algn="just"/>
            <a:r>
              <a:rPr lang="en-US" dirty="0" smtClean="0">
                <a:solidFill>
                  <a:srgbClr val="00B050"/>
                </a:solidFill>
              </a:rPr>
              <a:t>Survives worker process restarts</a:t>
            </a:r>
          </a:p>
          <a:p>
            <a:pPr lvl="1" algn="just"/>
            <a:r>
              <a:rPr lang="en-US" dirty="0" smtClean="0">
                <a:solidFill>
                  <a:srgbClr val="00B050"/>
                </a:solidFill>
              </a:rPr>
              <a:t>Can be used with web farm and web garden</a:t>
            </a:r>
          </a:p>
          <a:p>
            <a:pPr lvl="1" algn="just"/>
            <a:r>
              <a:rPr lang="en-US" dirty="0" smtClean="0">
                <a:solidFill>
                  <a:srgbClr val="00B050"/>
                </a:solidFill>
              </a:rPr>
              <a:t>Offers more scalability than </a:t>
            </a:r>
            <a:r>
              <a:rPr lang="en-US" dirty="0" err="1" smtClean="0">
                <a:solidFill>
                  <a:srgbClr val="00B050"/>
                </a:solidFill>
              </a:rPr>
              <a:t>InProc</a:t>
            </a:r>
            <a:endParaRPr lang="en-IN" dirty="0">
              <a:solidFill>
                <a:srgbClr val="00B05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pPr lvl="1"/>
            <a:r>
              <a:rPr lang="en-US" dirty="0" err="1" smtClean="0">
                <a:solidFill>
                  <a:srgbClr val="FF0000"/>
                </a:solidFill>
              </a:rPr>
              <a:t>StateServer</a:t>
            </a:r>
            <a:r>
              <a:rPr lang="en-US" dirty="0" smtClean="0">
                <a:solidFill>
                  <a:srgbClr val="FF0000"/>
                </a:solidFill>
              </a:rPr>
              <a:t> is slower than </a:t>
            </a:r>
            <a:r>
              <a:rPr lang="en-US" dirty="0" err="1" smtClean="0">
                <a:solidFill>
                  <a:srgbClr val="FF0000"/>
                </a:solidFill>
              </a:rPr>
              <a:t>InProc</a:t>
            </a:r>
            <a:endParaRPr lang="en-US" dirty="0" smtClean="0">
              <a:solidFill>
                <a:srgbClr val="FF0000"/>
              </a:solidFill>
            </a:endParaRPr>
          </a:p>
          <a:p>
            <a:pPr lvl="1"/>
            <a:r>
              <a:rPr lang="en-US" dirty="0" smtClean="0">
                <a:solidFill>
                  <a:srgbClr val="FF0000"/>
                </a:solidFill>
              </a:rPr>
              <a:t>Complex objects needed to serialized and </a:t>
            </a:r>
            <a:r>
              <a:rPr lang="en-US" dirty="0" err="1" smtClean="0">
                <a:solidFill>
                  <a:srgbClr val="FF0000"/>
                </a:solidFill>
              </a:rPr>
              <a:t>deserialized</a:t>
            </a:r>
            <a:endParaRPr lang="en-US" dirty="0" smtClean="0">
              <a:solidFill>
                <a:srgbClr val="FF0000"/>
              </a:solidFill>
            </a:endParaRPr>
          </a:p>
          <a:p>
            <a:pPr lvl="1"/>
            <a:r>
              <a:rPr lang="en-US" dirty="0" smtClean="0">
                <a:solidFill>
                  <a:srgbClr val="FF0000"/>
                </a:solidFill>
              </a:rPr>
              <a:t>State server on dedicated machine, if it goes down/ restarts all session variable will be lost</a:t>
            </a:r>
          </a:p>
          <a:p>
            <a:pPr lvl="2"/>
            <a:r>
              <a:rPr lang="en-US" dirty="0" smtClean="0">
                <a:solidFill>
                  <a:srgbClr val="FF0000"/>
                </a:solidFill>
              </a:rPr>
              <a:t>Single point of failure</a:t>
            </a:r>
          </a:p>
          <a:p>
            <a:r>
              <a:rPr lang="en-US" dirty="0" smtClean="0"/>
              <a:t>Demo</a:t>
            </a:r>
          </a:p>
          <a:p>
            <a:pPr lvl="1"/>
            <a:r>
              <a:rPr lang="en-IN" dirty="0" smtClean="0"/>
              <a:t>D:\Personal\WDDN\C# Codes 2019-20\</a:t>
            </a:r>
            <a:r>
              <a:rPr lang="en-IN" dirty="0" err="1" smtClean="0"/>
              <a:t>ServerSide</a:t>
            </a:r>
            <a:r>
              <a:rPr lang="en-IN" dirty="0" smtClean="0"/>
              <a:t>\</a:t>
            </a:r>
            <a:r>
              <a:rPr lang="en-IN" dirty="0" err="1" smtClean="0"/>
              <a:t>SessionState_StateServer</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Mode</a:t>
            </a:r>
            <a:endParaRPr lang="en-IN" dirty="0"/>
          </a:p>
        </p:txBody>
      </p:sp>
      <p:sp>
        <p:nvSpPr>
          <p:cNvPr id="3" name="Content Placeholder 2"/>
          <p:cNvSpPr>
            <a:spLocks noGrp="1"/>
          </p:cNvSpPr>
          <p:nvPr>
            <p:ph idx="1"/>
          </p:nvPr>
        </p:nvSpPr>
        <p:spPr/>
        <p:txBody>
          <a:bodyPr/>
          <a:lstStyle/>
          <a:p>
            <a:pPr algn="just"/>
            <a:r>
              <a:rPr lang="en-IN" dirty="0" err="1" smtClean="0"/>
              <a:t>SQLServer</a:t>
            </a:r>
            <a:endParaRPr lang="en-IN" dirty="0" smtClean="0"/>
          </a:p>
          <a:p>
            <a:pPr lvl="1" algn="just"/>
            <a:r>
              <a:rPr lang="en-US" dirty="0" smtClean="0"/>
              <a:t>Session state variables are stored in </a:t>
            </a:r>
            <a:r>
              <a:rPr lang="en-US" dirty="0" err="1" smtClean="0"/>
              <a:t>SQLServer</a:t>
            </a:r>
            <a:r>
              <a:rPr lang="en-US" dirty="0" smtClean="0"/>
              <a:t> database</a:t>
            </a:r>
          </a:p>
          <a:p>
            <a:pPr lvl="1" algn="just"/>
            <a:r>
              <a:rPr lang="en-US" dirty="0" smtClean="0">
                <a:solidFill>
                  <a:srgbClr val="00B050"/>
                </a:solidFill>
              </a:rPr>
              <a:t>Most reliable</a:t>
            </a:r>
          </a:p>
          <a:p>
            <a:pPr lvl="1" algn="just"/>
            <a:r>
              <a:rPr lang="en-US" dirty="0" smtClean="0">
                <a:solidFill>
                  <a:srgbClr val="00B050"/>
                </a:solidFill>
              </a:rPr>
              <a:t>Can be used with web farms and web gardens</a:t>
            </a:r>
          </a:p>
          <a:p>
            <a:pPr lvl="1" algn="just"/>
            <a:r>
              <a:rPr lang="en-US" dirty="0" smtClean="0">
                <a:solidFill>
                  <a:srgbClr val="00B050"/>
                </a:solidFill>
              </a:rPr>
              <a:t>Most scalable</a:t>
            </a:r>
          </a:p>
          <a:p>
            <a:pPr lvl="1" algn="just"/>
            <a:r>
              <a:rPr lang="en-US" dirty="0" smtClean="0">
                <a:solidFill>
                  <a:srgbClr val="FF0000"/>
                </a:solidFill>
              </a:rPr>
              <a:t>Slowest</a:t>
            </a:r>
          </a:p>
          <a:p>
            <a:pPr lvl="1" algn="just"/>
            <a:r>
              <a:rPr lang="en-US" dirty="0" smtClean="0">
                <a:solidFill>
                  <a:srgbClr val="FF0000"/>
                </a:solidFill>
              </a:rPr>
              <a:t>Complex objects needs to be serialized and </a:t>
            </a:r>
            <a:r>
              <a:rPr lang="en-US" dirty="0" err="1" smtClean="0">
                <a:solidFill>
                  <a:srgbClr val="FF0000"/>
                </a:solidFill>
              </a:rPr>
              <a:t>deserialized</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SessionState</a:t>
            </a:r>
            <a:r>
              <a:rPr lang="en-US" dirty="0" smtClean="0"/>
              <a:t>: Mode</a:t>
            </a:r>
            <a:endParaRPr lang="en-IN" dirty="0"/>
          </a:p>
        </p:txBody>
      </p:sp>
      <p:sp>
        <p:nvSpPr>
          <p:cNvPr id="3" name="Content Placeholder 2"/>
          <p:cNvSpPr>
            <a:spLocks noGrp="1"/>
          </p:cNvSpPr>
          <p:nvPr>
            <p:ph idx="1"/>
          </p:nvPr>
        </p:nvSpPr>
        <p:spPr/>
        <p:txBody>
          <a:bodyPr/>
          <a:lstStyle/>
          <a:p>
            <a:r>
              <a:rPr lang="en-US" dirty="0" smtClean="0"/>
              <a:t>Off</a:t>
            </a:r>
            <a:r>
              <a:rPr lang="en-IN" dirty="0" smtClean="0"/>
              <a:t>-Disables session state for the entire application</a:t>
            </a:r>
          </a:p>
          <a:p>
            <a:r>
              <a:rPr lang="en-US" dirty="0" err="1" smtClean="0"/>
              <a:t>InProc</a:t>
            </a:r>
            <a:endParaRPr lang="en-US" dirty="0" smtClean="0"/>
          </a:p>
          <a:p>
            <a:r>
              <a:rPr lang="en-US" dirty="0" err="1" smtClean="0"/>
              <a:t>StateServer</a:t>
            </a:r>
            <a:endParaRPr lang="en-US" dirty="0" smtClean="0"/>
          </a:p>
          <a:p>
            <a:r>
              <a:rPr lang="en-US" dirty="0" err="1" smtClean="0"/>
              <a:t>SQLServer</a:t>
            </a:r>
            <a:endParaRPr lang="en-US" dirty="0" smtClean="0"/>
          </a:p>
          <a:p>
            <a:r>
              <a:rPr lang="en-US" dirty="0" smtClean="0"/>
              <a:t>Custom-Build your own Session State provider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Page Posting</a:t>
            </a:r>
            <a:endParaRPr lang="en-IN" dirty="0"/>
          </a:p>
        </p:txBody>
      </p:sp>
      <p:sp>
        <p:nvSpPr>
          <p:cNvPr id="3" name="Content Placeholder 2"/>
          <p:cNvSpPr>
            <a:spLocks noGrp="1"/>
          </p:cNvSpPr>
          <p:nvPr>
            <p:ph idx="1"/>
          </p:nvPr>
        </p:nvSpPr>
        <p:spPr/>
        <p:txBody>
          <a:bodyPr>
            <a:normAutofit/>
          </a:bodyPr>
          <a:lstStyle/>
          <a:p>
            <a:r>
              <a:rPr lang="en-US" dirty="0" err="1" smtClean="0"/>
              <a:t>ViewState</a:t>
            </a:r>
            <a:endParaRPr lang="en-US" dirty="0" smtClean="0"/>
          </a:p>
          <a:p>
            <a:pPr lvl="1"/>
            <a:r>
              <a:rPr lang="en-US" dirty="0" smtClean="0"/>
              <a:t>Tightly bound to a single page</a:t>
            </a:r>
          </a:p>
          <a:p>
            <a:r>
              <a:rPr lang="en-US" dirty="0" smtClean="0"/>
              <a:t>Cross Page Posting</a:t>
            </a:r>
          </a:p>
          <a:p>
            <a:pPr lvl="1"/>
            <a:r>
              <a:rPr lang="en-US" dirty="0" smtClean="0"/>
              <a:t>Extends the </a:t>
            </a:r>
            <a:r>
              <a:rPr lang="en-US" dirty="0" err="1" smtClean="0"/>
              <a:t>postback</a:t>
            </a:r>
            <a:endParaRPr lang="en-US" dirty="0" smtClean="0"/>
          </a:p>
          <a:p>
            <a:pPr lvl="1"/>
            <a:r>
              <a:rPr lang="en-US" dirty="0" smtClean="0"/>
              <a:t>User data from one page to another page</a:t>
            </a:r>
          </a:p>
          <a:p>
            <a:pPr lvl="1"/>
            <a:r>
              <a:rPr lang="en-US" dirty="0" err="1" smtClean="0"/>
              <a:t>PostBackURL</a:t>
            </a:r>
            <a:endParaRPr lang="en-US" dirty="0" smtClean="0"/>
          </a:p>
          <a:p>
            <a:r>
              <a:rPr lang="en-US" dirty="0" err="1" smtClean="0"/>
              <a:t>Page.PreviousPage</a:t>
            </a:r>
            <a:endParaRPr lang="en-US" dirty="0" smtClean="0"/>
          </a:p>
          <a:p>
            <a:pPr lvl="1"/>
            <a:r>
              <a:rPr lang="en-US" dirty="0" err="1" smtClean="0"/>
              <a:t>FindControl</a:t>
            </a:r>
            <a:r>
              <a:rPr lang="en-US"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r>
              <a:rPr lang="en-US" dirty="0" smtClean="0"/>
              <a:t>Access to cross-page posted data through strongly typed properties</a:t>
            </a:r>
          </a:p>
          <a:p>
            <a:r>
              <a:rPr lang="en-US" dirty="0" smtClean="0"/>
              <a:t>Demo</a:t>
            </a:r>
          </a:p>
          <a:p>
            <a:pPr lvl="1"/>
            <a:r>
              <a:rPr lang="en-IN" dirty="0" smtClean="0"/>
              <a:t>D:\Personal\WDDN\C# Codes 2019-20\</a:t>
            </a:r>
            <a:r>
              <a:rPr lang="en-IN" dirty="0" err="1" smtClean="0"/>
              <a:t>ClientSide_ViewState</a:t>
            </a:r>
            <a:r>
              <a:rPr lang="en-IN" dirty="0" smtClean="0"/>
              <a:t>\</a:t>
            </a:r>
            <a:r>
              <a:rPr lang="en-IN" dirty="0" err="1" smtClean="0"/>
              <a:t>CrossPagePosting_Demo</a:t>
            </a:r>
            <a:endParaRPr lang="en-IN" dirty="0" smtClean="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304799"/>
            <a:ext cx="8991600" cy="59503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18281" y="533400"/>
            <a:ext cx="8925719"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Stateless web server</a:t>
            </a:r>
            <a:endParaRPr lang="en-IN" dirty="0" smtClean="0"/>
          </a:p>
          <a:p>
            <a:r>
              <a:rPr lang="en-IN" dirty="0" smtClean="0"/>
              <a:t>Requirement to maintain data per user.</a:t>
            </a:r>
          </a:p>
          <a:p>
            <a:pPr lvl="1"/>
            <a:r>
              <a:rPr lang="en-IN" dirty="0" smtClean="0"/>
              <a:t>Login details</a:t>
            </a:r>
          </a:p>
          <a:p>
            <a:pPr lvl="1"/>
            <a:r>
              <a:rPr lang="en-IN" dirty="0" smtClean="0"/>
              <a:t>Browsing data</a:t>
            </a:r>
          </a:p>
          <a:p>
            <a:r>
              <a:rPr lang="en-IN" dirty="0" smtClean="0"/>
              <a:t>Passing of data from one page to another page.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Management Techniques</a:t>
            </a:r>
            <a:endParaRPr lang="en-IN" dirty="0"/>
          </a:p>
        </p:txBody>
      </p:sp>
      <p:sp>
        <p:nvSpPr>
          <p:cNvPr id="4" name="TextBox 3"/>
          <p:cNvSpPr txBox="1"/>
          <p:nvPr/>
        </p:nvSpPr>
        <p:spPr>
          <a:xfrm>
            <a:off x="76200" y="2057400"/>
            <a:ext cx="1600200" cy="584775"/>
          </a:xfrm>
          <a:prstGeom prst="rect">
            <a:avLst/>
          </a:prstGeom>
          <a:noFill/>
        </p:spPr>
        <p:txBody>
          <a:bodyPr wrap="square" rtlCol="0">
            <a:spAutoFit/>
          </a:bodyPr>
          <a:lstStyle/>
          <a:p>
            <a:r>
              <a:rPr lang="en-US" sz="3200" b="1" dirty="0" smtClean="0"/>
              <a:t>Client</a:t>
            </a:r>
            <a:endParaRPr lang="en-IN" sz="3200" b="1" dirty="0"/>
          </a:p>
        </p:txBody>
      </p:sp>
      <p:sp>
        <p:nvSpPr>
          <p:cNvPr id="5" name="TextBox 4"/>
          <p:cNvSpPr txBox="1"/>
          <p:nvPr/>
        </p:nvSpPr>
        <p:spPr>
          <a:xfrm>
            <a:off x="76200" y="4749225"/>
            <a:ext cx="1600200" cy="584775"/>
          </a:xfrm>
          <a:prstGeom prst="rect">
            <a:avLst/>
          </a:prstGeom>
          <a:noFill/>
        </p:spPr>
        <p:txBody>
          <a:bodyPr wrap="square" rtlCol="0">
            <a:spAutoFit/>
          </a:bodyPr>
          <a:lstStyle/>
          <a:p>
            <a:r>
              <a:rPr lang="en-US" sz="3200" b="1" dirty="0" smtClean="0"/>
              <a:t>Client</a:t>
            </a:r>
            <a:endParaRPr lang="en-IN" sz="3200" b="1" dirty="0"/>
          </a:p>
        </p:txBody>
      </p:sp>
      <p:sp>
        <p:nvSpPr>
          <p:cNvPr id="6" name="TextBox 5"/>
          <p:cNvSpPr txBox="1"/>
          <p:nvPr/>
        </p:nvSpPr>
        <p:spPr>
          <a:xfrm>
            <a:off x="7543800" y="2057400"/>
            <a:ext cx="1600200" cy="584775"/>
          </a:xfrm>
          <a:prstGeom prst="rect">
            <a:avLst/>
          </a:prstGeom>
          <a:noFill/>
        </p:spPr>
        <p:txBody>
          <a:bodyPr wrap="square" rtlCol="0">
            <a:spAutoFit/>
          </a:bodyPr>
          <a:lstStyle/>
          <a:p>
            <a:r>
              <a:rPr lang="en-US" sz="3200" b="1" dirty="0" smtClean="0"/>
              <a:t>Server</a:t>
            </a:r>
            <a:endParaRPr lang="en-IN" sz="3200" b="1" dirty="0"/>
          </a:p>
        </p:txBody>
      </p:sp>
      <p:sp>
        <p:nvSpPr>
          <p:cNvPr id="7" name="TextBox 6"/>
          <p:cNvSpPr txBox="1"/>
          <p:nvPr/>
        </p:nvSpPr>
        <p:spPr>
          <a:xfrm>
            <a:off x="7543800" y="4724400"/>
            <a:ext cx="1600200" cy="584775"/>
          </a:xfrm>
          <a:prstGeom prst="rect">
            <a:avLst/>
          </a:prstGeom>
          <a:noFill/>
        </p:spPr>
        <p:txBody>
          <a:bodyPr wrap="square" rtlCol="0">
            <a:spAutoFit/>
          </a:bodyPr>
          <a:lstStyle/>
          <a:p>
            <a:r>
              <a:rPr lang="en-US" sz="3200" b="1" dirty="0" smtClean="0"/>
              <a:t>Server</a:t>
            </a:r>
            <a:endParaRPr lang="en-IN" sz="3200" b="1" dirty="0"/>
          </a:p>
        </p:txBody>
      </p:sp>
      <p:cxnSp>
        <p:nvCxnSpPr>
          <p:cNvPr id="9" name="Straight Arrow Connector 8"/>
          <p:cNvCxnSpPr>
            <a:stCxn id="4" idx="3"/>
            <a:endCxn id="6" idx="1"/>
          </p:cNvCxnSpPr>
          <p:nvPr/>
        </p:nvCxnSpPr>
        <p:spPr>
          <a:xfrm>
            <a:off x="1676400" y="2349788"/>
            <a:ext cx="586740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1676400" y="5016788"/>
            <a:ext cx="5867400" cy="2482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2438400"/>
            <a:ext cx="6324600" cy="954107"/>
          </a:xfrm>
          <a:prstGeom prst="rect">
            <a:avLst/>
          </a:prstGeom>
          <a:noFill/>
        </p:spPr>
        <p:txBody>
          <a:bodyPr wrap="square" rtlCol="0">
            <a:spAutoFit/>
          </a:bodyPr>
          <a:lstStyle/>
          <a:p>
            <a:r>
              <a:rPr lang="en-US" sz="2800" dirty="0" smtClean="0"/>
              <a:t>I am Cody. I am shopping for books. I have two titles in my cart worth of 340 INR</a:t>
            </a:r>
            <a:endParaRPr lang="en-IN" sz="2800" dirty="0"/>
          </a:p>
        </p:txBody>
      </p:sp>
      <p:sp>
        <p:nvSpPr>
          <p:cNvPr id="14" name="TextBox 13"/>
          <p:cNvSpPr txBox="1"/>
          <p:nvPr/>
        </p:nvSpPr>
        <p:spPr>
          <a:xfrm>
            <a:off x="2590800" y="5257800"/>
            <a:ext cx="6324600" cy="1384995"/>
          </a:xfrm>
          <a:prstGeom prst="rect">
            <a:avLst/>
          </a:prstGeom>
          <a:noFill/>
        </p:spPr>
        <p:txBody>
          <a:bodyPr wrap="square" rtlCol="0">
            <a:spAutoFit/>
          </a:bodyPr>
          <a:lstStyle/>
          <a:p>
            <a:r>
              <a:rPr lang="en-US" sz="2800" dirty="0" smtClean="0"/>
              <a:t>Session 856 is Cody. Cody is shopping for books. Cody has two titles in cart worth of 340 INR</a:t>
            </a:r>
            <a:endParaRPr lang="en-IN" sz="2800" dirty="0"/>
          </a:p>
        </p:txBody>
      </p:sp>
      <p:sp>
        <p:nvSpPr>
          <p:cNvPr id="15" name="TextBox 14"/>
          <p:cNvSpPr txBox="1"/>
          <p:nvPr/>
        </p:nvSpPr>
        <p:spPr>
          <a:xfrm>
            <a:off x="609600" y="4429780"/>
            <a:ext cx="6324600" cy="523220"/>
          </a:xfrm>
          <a:prstGeom prst="rect">
            <a:avLst/>
          </a:prstGeom>
          <a:noFill/>
        </p:spPr>
        <p:txBody>
          <a:bodyPr wrap="square" rtlCol="0">
            <a:spAutoFit/>
          </a:bodyPr>
          <a:lstStyle/>
          <a:p>
            <a:r>
              <a:rPr lang="en-US" sz="2800" dirty="0" smtClean="0"/>
              <a:t>I am session 856</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a:t>
            </a:r>
            <a:endParaRPr lang="en-IN" dirty="0"/>
          </a:p>
        </p:txBody>
      </p:sp>
      <p:sp>
        <p:nvSpPr>
          <p:cNvPr id="3" name="Content Placeholder 2"/>
          <p:cNvSpPr>
            <a:spLocks noGrp="1"/>
          </p:cNvSpPr>
          <p:nvPr>
            <p:ph idx="1"/>
          </p:nvPr>
        </p:nvSpPr>
        <p:spPr/>
        <p:txBody>
          <a:bodyPr>
            <a:normAutofit/>
          </a:bodyPr>
          <a:lstStyle/>
          <a:p>
            <a:r>
              <a:rPr lang="en-US" dirty="0" smtClean="0"/>
              <a:t>Techniques</a:t>
            </a:r>
          </a:p>
          <a:p>
            <a:pPr lvl="1"/>
            <a:r>
              <a:rPr lang="en-US" b="1" dirty="0" smtClean="0"/>
              <a:t>View State</a:t>
            </a:r>
          </a:p>
          <a:p>
            <a:pPr lvl="1"/>
            <a:r>
              <a:rPr lang="en-US" dirty="0" smtClean="0"/>
              <a:t>Control State</a:t>
            </a:r>
          </a:p>
          <a:p>
            <a:pPr lvl="1"/>
            <a:r>
              <a:rPr lang="en-US" dirty="0" smtClean="0"/>
              <a:t>Hidden Fields</a:t>
            </a:r>
          </a:p>
          <a:p>
            <a:pPr lvl="1"/>
            <a:r>
              <a:rPr lang="en-US" b="1" dirty="0" smtClean="0"/>
              <a:t>Cookies</a:t>
            </a:r>
          </a:p>
          <a:p>
            <a:pPr lvl="1"/>
            <a:r>
              <a:rPr lang="en-US" b="1" dirty="0" smtClean="0"/>
              <a:t>Query Strings</a:t>
            </a:r>
          </a:p>
          <a:p>
            <a:r>
              <a:rPr lang="en-US" dirty="0" smtClean="0"/>
              <a:t>Better Scalability</a:t>
            </a:r>
          </a:p>
          <a:p>
            <a:r>
              <a:rPr lang="en-US" dirty="0" smtClean="0"/>
              <a:t>Support for multiple web servers</a:t>
            </a:r>
          </a:p>
          <a:p>
            <a:endParaRPr lang="en-US" dirty="0" smtClean="0"/>
          </a:p>
          <a:p>
            <a:endParaRPr lang="en-US" b="1" dirty="0" smtClean="0"/>
          </a:p>
          <a:p>
            <a:endParaRPr lang="en-US" b="1" dirty="0" smtClean="0"/>
          </a:p>
          <a:p>
            <a:pPr>
              <a:buNone/>
            </a:pPr>
            <a:endParaRPr lang="en-US" dirty="0" smtClean="0"/>
          </a:p>
          <a:p>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State</a:t>
            </a:r>
            <a:endParaRPr lang="en-IN" dirty="0"/>
          </a:p>
        </p:txBody>
      </p:sp>
      <p:sp>
        <p:nvSpPr>
          <p:cNvPr id="3" name="Content Placeholder 2"/>
          <p:cNvSpPr>
            <a:spLocks noGrp="1"/>
          </p:cNvSpPr>
          <p:nvPr>
            <p:ph idx="1"/>
          </p:nvPr>
        </p:nvSpPr>
        <p:spPr/>
        <p:txBody>
          <a:bodyPr/>
          <a:lstStyle/>
          <a:p>
            <a:r>
              <a:rPr lang="en-IN" dirty="0" smtClean="0"/>
              <a:t>Method to preserve the Value of the Page and Controls between round trips</a:t>
            </a:r>
          </a:p>
          <a:p>
            <a:r>
              <a:rPr lang="en-US" dirty="0" smtClean="0"/>
              <a:t>Data is not stored by server</a:t>
            </a:r>
          </a:p>
          <a:p>
            <a:r>
              <a:rPr lang="en-US" dirty="0" smtClean="0"/>
              <a:t>Page level state management</a:t>
            </a:r>
          </a:p>
          <a:p>
            <a:r>
              <a:rPr lang="en-US" dirty="0" smtClean="0"/>
              <a:t>Used to retrieve old values after page </a:t>
            </a:r>
            <a:r>
              <a:rPr lang="en-US" dirty="0" err="1" smtClean="0"/>
              <a:t>postback</a:t>
            </a:r>
            <a:endParaRPr lang="en-IN" dirty="0" smtClean="0"/>
          </a:p>
          <a:p>
            <a:r>
              <a:rPr lang="en-US" dirty="0" err="1" smtClean="0"/>
              <a:t>Page.ViewState</a:t>
            </a:r>
            <a:endParaRPr lang="en-US" dirty="0" smtClean="0"/>
          </a:p>
          <a:p>
            <a:pPr lvl="1"/>
            <a:r>
              <a:rPr lang="en-US" dirty="0" smtClean="0"/>
              <a:t>__</a:t>
            </a:r>
            <a:r>
              <a:rPr lang="en-US" dirty="0" err="1" smtClean="0"/>
              <a:t>ViewState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lnSpcReduction="10000"/>
          </a:bodyPr>
          <a:lstStyle/>
          <a:p>
            <a:r>
              <a:rPr lang="en-US" dirty="0" smtClean="0"/>
              <a:t>Demo</a:t>
            </a:r>
          </a:p>
          <a:p>
            <a:pPr lvl="1"/>
            <a:r>
              <a:rPr lang="en-IN" dirty="0" smtClean="0"/>
              <a:t>D:\Personal\WDDN\C# Codes 2019-20\</a:t>
            </a:r>
            <a:r>
              <a:rPr lang="en-IN" dirty="0" err="1" smtClean="0"/>
              <a:t>ClientSide_ViewState</a:t>
            </a:r>
            <a:r>
              <a:rPr lang="en-IN" dirty="0" smtClean="0"/>
              <a:t>\</a:t>
            </a:r>
            <a:r>
              <a:rPr lang="en-IN" dirty="0" err="1" smtClean="0"/>
              <a:t>ViewState_Demo</a:t>
            </a:r>
            <a:endParaRPr lang="en-IN" dirty="0" smtClean="0"/>
          </a:p>
          <a:p>
            <a:r>
              <a:rPr lang="en-US" dirty="0" smtClean="0">
                <a:solidFill>
                  <a:srgbClr val="00B050"/>
                </a:solidFill>
              </a:rPr>
              <a:t>No server resources are required</a:t>
            </a:r>
          </a:p>
          <a:p>
            <a:r>
              <a:rPr lang="en-US" dirty="0" smtClean="0">
                <a:solidFill>
                  <a:srgbClr val="FF0000"/>
                </a:solidFill>
              </a:rPr>
              <a:t>Passed during every </a:t>
            </a:r>
            <a:r>
              <a:rPr lang="en-US" dirty="0" err="1" smtClean="0">
                <a:solidFill>
                  <a:srgbClr val="FF0000"/>
                </a:solidFill>
              </a:rPr>
              <a:t>postback</a:t>
            </a:r>
            <a:r>
              <a:rPr lang="en-US" dirty="0" smtClean="0">
                <a:solidFill>
                  <a:srgbClr val="FF0000"/>
                </a:solidFill>
              </a:rPr>
              <a:t> as hidden elements</a:t>
            </a:r>
          </a:p>
          <a:p>
            <a:pPr lvl="1"/>
            <a:r>
              <a:rPr lang="en-US" dirty="0" smtClean="0">
                <a:solidFill>
                  <a:srgbClr val="FF0000"/>
                </a:solidFill>
              </a:rPr>
              <a:t>Add few Kbytes to the page</a:t>
            </a:r>
          </a:p>
          <a:p>
            <a:r>
              <a:rPr lang="en-US" dirty="0" smtClean="0">
                <a:solidFill>
                  <a:srgbClr val="FF0000"/>
                </a:solidFill>
              </a:rPr>
              <a:t>Passed as plain text</a:t>
            </a:r>
          </a:p>
          <a:p>
            <a:r>
              <a:rPr lang="en-US" dirty="0" smtClean="0">
                <a:solidFill>
                  <a:srgbClr val="FF0000"/>
                </a:solidFill>
              </a:rPr>
              <a:t>Tightly bound to a single page</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Strings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hlinkClick r:id="rId3"/>
              </a:rPr>
              <a:t>https://www.google.com/search? q=</a:t>
            </a:r>
            <a:r>
              <a:rPr lang="en-IN" dirty="0" err="1" smtClean="0">
                <a:hlinkClick r:id="rId3"/>
              </a:rPr>
              <a:t>tom+hanks+sully</a:t>
            </a:r>
            <a:endParaRPr lang="en-IN" dirty="0" smtClean="0"/>
          </a:p>
          <a:p>
            <a:r>
              <a:rPr lang="en-US" dirty="0" smtClean="0">
                <a:solidFill>
                  <a:srgbClr val="FF0000"/>
                </a:solidFill>
              </a:rPr>
              <a:t>Limited to simple Strings with URL legal characters</a:t>
            </a:r>
          </a:p>
          <a:p>
            <a:r>
              <a:rPr lang="en-IN" dirty="0" smtClean="0">
                <a:solidFill>
                  <a:srgbClr val="FF0000"/>
                </a:solidFill>
              </a:rPr>
              <a:t>Clearly visible to the user and to anyone else who cares to eavesdrop on the  Internet</a:t>
            </a:r>
          </a:p>
          <a:p>
            <a:r>
              <a:rPr lang="en-US" dirty="0" smtClean="0">
                <a:solidFill>
                  <a:srgbClr val="FF0000"/>
                </a:solidFill>
              </a:rPr>
              <a:t>Limit on size of Query Strings</a:t>
            </a:r>
          </a:p>
          <a:p>
            <a:r>
              <a:rPr lang="en-US" dirty="0" smtClean="0">
                <a:solidFill>
                  <a:srgbClr val="FF0000"/>
                </a:solidFill>
              </a:rPr>
              <a:t>Submit page by HTTP GET command</a:t>
            </a:r>
          </a:p>
          <a:p>
            <a:r>
              <a:rPr lang="en-US" dirty="0" smtClean="0">
                <a:solidFill>
                  <a:srgbClr val="00B050"/>
                </a:solidFill>
              </a:rPr>
              <a:t>Query string data is included in bookmarks</a:t>
            </a:r>
          </a:p>
          <a:p>
            <a:endParaRPr lang="en-US"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lnSpcReduction="10000"/>
          </a:bodyPr>
          <a:lstStyle/>
          <a:p>
            <a:r>
              <a:rPr lang="en-US" dirty="0" smtClean="0"/>
              <a:t>Should always encode query string</a:t>
            </a:r>
          </a:p>
          <a:p>
            <a:pPr lvl="1"/>
            <a:r>
              <a:rPr lang="en-US" dirty="0" err="1" smtClean="0"/>
              <a:t>Server.UrlEncode</a:t>
            </a:r>
            <a:r>
              <a:rPr lang="en-US" dirty="0" smtClean="0"/>
              <a:t>(), </a:t>
            </a:r>
            <a:r>
              <a:rPr lang="en-US" dirty="0" err="1" smtClean="0"/>
              <a:t>Server.HtmlEncode</a:t>
            </a:r>
            <a:r>
              <a:rPr lang="en-US" dirty="0" smtClean="0"/>
              <a:t>()</a:t>
            </a:r>
          </a:p>
          <a:p>
            <a:r>
              <a:rPr lang="en-US" dirty="0" smtClean="0"/>
              <a:t>Retrieve on server</a:t>
            </a:r>
          </a:p>
          <a:p>
            <a:pPr lvl="1"/>
            <a:r>
              <a:rPr lang="en-US" dirty="0" err="1" smtClean="0"/>
              <a:t>Page.Request.QueryString</a:t>
            </a:r>
            <a:endParaRPr lang="en-US" dirty="0" smtClean="0"/>
          </a:p>
          <a:p>
            <a:r>
              <a:rPr lang="en-US" dirty="0" smtClean="0"/>
              <a:t>Simple but limited way to maintain state information between pages</a:t>
            </a:r>
          </a:p>
          <a:p>
            <a:r>
              <a:rPr lang="en-US" dirty="0" smtClean="0"/>
              <a:t>Demo</a:t>
            </a:r>
          </a:p>
          <a:p>
            <a:pPr lvl="1"/>
            <a:r>
              <a:rPr lang="en-IN" dirty="0" smtClean="0"/>
              <a:t>D:\Personal\WDDN\C# Codes 2019-20\</a:t>
            </a:r>
            <a:r>
              <a:rPr lang="en-IN" dirty="0" err="1" smtClean="0"/>
              <a:t>ClientSide_ViewState</a:t>
            </a:r>
            <a:r>
              <a:rPr lang="en-IN" dirty="0" smtClean="0"/>
              <a:t>\Query-</a:t>
            </a:r>
            <a:r>
              <a:rPr lang="en-IN" dirty="0" err="1" smtClean="0"/>
              <a:t>Strings_Demo</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3390</TotalTime>
  <Words>2389</Words>
  <Application>Microsoft Office PowerPoint</Application>
  <PresentationFormat>On-screen Show (4:3)</PresentationFormat>
  <Paragraphs>306</Paragraphs>
  <Slides>28</Slides>
  <Notes>18</Notes>
  <HiddenSlides>2</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State Management</vt:lpstr>
      <vt:lpstr>*</vt:lpstr>
      <vt:lpstr>Introduction</vt:lpstr>
      <vt:lpstr>State Management Techniques</vt:lpstr>
      <vt:lpstr>Client Side</vt:lpstr>
      <vt:lpstr>View State</vt:lpstr>
      <vt:lpstr>Cont.</vt:lpstr>
      <vt:lpstr>Query Strings</vt:lpstr>
      <vt:lpstr>Cont.</vt:lpstr>
      <vt:lpstr>Cookies</vt:lpstr>
      <vt:lpstr>Cont.</vt:lpstr>
      <vt:lpstr>Server Side</vt:lpstr>
      <vt:lpstr>Session State</vt:lpstr>
      <vt:lpstr>Cont.</vt:lpstr>
      <vt:lpstr>Cont.</vt:lpstr>
      <vt:lpstr>Slide 16</vt:lpstr>
      <vt:lpstr>Cookieless</vt:lpstr>
      <vt:lpstr>Cookieless</vt:lpstr>
      <vt:lpstr>Session Mode</vt:lpstr>
      <vt:lpstr>Cont.</vt:lpstr>
      <vt:lpstr>Session Mode</vt:lpstr>
      <vt:lpstr>Cont.</vt:lpstr>
      <vt:lpstr>Session Mode</vt:lpstr>
      <vt:lpstr>SessionState: Mode</vt:lpstr>
      <vt:lpstr>Cross Page Posting</vt:lpstr>
      <vt:lpstr>Cont.</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WDDN</dc:title>
  <dc:creator>CE DDU</dc:creator>
  <cp:lastModifiedBy>DDU</cp:lastModifiedBy>
  <cp:revision>411</cp:revision>
  <dcterms:created xsi:type="dcterms:W3CDTF">2006-08-16T00:00:00Z</dcterms:created>
  <dcterms:modified xsi:type="dcterms:W3CDTF">2019-08-08T09:44:38Z</dcterms:modified>
</cp:coreProperties>
</file>