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1"/>
  </p:notesMasterIdLst>
  <p:sldIdLst>
    <p:sldId id="256" r:id="rId3"/>
    <p:sldId id="260" r:id="rId4"/>
    <p:sldId id="263" r:id="rId5"/>
    <p:sldId id="332" r:id="rId6"/>
    <p:sldId id="333" r:id="rId7"/>
    <p:sldId id="334" r:id="rId8"/>
    <p:sldId id="335" r:id="rId9"/>
    <p:sldId id="336" r:id="rId10"/>
    <p:sldId id="337" r:id="rId11"/>
    <p:sldId id="317" r:id="rId12"/>
    <p:sldId id="318" r:id="rId13"/>
    <p:sldId id="319" r:id="rId14"/>
    <p:sldId id="320" r:id="rId15"/>
    <p:sldId id="321" r:id="rId16"/>
    <p:sldId id="329" r:id="rId17"/>
    <p:sldId id="258" r:id="rId18"/>
    <p:sldId id="338" r:id="rId19"/>
    <p:sldId id="339" r:id="rId20"/>
  </p:sldIdLst>
  <p:sldSz cx="9144000" cy="5143500" type="screen16x9"/>
  <p:notesSz cx="6858000" cy="9144000"/>
  <p:embeddedFontLst>
    <p:embeddedFont>
      <p:font typeface="Barlow Semi Condensed" panose="00000506000000000000" pitchFamily="2" charset="0"/>
      <p:regular r:id="rId22"/>
      <p:bold r:id="rId23"/>
      <p:italic r:id="rId24"/>
      <p:boldItalic r:id="rId25"/>
    </p:embeddedFont>
    <p:embeddedFont>
      <p:font typeface="Barlow Semi Condensed Light" panose="00000406000000000000" pitchFamily="2" charset="0"/>
      <p:regular r:id="rId26"/>
      <p:bold r:id="rId27"/>
      <p:italic r:id="rId28"/>
      <p:boldItalic r:id="rId29"/>
    </p:embeddedFont>
    <p:embeddedFont>
      <p:font typeface="Barlow Semi Condensed Medium" panose="00000606000000000000" pitchFamily="2" charset="0"/>
      <p:regular r:id="rId30"/>
      <p:bold r:id="rId31"/>
      <p:italic r:id="rId32"/>
      <p:boldItalic r:id="rId33"/>
    </p:embeddedFont>
    <p:embeddedFont>
      <p:font typeface="Fjalla One" panose="02000506040000020004" pitchFamily="2" charset="0"/>
      <p:regular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16631F-E7F8-437A-8CCD-7C1546AB214C}">
  <a:tblStyle styleId="{5716631F-E7F8-437A-8CCD-7C1546AB21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5" d="100"/>
          <a:sy n="85" d="100"/>
        </p:scale>
        <p:origin x="7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07390221-822F-A9FF-A2B8-6B93F9EA2C46}"/>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4D763E7C-66B6-391A-4FC5-968E2E3353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DF882ECC-78AB-633E-91C8-03F9C548BC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1305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E85ECA95-C5B3-9171-7263-0213E20C3F5A}"/>
            </a:ext>
          </a:extLst>
        </p:cNvPr>
        <p:cNvGrpSpPr/>
        <p:nvPr/>
      </p:nvGrpSpPr>
      <p:grpSpPr>
        <a:xfrm>
          <a:off x="0" y="0"/>
          <a:ext cx="0" cy="0"/>
          <a:chOff x="0" y="0"/>
          <a:chExt cx="0" cy="0"/>
        </a:xfrm>
      </p:grpSpPr>
      <p:sp>
        <p:nvSpPr>
          <p:cNvPr id="2323" name="Google Shape;2323;g8714a43093_3_689:notes">
            <a:extLst>
              <a:ext uri="{FF2B5EF4-FFF2-40B4-BE49-F238E27FC236}">
                <a16:creationId xmlns:a16="http://schemas.microsoft.com/office/drawing/2014/main" id="{5FF84909-4D4F-F104-6559-A0BB497CCB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a:extLst>
              <a:ext uri="{FF2B5EF4-FFF2-40B4-BE49-F238E27FC236}">
                <a16:creationId xmlns:a16="http://schemas.microsoft.com/office/drawing/2014/main" id="{71FE2E40-4D99-DEFC-731D-F4AD6DF2D9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12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A2EC5CB3-1B95-CD59-36DF-49127777072C}"/>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630C79DA-3F18-8BB6-F492-6C35E54B9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CB01C97E-1A5B-4C27-9CD9-BE05A81E50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272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72E6FC6A-92D5-02F2-1FB8-C5F500791BC0}"/>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74881007-28BB-AC0A-89A6-CB26C4E077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4D58F69E-CD47-C777-F71A-AF645222A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9866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E1A85461-6309-C71E-313A-2E3A568A9406}"/>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824D388E-2489-05E8-0B2F-7254003CF3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DE82DDA6-7AB9-0363-0AAB-C34646F282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45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a:extLst>
            <a:ext uri="{FF2B5EF4-FFF2-40B4-BE49-F238E27FC236}">
              <a16:creationId xmlns:a16="http://schemas.microsoft.com/office/drawing/2014/main" id="{98CFE82F-1438-B913-0425-7CA8CCE6B491}"/>
            </a:ext>
          </a:extLst>
        </p:cNvPr>
        <p:cNvGrpSpPr/>
        <p:nvPr/>
      </p:nvGrpSpPr>
      <p:grpSpPr>
        <a:xfrm>
          <a:off x="0" y="0"/>
          <a:ext cx="0" cy="0"/>
          <a:chOff x="0" y="0"/>
          <a:chExt cx="0" cy="0"/>
        </a:xfrm>
      </p:grpSpPr>
      <p:sp>
        <p:nvSpPr>
          <p:cNvPr id="2729" name="Google Shape;2729;g8714a43093_3_682:notes">
            <a:extLst>
              <a:ext uri="{FF2B5EF4-FFF2-40B4-BE49-F238E27FC236}">
                <a16:creationId xmlns:a16="http://schemas.microsoft.com/office/drawing/2014/main" id="{5D1905E1-AFC8-FACF-E227-94615A27F3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a:extLst>
              <a:ext uri="{FF2B5EF4-FFF2-40B4-BE49-F238E27FC236}">
                <a16:creationId xmlns:a16="http://schemas.microsoft.com/office/drawing/2014/main" id="{6D3B9FE0-68B8-7795-CD01-6CA207BC06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957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a:extLst>
            <a:ext uri="{FF2B5EF4-FFF2-40B4-BE49-F238E27FC236}">
              <a16:creationId xmlns:a16="http://schemas.microsoft.com/office/drawing/2014/main" id="{3FFC7C3D-C79E-02B1-3469-798BD496FC5E}"/>
            </a:ext>
          </a:extLst>
        </p:cNvPr>
        <p:cNvGrpSpPr/>
        <p:nvPr/>
      </p:nvGrpSpPr>
      <p:grpSpPr>
        <a:xfrm>
          <a:off x="0" y="0"/>
          <a:ext cx="0" cy="0"/>
          <a:chOff x="0" y="0"/>
          <a:chExt cx="0" cy="0"/>
        </a:xfrm>
      </p:grpSpPr>
      <p:sp>
        <p:nvSpPr>
          <p:cNvPr id="1893" name="Google Shape;1893;g804e9800b4_0_831:notes">
            <a:extLst>
              <a:ext uri="{FF2B5EF4-FFF2-40B4-BE49-F238E27FC236}">
                <a16:creationId xmlns:a16="http://schemas.microsoft.com/office/drawing/2014/main" id="{3D6EFA57-9A5F-B50F-3448-E732FEF009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a:extLst>
              <a:ext uri="{FF2B5EF4-FFF2-40B4-BE49-F238E27FC236}">
                <a16:creationId xmlns:a16="http://schemas.microsoft.com/office/drawing/2014/main" id="{E56A8A0B-D5E0-0C96-3AC8-0CAC6ADA15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895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a:extLst>
            <a:ext uri="{FF2B5EF4-FFF2-40B4-BE49-F238E27FC236}">
              <a16:creationId xmlns:a16="http://schemas.microsoft.com/office/drawing/2014/main" id="{E678809F-1487-D41A-B286-6D942AFC2FAB}"/>
            </a:ext>
          </a:extLst>
        </p:cNvPr>
        <p:cNvGrpSpPr/>
        <p:nvPr/>
      </p:nvGrpSpPr>
      <p:grpSpPr>
        <a:xfrm>
          <a:off x="0" y="0"/>
          <a:ext cx="0" cy="0"/>
          <a:chOff x="0" y="0"/>
          <a:chExt cx="0" cy="0"/>
        </a:xfrm>
      </p:grpSpPr>
      <p:sp>
        <p:nvSpPr>
          <p:cNvPr id="1893" name="Google Shape;1893;g804e9800b4_0_831:notes">
            <a:extLst>
              <a:ext uri="{FF2B5EF4-FFF2-40B4-BE49-F238E27FC236}">
                <a16:creationId xmlns:a16="http://schemas.microsoft.com/office/drawing/2014/main" id="{E3276D0F-37AE-A095-4805-ACC3413E4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a:extLst>
              <a:ext uri="{FF2B5EF4-FFF2-40B4-BE49-F238E27FC236}">
                <a16:creationId xmlns:a16="http://schemas.microsoft.com/office/drawing/2014/main" id="{B28A4FC7-A9DA-39C8-0DDD-647661C1B3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56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EB853DAA-4259-AB1D-33D4-06753505E8AA}"/>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A6A79619-C708-D576-B0B9-E65A97CFD3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4B6CBDDC-BE76-CFAD-4FFC-5007F0AFA2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815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E8365705-F03B-D458-38A3-ABD825C096B9}"/>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B4EFC993-96D7-95E7-A2CB-AF67263E4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E319CB98-A486-5DFF-A058-10D29D6A66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765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4DC6DAB7-BDE8-3887-887C-F7D0F45FAD27}"/>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0CF6E453-08D0-868C-1F2C-88D4BA419E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5F037563-4CC0-CFB7-FF3D-CEB1B0580B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676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5C0A7E15-9910-8BAA-067B-23322F7A9035}"/>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E01B71F9-6EE9-F183-7DE4-62EFAC3C49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49079FFA-A9F3-1B6D-975F-284AB581B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5630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DBAAB8CC-0C30-63E7-7BAF-C8100AFF9537}"/>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1671374C-13CB-B808-A214-27F1CD26B1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F9594CE5-F67C-5560-52DB-535B68F8A6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21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a:extLst>
            <a:ext uri="{FF2B5EF4-FFF2-40B4-BE49-F238E27FC236}">
              <a16:creationId xmlns:a16="http://schemas.microsoft.com/office/drawing/2014/main" id="{EAB57168-0CD0-AF6A-58CD-17680AF65D26}"/>
            </a:ext>
          </a:extLst>
        </p:cNvPr>
        <p:cNvGrpSpPr/>
        <p:nvPr/>
      </p:nvGrpSpPr>
      <p:grpSpPr>
        <a:xfrm>
          <a:off x="0" y="0"/>
          <a:ext cx="0" cy="0"/>
          <a:chOff x="0" y="0"/>
          <a:chExt cx="0" cy="0"/>
        </a:xfrm>
      </p:grpSpPr>
      <p:sp>
        <p:nvSpPr>
          <p:cNvPr id="2238" name="Google Shape;2238;g86fa6133bc_4_126:notes">
            <a:extLst>
              <a:ext uri="{FF2B5EF4-FFF2-40B4-BE49-F238E27FC236}">
                <a16:creationId xmlns:a16="http://schemas.microsoft.com/office/drawing/2014/main" id="{CD51E8B0-67C5-3928-78C0-09B2FF4DEF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a:extLst>
              <a:ext uri="{FF2B5EF4-FFF2-40B4-BE49-F238E27FC236}">
                <a16:creationId xmlns:a16="http://schemas.microsoft.com/office/drawing/2014/main" id="{F4C2EF99-B116-E286-D8F3-FF82422306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763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4" r:id="rId15"/>
    <p:sldLayoutId id="2147483665"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5629668"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ieeexplore.ieee.org/author/37404332800" TargetMode="External"/><Relationship Id="rId4" Type="http://schemas.openxmlformats.org/officeDocument/2006/relationships/hyperlink" Target="https://ieeexplore.ieee.org/author/3728840370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2107405"/>
            <a:ext cx="4175922" cy="303599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1931490" y="1792374"/>
            <a:ext cx="4799151" cy="1558751"/>
          </a:xfrm>
          <a:prstGeom prst="rect">
            <a:avLst/>
          </a:prstGeom>
        </p:spPr>
        <p:txBody>
          <a:bodyPr spcFirstLastPara="1" wrap="square" lIns="91425" tIns="91425" rIns="91425" bIns="91425" anchor="b" anchorCtr="0">
            <a:noAutofit/>
          </a:bodyPr>
          <a:lstStyle/>
          <a:p>
            <a:r>
              <a:rPr lang="en-US" sz="1800" b="1" dirty="0">
                <a:effectLst/>
                <a:latin typeface="Arial" panose="020B0604020202020204" pitchFamily="34" charset="0"/>
                <a:ea typeface="Arial" panose="020B0604020202020204" pitchFamily="34" charset="0"/>
                <a:cs typeface="Arial" panose="020B0604020202020204" pitchFamily="34" charset="0"/>
              </a:rPr>
              <a:t>Deep Learning Approaches for Text-Driven Image Generation Using GANs</a:t>
            </a:r>
            <a:br>
              <a:rPr lang="en-IN" sz="1800" dirty="0">
                <a:effectLst/>
                <a:latin typeface="Calibri" panose="020F0502020204030204" pitchFamily="34" charset="0"/>
                <a:ea typeface="Calibri" panose="020F0502020204030204" pitchFamily="34" charset="0"/>
                <a:cs typeface="Arial" panose="020B0604020202020204" pitchFamily="34" charset="0"/>
              </a:rPr>
            </a:br>
            <a:endParaRPr sz="5000" dirty="0">
              <a:solidFill>
                <a:schemeClr val="dk2"/>
              </a:solidFill>
            </a:endParaRPr>
          </a:p>
        </p:txBody>
      </p:sp>
      <p:sp>
        <p:nvSpPr>
          <p:cNvPr id="2" name="Google Shape;1884;p35">
            <a:extLst>
              <a:ext uri="{FF2B5EF4-FFF2-40B4-BE49-F238E27FC236}">
                <a16:creationId xmlns:a16="http://schemas.microsoft.com/office/drawing/2014/main" id="{BB0987B1-CE27-9907-53A0-F7649C0CC63F}"/>
              </a:ext>
            </a:extLst>
          </p:cNvPr>
          <p:cNvSpPr txBox="1">
            <a:spLocks/>
          </p:cNvSpPr>
          <p:nvPr/>
        </p:nvSpPr>
        <p:spPr>
          <a:xfrm>
            <a:off x="4812935" y="2988076"/>
            <a:ext cx="3662955" cy="15587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1pPr>
            <a:lvl2pPr marR="0" lvl="1"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2pPr>
            <a:lvl3pPr marR="0" lvl="2"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3pPr>
            <a:lvl4pPr marR="0" lvl="3"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4pPr>
            <a:lvl5pPr marR="0" lvl="4"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5pPr>
            <a:lvl6pPr marR="0" lvl="5"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6pPr>
            <a:lvl7pPr marR="0" lvl="6"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7pPr>
            <a:lvl8pPr marR="0" lvl="7"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8pPr>
            <a:lvl9pPr marR="0" lvl="8" algn="r" rtl="0">
              <a:lnSpc>
                <a:spcPct val="100000"/>
              </a:lnSpc>
              <a:spcBef>
                <a:spcPts val="0"/>
              </a:spcBef>
              <a:spcAft>
                <a:spcPts val="0"/>
              </a:spcAft>
              <a:buClr>
                <a:schemeClr val="dk2"/>
              </a:buClr>
              <a:buSzPts val="5200"/>
              <a:buFont typeface="Fjalla One"/>
              <a:buNone/>
              <a:defRPr sz="5200" b="0" i="0" u="none" strike="noStrike" cap="none">
                <a:solidFill>
                  <a:schemeClr val="dk2"/>
                </a:solidFill>
                <a:latin typeface="Fjalla One"/>
                <a:ea typeface="Fjalla One"/>
                <a:cs typeface="Fjalla One"/>
                <a:sym typeface="Fjalla One"/>
              </a:defRPr>
            </a:lvl9pPr>
          </a:lstStyle>
          <a:p>
            <a:pPr algn="ctr"/>
            <a:endParaRPr lang="en-IN" sz="1200" dirty="0"/>
          </a:p>
          <a:p>
            <a:pPr algn="ctr"/>
            <a:endParaRPr lang="en-IN" sz="1200" dirty="0"/>
          </a:p>
          <a:p>
            <a:pPr algn="ctr"/>
            <a:endParaRPr lang="en-IN" sz="1200" dirty="0"/>
          </a:p>
          <a:p>
            <a:pPr algn="ctr"/>
            <a:endParaRPr lang="en-IN" sz="1600" dirty="0"/>
          </a:p>
          <a:p>
            <a:endParaRPr lang="en-IN" sz="5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F269C017-71A7-F5D4-0A2F-ACCC9BD0F293}"/>
            </a:ext>
          </a:extLst>
        </p:cNvPr>
        <p:cNvGrpSpPr/>
        <p:nvPr/>
      </p:nvGrpSpPr>
      <p:grpSpPr>
        <a:xfrm>
          <a:off x="0" y="0"/>
          <a:ext cx="0" cy="0"/>
          <a:chOff x="0" y="0"/>
          <a:chExt cx="0" cy="0"/>
        </a:xfrm>
      </p:grpSpPr>
      <p:sp>
        <p:nvSpPr>
          <p:cNvPr id="2241" name="Google Shape;2241;p42">
            <a:extLst>
              <a:ext uri="{FF2B5EF4-FFF2-40B4-BE49-F238E27FC236}">
                <a16:creationId xmlns:a16="http://schemas.microsoft.com/office/drawing/2014/main" id="{6129B8F6-1C4C-9584-BA7F-9111EEC51EA5}"/>
              </a:ext>
            </a:extLst>
          </p:cNvPr>
          <p:cNvSpPr txBox="1">
            <a:spLocks noGrp="1"/>
          </p:cNvSpPr>
          <p:nvPr>
            <p:ph type="title"/>
          </p:nvPr>
        </p:nvSpPr>
        <p:spPr>
          <a:xfrm>
            <a:off x="1602018" y="474059"/>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Problem Statement</a:t>
            </a:r>
            <a:endParaRPr dirty="0"/>
          </a:p>
        </p:txBody>
      </p:sp>
      <p:sp>
        <p:nvSpPr>
          <p:cNvPr id="5" name="TextBox 4">
            <a:extLst>
              <a:ext uri="{FF2B5EF4-FFF2-40B4-BE49-F238E27FC236}">
                <a16:creationId xmlns:a16="http://schemas.microsoft.com/office/drawing/2014/main" id="{2377DD86-B289-D575-0457-1E2CDF9BE00C}"/>
              </a:ext>
            </a:extLst>
          </p:cNvPr>
          <p:cNvSpPr txBox="1"/>
          <p:nvPr/>
        </p:nvSpPr>
        <p:spPr>
          <a:xfrm>
            <a:off x="1381991" y="1326324"/>
            <a:ext cx="62761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 dirty="0"/>
              <a:t> Problem Statement</a:t>
            </a:r>
            <a:r>
              <a:rPr lang="en-US" b="0" i="0" dirty="0">
                <a:solidFill>
                  <a:schemeClr val="tx1"/>
                </a:solidFill>
                <a:effectLst/>
                <a:latin typeface="Söhne"/>
              </a:rPr>
              <a:t>Synthesizing high-quality images from textual descriptions remains a challenging task in computer vision. Existing methods struggle to generate images that faithfully represent the input descriptions while maintaining semantic coherence. Leveraging deep convolutional generative adversarial networks (DC-GANs) and </a:t>
            </a:r>
            <a:r>
              <a:rPr lang="en-US" b="0" i="0" dirty="0" err="1">
                <a:solidFill>
                  <a:schemeClr val="tx1"/>
                </a:solidFill>
                <a:effectLst/>
                <a:latin typeface="Söhne"/>
              </a:rPr>
              <a:t>GloVe</a:t>
            </a:r>
            <a:r>
              <a:rPr lang="en-US" b="0" i="0" dirty="0">
                <a:solidFill>
                  <a:schemeClr val="tx1"/>
                </a:solidFill>
                <a:effectLst/>
                <a:latin typeface="Söhne"/>
              </a:rPr>
              <a:t> embeddings offers promise, yet requires innovative architectures to:</a:t>
            </a:r>
          </a:p>
          <a:p>
            <a:pPr algn="l"/>
            <a:endParaRPr lang="en-US" b="0" i="0" dirty="0">
              <a:solidFill>
                <a:schemeClr val="tx1"/>
              </a:solidFill>
              <a:effectLst/>
              <a:latin typeface="Söhne"/>
            </a:endParaRPr>
          </a:p>
          <a:p>
            <a:pPr marL="285750" indent="-285750" algn="l">
              <a:buFont typeface="Courier New" panose="02070309020205020404" pitchFamily="49" charset="0"/>
              <a:buChar char="o"/>
            </a:pPr>
            <a:r>
              <a:rPr lang="en-US" b="0" i="0" dirty="0">
                <a:solidFill>
                  <a:schemeClr val="tx1"/>
                </a:solidFill>
                <a:effectLst/>
                <a:latin typeface="Söhne"/>
              </a:rPr>
              <a:t>Generate realistic images from text while preserving semantic meaning.</a:t>
            </a:r>
          </a:p>
          <a:p>
            <a:pPr marL="285750" indent="-285750" algn="l">
              <a:buFont typeface="Courier New" panose="02070309020205020404" pitchFamily="49" charset="0"/>
              <a:buChar char="o"/>
            </a:pPr>
            <a:r>
              <a:rPr lang="en-US" b="0" i="0" dirty="0">
                <a:solidFill>
                  <a:schemeClr val="tx1"/>
                </a:solidFill>
                <a:effectLst/>
                <a:latin typeface="Söhne"/>
              </a:rPr>
              <a:t>Bridge the gap between natural language and visual data effectively.</a:t>
            </a:r>
          </a:p>
          <a:p>
            <a:pPr marL="285750" indent="-285750" algn="l">
              <a:buFont typeface="Courier New" panose="02070309020205020404" pitchFamily="49" charset="0"/>
              <a:buChar char="o"/>
            </a:pPr>
            <a:r>
              <a:rPr lang="en-US" b="0" i="0" dirty="0">
                <a:solidFill>
                  <a:schemeClr val="tx1"/>
                </a:solidFill>
                <a:effectLst/>
                <a:latin typeface="Söhne"/>
              </a:rPr>
              <a:t>Enhance stability and image quality through architectural improvements like batch normalization and Leaky </a:t>
            </a:r>
            <a:r>
              <a:rPr lang="en-US" b="0" i="0" dirty="0" err="1">
                <a:solidFill>
                  <a:schemeClr val="tx1"/>
                </a:solidFill>
                <a:effectLst/>
                <a:latin typeface="Söhne"/>
              </a:rPr>
              <a:t>ReLU</a:t>
            </a:r>
            <a:r>
              <a:rPr lang="en-US" b="0" i="0" dirty="0">
                <a:solidFill>
                  <a:schemeClr val="tx1"/>
                </a:solidFill>
                <a:effectLst/>
                <a:latin typeface="Söhne"/>
              </a:rPr>
              <a:t> activation functions.</a:t>
            </a:r>
          </a:p>
          <a:p>
            <a:pPr algn="l">
              <a:buFont typeface="+mj-lt"/>
              <a:buAutoNum type="arabicPeriod"/>
            </a:pPr>
            <a:endParaRPr lang="en-US" b="0" i="0" dirty="0">
              <a:solidFill>
                <a:schemeClr val="tx1"/>
              </a:solidFill>
              <a:effectLst/>
              <a:latin typeface="Söhne"/>
            </a:endParaRPr>
          </a:p>
          <a:p>
            <a:pPr algn="l"/>
            <a:r>
              <a:rPr lang="en-US" b="0" i="0" dirty="0">
                <a:solidFill>
                  <a:schemeClr val="tx1"/>
                </a:solidFill>
                <a:effectLst/>
                <a:latin typeface="Söhne"/>
              </a:rPr>
              <a:t>Addressing these challenges is critical for advancing text-to-image synthesis and enabling diverse applications across various fields.</a:t>
            </a:r>
          </a:p>
        </p:txBody>
      </p:sp>
    </p:spTree>
    <p:extLst>
      <p:ext uri="{BB962C8B-B14F-4D97-AF65-F5344CB8AC3E}">
        <p14:creationId xmlns:p14="http://schemas.microsoft.com/office/powerpoint/2010/main" val="236132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C95F41AE-446E-17F2-AD87-FB1E324977B4}"/>
            </a:ext>
          </a:extLst>
        </p:cNvPr>
        <p:cNvGrpSpPr/>
        <p:nvPr/>
      </p:nvGrpSpPr>
      <p:grpSpPr>
        <a:xfrm>
          <a:off x="0" y="0"/>
          <a:ext cx="0" cy="0"/>
          <a:chOff x="0" y="0"/>
          <a:chExt cx="0" cy="0"/>
        </a:xfrm>
      </p:grpSpPr>
      <p:sp>
        <p:nvSpPr>
          <p:cNvPr id="2330" name="Google Shape;2330;p44">
            <a:extLst>
              <a:ext uri="{FF2B5EF4-FFF2-40B4-BE49-F238E27FC236}">
                <a16:creationId xmlns:a16="http://schemas.microsoft.com/office/drawing/2014/main" id="{B9143DE7-882E-1429-6A61-1012F040FC02}"/>
              </a:ext>
            </a:extLst>
          </p:cNvPr>
          <p:cNvSpPr txBox="1">
            <a:spLocks noGrp="1"/>
          </p:cNvSpPr>
          <p:nvPr>
            <p:ph type="subTitle" idx="1"/>
          </p:nvPr>
        </p:nvSpPr>
        <p:spPr>
          <a:xfrm>
            <a:off x="1743018" y="1536033"/>
            <a:ext cx="6479439" cy="3078829"/>
          </a:xfrm>
          <a:prstGeom prst="rect">
            <a:avLst/>
          </a:prstGeom>
        </p:spPr>
        <p:txBody>
          <a:bodyPr spcFirstLastPara="1" wrap="square" lIns="91425" tIns="91425" rIns="91425" bIns="91425" anchor="t" anchorCtr="0">
            <a:noAutofit/>
          </a:bodyPr>
          <a:lstStyle/>
          <a:p>
            <a:pPr marL="285750" indent="-285750" algn="just">
              <a:buFont typeface="Courier New" panose="02070309020205020404" pitchFamily="49" charset="0"/>
              <a:buChar char="o"/>
            </a:pPr>
            <a:r>
              <a:rPr lang="en-US" sz="1400" b="1" i="0" dirty="0">
                <a:solidFill>
                  <a:srgbClr val="374151"/>
                </a:solidFill>
                <a:effectLst/>
                <a:latin typeface="Söhne"/>
              </a:rPr>
              <a:t>Capturing fine-grained details: </a:t>
            </a:r>
            <a:r>
              <a:rPr lang="en-US" sz="1400" b="0" i="0" dirty="0">
                <a:solidFill>
                  <a:srgbClr val="374151"/>
                </a:solidFill>
                <a:effectLst/>
                <a:latin typeface="Söhne"/>
              </a:rPr>
              <a:t>Generating images that accurately represent specific colors, textures, and object placements mentioned in text descriptions.</a:t>
            </a:r>
          </a:p>
          <a:p>
            <a:pPr marL="285750" indent="-285750" algn="just">
              <a:buFont typeface="Courier New" panose="02070309020205020404" pitchFamily="49" charset="0"/>
              <a:buChar char="o"/>
            </a:pPr>
            <a:r>
              <a:rPr lang="en-US" sz="1400" b="1" i="0" dirty="0">
                <a:solidFill>
                  <a:srgbClr val="374151"/>
                </a:solidFill>
                <a:effectLst/>
                <a:latin typeface="Söhne"/>
              </a:rPr>
              <a:t>Handling ambiguous descriptions: </a:t>
            </a:r>
            <a:r>
              <a:rPr lang="en-US" sz="1400" b="0" i="0" dirty="0">
                <a:solidFill>
                  <a:srgbClr val="374151"/>
                </a:solidFill>
                <a:effectLst/>
                <a:latin typeface="Söhne"/>
              </a:rPr>
              <a:t>Dealing with vague or ambiguous text descriptions that can make it challenging for the model to generate accurate images.</a:t>
            </a:r>
          </a:p>
          <a:p>
            <a:pPr marL="285750" indent="-285750" algn="just">
              <a:buFont typeface="Courier New" panose="02070309020205020404" pitchFamily="49" charset="0"/>
              <a:buChar char="o"/>
            </a:pPr>
            <a:r>
              <a:rPr lang="en-US" sz="1400" b="1" i="0" dirty="0">
                <a:solidFill>
                  <a:srgbClr val="374151"/>
                </a:solidFill>
                <a:effectLst/>
                <a:latin typeface="Söhne"/>
              </a:rPr>
              <a:t>Balancing diversity and coherence: </a:t>
            </a:r>
            <a:r>
              <a:rPr lang="en-US" sz="1400" b="0" i="0" dirty="0">
                <a:solidFill>
                  <a:srgbClr val="374151"/>
                </a:solidFill>
                <a:effectLst/>
                <a:latin typeface="Söhne"/>
              </a:rPr>
              <a:t>Striking a balance between generating a diverse range of images and maintaining coherence with the text description.</a:t>
            </a:r>
          </a:p>
          <a:p>
            <a:pPr marL="285750" indent="-285750" algn="just">
              <a:buFont typeface="Courier New" panose="02070309020205020404" pitchFamily="49" charset="0"/>
              <a:buChar char="o"/>
            </a:pPr>
            <a:r>
              <a:rPr lang="en-US" sz="1400" b="1" i="0" dirty="0">
                <a:solidFill>
                  <a:srgbClr val="374151"/>
                </a:solidFill>
                <a:effectLst/>
                <a:latin typeface="Söhne"/>
              </a:rPr>
              <a:t>Scaling the model: </a:t>
            </a:r>
            <a:r>
              <a:rPr lang="en-US" sz="1400" b="0" i="0" dirty="0">
                <a:solidFill>
                  <a:srgbClr val="374151"/>
                </a:solidFill>
                <a:effectLst/>
                <a:latin typeface="Söhne"/>
              </a:rPr>
              <a:t>Efficiently scaling the deep convolutional generative adversarial network (DC-GAN) model to handle large datasets without sacrificing performance.</a:t>
            </a:r>
          </a:p>
          <a:p>
            <a:pPr marL="285750" indent="-285750" algn="just">
              <a:buFont typeface="Courier New" panose="02070309020205020404" pitchFamily="49" charset="0"/>
              <a:buChar char="o"/>
            </a:pPr>
            <a:r>
              <a:rPr lang="en-US" sz="1400" b="1" i="0" dirty="0">
                <a:solidFill>
                  <a:srgbClr val="374151"/>
                </a:solidFill>
                <a:effectLst/>
                <a:latin typeface="Söhne"/>
              </a:rPr>
              <a:t>Evaluating image quality</a:t>
            </a:r>
            <a:r>
              <a:rPr lang="en-US" sz="1400" b="0" i="0" dirty="0">
                <a:solidFill>
                  <a:srgbClr val="374151"/>
                </a:solidFill>
                <a:effectLst/>
                <a:latin typeface="Söhne"/>
              </a:rPr>
              <a:t>: Developing effective evaluation metrics to measure the fidelity and quality of the generated images.</a:t>
            </a:r>
            <a:endParaRPr lang="en-US" sz="1400" dirty="0">
              <a:latin typeface="Barlow Semi Condensed"/>
              <a:ea typeface="Barlow Semi Condensed"/>
              <a:cs typeface="Barlow Semi Condensed"/>
              <a:sym typeface="Barlow Semi Condensed"/>
            </a:endParaRPr>
          </a:p>
        </p:txBody>
      </p:sp>
      <p:sp>
        <p:nvSpPr>
          <p:cNvPr id="4" name="Google Shape;2177;p39">
            <a:extLst>
              <a:ext uri="{FF2B5EF4-FFF2-40B4-BE49-F238E27FC236}">
                <a16:creationId xmlns:a16="http://schemas.microsoft.com/office/drawing/2014/main" id="{0D55C1F3-449C-3841-96FA-E9D79CF38C29}"/>
              </a:ext>
            </a:extLst>
          </p:cNvPr>
          <p:cNvSpPr txBox="1">
            <a:spLocks/>
          </p:cNvSpPr>
          <p:nvPr/>
        </p:nvSpPr>
        <p:spPr>
          <a:xfrm>
            <a:off x="4572000" y="403604"/>
            <a:ext cx="3650457"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IN" sz="3200" dirty="0">
                <a:latin typeface="Fjalla One" panose="02000506040000020004" pitchFamily="2" charset="0"/>
              </a:rPr>
              <a:t>4. Research Challenges</a:t>
            </a:r>
          </a:p>
        </p:txBody>
      </p:sp>
    </p:spTree>
    <p:extLst>
      <p:ext uri="{BB962C8B-B14F-4D97-AF65-F5344CB8AC3E}">
        <p14:creationId xmlns:p14="http://schemas.microsoft.com/office/powerpoint/2010/main" val="85212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31CF4FD5-07EF-AF41-9211-D2CBE27404FB}"/>
            </a:ext>
          </a:extLst>
        </p:cNvPr>
        <p:cNvGrpSpPr/>
        <p:nvPr/>
      </p:nvGrpSpPr>
      <p:grpSpPr>
        <a:xfrm>
          <a:off x="0" y="0"/>
          <a:ext cx="0" cy="0"/>
          <a:chOff x="0" y="0"/>
          <a:chExt cx="0" cy="0"/>
        </a:xfrm>
      </p:grpSpPr>
      <p:sp>
        <p:nvSpPr>
          <p:cNvPr id="2241" name="Google Shape;2241;p42">
            <a:extLst>
              <a:ext uri="{FF2B5EF4-FFF2-40B4-BE49-F238E27FC236}">
                <a16:creationId xmlns:a16="http://schemas.microsoft.com/office/drawing/2014/main" id="{D89A3BE9-A18F-8749-08B3-76A1AE8B2021}"/>
              </a:ext>
            </a:extLst>
          </p:cNvPr>
          <p:cNvSpPr txBox="1">
            <a:spLocks noGrp="1"/>
          </p:cNvSpPr>
          <p:nvPr>
            <p:ph type="title"/>
          </p:nvPr>
        </p:nvSpPr>
        <p:spPr>
          <a:xfrm>
            <a:off x="1602018" y="474059"/>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5. Research Objective</a:t>
            </a:r>
            <a:endParaRPr dirty="0"/>
          </a:p>
        </p:txBody>
      </p:sp>
      <p:sp>
        <p:nvSpPr>
          <p:cNvPr id="5" name="TextBox 4">
            <a:extLst>
              <a:ext uri="{FF2B5EF4-FFF2-40B4-BE49-F238E27FC236}">
                <a16:creationId xmlns:a16="http://schemas.microsoft.com/office/drawing/2014/main" id="{A0ED1991-2A57-5637-7C07-EB2D455483CE}"/>
              </a:ext>
            </a:extLst>
          </p:cNvPr>
          <p:cNvSpPr txBox="1"/>
          <p:nvPr/>
        </p:nvSpPr>
        <p:spPr>
          <a:xfrm>
            <a:off x="1546297" y="1497774"/>
            <a:ext cx="627610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rlow Semi Condensed Light"/>
              </a:rPr>
              <a:t>The research objective of the paper is to explore the use of deep convolutional generative adversarial networks (DC-GANs) and </a:t>
            </a:r>
            <a:r>
              <a:rPr lang="en-US" sz="1600" dirty="0" err="1">
                <a:latin typeface="Barlow Semi Condensed Light"/>
              </a:rPr>
              <a:t>GloVe</a:t>
            </a:r>
            <a:r>
              <a:rPr lang="en-US" sz="1600" dirty="0">
                <a:latin typeface="Barlow Semi Condensed Light"/>
              </a:rPr>
              <a:t> embeddings for text-to-image synthesis. The goal is to develop a model that can generate high-quality images that closely match textual descriptions. By addressing the research challenges mentioned earlier, the objective is to advance the field of text-to-image synthesis and improve the visual understanding of natural language descriptions.</a:t>
            </a:r>
          </a:p>
        </p:txBody>
      </p:sp>
    </p:spTree>
    <p:extLst>
      <p:ext uri="{BB962C8B-B14F-4D97-AF65-F5344CB8AC3E}">
        <p14:creationId xmlns:p14="http://schemas.microsoft.com/office/powerpoint/2010/main" val="40963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924A07EE-4C0B-D5E0-033D-B56C85DFAAC9}"/>
            </a:ext>
          </a:extLst>
        </p:cNvPr>
        <p:cNvGrpSpPr/>
        <p:nvPr/>
      </p:nvGrpSpPr>
      <p:grpSpPr>
        <a:xfrm>
          <a:off x="0" y="0"/>
          <a:ext cx="0" cy="0"/>
          <a:chOff x="0" y="0"/>
          <a:chExt cx="0" cy="0"/>
        </a:xfrm>
      </p:grpSpPr>
      <p:sp>
        <p:nvSpPr>
          <p:cNvPr id="2241" name="Google Shape;2241;p42">
            <a:extLst>
              <a:ext uri="{FF2B5EF4-FFF2-40B4-BE49-F238E27FC236}">
                <a16:creationId xmlns:a16="http://schemas.microsoft.com/office/drawing/2014/main" id="{88452103-5E1A-62B2-FF4D-4168A15DF9B2}"/>
              </a:ext>
            </a:extLst>
          </p:cNvPr>
          <p:cNvSpPr txBox="1">
            <a:spLocks noGrp="1"/>
          </p:cNvSpPr>
          <p:nvPr>
            <p:ph type="title"/>
          </p:nvPr>
        </p:nvSpPr>
        <p:spPr>
          <a:xfrm>
            <a:off x="1602018" y="474059"/>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6. Methodology</a:t>
            </a:r>
            <a:endParaRPr dirty="0"/>
          </a:p>
        </p:txBody>
      </p:sp>
      <p:sp>
        <p:nvSpPr>
          <p:cNvPr id="5" name="TextBox 4">
            <a:extLst>
              <a:ext uri="{FF2B5EF4-FFF2-40B4-BE49-F238E27FC236}">
                <a16:creationId xmlns:a16="http://schemas.microsoft.com/office/drawing/2014/main" id="{B54AE38A-AE52-6B92-87ED-CD6452E6102A}"/>
              </a:ext>
            </a:extLst>
          </p:cNvPr>
          <p:cNvSpPr txBox="1"/>
          <p:nvPr/>
        </p:nvSpPr>
        <p:spPr>
          <a:xfrm>
            <a:off x="1602018" y="1294477"/>
            <a:ext cx="627610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rlow Semi Condensed Light"/>
              </a:rPr>
              <a:t>Our methodology involves the use of Generative Adversarial Networks (GANs) to generate images from text descriptions. We utilize </a:t>
            </a:r>
            <a:r>
              <a:rPr lang="en-US" sz="1600" dirty="0" err="1">
                <a:latin typeface="Barlow Semi Condensed Light"/>
              </a:rPr>
              <a:t>GloVe</a:t>
            </a:r>
            <a:r>
              <a:rPr lang="en-US" sz="1600" dirty="0">
                <a:latin typeface="Barlow Semi Condensed Light"/>
              </a:rPr>
              <a:t> embeddings to represent words as dense vectors and capture semantic relationships. The model consists of a Text Encoder, Image Generator, and Image Discriminator. The training protocol involves adversarial training, where the generator and discriminator models are trained simultaneously. The objective is for the generator to create realistic images while the discriminator distinguishes between real and generated images. We use binary cross-entropy as the loss function. This methodology enables us to generate high-quality images from text descriptions.</a:t>
            </a:r>
          </a:p>
        </p:txBody>
      </p:sp>
    </p:spTree>
    <p:extLst>
      <p:ext uri="{BB962C8B-B14F-4D97-AF65-F5344CB8AC3E}">
        <p14:creationId xmlns:p14="http://schemas.microsoft.com/office/powerpoint/2010/main" val="109239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E2494D5F-89F7-451B-4E7F-E442CA6D73C0}"/>
            </a:ext>
          </a:extLst>
        </p:cNvPr>
        <p:cNvGrpSpPr/>
        <p:nvPr/>
      </p:nvGrpSpPr>
      <p:grpSpPr>
        <a:xfrm>
          <a:off x="0" y="0"/>
          <a:ext cx="0" cy="0"/>
          <a:chOff x="0" y="0"/>
          <a:chExt cx="0" cy="0"/>
        </a:xfrm>
      </p:grpSpPr>
      <p:sp>
        <p:nvSpPr>
          <p:cNvPr id="2241" name="Google Shape;2241;p42">
            <a:extLst>
              <a:ext uri="{FF2B5EF4-FFF2-40B4-BE49-F238E27FC236}">
                <a16:creationId xmlns:a16="http://schemas.microsoft.com/office/drawing/2014/main" id="{106CBC7D-3D8D-27A8-B495-FFD3D33B133D}"/>
              </a:ext>
            </a:extLst>
          </p:cNvPr>
          <p:cNvSpPr txBox="1">
            <a:spLocks noGrp="1"/>
          </p:cNvSpPr>
          <p:nvPr>
            <p:ph type="title"/>
          </p:nvPr>
        </p:nvSpPr>
        <p:spPr>
          <a:xfrm>
            <a:off x="2047594" y="221457"/>
            <a:ext cx="4905938" cy="4643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800" dirty="0"/>
              <a:t>Modules/Algorithms</a:t>
            </a:r>
          </a:p>
        </p:txBody>
      </p:sp>
      <p:sp>
        <p:nvSpPr>
          <p:cNvPr id="5" name="TextBox 4">
            <a:extLst>
              <a:ext uri="{FF2B5EF4-FFF2-40B4-BE49-F238E27FC236}">
                <a16:creationId xmlns:a16="http://schemas.microsoft.com/office/drawing/2014/main" id="{BF260438-C807-C0D1-AD02-70B9322762E4}"/>
              </a:ext>
            </a:extLst>
          </p:cNvPr>
          <p:cNvSpPr txBox="1"/>
          <p:nvPr/>
        </p:nvSpPr>
        <p:spPr>
          <a:xfrm>
            <a:off x="1014413" y="685801"/>
            <a:ext cx="6972300"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300" b="0" i="0" dirty="0">
                <a:solidFill>
                  <a:schemeClr val="tx1"/>
                </a:solidFill>
                <a:effectLst/>
                <a:latin typeface="Sohne"/>
              </a:rPr>
              <a:t>Text Encoder:</a:t>
            </a:r>
          </a:p>
          <a:p>
            <a:pPr algn="just"/>
            <a:r>
              <a:rPr lang="en-US" sz="1300" b="0" i="0" dirty="0">
                <a:solidFill>
                  <a:schemeClr val="tx1"/>
                </a:solidFill>
                <a:effectLst/>
                <a:latin typeface="Sohne"/>
              </a:rPr>
              <a:t> Converts textual descriptions into numerical vectors using pre-trained </a:t>
            </a:r>
            <a:r>
              <a:rPr lang="en-US" sz="1300" b="0" i="0" dirty="0" err="1">
                <a:solidFill>
                  <a:schemeClr val="tx1"/>
                </a:solidFill>
                <a:effectLst/>
                <a:latin typeface="Sohne"/>
              </a:rPr>
              <a:t>GloVe</a:t>
            </a:r>
            <a:r>
              <a:rPr lang="en-US" sz="1300" b="0" i="0" dirty="0">
                <a:solidFill>
                  <a:schemeClr val="tx1"/>
                </a:solidFill>
                <a:effectLst/>
                <a:latin typeface="Sohne"/>
              </a:rPr>
              <a:t> embeddings.</a:t>
            </a:r>
          </a:p>
          <a:p>
            <a:pPr algn="just"/>
            <a:endParaRPr lang="en-US" sz="1300" b="0" i="0" dirty="0">
              <a:solidFill>
                <a:schemeClr val="tx1"/>
              </a:solidFill>
              <a:effectLst/>
              <a:latin typeface="Sohne"/>
            </a:endParaRPr>
          </a:p>
          <a:p>
            <a:pPr algn="just"/>
            <a:r>
              <a:rPr lang="en-US" sz="1300" dirty="0" err="1">
                <a:solidFill>
                  <a:schemeClr val="tx1"/>
                </a:solidFill>
                <a:latin typeface="Sohne"/>
              </a:rPr>
              <a:t>GloVe</a:t>
            </a:r>
            <a:r>
              <a:rPr lang="en-US" sz="1300" dirty="0">
                <a:solidFill>
                  <a:schemeClr val="tx1"/>
                </a:solidFill>
                <a:latin typeface="Sohne"/>
              </a:rPr>
              <a:t> Embeddings:</a:t>
            </a:r>
          </a:p>
          <a:p>
            <a:pPr algn="just"/>
            <a:r>
              <a:rPr lang="en-US" sz="1300" dirty="0">
                <a:solidFill>
                  <a:schemeClr val="tx1"/>
                </a:solidFill>
                <a:latin typeface="Sohne"/>
              </a:rPr>
              <a:t>Represents words as dense vectors to capture semantic relationships, aiding in encoding textual descriptions into numerical format.</a:t>
            </a:r>
          </a:p>
          <a:p>
            <a:pPr algn="just"/>
            <a:endParaRPr lang="en-US" sz="1300" dirty="0">
              <a:solidFill>
                <a:schemeClr val="tx1"/>
              </a:solidFill>
              <a:latin typeface="Sohne"/>
            </a:endParaRPr>
          </a:p>
          <a:p>
            <a:pPr algn="just"/>
            <a:r>
              <a:rPr lang="en-US" sz="1300" b="0" i="0" dirty="0">
                <a:solidFill>
                  <a:schemeClr val="tx1"/>
                </a:solidFill>
                <a:effectLst/>
                <a:latin typeface="Sohne"/>
              </a:rPr>
              <a:t>Image Generator and Discriminator Networks:</a:t>
            </a:r>
            <a:r>
              <a:rPr lang="en-US" sz="1300" dirty="0">
                <a:solidFill>
                  <a:schemeClr val="tx1"/>
                </a:solidFill>
                <a:latin typeface="Sohne"/>
              </a:rPr>
              <a:t> </a:t>
            </a:r>
          </a:p>
          <a:p>
            <a:pPr algn="just"/>
            <a:r>
              <a:rPr lang="en-US" sz="1300" b="0" i="0" dirty="0">
                <a:solidFill>
                  <a:schemeClr val="tx1"/>
                </a:solidFill>
                <a:effectLst/>
                <a:latin typeface="Sohne"/>
              </a:rPr>
              <a:t>Utilizing the DC-GAN architecture, these generate images from text and discern between real and generated images, respectively.</a:t>
            </a:r>
          </a:p>
          <a:p>
            <a:pPr algn="just"/>
            <a:endParaRPr lang="en-US" sz="1300" b="0" i="0" dirty="0">
              <a:solidFill>
                <a:schemeClr val="tx1"/>
              </a:solidFill>
              <a:effectLst/>
              <a:latin typeface="Sohne"/>
            </a:endParaRPr>
          </a:p>
          <a:p>
            <a:pPr algn="just"/>
            <a:r>
              <a:rPr lang="en-US" sz="1300" b="0" i="0" dirty="0">
                <a:solidFill>
                  <a:schemeClr val="tx1"/>
                </a:solidFill>
                <a:effectLst/>
                <a:latin typeface="Sohne"/>
              </a:rPr>
              <a:t>Training Protocol:</a:t>
            </a:r>
          </a:p>
          <a:p>
            <a:pPr algn="just"/>
            <a:r>
              <a:rPr lang="en-US" sz="1300" b="0" i="0" dirty="0">
                <a:solidFill>
                  <a:schemeClr val="tx1"/>
                </a:solidFill>
                <a:effectLst/>
                <a:latin typeface="Sohne"/>
              </a:rPr>
              <a:t> Outlines steps and techniques for training the GAN model, encompassing data preprocessing, loss functions, and optimization algorithm as the Adversarial Training. Here, The generator and discriminator models are trained simultaneously in an adversarial manner. The objective is for the generator to create images that resemble real ones, while the discriminator aims to identify fake images.</a:t>
            </a:r>
          </a:p>
          <a:p>
            <a:pPr algn="just"/>
            <a:endParaRPr lang="en-US" sz="1300" b="0" i="0" dirty="0">
              <a:solidFill>
                <a:schemeClr val="tx1"/>
              </a:solidFill>
              <a:effectLst/>
              <a:latin typeface="Sohne"/>
            </a:endParaRPr>
          </a:p>
          <a:p>
            <a:pPr algn="just"/>
            <a:r>
              <a:rPr lang="en-US" sz="1300" dirty="0">
                <a:solidFill>
                  <a:schemeClr val="tx1"/>
                </a:solidFill>
                <a:latin typeface="Sohne"/>
              </a:rPr>
              <a:t> Loss Function: </a:t>
            </a:r>
          </a:p>
          <a:p>
            <a:pPr algn="just"/>
            <a:r>
              <a:rPr lang="en-US" sz="1300" dirty="0">
                <a:solidFill>
                  <a:schemeClr val="tx1"/>
                </a:solidFill>
                <a:latin typeface="Sohne"/>
              </a:rPr>
              <a:t>Binary cross-entropy is used as the loss function for both the generator and discriminator models.</a:t>
            </a:r>
          </a:p>
          <a:p>
            <a:pPr algn="just"/>
            <a:endParaRPr lang="en-US" sz="1300" dirty="0">
              <a:solidFill>
                <a:schemeClr val="tx1"/>
              </a:solidFill>
              <a:latin typeface="Sohne"/>
            </a:endParaRPr>
          </a:p>
        </p:txBody>
      </p:sp>
    </p:spTree>
    <p:extLst>
      <p:ext uri="{BB962C8B-B14F-4D97-AF65-F5344CB8AC3E}">
        <p14:creationId xmlns:p14="http://schemas.microsoft.com/office/powerpoint/2010/main" val="228175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1">
          <a:extLst>
            <a:ext uri="{FF2B5EF4-FFF2-40B4-BE49-F238E27FC236}">
              <a16:creationId xmlns:a16="http://schemas.microsoft.com/office/drawing/2014/main" id="{FAFFDEA6-6377-1CAF-2E1F-01B3708FF2A0}"/>
            </a:ext>
          </a:extLst>
        </p:cNvPr>
        <p:cNvGrpSpPr/>
        <p:nvPr/>
      </p:nvGrpSpPr>
      <p:grpSpPr>
        <a:xfrm>
          <a:off x="0" y="0"/>
          <a:ext cx="0" cy="0"/>
          <a:chOff x="0" y="0"/>
          <a:chExt cx="0" cy="0"/>
        </a:xfrm>
      </p:grpSpPr>
      <p:sp>
        <p:nvSpPr>
          <p:cNvPr id="2733" name="Google Shape;2733;p50">
            <a:extLst>
              <a:ext uri="{FF2B5EF4-FFF2-40B4-BE49-F238E27FC236}">
                <a16:creationId xmlns:a16="http://schemas.microsoft.com/office/drawing/2014/main" id="{518B5E79-02B5-DE12-671B-85C1FFA773A7}"/>
              </a:ext>
            </a:extLst>
          </p:cNvPr>
          <p:cNvSpPr txBox="1">
            <a:spLocks noGrp="1"/>
          </p:cNvSpPr>
          <p:nvPr>
            <p:ph type="subTitle" idx="1"/>
          </p:nvPr>
        </p:nvSpPr>
        <p:spPr>
          <a:xfrm>
            <a:off x="2147419" y="1619642"/>
            <a:ext cx="5160637" cy="15490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a:t>The text-to-image generation model using DC-GANs and </a:t>
            </a:r>
            <a:r>
              <a:rPr lang="en-US" dirty="0" err="1"/>
              <a:t>GloVe</a:t>
            </a:r>
            <a:r>
              <a:rPr lang="en-US" dirty="0"/>
              <a:t> embeddings effectively generates high-quality, semantically accurate images from text descriptions. Rigorous testing confirmed that </a:t>
            </a:r>
            <a:r>
              <a:rPr lang="en-US" dirty="0" err="1"/>
              <a:t>GloVe</a:t>
            </a:r>
            <a:r>
              <a:rPr lang="en-US" dirty="0"/>
              <a:t> embeddings provided superior accuracy in capturing semantic nuances, and using a pre-trained model enhanced image generation. These results highlight the model's potential for applications in creative arts, virtual reality, and advertising.</a:t>
            </a:r>
          </a:p>
        </p:txBody>
      </p:sp>
      <p:sp>
        <p:nvSpPr>
          <p:cNvPr id="3" name="Google Shape;2224;p41">
            <a:extLst>
              <a:ext uri="{FF2B5EF4-FFF2-40B4-BE49-F238E27FC236}">
                <a16:creationId xmlns:a16="http://schemas.microsoft.com/office/drawing/2014/main" id="{383EBBFD-E6E9-4489-60C9-060A6FD164F6}"/>
              </a:ext>
            </a:extLst>
          </p:cNvPr>
          <p:cNvSpPr txBox="1">
            <a:spLocks noGrp="1"/>
          </p:cNvSpPr>
          <p:nvPr>
            <p:ph type="title"/>
          </p:nvPr>
        </p:nvSpPr>
        <p:spPr>
          <a:xfrm>
            <a:off x="1790232" y="435206"/>
            <a:ext cx="6006300" cy="651106"/>
          </a:xfrm>
          <a:prstGeom prst="rect">
            <a:avLst/>
          </a:prstGeom>
        </p:spPr>
        <p:txBody>
          <a:bodyPr spcFirstLastPara="1" wrap="square" lIns="91425" tIns="91425" rIns="91425" bIns="91425" anchor="t" anchorCtr="0">
            <a:noAutofit/>
          </a:bodyPr>
          <a:lstStyle/>
          <a:p>
            <a:pPr algn="ctr"/>
            <a:r>
              <a:rPr lang="en-IN" sz="2800" dirty="0">
                <a:latin typeface="Fjalla One" panose="02000506040000020004" pitchFamily="2" charset="0"/>
              </a:rPr>
              <a:t>8. Result and Discussion</a:t>
            </a:r>
          </a:p>
        </p:txBody>
      </p:sp>
    </p:spTree>
    <p:extLst>
      <p:ext uri="{BB962C8B-B14F-4D97-AF65-F5344CB8AC3E}">
        <p14:creationId xmlns:p14="http://schemas.microsoft.com/office/powerpoint/2010/main" val="305742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412767" y="126155"/>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References</a:t>
            </a:r>
            <a:endParaRPr lang="en" err="1"/>
          </a:p>
        </p:txBody>
      </p:sp>
      <p:sp>
        <p:nvSpPr>
          <p:cNvPr id="2140" name="Google Shape;2140;p37"/>
          <p:cNvSpPr txBox="1">
            <a:spLocks noGrp="1"/>
          </p:cNvSpPr>
          <p:nvPr>
            <p:ph type="subTitle" idx="1"/>
          </p:nvPr>
        </p:nvSpPr>
        <p:spPr>
          <a:xfrm>
            <a:off x="346190" y="901386"/>
            <a:ext cx="7946790" cy="4242114"/>
          </a:xfrm>
          <a:prstGeom prst="rect">
            <a:avLst/>
          </a:prstGeom>
        </p:spPr>
        <p:txBody>
          <a:bodyPr spcFirstLastPara="1" wrap="square" lIns="91425" tIns="91425" rIns="91425" bIns="91425" anchor="t" anchorCtr="0">
            <a:noAutofit/>
          </a:bodyPr>
          <a:lstStyle/>
          <a:p>
            <a:endParaRPr lang="en" sz="1100" dirty="0">
              <a:solidFill>
                <a:schemeClr val="bg2">
                  <a:lumMod val="50000"/>
                </a:schemeClr>
              </a:solidFill>
            </a:endParaRPr>
          </a:p>
          <a:p>
            <a:pPr marL="342900" marR="144780" lvl="0" indent="-342900">
              <a:lnSpc>
                <a:spcPct val="96000"/>
              </a:lnSpc>
              <a:buSzPts val="800"/>
              <a:buFont typeface="Times New Roman" panose="02020603050405020304" pitchFamily="18" charset="0"/>
              <a:buAutoNum type="arabicPeriod"/>
              <a:tabLst>
                <a:tab pos="356870" algn="l"/>
              </a:tabLst>
            </a:pP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Viswanathan,</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B.</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Mehta,</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M.</a:t>
            </a:r>
            <a:r>
              <a:rPr lang="en-US" sz="1100" spc="2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P.</a:t>
            </a:r>
            <a:r>
              <a:rPr lang="en-US" sz="1100" spc="2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Bhavatarini</a:t>
            </a:r>
            <a:r>
              <a:rPr lang="en-US" sz="1100" spc="2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and</a:t>
            </a:r>
            <a:r>
              <a:rPr lang="en-US" sz="1100" spc="2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H.</a:t>
            </a:r>
            <a:r>
              <a:rPr lang="en-US" sz="1100" spc="2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R.</a:t>
            </a:r>
            <a:r>
              <a:rPr lang="en-US" sz="1100" spc="2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Mamatha,</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”Text to Image Translation using Generative Adversarial Networks,”</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2018</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International</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Conference</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on</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Advances</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in</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Computing,</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Com-</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munications</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and</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Informatics</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(ICACCI),</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2018,</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pp.</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1648-1654,</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doi</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10.1109/ICACCI.2018.85 54877.</a:t>
            </a:r>
            <a:endParaRPr lang="en-IN" sz="1100" spc="-10" dirty="0">
              <a:solidFill>
                <a:schemeClr val="bg2">
                  <a:lumMod val="50000"/>
                </a:schemeClr>
              </a:solidFill>
              <a:effectLst/>
              <a:latin typeface="Times New Roman" panose="02020603050405020304" pitchFamily="18" charset="0"/>
              <a:ea typeface="Times New Roman" panose="02020603050405020304" pitchFamily="18" charset="0"/>
            </a:endParaRPr>
          </a:p>
          <a:p>
            <a:pPr marL="342900" marR="148590" lvl="0" indent="-342900">
              <a:lnSpc>
                <a:spcPct val="96000"/>
              </a:lnSpc>
              <a:spcBef>
                <a:spcPts val="50"/>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Z.</a:t>
            </a:r>
            <a:r>
              <a:rPr lang="en-US" sz="1100" spc="9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Wang,</a:t>
            </a:r>
            <a:r>
              <a:rPr lang="en-US" sz="1100" spc="9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Z.</a:t>
            </a:r>
            <a:r>
              <a:rPr lang="en-US" sz="1100" spc="9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Quan,</a:t>
            </a:r>
            <a:r>
              <a:rPr lang="en-US" sz="1100" spc="9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Z.</a:t>
            </a:r>
            <a:r>
              <a:rPr lang="en-US" sz="1100" spc="10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-J.</a:t>
            </a:r>
            <a:r>
              <a:rPr lang="en-US" sz="1100" spc="1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Wang,</a:t>
            </a:r>
            <a:r>
              <a:rPr lang="en-US" sz="1100" spc="9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X.</a:t>
            </a:r>
            <a:r>
              <a:rPr lang="en-US" sz="1100" spc="9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Hu</a:t>
            </a:r>
            <a:r>
              <a:rPr lang="en-US" sz="1100" spc="1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and</a:t>
            </a:r>
            <a:r>
              <a:rPr lang="en-US" sz="1100" spc="10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Y.</a:t>
            </a:r>
            <a:r>
              <a:rPr lang="en-US" sz="1100" spc="9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Chen,</a:t>
            </a:r>
            <a:r>
              <a:rPr lang="en-US" sz="1100" spc="10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”Text</a:t>
            </a:r>
            <a:r>
              <a:rPr lang="en-US" sz="1100" spc="9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to</a:t>
            </a:r>
            <a:r>
              <a:rPr lang="en-US" sz="1100" spc="10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Image</a:t>
            </a:r>
            <a:r>
              <a:rPr lang="en-US" sz="1100" spc="-18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Synthesis</a:t>
            </a:r>
            <a:r>
              <a:rPr lang="en-US" sz="1100" spc="14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With</a:t>
            </a:r>
            <a:r>
              <a:rPr lang="en-US" sz="1100" spc="14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Bidirectional</a:t>
            </a:r>
            <a:r>
              <a:rPr lang="en-US" sz="1100" spc="14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Generative</a:t>
            </a:r>
            <a:r>
              <a:rPr lang="en-US" sz="1100" spc="14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Adversarial</a:t>
            </a:r>
            <a:r>
              <a:rPr lang="en-US" sz="1100" spc="15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Network,”</a:t>
            </a:r>
            <a:r>
              <a:rPr lang="en-US" sz="1100" spc="14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2020</a:t>
            </a:r>
            <a:r>
              <a:rPr lang="en-US" sz="1100" spc="-18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IEEE International Conference on Multimedia and Expo (ICME), 2020,</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pp.</a:t>
            </a:r>
            <a:r>
              <a:rPr lang="en-US" sz="1100" spc="30"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1-6,</a:t>
            </a:r>
            <a:r>
              <a:rPr lang="en-US" sz="1100" spc="3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doi</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a:t>
            </a:r>
            <a:r>
              <a:rPr lang="en-US" sz="1100" spc="4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10.1109/ICME46284.20</a:t>
            </a:r>
            <a:r>
              <a:rPr lang="en-US" sz="1100" spc="4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20.9102904.</a:t>
            </a:r>
            <a:endParaRPr lang="en-IN" sz="1100" spc="-10" dirty="0">
              <a:solidFill>
                <a:schemeClr val="bg2">
                  <a:lumMod val="50000"/>
                </a:schemeClr>
              </a:solidFill>
              <a:effectLst/>
              <a:latin typeface="Times New Roman" panose="02020603050405020304" pitchFamily="18" charset="0"/>
              <a:ea typeface="Times New Roman" panose="02020603050405020304" pitchFamily="18" charset="0"/>
            </a:endParaRPr>
          </a:p>
          <a:p>
            <a:pPr marL="342900" marR="145415" lvl="0" indent="-342900">
              <a:lnSpc>
                <a:spcPct val="96000"/>
              </a:lnSpc>
              <a:spcBef>
                <a:spcPts val="55"/>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H. Zhang et al.,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StackGAN</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 Text to Photo-Realistic Image Synthesis</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with Stacked Generative Adversarial Networks,” 2017 IEEE Interna-</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tional</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 Conference on Computer Vision (ICCV), 2017, pp. 5908-5916,</a:t>
            </a:r>
            <a:r>
              <a:rPr lang="en-US" sz="1100" spc="5" dirty="0">
                <a:solidFill>
                  <a:schemeClr val="bg2">
                    <a:lumMod val="50000"/>
                  </a:schemeClr>
                </a:solidFill>
                <a:effectLst/>
                <a:latin typeface="Times New Roman" panose="02020603050405020304" pitchFamily="18" charset="0"/>
                <a:ea typeface="Times New Roman" panose="02020603050405020304" pitchFamily="18" charset="0"/>
              </a:rPr>
              <a:t> </a:t>
            </a:r>
            <a:r>
              <a:rPr lang="en-US" sz="1100" spc="-10" dirty="0" err="1">
                <a:solidFill>
                  <a:schemeClr val="bg2">
                    <a:lumMod val="50000"/>
                  </a:schemeClr>
                </a:solidFill>
                <a:effectLst/>
                <a:latin typeface="Times New Roman" panose="02020603050405020304" pitchFamily="18" charset="0"/>
                <a:ea typeface="Times New Roman" panose="02020603050405020304" pitchFamily="18" charset="0"/>
              </a:rPr>
              <a:t>doi</a:t>
            </a:r>
            <a:r>
              <a:rPr lang="en-US" sz="1100" spc="-10" dirty="0">
                <a:solidFill>
                  <a:schemeClr val="bg2">
                    <a:lumMod val="50000"/>
                  </a:schemeClr>
                </a:solidFill>
                <a:effectLst/>
                <a:latin typeface="Times New Roman" panose="02020603050405020304" pitchFamily="18" charset="0"/>
                <a:ea typeface="Times New Roman" panose="02020603050405020304" pitchFamily="18" charset="0"/>
              </a:rPr>
              <a:t>: 10.1109/ICCV.2017.629</a:t>
            </a:r>
          </a:p>
          <a:p>
            <a:pPr marL="342900" marR="635" indent="-342900">
              <a:lnSpc>
                <a:spcPct val="96000"/>
              </a:lnSpc>
              <a:spcBef>
                <a:spcPts val="365"/>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latin typeface="Times New Roman" panose="02020603050405020304" pitchFamily="18" charset="0"/>
              </a:rPr>
              <a:t>M. Wang, Y. Yu and B. Li, ”Joint Embedding based Text-to-Image Synthesis,” 2020 IEEE 32nd International Conference on Tools with Artificial Intelligence (ICTAI), 2020, pp. 432-436,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10.1109/IC- TAI50040.20 20.00074.</a:t>
            </a:r>
            <a:endParaRPr lang="en-IN" sz="1100" spc="-10" dirty="0">
              <a:solidFill>
                <a:schemeClr val="bg2">
                  <a:lumMod val="50000"/>
                </a:schemeClr>
              </a:solidFill>
              <a:latin typeface="Times New Roman" panose="02020603050405020304" pitchFamily="18" charset="0"/>
            </a:endParaRPr>
          </a:p>
          <a:p>
            <a:pPr marL="342900" marR="635" indent="-342900">
              <a:lnSpc>
                <a:spcPct val="96000"/>
              </a:lnSpc>
              <a:spcBef>
                <a:spcPts val="70"/>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latin typeface="Times New Roman" panose="02020603050405020304" pitchFamily="18" charset="0"/>
              </a:rPr>
              <a:t>Z. Zhang, Y. Xie and L. Yang, ”Photographic Text-to-Image Synthesis with a </a:t>
            </a:r>
            <a:r>
              <a:rPr lang="en-US" sz="1100" spc="-10" dirty="0" err="1">
                <a:solidFill>
                  <a:schemeClr val="bg2">
                    <a:lumMod val="50000"/>
                  </a:schemeClr>
                </a:solidFill>
                <a:latin typeface="Times New Roman" panose="02020603050405020304" pitchFamily="18" charset="0"/>
              </a:rPr>
              <a:t>HierarchicallyNested</a:t>
            </a:r>
            <a:r>
              <a:rPr lang="en-US" sz="1100" spc="-10" dirty="0">
                <a:solidFill>
                  <a:schemeClr val="bg2">
                    <a:lumMod val="50000"/>
                  </a:schemeClr>
                </a:solidFill>
                <a:latin typeface="Times New Roman" panose="02020603050405020304" pitchFamily="18" charset="0"/>
              </a:rPr>
              <a:t> Adversarial Network,” 2018 IEEE/CVF Conference on Computer Vision and Pattern Recognition, 2018, pp. 6199-6208,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10.1109/CVPR.2018.006 49.</a:t>
            </a:r>
            <a:endParaRPr lang="en-IN" sz="1100" spc="-10" dirty="0">
              <a:solidFill>
                <a:schemeClr val="bg2">
                  <a:lumMod val="50000"/>
                </a:schemeClr>
              </a:solidFill>
              <a:latin typeface="Times New Roman" panose="02020603050405020304" pitchFamily="18" charset="0"/>
            </a:endParaRPr>
          </a:p>
          <a:p>
            <a:pPr marL="342900" indent="-342900">
              <a:lnSpc>
                <a:spcPct val="96000"/>
              </a:lnSpc>
              <a:spcBef>
                <a:spcPts val="65"/>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latin typeface="Times New Roman" panose="02020603050405020304" pitchFamily="18" charset="0"/>
              </a:rPr>
              <a:t>Z. Zhang, J. Zhou, W. Yu and N.   Jiang, ”</a:t>
            </a:r>
            <a:r>
              <a:rPr lang="en-US" sz="1100" spc="-10" dirty="0" err="1">
                <a:solidFill>
                  <a:schemeClr val="bg2">
                    <a:lumMod val="50000"/>
                  </a:schemeClr>
                </a:solidFill>
                <a:latin typeface="Times New Roman" panose="02020603050405020304" pitchFamily="18" charset="0"/>
              </a:rPr>
              <a:t>Drawgan</a:t>
            </a:r>
            <a:r>
              <a:rPr lang="en-US" sz="1100" spc="-10" dirty="0">
                <a:solidFill>
                  <a:schemeClr val="bg2">
                    <a:lumMod val="50000"/>
                  </a:schemeClr>
                </a:solidFill>
                <a:latin typeface="Times New Roman" panose="02020603050405020304" pitchFamily="18" charset="0"/>
              </a:rPr>
              <a:t>:   Text to Image Synthesis with Drawing Generative Adversarial Networks,” ICASSP 2021 - 2021 IEEE International Conference on Acoustics, Speech and Signal Processing (ICASSP), 2021, pp. 4195-4199,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10.1109/ICASSP39728.2 021.9414166.</a:t>
            </a:r>
            <a:endParaRPr lang="en-IN" sz="1100" spc="-10" dirty="0">
              <a:solidFill>
                <a:schemeClr val="bg2">
                  <a:lumMod val="50000"/>
                </a:schemeClr>
              </a:solidFill>
              <a:latin typeface="Times New Roman" panose="02020603050405020304" pitchFamily="18" charset="0"/>
            </a:endParaRPr>
          </a:p>
          <a:p>
            <a:pPr marL="342900" indent="-342900">
              <a:lnSpc>
                <a:spcPct val="96000"/>
              </a:lnSpc>
              <a:spcBef>
                <a:spcPts val="75"/>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latin typeface="Times New Roman" panose="02020603050405020304" pitchFamily="18" charset="0"/>
              </a:rPr>
              <a:t>H. Zhang et al., ”</a:t>
            </a:r>
            <a:r>
              <a:rPr lang="en-US" sz="1100" spc="-10" dirty="0" err="1">
                <a:solidFill>
                  <a:schemeClr val="bg2">
                    <a:lumMod val="50000"/>
                  </a:schemeClr>
                </a:solidFill>
                <a:latin typeface="Times New Roman" panose="02020603050405020304" pitchFamily="18" charset="0"/>
              </a:rPr>
              <a:t>StackGAN</a:t>
            </a:r>
            <a:r>
              <a:rPr lang="en-US" sz="1100" spc="-10" dirty="0">
                <a:solidFill>
                  <a:schemeClr val="bg2">
                    <a:lumMod val="50000"/>
                  </a:schemeClr>
                </a:solidFill>
                <a:latin typeface="Times New Roman" panose="02020603050405020304" pitchFamily="18" charset="0"/>
              </a:rPr>
              <a:t>++: Realistic Image Synthesis with Stacked Generative Adversarial Networks,” in IEEE Transactions on Pattern Analysis and Machine Intelligence, vol. 41, no. 8, pp. 1947- 1962, 1 Aug. 2019,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10.1109/TPAMI.2018.2856256</a:t>
            </a:r>
            <a:endParaRPr lang="en-IN" sz="1100" spc="-10" dirty="0">
              <a:solidFill>
                <a:schemeClr val="bg2">
                  <a:lumMod val="50000"/>
                </a:schemeClr>
              </a:solidFill>
              <a:latin typeface="Times New Roman" panose="02020603050405020304" pitchFamily="18" charset="0"/>
            </a:endParaRPr>
          </a:p>
          <a:p>
            <a:pPr marL="342900" indent="-342900">
              <a:lnSpc>
                <a:spcPct val="96000"/>
              </a:lnSpc>
              <a:spcBef>
                <a:spcPts val="70"/>
              </a:spcBef>
              <a:buSzPts val="800"/>
              <a:buFont typeface="Times New Roman" panose="02020603050405020304" pitchFamily="18" charset="0"/>
              <a:buAutoNum type="arabicPeriod"/>
              <a:tabLst>
                <a:tab pos="356870" algn="l"/>
              </a:tabLst>
            </a:pPr>
            <a:r>
              <a:rPr lang="en-US" sz="1100" spc="-10" dirty="0">
                <a:solidFill>
                  <a:schemeClr val="bg2">
                    <a:lumMod val="50000"/>
                  </a:schemeClr>
                </a:solidFill>
                <a:latin typeface="Times New Roman" panose="02020603050405020304" pitchFamily="18" charset="0"/>
              </a:rPr>
              <a:t>F. Feng, T. Niu, R. Li and X. Wang, ”Modality Disentangled </a:t>
            </a:r>
            <a:r>
              <a:rPr lang="en-US" sz="1100" spc="-10" dirty="0" err="1">
                <a:solidFill>
                  <a:schemeClr val="bg2">
                    <a:lumMod val="50000"/>
                  </a:schemeClr>
                </a:solidFill>
                <a:latin typeface="Times New Roman" panose="02020603050405020304" pitchFamily="18" charset="0"/>
              </a:rPr>
              <a:t>Discrimi</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nator</a:t>
            </a:r>
            <a:r>
              <a:rPr lang="en-US" sz="1100" spc="-10" dirty="0">
                <a:solidFill>
                  <a:schemeClr val="bg2">
                    <a:lumMod val="50000"/>
                  </a:schemeClr>
                </a:solidFill>
                <a:latin typeface="Times New Roman" panose="02020603050405020304" pitchFamily="18" charset="0"/>
              </a:rPr>
              <a:t> for </a:t>
            </a:r>
            <a:r>
              <a:rPr lang="en-US" sz="1100" spc="-10" dirty="0" err="1">
                <a:solidFill>
                  <a:schemeClr val="bg2">
                    <a:lumMod val="50000"/>
                  </a:schemeClr>
                </a:solidFill>
                <a:latin typeface="Times New Roman" panose="02020603050405020304" pitchFamily="18" charset="0"/>
              </a:rPr>
              <a:t>Textto</a:t>
            </a:r>
            <a:r>
              <a:rPr lang="en-US" sz="1100" spc="-10" dirty="0">
                <a:solidFill>
                  <a:schemeClr val="bg2">
                    <a:lumMod val="50000"/>
                  </a:schemeClr>
                </a:solidFill>
                <a:latin typeface="Times New Roman" panose="02020603050405020304" pitchFamily="18" charset="0"/>
              </a:rPr>
              <a:t>-Image Synthesis,” in IEEE Transactions on Multimedia, vol. 24, pp. 2112-2124, 2022,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10.1109/TMM.2021.307 5997.</a:t>
            </a:r>
            <a:endParaRPr lang="en-IN" sz="1100" spc="-10" dirty="0">
              <a:solidFill>
                <a:schemeClr val="bg2">
                  <a:lumMod val="50000"/>
                </a:schemeClr>
              </a:solidFill>
              <a:latin typeface="Times New Roman" panose="02020603050405020304" pitchFamily="18" charset="0"/>
            </a:endParaRPr>
          </a:p>
          <a:p>
            <a:pPr marL="342900" marR="145415" indent="-342900">
              <a:lnSpc>
                <a:spcPct val="96000"/>
              </a:lnSpc>
              <a:spcBef>
                <a:spcPts val="55"/>
              </a:spcBef>
              <a:buSzPts val="800"/>
              <a:buFont typeface="Times New Roman" panose="02020603050405020304" pitchFamily="18" charset="0"/>
              <a:buAutoNum type="arabicPeriod"/>
              <a:tabLst>
                <a:tab pos="356870" algn="l"/>
              </a:tabLst>
            </a:pPr>
            <a:endParaRPr lang="en-IN" sz="1100" spc="-10" dirty="0">
              <a:solidFill>
                <a:schemeClr val="bg2">
                  <a:lumMod val="50000"/>
                </a:schemeClr>
              </a:solidFill>
              <a:latin typeface="Times New Roman" panose="02020603050405020304" pitchFamily="18" charset="0"/>
            </a:endParaRPr>
          </a:p>
          <a:p>
            <a:pPr marL="171450" indent="-171450">
              <a:buChar char="•"/>
            </a:pPr>
            <a:endParaRPr lang="en-US" sz="1200" dirty="0"/>
          </a:p>
          <a:p>
            <a:pPr>
              <a:buChar char="•"/>
            </a:pPr>
            <a:endParaRPr lang="en-US" sz="1200" dirty="0"/>
          </a:p>
          <a:p>
            <a:pPr>
              <a:buChar char="•"/>
            </a:pPr>
            <a:endParaRPr lang="en" sz="1200" dirty="0"/>
          </a:p>
          <a:p>
            <a:pPr>
              <a:buChar char="•"/>
            </a:pPr>
            <a:endParaRPr lang="en" sz="1200" dirty="0">
              <a:solidFill>
                <a:srgbClr val="77C6FC"/>
              </a:solidFill>
            </a:endParaRPr>
          </a:p>
          <a:p>
            <a:pPr marL="171450" indent="-171450">
              <a:buChar char="•"/>
            </a:pPr>
            <a:endParaRPr lang="en" sz="1200" dirty="0">
              <a:solidFill>
                <a:srgbClr val="77C6FC"/>
              </a:solidFill>
            </a:endParaRPr>
          </a:p>
          <a:p>
            <a:pPr>
              <a:buChar char="•"/>
            </a:pPr>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3D3D3D"/>
              </a:solidFill>
            </a:endParaRPr>
          </a:p>
          <a:p>
            <a:endParaRPr lang="en" sz="1200" dirty="0">
              <a:solidFill>
                <a:srgbClr val="3D3D3D"/>
              </a:solidFill>
            </a:endParaRPr>
          </a:p>
          <a:p>
            <a:endParaRPr lang="en" sz="1200" dirty="0">
              <a:solidFill>
                <a:srgbClr val="3D3D3D"/>
              </a:solidFill>
            </a:endParaRPr>
          </a:p>
          <a:p>
            <a:pPr>
              <a:lnSpc>
                <a:spcPct val="114999"/>
              </a:lnSpc>
            </a:pPr>
            <a:endParaRPr lang="en" dirty="0">
              <a:solidFill>
                <a:srgbClr val="77C6F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
          <a:extLst>
            <a:ext uri="{FF2B5EF4-FFF2-40B4-BE49-F238E27FC236}">
              <a16:creationId xmlns:a16="http://schemas.microsoft.com/office/drawing/2014/main" id="{107FE3FA-27AD-B28B-85E1-6AC5283F78C3}"/>
            </a:ext>
          </a:extLst>
        </p:cNvPr>
        <p:cNvGrpSpPr/>
        <p:nvPr/>
      </p:nvGrpSpPr>
      <p:grpSpPr>
        <a:xfrm>
          <a:off x="0" y="0"/>
          <a:ext cx="0" cy="0"/>
          <a:chOff x="0" y="0"/>
          <a:chExt cx="0" cy="0"/>
        </a:xfrm>
      </p:grpSpPr>
      <p:sp>
        <p:nvSpPr>
          <p:cNvPr id="2140" name="Google Shape;2140;p37">
            <a:extLst>
              <a:ext uri="{FF2B5EF4-FFF2-40B4-BE49-F238E27FC236}">
                <a16:creationId xmlns:a16="http://schemas.microsoft.com/office/drawing/2014/main" id="{817D18D9-6478-3E17-55BA-3CE9E0A694FF}"/>
              </a:ext>
            </a:extLst>
          </p:cNvPr>
          <p:cNvSpPr txBox="1">
            <a:spLocks noGrp="1"/>
          </p:cNvSpPr>
          <p:nvPr>
            <p:ph type="subTitle" idx="1"/>
          </p:nvPr>
        </p:nvSpPr>
        <p:spPr>
          <a:xfrm>
            <a:off x="346190" y="901386"/>
            <a:ext cx="7946790" cy="4242114"/>
          </a:xfrm>
          <a:prstGeom prst="rect">
            <a:avLst/>
          </a:prstGeom>
        </p:spPr>
        <p:txBody>
          <a:bodyPr spcFirstLastPara="1" wrap="square" lIns="91425" tIns="91425" rIns="91425" bIns="91425" anchor="t" anchorCtr="0">
            <a:noAutofit/>
          </a:bodyPr>
          <a:lstStyle/>
          <a:p>
            <a:endParaRPr lang="en" sz="1100" dirty="0">
              <a:solidFill>
                <a:schemeClr val="bg2">
                  <a:lumMod val="50000"/>
                </a:schemeClr>
              </a:solidFill>
            </a:endParaRPr>
          </a:p>
          <a:p>
            <a:pPr lvl="0">
              <a:lnSpc>
                <a:spcPct val="96000"/>
              </a:lnSpc>
              <a:spcBef>
                <a:spcPts val="80"/>
              </a:spcBef>
              <a:buSzPts val="800"/>
              <a:tabLst>
                <a:tab pos="356870" algn="l"/>
              </a:tabLst>
            </a:pPr>
            <a:r>
              <a:rPr lang="en-US" sz="1100" spc="-10" dirty="0">
                <a:solidFill>
                  <a:schemeClr val="bg2">
                    <a:lumMod val="50000"/>
                  </a:schemeClr>
                </a:solidFill>
                <a:latin typeface="Times New Roman" panose="02020603050405020304" pitchFamily="18" charset="0"/>
              </a:rPr>
              <a:t>9.  W. Li et al., ”</a:t>
            </a:r>
            <a:r>
              <a:rPr lang="en-US" sz="1100" spc="-10" dirty="0" err="1">
                <a:solidFill>
                  <a:schemeClr val="bg2">
                    <a:lumMod val="50000"/>
                  </a:schemeClr>
                </a:solidFill>
                <a:latin typeface="Times New Roman" panose="02020603050405020304" pitchFamily="18" charset="0"/>
              </a:rPr>
              <a:t>ObjectDriven</a:t>
            </a:r>
            <a:r>
              <a:rPr lang="en-US" sz="1100" spc="-10" dirty="0">
                <a:solidFill>
                  <a:schemeClr val="bg2">
                    <a:lumMod val="50000"/>
                  </a:schemeClr>
                </a:solidFill>
                <a:latin typeface="Times New Roman" panose="02020603050405020304" pitchFamily="18" charset="0"/>
              </a:rPr>
              <a:t> Text-To-Image Synthesis via Adver- </a:t>
            </a:r>
            <a:r>
              <a:rPr lang="en-US" sz="1100" spc="-10" dirty="0" err="1">
                <a:solidFill>
                  <a:schemeClr val="bg2">
                    <a:lumMod val="50000"/>
                  </a:schemeClr>
                </a:solidFill>
                <a:latin typeface="Times New Roman" panose="02020603050405020304" pitchFamily="18" charset="0"/>
              </a:rPr>
              <a:t>sarial</a:t>
            </a:r>
            <a:r>
              <a:rPr lang="en-US" sz="1100" spc="-10" dirty="0">
                <a:solidFill>
                  <a:schemeClr val="bg2">
                    <a:lumMod val="50000"/>
                  </a:schemeClr>
                </a:solidFill>
                <a:latin typeface="Times New Roman" panose="02020603050405020304" pitchFamily="18" charset="0"/>
              </a:rPr>
              <a:t> Training,” 2019 IEEE/CVF Conference on   Computer   Vi- </a:t>
            </a:r>
            <a:r>
              <a:rPr lang="en-US" sz="1100" spc="-10" dirty="0" err="1">
                <a:solidFill>
                  <a:schemeClr val="bg2">
                    <a:lumMod val="50000"/>
                  </a:schemeClr>
                </a:solidFill>
                <a:latin typeface="Times New Roman" panose="02020603050405020304" pitchFamily="18" charset="0"/>
              </a:rPr>
              <a:t>sion</a:t>
            </a:r>
            <a:r>
              <a:rPr lang="en-US" sz="1100" spc="-10" dirty="0">
                <a:solidFill>
                  <a:schemeClr val="bg2">
                    <a:lumMod val="50000"/>
                  </a:schemeClr>
                </a:solidFill>
                <a:latin typeface="Times New Roman" panose="02020603050405020304" pitchFamily="18" charset="0"/>
              </a:rPr>
              <a:t>     and Pattern Recognition (CVPR), 2019, pp. 12166-12174,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10.1109/CVPR.2019.012 45.</a:t>
            </a:r>
            <a:endParaRPr lang="en-IN" sz="1100" spc="-10" dirty="0">
              <a:solidFill>
                <a:schemeClr val="bg2">
                  <a:lumMod val="50000"/>
                </a:schemeClr>
              </a:solidFill>
              <a:latin typeface="Times New Roman" panose="02020603050405020304" pitchFamily="18" charset="0"/>
            </a:endParaRPr>
          </a:p>
          <a:p>
            <a:pPr lvl="0">
              <a:lnSpc>
                <a:spcPct val="96000"/>
              </a:lnSpc>
              <a:spcBef>
                <a:spcPts val="70"/>
              </a:spcBef>
              <a:buSzPts val="800"/>
              <a:tabLst>
                <a:tab pos="356870" algn="l"/>
              </a:tabLst>
            </a:pPr>
            <a:r>
              <a:rPr lang="en-US" sz="1100" spc="-10" dirty="0">
                <a:solidFill>
                  <a:schemeClr val="bg2">
                    <a:lumMod val="50000"/>
                  </a:schemeClr>
                </a:solidFill>
                <a:latin typeface="Times New Roman" panose="02020603050405020304" pitchFamily="18" charset="0"/>
              </a:rPr>
              <a:t>10. H. Tan, X. Liu, B. Yin and X. Li, ”Cross-Modal Semantic Match- </a:t>
            </a:r>
            <a:r>
              <a:rPr lang="en-US" sz="1100" spc="-10" dirty="0" err="1">
                <a:solidFill>
                  <a:schemeClr val="bg2">
                    <a:lumMod val="50000"/>
                  </a:schemeClr>
                </a:solidFill>
                <a:latin typeface="Times New Roman" panose="02020603050405020304" pitchFamily="18" charset="0"/>
              </a:rPr>
              <a:t>ing</a:t>
            </a:r>
            <a:r>
              <a:rPr lang="en-US" sz="1100" spc="-10" dirty="0">
                <a:solidFill>
                  <a:schemeClr val="bg2">
                    <a:lumMod val="50000"/>
                  </a:schemeClr>
                </a:solidFill>
                <a:latin typeface="Times New Roman" panose="02020603050405020304" pitchFamily="18" charset="0"/>
              </a:rPr>
              <a:t> Generative Adversarial Networks for Text-</a:t>
            </a:r>
            <a:r>
              <a:rPr lang="en-US" sz="1100" spc="-10" dirty="0" err="1">
                <a:solidFill>
                  <a:schemeClr val="bg2">
                    <a:lumMod val="50000"/>
                  </a:schemeClr>
                </a:solidFill>
                <a:latin typeface="Times New Roman" panose="02020603050405020304" pitchFamily="18" charset="0"/>
              </a:rPr>
              <a:t>toImage</a:t>
            </a:r>
            <a:r>
              <a:rPr lang="en-US" sz="1100" spc="-10" dirty="0">
                <a:solidFill>
                  <a:schemeClr val="bg2">
                    <a:lumMod val="50000"/>
                  </a:schemeClr>
                </a:solidFill>
                <a:latin typeface="Times New Roman" panose="02020603050405020304" pitchFamily="18" charset="0"/>
              </a:rPr>
              <a:t> Synthesis,” in IEEE Transactions on Multimedia, vol. 24, pp. 832-845, 2022, </a:t>
            </a:r>
            <a:r>
              <a:rPr lang="en-US" sz="1100" spc="-10" dirty="0" err="1">
                <a:solidFill>
                  <a:schemeClr val="bg2">
                    <a:lumMod val="50000"/>
                  </a:schemeClr>
                </a:solidFill>
                <a:latin typeface="Times New Roman" panose="02020603050405020304" pitchFamily="18" charset="0"/>
              </a:rPr>
              <a:t>doi</a:t>
            </a:r>
            <a:r>
              <a:rPr lang="en-US" sz="1100" spc="-10" dirty="0">
                <a:solidFill>
                  <a:schemeClr val="bg2">
                    <a:lumMod val="50000"/>
                  </a:schemeClr>
                </a:solidFill>
                <a:latin typeface="Times New Roman" panose="02020603050405020304" pitchFamily="18" charset="0"/>
              </a:rPr>
              <a:t>: 10.1109/TMM.2021.306 0291.</a:t>
            </a:r>
            <a:endParaRPr lang="en-IN" sz="1100" spc="-10" dirty="0">
              <a:solidFill>
                <a:schemeClr val="bg2">
                  <a:lumMod val="50000"/>
                </a:schemeClr>
              </a:solidFill>
              <a:latin typeface="Times New Roman" panose="02020603050405020304" pitchFamily="18" charset="0"/>
            </a:endParaRPr>
          </a:p>
          <a:p>
            <a:pPr lvl="0">
              <a:lnSpc>
                <a:spcPct val="96000"/>
              </a:lnSpc>
              <a:spcBef>
                <a:spcPts val="65"/>
              </a:spcBef>
              <a:buSzPts val="800"/>
              <a:tabLst>
                <a:tab pos="356870" algn="l"/>
              </a:tabLst>
            </a:pPr>
            <a:r>
              <a:rPr lang="en-US" sz="1100" spc="-10" dirty="0">
                <a:solidFill>
                  <a:schemeClr val="bg2">
                    <a:lumMod val="50000"/>
                  </a:schemeClr>
                </a:solidFill>
                <a:latin typeface="Times New Roman" panose="02020603050405020304" pitchFamily="18" charset="0"/>
              </a:rPr>
              <a:t>11. </a:t>
            </a:r>
            <a:r>
              <a:rPr lang="en-US" sz="1100" spc="-10" dirty="0" err="1">
                <a:solidFill>
                  <a:schemeClr val="bg2">
                    <a:lumMod val="50000"/>
                  </a:schemeClr>
                </a:solidFill>
                <a:latin typeface="Times New Roman" panose="02020603050405020304" pitchFamily="18" charset="0"/>
              </a:rPr>
              <a:t>Xiangqing</a:t>
            </a:r>
            <a:r>
              <a:rPr lang="en-US" sz="1100" spc="-10" dirty="0">
                <a:solidFill>
                  <a:schemeClr val="bg2">
                    <a:lumMod val="50000"/>
                  </a:schemeClr>
                </a:solidFill>
                <a:latin typeface="Times New Roman" panose="02020603050405020304" pitchFamily="18" charset="0"/>
              </a:rPr>
              <a:t> Shen, Bing Liu, Yong Zhou, Jiaqi Zhao, </a:t>
            </a:r>
            <a:r>
              <a:rPr lang="en-US" sz="1100" spc="-10" dirty="0" err="1">
                <a:solidFill>
                  <a:schemeClr val="bg2">
                    <a:lumMod val="50000"/>
                  </a:schemeClr>
                </a:solidFill>
                <a:latin typeface="Times New Roman" panose="02020603050405020304" pitchFamily="18" charset="0"/>
              </a:rPr>
              <a:t>Mingming</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Liu,“Remote</a:t>
            </a:r>
            <a:r>
              <a:rPr lang="en-US" sz="1100" spc="-10" dirty="0">
                <a:solidFill>
                  <a:schemeClr val="bg2">
                    <a:lumMod val="50000"/>
                  </a:schemeClr>
                </a:solidFill>
                <a:latin typeface="Times New Roman" panose="02020603050405020304" pitchFamily="18" charset="0"/>
              </a:rPr>
              <a:t> sensing image captioning via Variational Autoencoder and Reinforcement </a:t>
            </a:r>
            <a:r>
              <a:rPr lang="en-US" sz="1100" spc="-10" dirty="0" err="1">
                <a:solidFill>
                  <a:schemeClr val="bg2">
                    <a:lumMod val="50000"/>
                  </a:schemeClr>
                </a:solidFill>
                <a:latin typeface="Times New Roman" panose="02020603050405020304" pitchFamily="18" charset="0"/>
              </a:rPr>
              <a:t>Learning,Knowledge</a:t>
            </a:r>
            <a:r>
              <a:rPr lang="en-US" sz="1100" spc="-10" dirty="0">
                <a:solidFill>
                  <a:schemeClr val="bg2">
                    <a:lumMod val="50000"/>
                  </a:schemeClr>
                </a:solidFill>
                <a:latin typeface="Times New Roman" panose="02020603050405020304" pitchFamily="18" charset="0"/>
              </a:rPr>
              <a:t>-Based Systems,” Volume 203,2020,105920, ISSN 0950-7051,</a:t>
            </a:r>
            <a:endParaRPr lang="en-IN" sz="1100" spc="-10" dirty="0">
              <a:solidFill>
                <a:schemeClr val="bg2">
                  <a:lumMod val="50000"/>
                </a:schemeClr>
              </a:solidFill>
              <a:latin typeface="Times New Roman" panose="02020603050405020304" pitchFamily="18" charset="0"/>
            </a:endParaRPr>
          </a:p>
          <a:p>
            <a:pPr lvl="0">
              <a:lnSpc>
                <a:spcPct val="96000"/>
              </a:lnSpc>
              <a:spcBef>
                <a:spcPts val="80"/>
              </a:spcBef>
              <a:buSzPts val="800"/>
              <a:tabLst>
                <a:tab pos="356870" algn="l"/>
              </a:tabLst>
            </a:pPr>
            <a:r>
              <a:rPr lang="en-US" sz="1100" spc="-10" dirty="0">
                <a:solidFill>
                  <a:schemeClr val="bg2">
                    <a:lumMod val="50000"/>
                  </a:schemeClr>
                </a:solidFill>
                <a:latin typeface="Times New Roman" panose="02020603050405020304" pitchFamily="18" charset="0"/>
              </a:rPr>
              <a:t>12. </a:t>
            </a:r>
            <a:r>
              <a:rPr lang="en-US" sz="1100" spc="-10" dirty="0" err="1">
                <a:solidFill>
                  <a:schemeClr val="bg2">
                    <a:lumMod val="50000"/>
                  </a:schemeClr>
                </a:solidFill>
                <a:latin typeface="Times New Roman" panose="02020603050405020304" pitchFamily="18" charset="0"/>
              </a:rPr>
              <a:t>Haileleol</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Tibebu</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Aadil</a:t>
            </a:r>
            <a:r>
              <a:rPr lang="en-US" sz="1100" spc="-10" dirty="0">
                <a:solidFill>
                  <a:schemeClr val="bg2">
                    <a:lumMod val="50000"/>
                  </a:schemeClr>
                </a:solidFill>
                <a:latin typeface="Times New Roman" panose="02020603050405020304" pitchFamily="18" charset="0"/>
              </a:rPr>
              <a:t> Malik, Varuna De Silva,” Text to Image </a:t>
            </a:r>
            <a:r>
              <a:rPr lang="en-US" sz="1100" spc="-10" dirty="0" err="1">
                <a:solidFill>
                  <a:schemeClr val="bg2">
                    <a:lumMod val="50000"/>
                  </a:schemeClr>
                </a:solidFill>
                <a:latin typeface="Times New Roman" panose="02020603050405020304" pitchFamily="18" charset="0"/>
              </a:rPr>
              <a:t>Synthe</a:t>
            </a:r>
            <a:r>
              <a:rPr lang="en-US" sz="1100" spc="-10" dirty="0">
                <a:solidFill>
                  <a:schemeClr val="bg2">
                    <a:lumMod val="50000"/>
                  </a:schemeClr>
                </a:solidFill>
                <a:latin typeface="Times New Roman" panose="02020603050405020304" pitchFamily="18" charset="0"/>
              </a:rPr>
              <a:t>- sis using </a:t>
            </a:r>
            <a:r>
              <a:rPr lang="en-US" sz="1100" spc="-10" dirty="0" err="1">
                <a:solidFill>
                  <a:schemeClr val="bg2">
                    <a:lumMod val="50000"/>
                  </a:schemeClr>
                </a:solidFill>
                <a:latin typeface="Times New Roman" panose="02020603050405020304" pitchFamily="18" charset="0"/>
              </a:rPr>
              <a:t>StackednConditional</a:t>
            </a:r>
            <a:r>
              <a:rPr lang="en-US" sz="1100" spc="-10" dirty="0">
                <a:solidFill>
                  <a:schemeClr val="bg2">
                    <a:lumMod val="50000"/>
                  </a:schemeClr>
                </a:solidFill>
                <a:latin typeface="Times New Roman" panose="02020603050405020304" pitchFamily="18" charset="0"/>
              </a:rPr>
              <a:t> Variational Autoencoders and Conditional Generative Adversarial Networks,” Institute of Digital Technologies, Loughborough University,</a:t>
            </a:r>
            <a:endParaRPr lang="en-IN" sz="1100" spc="-10" dirty="0">
              <a:solidFill>
                <a:schemeClr val="bg2">
                  <a:lumMod val="50000"/>
                </a:schemeClr>
              </a:solidFill>
              <a:latin typeface="Times New Roman" panose="02020603050405020304" pitchFamily="18" charset="0"/>
            </a:endParaRPr>
          </a:p>
          <a:p>
            <a:pPr marR="1270" lvl="0">
              <a:lnSpc>
                <a:spcPct val="96000"/>
              </a:lnSpc>
              <a:spcBef>
                <a:spcPts val="65"/>
              </a:spcBef>
              <a:buSzPts val="800"/>
              <a:tabLst>
                <a:tab pos="356870" algn="l"/>
              </a:tabLst>
            </a:pPr>
            <a:r>
              <a:rPr lang="en-US" sz="1100" spc="-10" dirty="0">
                <a:solidFill>
                  <a:schemeClr val="bg2">
                    <a:lumMod val="50000"/>
                  </a:schemeClr>
                </a:solidFill>
                <a:latin typeface="Times New Roman" panose="02020603050405020304" pitchFamily="18" charset="0"/>
              </a:rPr>
              <a:t>13. Purnima Sai </a:t>
            </a:r>
            <a:r>
              <a:rPr lang="en-US" sz="1100" spc="-10" dirty="0" err="1">
                <a:solidFill>
                  <a:schemeClr val="bg2">
                    <a:lumMod val="50000"/>
                  </a:schemeClr>
                </a:solidFill>
                <a:latin typeface="Times New Roman" panose="02020603050405020304" pitchFamily="18" charset="0"/>
              </a:rPr>
              <a:t>Koumudi</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Panguluri</a:t>
            </a:r>
            <a:r>
              <a:rPr lang="en-US" sz="1100" spc="-10" dirty="0">
                <a:solidFill>
                  <a:schemeClr val="bg2">
                    <a:lumMod val="50000"/>
                  </a:schemeClr>
                </a:solidFill>
                <a:latin typeface="Times New Roman" panose="02020603050405020304" pitchFamily="18" charset="0"/>
              </a:rPr>
              <a:t>, Kishore Kumar </a:t>
            </a:r>
            <a:r>
              <a:rPr lang="en-US" sz="1100" spc="-10" dirty="0" err="1">
                <a:solidFill>
                  <a:schemeClr val="bg2">
                    <a:lumMod val="50000"/>
                  </a:schemeClr>
                </a:solidFill>
                <a:latin typeface="Times New Roman" panose="02020603050405020304" pitchFamily="18" charset="0"/>
              </a:rPr>
              <a:t>Kamarajugadda</a:t>
            </a:r>
            <a:r>
              <a:rPr lang="en-US" sz="1100" spc="-10" dirty="0">
                <a:solidFill>
                  <a:schemeClr val="bg2">
                    <a:lumMod val="50000"/>
                  </a:schemeClr>
                </a:solidFill>
                <a:latin typeface="Times New Roman" panose="02020603050405020304" pitchFamily="18" charset="0"/>
              </a:rPr>
              <a:t>, “ Image Generation using Variational </a:t>
            </a:r>
            <a:r>
              <a:rPr lang="en-US" sz="1100" spc="-10" dirty="0" err="1">
                <a:solidFill>
                  <a:schemeClr val="bg2">
                    <a:lumMod val="50000"/>
                  </a:schemeClr>
                </a:solidFill>
                <a:latin typeface="Times New Roman" panose="02020603050405020304" pitchFamily="18" charset="0"/>
              </a:rPr>
              <a:t>Autoencoders”,International</a:t>
            </a:r>
            <a:r>
              <a:rPr lang="en-US" sz="1100" spc="-10" dirty="0">
                <a:solidFill>
                  <a:schemeClr val="bg2">
                    <a:lumMod val="50000"/>
                  </a:schemeClr>
                </a:solidFill>
                <a:latin typeface="Times New Roman" panose="02020603050405020304" pitchFamily="18" charset="0"/>
              </a:rPr>
              <a:t> Journal of Innovative Technology and Exploring Engineering (IJITEE) ,ISSN: 2278-3075, Volume-9 Issue-5, March 2020</a:t>
            </a:r>
            <a:endParaRPr lang="en-IN" sz="1100" spc="-10" dirty="0">
              <a:solidFill>
                <a:schemeClr val="bg2">
                  <a:lumMod val="50000"/>
                </a:schemeClr>
              </a:solidFill>
              <a:latin typeface="Times New Roman" panose="02020603050405020304" pitchFamily="18" charset="0"/>
            </a:endParaRPr>
          </a:p>
          <a:p>
            <a:pPr lvl="0">
              <a:lnSpc>
                <a:spcPct val="96000"/>
              </a:lnSpc>
              <a:spcBef>
                <a:spcPts val="70"/>
              </a:spcBef>
              <a:buSzPts val="800"/>
              <a:tabLst>
                <a:tab pos="356870" algn="l"/>
              </a:tabLst>
            </a:pPr>
            <a:r>
              <a:rPr lang="en-US" sz="1100" spc="-10" dirty="0">
                <a:solidFill>
                  <a:schemeClr val="bg2">
                    <a:lumMod val="50000"/>
                  </a:schemeClr>
                </a:solidFill>
                <a:latin typeface="Times New Roman" panose="02020603050405020304" pitchFamily="18" charset="0"/>
              </a:rPr>
              <a:t>14. </a:t>
            </a:r>
            <a:r>
              <a:rPr lang="en-US" sz="1100" spc="-10" dirty="0" err="1">
                <a:solidFill>
                  <a:schemeClr val="bg2">
                    <a:lumMod val="50000"/>
                  </a:schemeClr>
                </a:solidFill>
                <a:latin typeface="Times New Roman" panose="02020603050405020304" pitchFamily="18" charset="0"/>
              </a:rPr>
              <a:t>BodnarCristian</a:t>
            </a:r>
            <a:r>
              <a:rPr lang="en-US" sz="1100" spc="-10" dirty="0">
                <a:solidFill>
                  <a:schemeClr val="bg2">
                    <a:lumMod val="50000"/>
                  </a:schemeClr>
                </a:solidFill>
                <a:latin typeface="Times New Roman" panose="02020603050405020304" pitchFamily="18" charset="0"/>
              </a:rPr>
              <a:t>, Dr Jon Shapiro, “Text   to   Image   Synthesis   Us- </a:t>
            </a:r>
            <a:r>
              <a:rPr lang="en-US" sz="1100" spc="-10" dirty="0" err="1">
                <a:solidFill>
                  <a:schemeClr val="bg2">
                    <a:lumMod val="50000"/>
                  </a:schemeClr>
                </a:solidFill>
                <a:latin typeface="Times New Roman" panose="02020603050405020304" pitchFamily="18" charset="0"/>
              </a:rPr>
              <a:t>ing</a:t>
            </a:r>
            <a:r>
              <a:rPr lang="en-US" sz="1100" spc="-10" dirty="0">
                <a:solidFill>
                  <a:schemeClr val="bg2">
                    <a:lumMod val="50000"/>
                  </a:schemeClr>
                </a:solidFill>
                <a:latin typeface="Times New Roman" panose="02020603050405020304" pitchFamily="18" charset="0"/>
              </a:rPr>
              <a:t> Generative Adversarial </a:t>
            </a:r>
            <a:r>
              <a:rPr lang="en-US" sz="1100" spc="-10" dirty="0" err="1">
                <a:solidFill>
                  <a:schemeClr val="bg2">
                    <a:lumMod val="50000"/>
                  </a:schemeClr>
                </a:solidFill>
                <a:latin typeface="Times New Roman" panose="02020603050405020304" pitchFamily="18" charset="0"/>
              </a:rPr>
              <a:t>Networks.,”The</a:t>
            </a:r>
            <a:r>
              <a:rPr lang="en-US" sz="1100" spc="-10" dirty="0">
                <a:solidFill>
                  <a:schemeClr val="bg2">
                    <a:lumMod val="50000"/>
                  </a:schemeClr>
                </a:solidFill>
                <a:latin typeface="Times New Roman" panose="02020603050405020304" pitchFamily="18" charset="0"/>
              </a:rPr>
              <a:t> University of Manch- ester,2018,10.13140,RG.2.2.35817.39523.</a:t>
            </a:r>
            <a:endParaRPr lang="en-IN" sz="1100" spc="-10" dirty="0">
              <a:solidFill>
                <a:schemeClr val="bg2">
                  <a:lumMod val="50000"/>
                </a:schemeClr>
              </a:solidFill>
              <a:latin typeface="Times New Roman" panose="02020603050405020304" pitchFamily="18" charset="0"/>
            </a:endParaRPr>
          </a:p>
          <a:p>
            <a:pPr marR="3810" lvl="0">
              <a:lnSpc>
                <a:spcPct val="96000"/>
              </a:lnSpc>
              <a:spcBef>
                <a:spcPts val="70"/>
              </a:spcBef>
              <a:buSzPts val="800"/>
              <a:tabLst>
                <a:tab pos="356870" algn="l"/>
              </a:tabLst>
            </a:pPr>
            <a:r>
              <a:rPr lang="en-US" sz="1100" spc="-10" dirty="0">
                <a:solidFill>
                  <a:schemeClr val="bg2">
                    <a:lumMod val="50000"/>
                  </a:schemeClr>
                </a:solidFill>
                <a:latin typeface="Times New Roman" panose="02020603050405020304" pitchFamily="18" charset="0"/>
              </a:rPr>
              <a:t>15. Jake (</a:t>
            </a:r>
            <a:r>
              <a:rPr lang="en-US" sz="1100" spc="-10" dirty="0" err="1">
                <a:solidFill>
                  <a:schemeClr val="bg2">
                    <a:lumMod val="50000"/>
                  </a:schemeClr>
                </a:solidFill>
                <a:latin typeface="Times New Roman" panose="02020603050405020304" pitchFamily="18" charset="0"/>
              </a:rPr>
              <a:t>Junbo</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Zhao,Yoon</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Kim,Kelly</a:t>
            </a:r>
            <a:r>
              <a:rPr lang="en-US" sz="1100" spc="-10" dirty="0">
                <a:solidFill>
                  <a:schemeClr val="bg2">
                    <a:lumMod val="50000"/>
                  </a:schemeClr>
                </a:solidFill>
                <a:latin typeface="Times New Roman" panose="02020603050405020304" pitchFamily="18" charset="0"/>
              </a:rPr>
              <a:t> </a:t>
            </a:r>
            <a:r>
              <a:rPr lang="en-US" sz="1100" spc="-10" dirty="0" err="1">
                <a:solidFill>
                  <a:schemeClr val="bg2">
                    <a:lumMod val="50000"/>
                  </a:schemeClr>
                </a:solidFill>
                <a:latin typeface="Times New Roman" panose="02020603050405020304" pitchFamily="18" charset="0"/>
              </a:rPr>
              <a:t>Zhang,Alexander</a:t>
            </a:r>
            <a:r>
              <a:rPr lang="en-US" sz="1100" spc="-10" dirty="0">
                <a:solidFill>
                  <a:schemeClr val="bg2">
                    <a:lumMod val="50000"/>
                  </a:schemeClr>
                </a:solidFill>
                <a:latin typeface="Times New Roman" panose="02020603050405020304" pitchFamily="18" charset="0"/>
              </a:rPr>
              <a:t> M. </a:t>
            </a:r>
            <a:r>
              <a:rPr lang="en-US" sz="1100" spc="-10" dirty="0" err="1">
                <a:solidFill>
                  <a:schemeClr val="bg2">
                    <a:lumMod val="50000"/>
                  </a:schemeClr>
                </a:solidFill>
                <a:latin typeface="Times New Roman" panose="02020603050405020304" pitchFamily="18" charset="0"/>
              </a:rPr>
              <a:t>Rush,Yann</a:t>
            </a:r>
            <a:r>
              <a:rPr lang="en-US" sz="1100" spc="-10" dirty="0">
                <a:solidFill>
                  <a:schemeClr val="bg2">
                    <a:lumMod val="50000"/>
                  </a:schemeClr>
                </a:solidFill>
                <a:latin typeface="Times New Roman" panose="02020603050405020304" pitchFamily="18" charset="0"/>
              </a:rPr>
              <a:t> LeCun, “</a:t>
            </a:r>
            <a:r>
              <a:rPr lang="en-US" sz="1100" spc="-10" dirty="0" err="1">
                <a:solidFill>
                  <a:schemeClr val="bg2">
                    <a:lumMod val="50000"/>
                  </a:schemeClr>
                </a:solidFill>
                <a:latin typeface="Times New Roman" panose="02020603050405020304" pitchFamily="18" charset="0"/>
              </a:rPr>
              <a:t>Adversarially</a:t>
            </a:r>
            <a:r>
              <a:rPr lang="en-US" sz="1100" spc="-10" dirty="0">
                <a:solidFill>
                  <a:schemeClr val="bg2">
                    <a:lumMod val="50000"/>
                  </a:schemeClr>
                </a:solidFill>
                <a:latin typeface="Times New Roman" panose="02020603050405020304" pitchFamily="18" charset="0"/>
              </a:rPr>
              <a:t> Regularized Autoencoders”, 29 Jun 2018.</a:t>
            </a:r>
            <a:endParaRPr lang="en-IN" sz="1100" spc="-10" dirty="0">
              <a:solidFill>
                <a:schemeClr val="bg2">
                  <a:lumMod val="50000"/>
                </a:schemeClr>
              </a:solidFill>
              <a:latin typeface="Times New Roman" panose="02020603050405020304" pitchFamily="18" charset="0"/>
            </a:endParaRPr>
          </a:p>
          <a:p>
            <a:pPr marL="342900" marR="145415" indent="-342900">
              <a:lnSpc>
                <a:spcPct val="96000"/>
              </a:lnSpc>
              <a:spcBef>
                <a:spcPts val="55"/>
              </a:spcBef>
              <a:buSzPts val="800"/>
              <a:buFont typeface="Times New Roman" panose="02020603050405020304" pitchFamily="18" charset="0"/>
              <a:buAutoNum type="arabicPeriod"/>
              <a:tabLst>
                <a:tab pos="356870" algn="l"/>
              </a:tabLst>
            </a:pPr>
            <a:endParaRPr lang="en-IN" sz="1100" spc="-10" dirty="0">
              <a:solidFill>
                <a:schemeClr val="bg2">
                  <a:lumMod val="50000"/>
                </a:schemeClr>
              </a:solidFill>
              <a:latin typeface="Times New Roman" panose="02020603050405020304" pitchFamily="18" charset="0"/>
            </a:endParaRPr>
          </a:p>
          <a:p>
            <a:pPr marL="342900" indent="-342900">
              <a:lnSpc>
                <a:spcPct val="96000"/>
              </a:lnSpc>
              <a:buSzPts val="800"/>
              <a:buFont typeface="Times New Roman" panose="02020603050405020304" pitchFamily="18" charset="0"/>
              <a:buAutoNum type="arabicPeriod"/>
              <a:tabLst>
                <a:tab pos="356870" algn="l"/>
              </a:tabLst>
            </a:pPr>
            <a:endParaRPr lang="en-US" sz="1100" spc="-10" dirty="0">
              <a:solidFill>
                <a:schemeClr val="bg2">
                  <a:lumMod val="50000"/>
                </a:schemeClr>
              </a:solidFill>
              <a:latin typeface="Times New Roman" panose="02020603050405020304" pitchFamily="18" charset="0"/>
            </a:endParaRPr>
          </a:p>
          <a:p>
            <a:pPr marL="342900" indent="-342900">
              <a:lnSpc>
                <a:spcPct val="96000"/>
              </a:lnSpc>
              <a:buSzPts val="800"/>
              <a:buFont typeface="Times New Roman" panose="02020603050405020304" pitchFamily="18" charset="0"/>
              <a:buAutoNum type="arabicPeriod"/>
              <a:tabLst>
                <a:tab pos="356870" algn="l"/>
              </a:tabLst>
            </a:pPr>
            <a:endParaRPr lang="en-US" sz="1100" spc="-10" dirty="0">
              <a:solidFill>
                <a:schemeClr val="bg2">
                  <a:lumMod val="50000"/>
                </a:schemeClr>
              </a:solidFill>
              <a:latin typeface="Times New Roman" panose="02020603050405020304" pitchFamily="18" charset="0"/>
            </a:endParaRPr>
          </a:p>
          <a:p>
            <a:pPr marL="342900" indent="-342900">
              <a:lnSpc>
                <a:spcPct val="96000"/>
              </a:lnSpc>
              <a:buSzPts val="800"/>
              <a:buFont typeface="Times New Roman" panose="02020603050405020304" pitchFamily="18" charset="0"/>
              <a:buAutoNum type="arabicPeriod"/>
              <a:tabLst>
                <a:tab pos="356870" algn="l"/>
              </a:tabLst>
            </a:pPr>
            <a:endParaRPr lang="en" sz="1100" spc="-10" dirty="0">
              <a:solidFill>
                <a:schemeClr val="bg2">
                  <a:lumMod val="50000"/>
                </a:schemeClr>
              </a:solidFill>
              <a:latin typeface="Times New Roman" panose="02020603050405020304" pitchFamily="18" charset="0"/>
            </a:endParaRPr>
          </a:p>
          <a:p>
            <a:pPr>
              <a:buChar char="•"/>
            </a:pPr>
            <a:endParaRPr lang="en" sz="1200" dirty="0">
              <a:solidFill>
                <a:srgbClr val="77C6FC"/>
              </a:solidFill>
            </a:endParaRPr>
          </a:p>
          <a:p>
            <a:pPr marL="171450" indent="-171450">
              <a:buChar char="•"/>
            </a:pPr>
            <a:endParaRPr lang="en" sz="1200" dirty="0">
              <a:solidFill>
                <a:srgbClr val="77C6FC"/>
              </a:solidFill>
            </a:endParaRPr>
          </a:p>
          <a:p>
            <a:pPr>
              <a:buChar char="•"/>
            </a:pPr>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3D3D3D"/>
              </a:solidFill>
            </a:endParaRPr>
          </a:p>
          <a:p>
            <a:endParaRPr lang="en" sz="1200" dirty="0">
              <a:solidFill>
                <a:srgbClr val="3D3D3D"/>
              </a:solidFill>
            </a:endParaRPr>
          </a:p>
          <a:p>
            <a:endParaRPr lang="en" sz="1200" dirty="0">
              <a:solidFill>
                <a:srgbClr val="3D3D3D"/>
              </a:solidFill>
            </a:endParaRPr>
          </a:p>
          <a:p>
            <a:pPr>
              <a:lnSpc>
                <a:spcPct val="114999"/>
              </a:lnSpc>
            </a:pPr>
            <a:endParaRPr lang="en" dirty="0">
              <a:solidFill>
                <a:srgbClr val="77C6FC"/>
              </a:solidFill>
            </a:endParaRPr>
          </a:p>
        </p:txBody>
      </p:sp>
    </p:spTree>
    <p:extLst>
      <p:ext uri="{BB962C8B-B14F-4D97-AF65-F5344CB8AC3E}">
        <p14:creationId xmlns:p14="http://schemas.microsoft.com/office/powerpoint/2010/main" val="2533264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5">
          <a:extLst>
            <a:ext uri="{FF2B5EF4-FFF2-40B4-BE49-F238E27FC236}">
              <a16:creationId xmlns:a16="http://schemas.microsoft.com/office/drawing/2014/main" id="{55901651-5DF7-4535-3060-32CD9C118985}"/>
            </a:ext>
          </a:extLst>
        </p:cNvPr>
        <p:cNvGrpSpPr/>
        <p:nvPr/>
      </p:nvGrpSpPr>
      <p:grpSpPr>
        <a:xfrm>
          <a:off x="0" y="0"/>
          <a:ext cx="0" cy="0"/>
          <a:chOff x="0" y="0"/>
          <a:chExt cx="0" cy="0"/>
        </a:xfrm>
      </p:grpSpPr>
      <p:sp>
        <p:nvSpPr>
          <p:cNvPr id="2140" name="Google Shape;2140;p37">
            <a:extLst>
              <a:ext uri="{FF2B5EF4-FFF2-40B4-BE49-F238E27FC236}">
                <a16:creationId xmlns:a16="http://schemas.microsoft.com/office/drawing/2014/main" id="{12C81033-2CDF-DFDD-128F-7B0A5A08DD12}"/>
              </a:ext>
            </a:extLst>
          </p:cNvPr>
          <p:cNvSpPr txBox="1">
            <a:spLocks noGrp="1"/>
          </p:cNvSpPr>
          <p:nvPr>
            <p:ph type="subTitle" idx="1"/>
          </p:nvPr>
        </p:nvSpPr>
        <p:spPr>
          <a:xfrm>
            <a:off x="346190" y="901386"/>
            <a:ext cx="7946790" cy="4242114"/>
          </a:xfrm>
          <a:prstGeom prst="rect">
            <a:avLst/>
          </a:prstGeom>
        </p:spPr>
        <p:txBody>
          <a:bodyPr spcFirstLastPara="1" wrap="square" lIns="91425" tIns="91425" rIns="91425" bIns="91425" anchor="t" anchorCtr="0">
            <a:noAutofit/>
          </a:bodyPr>
          <a:lstStyle/>
          <a:p>
            <a:pPr marL="342900" marR="145415" indent="-342900">
              <a:lnSpc>
                <a:spcPct val="96000"/>
              </a:lnSpc>
              <a:spcBef>
                <a:spcPts val="55"/>
              </a:spcBef>
              <a:buSzPts val="800"/>
              <a:buFont typeface="Times New Roman" panose="02020603050405020304" pitchFamily="18" charset="0"/>
              <a:buAutoNum type="arabicPeriod"/>
              <a:tabLst>
                <a:tab pos="356870" algn="l"/>
              </a:tabLst>
            </a:pPr>
            <a:endParaRPr lang="en-IN" sz="1100" spc="-10" dirty="0">
              <a:solidFill>
                <a:schemeClr val="bg2">
                  <a:lumMod val="50000"/>
                </a:schemeClr>
              </a:solidFill>
              <a:latin typeface="Times New Roman" panose="02020603050405020304" pitchFamily="18" charset="0"/>
            </a:endParaRPr>
          </a:p>
          <a:p>
            <a:pPr marL="342900" indent="-342900">
              <a:lnSpc>
                <a:spcPct val="96000"/>
              </a:lnSpc>
              <a:buSzPts val="800"/>
              <a:buFont typeface="Times New Roman" panose="02020603050405020304" pitchFamily="18" charset="0"/>
              <a:buAutoNum type="arabicPeriod"/>
              <a:tabLst>
                <a:tab pos="356870" algn="l"/>
              </a:tabLst>
            </a:pPr>
            <a:endParaRPr lang="en-US" sz="1100" spc="-10" dirty="0">
              <a:solidFill>
                <a:schemeClr val="bg2">
                  <a:lumMod val="50000"/>
                </a:schemeClr>
              </a:solidFill>
              <a:latin typeface="Times New Roman" panose="02020603050405020304" pitchFamily="18" charset="0"/>
            </a:endParaRPr>
          </a:p>
          <a:p>
            <a:pPr marL="342900" indent="-342900">
              <a:lnSpc>
                <a:spcPct val="96000"/>
              </a:lnSpc>
              <a:buSzPts val="800"/>
              <a:buFont typeface="Times New Roman" panose="02020603050405020304" pitchFamily="18" charset="0"/>
              <a:buAutoNum type="arabicPeriod"/>
              <a:tabLst>
                <a:tab pos="356870" algn="l"/>
              </a:tabLst>
            </a:pPr>
            <a:endParaRPr lang="en-US" sz="1100" spc="-10" dirty="0">
              <a:solidFill>
                <a:schemeClr val="bg2">
                  <a:lumMod val="50000"/>
                </a:schemeClr>
              </a:solidFill>
              <a:latin typeface="Times New Roman" panose="02020603050405020304" pitchFamily="18" charset="0"/>
            </a:endParaRPr>
          </a:p>
          <a:p>
            <a:pPr marL="342900" indent="-342900">
              <a:lnSpc>
                <a:spcPct val="96000"/>
              </a:lnSpc>
              <a:buSzPts val="800"/>
              <a:buFont typeface="Times New Roman" panose="02020603050405020304" pitchFamily="18" charset="0"/>
              <a:buAutoNum type="arabicPeriod"/>
              <a:tabLst>
                <a:tab pos="356870" algn="l"/>
              </a:tabLst>
            </a:pPr>
            <a:endParaRPr lang="en" sz="1100" spc="-10" dirty="0">
              <a:solidFill>
                <a:schemeClr val="bg2">
                  <a:lumMod val="50000"/>
                </a:schemeClr>
              </a:solidFill>
              <a:latin typeface="Times New Roman" panose="02020603050405020304" pitchFamily="18" charset="0"/>
            </a:endParaRPr>
          </a:p>
          <a:p>
            <a:pPr>
              <a:buChar char="•"/>
            </a:pPr>
            <a:endParaRPr lang="en" sz="1200" dirty="0">
              <a:solidFill>
                <a:srgbClr val="77C6FC"/>
              </a:solidFill>
            </a:endParaRPr>
          </a:p>
          <a:p>
            <a:pPr marL="171450" indent="-171450">
              <a:buChar char="•"/>
            </a:pPr>
            <a:endParaRPr lang="en" sz="1200" dirty="0">
              <a:solidFill>
                <a:srgbClr val="77C6FC"/>
              </a:solidFill>
            </a:endParaRPr>
          </a:p>
          <a:p>
            <a:pPr>
              <a:buChar char="•"/>
            </a:pPr>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77C6FC"/>
              </a:solidFill>
            </a:endParaRPr>
          </a:p>
          <a:p>
            <a:endParaRPr lang="en" sz="1200" dirty="0">
              <a:solidFill>
                <a:srgbClr val="3D3D3D"/>
              </a:solidFill>
            </a:endParaRPr>
          </a:p>
          <a:p>
            <a:endParaRPr lang="en" sz="1200" dirty="0">
              <a:solidFill>
                <a:srgbClr val="3D3D3D"/>
              </a:solidFill>
            </a:endParaRPr>
          </a:p>
          <a:p>
            <a:endParaRPr lang="en" sz="1200" dirty="0">
              <a:solidFill>
                <a:srgbClr val="3D3D3D"/>
              </a:solidFill>
            </a:endParaRPr>
          </a:p>
          <a:p>
            <a:pPr>
              <a:lnSpc>
                <a:spcPct val="114999"/>
              </a:lnSpc>
            </a:pPr>
            <a:endParaRPr lang="en" dirty="0">
              <a:solidFill>
                <a:srgbClr val="77C6FC"/>
              </a:solidFill>
            </a:endParaRPr>
          </a:p>
        </p:txBody>
      </p:sp>
      <p:sp>
        <p:nvSpPr>
          <p:cNvPr id="2" name="TextBox 1">
            <a:extLst>
              <a:ext uri="{FF2B5EF4-FFF2-40B4-BE49-F238E27FC236}">
                <a16:creationId xmlns:a16="http://schemas.microsoft.com/office/drawing/2014/main" id="{BEBB6251-233F-A08B-BD79-3081A71110BB}"/>
              </a:ext>
            </a:extLst>
          </p:cNvPr>
          <p:cNvSpPr txBox="1"/>
          <p:nvPr/>
        </p:nvSpPr>
        <p:spPr>
          <a:xfrm>
            <a:off x="3387278" y="2212708"/>
            <a:ext cx="1864613" cy="523220"/>
          </a:xfrm>
          <a:prstGeom prst="rect">
            <a:avLst/>
          </a:prstGeom>
          <a:noFill/>
        </p:spPr>
        <p:txBody>
          <a:bodyPr wrap="none" rtlCol="0">
            <a:spAutoFit/>
          </a:bodyPr>
          <a:lstStyle/>
          <a:p>
            <a:r>
              <a:rPr lang="en-IN" sz="2800" dirty="0"/>
              <a:t>Thank you</a:t>
            </a:r>
          </a:p>
        </p:txBody>
      </p:sp>
    </p:spTree>
    <p:extLst>
      <p:ext uri="{BB962C8B-B14F-4D97-AF65-F5344CB8AC3E}">
        <p14:creationId xmlns:p14="http://schemas.microsoft.com/office/powerpoint/2010/main" val="42384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6" name="Google Shape;2166;p39"/>
          <p:cNvGrpSpPr/>
          <p:nvPr/>
        </p:nvGrpSpPr>
        <p:grpSpPr>
          <a:xfrm>
            <a:off x="1556418" y="805143"/>
            <a:ext cx="392101" cy="40156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948519" y="717928"/>
            <a:ext cx="2780862" cy="576000"/>
          </a:xfrm>
          <a:prstGeom prst="rect">
            <a:avLst/>
          </a:prstGeom>
        </p:spPr>
        <p:txBody>
          <a:bodyPr spcFirstLastPara="1" wrap="square" lIns="91425" tIns="91425" rIns="91425" bIns="91425" anchor="t" anchorCtr="0">
            <a:noAutofit/>
          </a:bodyPr>
          <a:lstStyle/>
          <a:p>
            <a:pPr lvl="0" algn="ctr" rtl="0">
              <a:spcBef>
                <a:spcPts val="0"/>
              </a:spcBef>
              <a:spcAft>
                <a:spcPts val="0"/>
              </a:spcAft>
            </a:pPr>
            <a:r>
              <a:rPr lang="en" dirty="0"/>
              <a:t>1. Introduction</a:t>
            </a:r>
            <a:endParaRPr dirty="0"/>
          </a:p>
        </p:txBody>
      </p:sp>
      <p:sp>
        <p:nvSpPr>
          <p:cNvPr id="2178" name="Google Shape;2178;p39"/>
          <p:cNvSpPr txBox="1">
            <a:spLocks noGrp="1"/>
          </p:cNvSpPr>
          <p:nvPr>
            <p:ph type="subTitle" idx="1"/>
          </p:nvPr>
        </p:nvSpPr>
        <p:spPr>
          <a:xfrm>
            <a:off x="1269217" y="1643969"/>
            <a:ext cx="6411538" cy="239279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600" dirty="0">
                <a:solidFill>
                  <a:schemeClr val="dk2"/>
                </a:solidFill>
                <a:sym typeface="Barlow Semi Condensed"/>
              </a:rPr>
              <a:t> </a:t>
            </a:r>
            <a:r>
              <a:rPr lang="en-US" b="0" i="0" dirty="0">
                <a:solidFill>
                  <a:srgbClr val="374151"/>
                </a:solidFill>
                <a:effectLst/>
                <a:latin typeface="Söhne"/>
              </a:rPr>
              <a:t>Text to image generation is a machine learning task in which a system is trained to generate an image based on a textual description or prompt.</a:t>
            </a:r>
          </a:p>
          <a:p>
            <a:pPr lvl="0" algn="l" rtl="0">
              <a:spcBef>
                <a:spcPts val="0"/>
              </a:spcBef>
              <a:spcAft>
                <a:spcPts val="0"/>
              </a:spcAft>
            </a:pPr>
            <a:endParaRPr lang="en-US" b="0" i="0" dirty="0">
              <a:solidFill>
                <a:srgbClr val="374151"/>
              </a:solidFill>
              <a:effectLst/>
              <a:latin typeface="Söhne"/>
            </a:endParaRPr>
          </a:p>
          <a:p>
            <a:pPr marL="285750" lvl="0" indent="-285750" algn="l" rtl="0">
              <a:spcBef>
                <a:spcPts val="0"/>
              </a:spcBef>
              <a:spcAft>
                <a:spcPts val="0"/>
              </a:spcAft>
              <a:buFont typeface="Arial" panose="020B0604020202020204" pitchFamily="34" charset="0"/>
              <a:buChar char="•"/>
            </a:pPr>
            <a:r>
              <a:rPr lang="en-US" b="0" i="0" dirty="0">
                <a:solidFill>
                  <a:srgbClr val="374151"/>
                </a:solidFill>
                <a:effectLst/>
                <a:latin typeface="Söhne"/>
              </a:rPr>
              <a:t>The system takes in a textual description, such as a sentence or paragraph, and produces a corresponding image that captures the visual content described in the text.</a:t>
            </a:r>
          </a:p>
          <a:p>
            <a:pPr lvl="0" algn="l" rtl="0">
              <a:spcBef>
                <a:spcPts val="0"/>
              </a:spcBef>
              <a:spcAft>
                <a:spcPts val="0"/>
              </a:spcAft>
            </a:pPr>
            <a:endParaRPr lang="en-US" b="0" i="0" dirty="0">
              <a:solidFill>
                <a:srgbClr val="374151"/>
              </a:solidFill>
              <a:effectLst/>
              <a:latin typeface="Söhne"/>
            </a:endParaRPr>
          </a:p>
          <a:p>
            <a:pPr marL="285750" indent="-285750" algn="l">
              <a:buFont typeface="Arial" panose="020B0604020202020204" pitchFamily="34" charset="0"/>
              <a:buChar char="•"/>
            </a:pPr>
            <a:r>
              <a:rPr lang="en-US" b="0" i="0" dirty="0">
                <a:solidFill>
                  <a:srgbClr val="374151"/>
                </a:solidFill>
                <a:effectLst/>
                <a:latin typeface="Söhne"/>
              </a:rPr>
              <a:t>The goal is to produce images that are semantically and visually consistent with the given text, which requires a deep understanding of both language and visual concepts.</a:t>
            </a:r>
            <a:endParaRPr lang="en-US" dirty="0">
              <a:sym typeface="Barlow Semi Condensed"/>
            </a:endParaRPr>
          </a:p>
          <a:p>
            <a:pPr marL="285750" lvl="0" indent="-285750" algn="l" rtl="0">
              <a:spcBef>
                <a:spcPts val="0"/>
              </a:spcBef>
              <a:spcAft>
                <a:spcPts val="0"/>
              </a:spcAft>
              <a:buFont typeface="Arial" panose="020B0604020202020204" pitchFamily="34" charset="0"/>
              <a:buChar char="•"/>
            </a:pPr>
            <a:endParaRPr lang="en-US" b="0" i="0" dirty="0">
              <a:solidFill>
                <a:srgbClr val="374151"/>
              </a:solidFill>
              <a:effectLst/>
              <a:latin typeface="Söhne"/>
            </a:endParaRPr>
          </a:p>
          <a:p>
            <a:pPr marL="285750" lvl="0" indent="-285750" algn="ctr" rtl="0">
              <a:spcBef>
                <a:spcPts val="0"/>
              </a:spcBef>
              <a:spcAft>
                <a:spcPts val="0"/>
              </a:spcAft>
              <a:buFont typeface="Arial" panose="020B0604020202020204" pitchFamily="34" charset="0"/>
              <a:buChar char="•"/>
            </a:pPr>
            <a:endParaRPr lang="en-US" b="1" i="0" dirty="0">
              <a:solidFill>
                <a:srgbClr val="374151"/>
              </a:solidFill>
              <a:effectLst/>
              <a:latin typeface="Söhne"/>
            </a:endParaRPr>
          </a:p>
          <a:p>
            <a:pPr marL="285750" lvl="0" indent="-285750" algn="ctr" rtl="0">
              <a:spcBef>
                <a:spcPts val="0"/>
              </a:spcBef>
              <a:spcAft>
                <a:spcPts val="0"/>
              </a:spcAft>
              <a:buFont typeface="Arial" panose="020B0604020202020204" pitchFamily="34" charset="0"/>
              <a:buChar char="•"/>
            </a:pPr>
            <a:endParaRPr lang="en-US" b="0" i="0" dirty="0">
              <a:solidFill>
                <a:srgbClr val="374151"/>
              </a:solidFill>
              <a:effectLst/>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602018" y="474059"/>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 Literature survey</a:t>
            </a:r>
            <a:endParaRPr dirty="0"/>
          </a:p>
        </p:txBody>
      </p:sp>
      <p:sp>
        <p:nvSpPr>
          <p:cNvPr id="5" name="TextBox 4">
            <a:extLst>
              <a:ext uri="{FF2B5EF4-FFF2-40B4-BE49-F238E27FC236}">
                <a16:creationId xmlns:a16="http://schemas.microsoft.com/office/drawing/2014/main" id="{68180143-7848-DD9A-04A5-3AFBFDD4088C}"/>
              </a:ext>
            </a:extLst>
          </p:cNvPr>
          <p:cNvSpPr txBox="1"/>
          <p:nvPr/>
        </p:nvSpPr>
        <p:spPr>
          <a:xfrm>
            <a:off x="1381991" y="1326324"/>
            <a:ext cx="627610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rlow Semi Condensed Light"/>
              </a:rPr>
              <a:t>A machine learning job called "text to picture generation" trains a system to create an image from a textual description or prompt. The system receives a textual description, such as a sentence or paragraph, and generates an image that accurately represents the visual information specified in the text. We acquire visuals from the pre-described text description, in which sometimes the contextual understanding &amp; semantic consistency is bit of a challenge. However, if we can close this gap, text to image generation can be a very useful tool.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DC92C68E-B630-53A6-DDA4-766DBE0C5AE7}"/>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44B5528-0C8A-4898-91D4-8B1D327A1EFB}"/>
              </a:ext>
            </a:extLst>
          </p:cNvPr>
          <p:cNvGraphicFramePr>
            <a:graphicFrameLocks noGrp="1"/>
          </p:cNvGraphicFramePr>
          <p:nvPr>
            <p:extLst>
              <p:ext uri="{D42A27DB-BD31-4B8C-83A1-F6EECF244321}">
                <p14:modId xmlns:p14="http://schemas.microsoft.com/office/powerpoint/2010/main" val="2395675081"/>
              </p:ext>
            </p:extLst>
          </p:nvPr>
        </p:nvGraphicFramePr>
        <p:xfrm>
          <a:off x="1263409" y="258884"/>
          <a:ext cx="6868468" cy="4884616"/>
        </p:xfrm>
        <a:graphic>
          <a:graphicData uri="http://schemas.openxmlformats.org/drawingml/2006/table">
            <a:tbl>
              <a:tblPr firstRow="1" bandRow="1">
                <a:tableStyleId>{5716631F-E7F8-437A-8CCD-7C1546AB214C}</a:tableStyleId>
              </a:tblPr>
              <a:tblGrid>
                <a:gridCol w="1759168">
                  <a:extLst>
                    <a:ext uri="{9D8B030D-6E8A-4147-A177-3AD203B41FA5}">
                      <a16:colId xmlns:a16="http://schemas.microsoft.com/office/drawing/2014/main" val="2356973162"/>
                    </a:ext>
                  </a:extLst>
                </a:gridCol>
                <a:gridCol w="1703100">
                  <a:extLst>
                    <a:ext uri="{9D8B030D-6E8A-4147-A177-3AD203B41FA5}">
                      <a16:colId xmlns:a16="http://schemas.microsoft.com/office/drawing/2014/main" val="3754941104"/>
                    </a:ext>
                  </a:extLst>
                </a:gridCol>
                <a:gridCol w="1703100">
                  <a:extLst>
                    <a:ext uri="{9D8B030D-6E8A-4147-A177-3AD203B41FA5}">
                      <a16:colId xmlns:a16="http://schemas.microsoft.com/office/drawing/2014/main" val="289252131"/>
                    </a:ext>
                  </a:extLst>
                </a:gridCol>
                <a:gridCol w="1703100">
                  <a:extLst>
                    <a:ext uri="{9D8B030D-6E8A-4147-A177-3AD203B41FA5}">
                      <a16:colId xmlns:a16="http://schemas.microsoft.com/office/drawing/2014/main" val="2590018689"/>
                    </a:ext>
                  </a:extLst>
                </a:gridCol>
              </a:tblGrid>
              <a:tr h="38328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Author</a:t>
                      </a:r>
                    </a:p>
                    <a:p>
                      <a:pPr lvl="0">
                        <a:buNone/>
                      </a:pPr>
                      <a:endParaRPr lang="en-US" sz="800" dirty="0">
                        <a:latin typeface="Barlow Semi Condensed"/>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Title</a:t>
                      </a:r>
                    </a:p>
                    <a:p>
                      <a:pPr lvl="0">
                        <a:buNone/>
                      </a:pPr>
                      <a:endParaRPr lang="en-US" sz="800" dirty="0">
                        <a:latin typeface="Barlow Semi Condensed"/>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Summary</a:t>
                      </a:r>
                    </a:p>
                    <a:p>
                      <a:pPr lvl="0">
                        <a:buNone/>
                      </a:pPr>
                      <a:endParaRPr lang="en-US" sz="800" dirty="0">
                        <a:latin typeface="Barlow Semi Condensed"/>
                      </a:endParaRPr>
                    </a:p>
                  </a:txBody>
                  <a:tcPr/>
                </a:tc>
                <a:tc>
                  <a:txBody>
                    <a:bodyPr/>
                    <a:lstStyle/>
                    <a:p>
                      <a:pPr algn="ctr"/>
                      <a:r>
                        <a:rPr lang="en-IN" sz="1200" b="1" dirty="0"/>
                        <a:t>Gaps</a:t>
                      </a:r>
                    </a:p>
                  </a:txBody>
                  <a:tcPr/>
                </a:tc>
                <a:extLst>
                  <a:ext uri="{0D108BD9-81ED-4DB2-BD59-A6C34878D82A}">
                    <a16:rowId xmlns:a16="http://schemas.microsoft.com/office/drawing/2014/main" val="1536114938"/>
                  </a:ext>
                </a:extLst>
              </a:tr>
              <a:tr h="1544328">
                <a:tc>
                  <a:txBody>
                    <a:bodyPr/>
                    <a:lstStyle/>
                    <a:p>
                      <a:pPr lvl="0" algn="l">
                        <a:lnSpc>
                          <a:spcPct val="100000"/>
                        </a:lnSpc>
                        <a:spcBef>
                          <a:spcPts val="0"/>
                        </a:spcBef>
                        <a:spcAft>
                          <a:spcPts val="0"/>
                        </a:spcAft>
                        <a:buNone/>
                      </a:pPr>
                      <a:r>
                        <a:rPr lang="en-US" sz="800" b="0" i="0" u="none" strike="noStrike" noProof="0" dirty="0" err="1">
                          <a:solidFill>
                            <a:schemeClr val="tx1"/>
                          </a:solidFill>
                          <a:latin typeface="Barlow Semi Condensed"/>
                          <a:hlinkClick r:id="rId3">
                            <a:extLst>
                              <a:ext uri="{A12FA001-AC4F-418D-AE19-62706E023703}">
                                <ahyp:hlinkClr xmlns:ahyp="http://schemas.microsoft.com/office/drawing/2018/hyperlinkcolor" val="tx"/>
                              </a:ext>
                            </a:extLst>
                          </a:hlinkClick>
                        </a:rPr>
                        <a:t>Zhuoyao</a:t>
                      </a:r>
                      <a:r>
                        <a:rPr lang="en-US" sz="800" b="0" i="0" u="none" strike="noStrike" noProof="0" dirty="0">
                          <a:solidFill>
                            <a:schemeClr val="tx1"/>
                          </a:solidFill>
                          <a:latin typeface="Barlow Semi Condensed"/>
                          <a:hlinkClick r:id="rId3">
                            <a:extLst>
                              <a:ext uri="{A12FA001-AC4F-418D-AE19-62706E023703}">
                                <ahyp:hlinkClr xmlns:ahyp="http://schemas.microsoft.com/office/drawing/2018/hyperlinkcolor" val="tx"/>
                              </a:ext>
                            </a:extLst>
                          </a:hlinkClick>
                        </a:rPr>
                        <a:t> Zhong</a:t>
                      </a:r>
                      <a:r>
                        <a:rPr lang="en-US" sz="800" b="0" i="0" u="none" strike="noStrike" noProof="0" dirty="0">
                          <a:solidFill>
                            <a:schemeClr val="tx1"/>
                          </a:solidFill>
                          <a:latin typeface="Barlow Semi Condensed"/>
                        </a:rPr>
                        <a:t>; </a:t>
                      </a:r>
                      <a:r>
                        <a:rPr lang="en-US" sz="800" b="0" i="0" u="none" strike="noStrike" noProof="0" dirty="0" err="1">
                          <a:solidFill>
                            <a:schemeClr val="tx1"/>
                          </a:solidFill>
                          <a:latin typeface="Barlow Semi Condensed"/>
                          <a:hlinkClick r:id="rId4">
                            <a:extLst>
                              <a:ext uri="{A12FA001-AC4F-418D-AE19-62706E023703}">
                                <ahyp:hlinkClr xmlns:ahyp="http://schemas.microsoft.com/office/drawing/2018/hyperlinkcolor" val="tx"/>
                              </a:ext>
                            </a:extLst>
                          </a:hlinkClick>
                        </a:rPr>
                        <a:t>Lianwen</a:t>
                      </a:r>
                      <a:r>
                        <a:rPr lang="en-US" sz="800" b="0" i="0" u="none" strike="noStrike" noProof="0" dirty="0">
                          <a:solidFill>
                            <a:schemeClr val="tx1"/>
                          </a:solidFill>
                          <a:latin typeface="Barlow Semi Condensed"/>
                          <a:hlinkClick r:id="rId4">
                            <a:extLst>
                              <a:ext uri="{A12FA001-AC4F-418D-AE19-62706E023703}">
                                <ahyp:hlinkClr xmlns:ahyp="http://schemas.microsoft.com/office/drawing/2018/hyperlinkcolor" val="tx"/>
                              </a:ext>
                            </a:extLst>
                          </a:hlinkClick>
                        </a:rPr>
                        <a:t> Jin</a:t>
                      </a:r>
                      <a:r>
                        <a:rPr lang="en-US" sz="800" b="0" i="0" u="none" strike="noStrike" noProof="0" dirty="0">
                          <a:solidFill>
                            <a:schemeClr val="tx1"/>
                          </a:solidFill>
                          <a:latin typeface="Barlow Semi Condensed"/>
                        </a:rPr>
                        <a:t>; </a:t>
                      </a:r>
                      <a:r>
                        <a:rPr lang="en-US" sz="800" b="0" i="0" u="none" strike="noStrike" noProof="0" dirty="0" err="1">
                          <a:solidFill>
                            <a:schemeClr val="tx1"/>
                          </a:solidFill>
                          <a:latin typeface="Barlow Semi Condensed"/>
                          <a:hlinkClick r:id="rId5">
                            <a:extLst>
                              <a:ext uri="{A12FA001-AC4F-418D-AE19-62706E023703}">
                                <ahyp:hlinkClr xmlns:ahyp="http://schemas.microsoft.com/office/drawing/2018/hyperlinkcolor" val="tx"/>
                              </a:ext>
                            </a:extLst>
                          </a:hlinkClick>
                        </a:rPr>
                        <a:t>Shuangping</a:t>
                      </a:r>
                      <a:r>
                        <a:rPr lang="en-US" sz="800" b="0" i="0" u="none" strike="noStrike" noProof="0" dirty="0">
                          <a:solidFill>
                            <a:schemeClr val="tx1"/>
                          </a:solidFill>
                          <a:latin typeface="Barlow Semi Condensed"/>
                          <a:hlinkClick r:id="rId5">
                            <a:extLst>
                              <a:ext uri="{A12FA001-AC4F-418D-AE19-62706E023703}">
                                <ahyp:hlinkClr xmlns:ahyp="http://schemas.microsoft.com/office/drawing/2018/hyperlinkcolor" val="tx"/>
                              </a:ext>
                            </a:extLst>
                          </a:hlinkClick>
                        </a:rPr>
                        <a:t> Huang</a:t>
                      </a:r>
                      <a:r>
                        <a:rPr lang="en-US" sz="800" b="0" i="0" u="none" strike="noStrike" noProof="0" dirty="0">
                          <a:solidFill>
                            <a:schemeClr val="tx1"/>
                          </a:solidFill>
                          <a:latin typeface="Barlow Semi Condensed"/>
                        </a:rPr>
                        <a:t> </a:t>
                      </a:r>
                      <a:endParaRPr lang="en-US" sz="800" b="0" dirty="0">
                        <a:solidFill>
                          <a:schemeClr val="tx1"/>
                        </a:solidFill>
                        <a:latin typeface="Barlow Semi Condensed"/>
                      </a:endParaRPr>
                    </a:p>
                    <a:p>
                      <a:pPr lvl="0" algn="l">
                        <a:lnSpc>
                          <a:spcPct val="100000"/>
                        </a:lnSpc>
                        <a:spcBef>
                          <a:spcPts val="0"/>
                        </a:spcBef>
                        <a:spcAft>
                          <a:spcPts val="0"/>
                        </a:spcAft>
                        <a:buNone/>
                      </a:pPr>
                      <a:endParaRPr lang="en-US" sz="800" b="0" dirty="0">
                        <a:solidFill>
                          <a:schemeClr val="tx1"/>
                        </a:solidFill>
                        <a:latin typeface="Barlow Semi Condensed"/>
                      </a:endParaRPr>
                    </a:p>
                    <a:p>
                      <a:pPr lvl="0" algn="l">
                        <a:lnSpc>
                          <a:spcPct val="100000"/>
                        </a:lnSpc>
                        <a:spcBef>
                          <a:spcPts val="0"/>
                        </a:spcBef>
                        <a:spcAft>
                          <a:spcPts val="0"/>
                        </a:spcAft>
                        <a:buNone/>
                      </a:pPr>
                      <a:r>
                        <a:rPr lang="en-US" sz="800" b="0" i="0" u="none" strike="noStrike" noProof="0" dirty="0">
                          <a:solidFill>
                            <a:schemeClr val="tx1"/>
                          </a:solidFill>
                          <a:latin typeface="Barlow Semi Condensed"/>
                        </a:rPr>
                        <a:t>Date of Conference: 05-09 March 2017</a:t>
                      </a:r>
                      <a:endParaRPr lang="en-US" sz="800" b="0" dirty="0">
                        <a:solidFill>
                          <a:schemeClr val="tx1"/>
                        </a:solidFill>
                        <a:latin typeface="Barlow Semi Condensed"/>
                      </a:endParaRPr>
                    </a:p>
                    <a:p>
                      <a:pPr lvl="0" algn="l">
                        <a:lnSpc>
                          <a:spcPct val="100000"/>
                        </a:lnSpc>
                        <a:spcBef>
                          <a:spcPts val="0"/>
                        </a:spcBef>
                        <a:spcAft>
                          <a:spcPts val="0"/>
                        </a:spcAft>
                        <a:buNone/>
                      </a:pPr>
                      <a:r>
                        <a:rPr lang="en-US" sz="800" b="0" i="0" u="none" strike="noStrike" noProof="0" dirty="0">
                          <a:solidFill>
                            <a:schemeClr val="tx1"/>
                          </a:solidFill>
                          <a:latin typeface="Barlow Semi Condensed"/>
                        </a:rPr>
                        <a:t>Date Added to IEEE </a:t>
                      </a:r>
                      <a:r>
                        <a:rPr lang="en-US" sz="800" b="0" i="1" u="none" strike="noStrike" noProof="0" dirty="0">
                          <a:solidFill>
                            <a:schemeClr val="tx1"/>
                          </a:solidFill>
                          <a:latin typeface="Barlow Semi Condensed"/>
                        </a:rPr>
                        <a:t>Xplore</a:t>
                      </a:r>
                      <a:r>
                        <a:rPr lang="en-US" sz="800" b="0" i="0" u="none" strike="noStrike" noProof="0" dirty="0">
                          <a:solidFill>
                            <a:schemeClr val="tx1"/>
                          </a:solidFill>
                          <a:latin typeface="Barlow Semi Condensed"/>
                        </a:rPr>
                        <a:t>: 19 June 2017</a:t>
                      </a:r>
                      <a:endParaRPr lang="en-US" sz="800" b="0" dirty="0">
                        <a:solidFill>
                          <a:schemeClr val="tx1"/>
                        </a:solidFill>
                        <a:latin typeface="Barlow Semi Condensed"/>
                      </a:endParaRPr>
                    </a:p>
                    <a:p>
                      <a:pPr lvl="0" algn="l">
                        <a:lnSpc>
                          <a:spcPct val="100000"/>
                        </a:lnSpc>
                        <a:spcBef>
                          <a:spcPts val="0"/>
                        </a:spcBef>
                        <a:spcAft>
                          <a:spcPts val="0"/>
                        </a:spcAft>
                        <a:buNone/>
                      </a:pPr>
                      <a:r>
                        <a:rPr lang="en-US" sz="800" b="0" i="0" u="none" strike="noStrike" noProof="0" dirty="0">
                          <a:solidFill>
                            <a:schemeClr val="tx1"/>
                          </a:solidFill>
                          <a:latin typeface="Barlow Semi Condensed"/>
                        </a:rPr>
                        <a:t>ISBN Information:</a:t>
                      </a:r>
                      <a:endParaRPr lang="en-US" sz="800" b="0" dirty="0">
                        <a:solidFill>
                          <a:schemeClr val="tx1"/>
                        </a:solidFill>
                        <a:latin typeface="Barlow Semi Condensed"/>
                      </a:endParaRPr>
                    </a:p>
                    <a:p>
                      <a:pPr lvl="0" algn="l">
                        <a:lnSpc>
                          <a:spcPct val="100000"/>
                        </a:lnSpc>
                        <a:spcBef>
                          <a:spcPts val="0"/>
                        </a:spcBef>
                        <a:spcAft>
                          <a:spcPts val="0"/>
                        </a:spcAft>
                        <a:buNone/>
                      </a:pPr>
                      <a:r>
                        <a:rPr lang="en-US" sz="800" b="0" i="0" u="none" strike="noStrike" noProof="0" dirty="0">
                          <a:solidFill>
                            <a:schemeClr val="tx1"/>
                          </a:solidFill>
                          <a:latin typeface="Barlow Semi Condensed"/>
                        </a:rPr>
                        <a:t>Electronic ISSN: 2379-190X</a:t>
                      </a:r>
                      <a:endParaRPr lang="en-US" sz="800" b="0" dirty="0">
                        <a:solidFill>
                          <a:schemeClr val="tx1"/>
                        </a:solidFill>
                        <a:latin typeface="Barlow Semi Condensed"/>
                      </a:endParaRPr>
                    </a:p>
                    <a:p>
                      <a:pPr lvl="0" algn="l">
                        <a:lnSpc>
                          <a:spcPct val="100000"/>
                        </a:lnSpc>
                        <a:spcBef>
                          <a:spcPts val="0"/>
                        </a:spcBef>
                        <a:spcAft>
                          <a:spcPts val="0"/>
                        </a:spcAft>
                        <a:buNone/>
                      </a:pPr>
                      <a:r>
                        <a:rPr lang="en-US" sz="800" b="0" i="0" u="none" strike="noStrike" noProof="0" dirty="0">
                          <a:solidFill>
                            <a:schemeClr val="tx1"/>
                          </a:solidFill>
                          <a:latin typeface="Barlow Semi Condensed"/>
                        </a:rPr>
                        <a:t>INSPEC Accession Number: 16968369</a:t>
                      </a:r>
                      <a:endParaRPr lang="en-US" sz="800" b="0" dirty="0">
                        <a:solidFill>
                          <a:schemeClr val="tx1"/>
                        </a:solidFill>
                        <a:latin typeface="Barlow Semi Condensed"/>
                      </a:endParaRPr>
                    </a:p>
                  </a:txBody>
                  <a:tcPr/>
                </a:tc>
                <a:tc>
                  <a:txBody>
                    <a:bodyPr/>
                    <a:lstStyle/>
                    <a:p>
                      <a:pPr lvl="0" algn="l">
                        <a:lnSpc>
                          <a:spcPct val="100000"/>
                        </a:lnSpc>
                        <a:spcBef>
                          <a:spcPts val="0"/>
                        </a:spcBef>
                        <a:spcAft>
                          <a:spcPts val="0"/>
                        </a:spcAft>
                        <a:buNone/>
                      </a:pPr>
                      <a:r>
                        <a:rPr lang="en-US" sz="800" b="0" i="0" u="none" strike="noStrike" noProof="0" dirty="0" err="1">
                          <a:latin typeface="Barlow Semi Condensed"/>
                        </a:rPr>
                        <a:t>DeepText</a:t>
                      </a:r>
                      <a:r>
                        <a:rPr lang="en-US" sz="800" b="0" i="0" u="none" strike="noStrike" noProof="0" dirty="0">
                          <a:latin typeface="Barlow Semi Condensed"/>
                        </a:rPr>
                        <a:t>: A new approach for text proposal generation and text detection in natural images</a:t>
                      </a:r>
                    </a:p>
                  </a:txBody>
                  <a:tcPr/>
                </a:tc>
                <a:tc>
                  <a:txBody>
                    <a:bodyPr/>
                    <a:lstStyle/>
                    <a:p>
                      <a:pPr lvl="0" algn="l">
                        <a:lnSpc>
                          <a:spcPct val="100000"/>
                        </a:lnSpc>
                        <a:spcBef>
                          <a:spcPts val="0"/>
                        </a:spcBef>
                        <a:spcAft>
                          <a:spcPts val="0"/>
                        </a:spcAft>
                        <a:buNone/>
                      </a:pPr>
                      <a:r>
                        <a:rPr lang="en-US" sz="800" b="0" i="0" u="none" strike="noStrike" noProof="0" dirty="0">
                          <a:latin typeface="Barlow Semi Condensed"/>
                        </a:rPr>
                        <a:t>By using a fully convolutional neural network, we create a novel method called </a:t>
                      </a:r>
                      <a:r>
                        <a:rPr lang="en-US" sz="800" b="0" i="0" u="none" strike="noStrike" noProof="0" dirty="0" err="1">
                          <a:latin typeface="Barlow Semi Condensed"/>
                        </a:rPr>
                        <a:t>DeepText</a:t>
                      </a:r>
                      <a:r>
                        <a:rPr lang="en-US" sz="800" b="0" i="0" u="none" strike="noStrike" noProof="0" dirty="0">
                          <a:latin typeface="Barlow Semi Condensed"/>
                        </a:rPr>
                        <a:t> for text region proposal creation and text identification in natural photos (CNN). First, we suggest the novel inception region proposal network (Inception-RPN), which generates high recall word region proposals by sliding an inception network with multi-scale windows over the top of convolutional feature maps and associating each sliding position with a set of text characteristic prior bounding boxes.</a:t>
                      </a:r>
                      <a:endParaRPr lang="en-US" sz="800" dirty="0">
                        <a:latin typeface="Barlow Semi Condensed"/>
                      </a:endParaRPr>
                    </a:p>
                  </a:txBody>
                  <a:tcPr/>
                </a:tc>
                <a:tc>
                  <a:txBody>
                    <a:bodyPr/>
                    <a:lstStyle/>
                    <a:p>
                      <a:r>
                        <a:rPr lang="en-US" sz="800" b="0" i="0" u="none" strike="noStrike" cap="none" dirty="0" err="1">
                          <a:solidFill>
                            <a:srgbClr val="000000"/>
                          </a:solidFill>
                          <a:effectLst/>
                          <a:latin typeface="Arial"/>
                          <a:ea typeface="Arial"/>
                          <a:cs typeface="Arial"/>
                          <a:sym typeface="Arial"/>
                        </a:rPr>
                        <a:t>DeepText's</a:t>
                      </a:r>
                      <a:r>
                        <a:rPr lang="en-US" sz="800" b="0" i="0" u="none" strike="noStrike" cap="none" dirty="0">
                          <a:solidFill>
                            <a:srgbClr val="000000"/>
                          </a:solidFill>
                          <a:effectLst/>
                          <a:latin typeface="Arial"/>
                          <a:ea typeface="Arial"/>
                          <a:cs typeface="Arial"/>
                          <a:sym typeface="Arial"/>
                        </a:rPr>
                        <a:t> use of CNNs for text region proposal and identification may struggle with diverse backgrounds and font styles, potentially limiting its generalizability and accuracy across different datasets and tasks.</a:t>
                      </a:r>
                      <a:endParaRPr lang="en-IN" sz="800" dirty="0"/>
                    </a:p>
                  </a:txBody>
                  <a:tcPr/>
                </a:tc>
                <a:extLst>
                  <a:ext uri="{0D108BD9-81ED-4DB2-BD59-A6C34878D82A}">
                    <a16:rowId xmlns:a16="http://schemas.microsoft.com/office/drawing/2014/main" val="1924063127"/>
                  </a:ext>
                </a:extLst>
              </a:tr>
              <a:tr h="24766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Cristian Bodnar Supervisor: Dr Jon Shapiro University of Manchester School of Computer Science</a:t>
                      </a:r>
                      <a:endParaRPr lang="en-US" sz="800" dirty="0">
                        <a:latin typeface="Barlow Semi Condensed"/>
                      </a:endParaRPr>
                    </a:p>
                    <a:p>
                      <a:pPr lvl="0">
                        <a:buNone/>
                      </a:pPr>
                      <a:endParaRPr lang="en-US" sz="800" dirty="0">
                        <a:latin typeface="Barlow Semi Condensed"/>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effectLst/>
                          <a:latin typeface="Arial"/>
                          <a:ea typeface="Arial"/>
                          <a:cs typeface="Arial"/>
                          <a:sym typeface="Arial"/>
                        </a:rPr>
                        <a:t>Text to Image Synthesis Using Generative Adversarial Networks</a:t>
                      </a:r>
                      <a:endParaRPr lang="en-US" sz="800" dirty="0">
                        <a:latin typeface="Barlow Semi Condensed"/>
                      </a:endParaRPr>
                    </a:p>
                    <a:p>
                      <a:pPr lvl="0">
                        <a:buNone/>
                      </a:pPr>
                      <a:endParaRPr lang="en-US" sz="800" dirty="0">
                        <a:latin typeface="Barlow Semi Condensed"/>
                      </a:endParaRPr>
                    </a:p>
                  </a:txBody>
                  <a:tcPr/>
                </a:tc>
                <a:tc>
                  <a:txBody>
                    <a:bodyPr/>
                    <a:lstStyle/>
                    <a:p>
                      <a:r>
                        <a:rPr lang="en-US" sz="800" b="0" i="0" u="none" strike="noStrike" cap="none" dirty="0">
                          <a:solidFill>
                            <a:srgbClr val="000000"/>
                          </a:solidFill>
                          <a:effectLst/>
                          <a:latin typeface="Arial"/>
                          <a:ea typeface="Arial"/>
                          <a:cs typeface="Arial"/>
                          <a:sym typeface="Arial"/>
                        </a:rPr>
                        <a:t>The challenges of image captioning and text-to-image generation stem from the multimodal nature of the problem, akin to language translation. Unlike sequential language translation, where there are limited valid translations for a phrase, the diversity of possible images or descriptions for a given input complicates the task. Despite similarities in encoding semantics, these tasks differ due to their multimodal nature and the vast range of possible interpretations.</a:t>
                      </a:r>
                      <a:endParaRPr lang="en-GB" sz="800" b="0" i="0" u="none" strike="noStrike" cap="none" dirty="0">
                        <a:solidFill>
                          <a:srgbClr val="000000"/>
                        </a:solidFill>
                        <a:effectLst/>
                        <a:latin typeface="Arial"/>
                        <a:ea typeface="Arial"/>
                        <a:cs typeface="Arial"/>
                        <a:sym typeface="Arial"/>
                      </a:endParaRPr>
                    </a:p>
                  </a:txBody>
                  <a:tcPr/>
                </a:tc>
                <a:tc>
                  <a:txBody>
                    <a:bodyPr/>
                    <a:lstStyle/>
                    <a:p>
                      <a:r>
                        <a:rPr lang="en-US" sz="800" b="0" i="0" u="none" strike="noStrike" cap="none" dirty="0">
                          <a:solidFill>
                            <a:srgbClr val="000000"/>
                          </a:solidFill>
                          <a:effectLst/>
                          <a:latin typeface="Arial"/>
                          <a:ea typeface="Arial"/>
                          <a:cs typeface="Arial"/>
                          <a:sym typeface="Arial"/>
                        </a:rPr>
                        <a:t>The complexity of capturing diverse interpretations hinders the creation of universally accurate models for image captioning and text-to-image generation. Additionally, encoding semantics across different modalities may pose challenges in achieving consistent translations between text and images.</a:t>
                      </a:r>
                      <a:endParaRPr lang="en-IN" sz="800" dirty="0"/>
                    </a:p>
                  </a:txBody>
                  <a:tcPr/>
                </a:tc>
                <a:extLst>
                  <a:ext uri="{0D108BD9-81ED-4DB2-BD59-A6C34878D82A}">
                    <a16:rowId xmlns:a16="http://schemas.microsoft.com/office/drawing/2014/main" val="3920602654"/>
                  </a:ext>
                </a:extLst>
              </a:tr>
              <a:tr h="183225">
                <a:tc>
                  <a:txBody>
                    <a:bodyPr/>
                    <a:lstStyle/>
                    <a:p>
                      <a:endParaRPr lang="en-IN" sz="800"/>
                    </a:p>
                  </a:txBody>
                  <a:tcPr/>
                </a:tc>
                <a:tc>
                  <a:txBody>
                    <a:bodyPr/>
                    <a:lstStyle/>
                    <a:p>
                      <a:endParaRPr lang="en-IN" sz="800"/>
                    </a:p>
                  </a:txBody>
                  <a:tcPr/>
                </a:tc>
                <a:tc>
                  <a:txBody>
                    <a:bodyPr/>
                    <a:lstStyle/>
                    <a:p>
                      <a:endParaRPr lang="en-IN" sz="800"/>
                    </a:p>
                  </a:txBody>
                  <a:tcPr/>
                </a:tc>
                <a:tc>
                  <a:txBody>
                    <a:bodyPr/>
                    <a:lstStyle/>
                    <a:p>
                      <a:endParaRPr lang="en-IN" sz="800" dirty="0"/>
                    </a:p>
                  </a:txBody>
                  <a:tcPr/>
                </a:tc>
                <a:extLst>
                  <a:ext uri="{0D108BD9-81ED-4DB2-BD59-A6C34878D82A}">
                    <a16:rowId xmlns:a16="http://schemas.microsoft.com/office/drawing/2014/main" val="1544939530"/>
                  </a:ext>
                </a:extLst>
              </a:tr>
            </a:tbl>
          </a:graphicData>
        </a:graphic>
      </p:graphicFrame>
    </p:spTree>
    <p:extLst>
      <p:ext uri="{BB962C8B-B14F-4D97-AF65-F5344CB8AC3E}">
        <p14:creationId xmlns:p14="http://schemas.microsoft.com/office/powerpoint/2010/main" val="417474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B4EDCC4B-EDDA-D43B-9231-E9510E902789}"/>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4AA89A0-5F62-AFB2-1C33-EF38D06DDFBC}"/>
              </a:ext>
            </a:extLst>
          </p:cNvPr>
          <p:cNvGraphicFramePr>
            <a:graphicFrameLocks noGrp="1"/>
          </p:cNvGraphicFramePr>
          <p:nvPr>
            <p:extLst>
              <p:ext uri="{D42A27DB-BD31-4B8C-83A1-F6EECF244321}">
                <p14:modId xmlns:p14="http://schemas.microsoft.com/office/powerpoint/2010/main" val="1199687353"/>
              </p:ext>
            </p:extLst>
          </p:nvPr>
        </p:nvGraphicFramePr>
        <p:xfrm>
          <a:off x="1126132" y="264509"/>
          <a:ext cx="6908024" cy="4374101"/>
        </p:xfrm>
        <a:graphic>
          <a:graphicData uri="http://schemas.openxmlformats.org/drawingml/2006/table">
            <a:tbl>
              <a:tblPr firstRow="1" bandRow="1">
                <a:tableStyleId>{5716631F-E7F8-437A-8CCD-7C1546AB214C}</a:tableStyleId>
              </a:tblPr>
              <a:tblGrid>
                <a:gridCol w="1727006">
                  <a:extLst>
                    <a:ext uri="{9D8B030D-6E8A-4147-A177-3AD203B41FA5}">
                      <a16:colId xmlns:a16="http://schemas.microsoft.com/office/drawing/2014/main" val="2356973162"/>
                    </a:ext>
                  </a:extLst>
                </a:gridCol>
                <a:gridCol w="1727006">
                  <a:extLst>
                    <a:ext uri="{9D8B030D-6E8A-4147-A177-3AD203B41FA5}">
                      <a16:colId xmlns:a16="http://schemas.microsoft.com/office/drawing/2014/main" val="3754941104"/>
                    </a:ext>
                  </a:extLst>
                </a:gridCol>
                <a:gridCol w="1708549">
                  <a:extLst>
                    <a:ext uri="{9D8B030D-6E8A-4147-A177-3AD203B41FA5}">
                      <a16:colId xmlns:a16="http://schemas.microsoft.com/office/drawing/2014/main" val="289252131"/>
                    </a:ext>
                  </a:extLst>
                </a:gridCol>
                <a:gridCol w="1745463">
                  <a:extLst>
                    <a:ext uri="{9D8B030D-6E8A-4147-A177-3AD203B41FA5}">
                      <a16:colId xmlns:a16="http://schemas.microsoft.com/office/drawing/2014/main" val="2590018689"/>
                    </a:ext>
                  </a:extLst>
                </a:gridCol>
              </a:tblGrid>
              <a:tr h="44218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Summary</a:t>
                      </a:r>
                    </a:p>
                  </a:txBody>
                  <a:tcPr/>
                </a:tc>
                <a:tc>
                  <a:txBody>
                    <a:bodyPr/>
                    <a:lstStyle/>
                    <a:p>
                      <a:pPr algn="ctr"/>
                      <a:r>
                        <a:rPr lang="en-IN" sz="1200" b="1" dirty="0"/>
                        <a:t>Gaps</a:t>
                      </a:r>
                    </a:p>
                  </a:txBody>
                  <a:tcPr/>
                </a:tc>
                <a:extLst>
                  <a:ext uri="{0D108BD9-81ED-4DB2-BD59-A6C34878D82A}">
                    <a16:rowId xmlns:a16="http://schemas.microsoft.com/office/drawing/2014/main" val="1536114938"/>
                  </a:ext>
                </a:extLst>
              </a:tr>
              <a:tr h="10104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noProof="0" dirty="0">
                          <a:latin typeface="Barlow Semi Condensed"/>
                        </a:rPr>
                        <a:t>Z. Wang, Z. Quan, Z. -J. Wang, X. Hu and Y. Chen,  2020 IEEE International Conference on Multimedia and Expo (ICME), 2020, pp. 1-6, </a:t>
                      </a:r>
                      <a:r>
                        <a:rPr lang="en-US" sz="800" b="0" i="0" u="none" strike="noStrike" noProof="0" dirty="0" err="1">
                          <a:latin typeface="Barlow Semi Condensed"/>
                        </a:rPr>
                        <a:t>doi</a:t>
                      </a:r>
                      <a:r>
                        <a:rPr lang="en-US" sz="800" b="0" i="0" u="none" strike="noStrike" noProof="0" dirty="0">
                          <a:latin typeface="Barlow Semi Condensed"/>
                        </a:rPr>
                        <a:t>: 10.1109/ICME46284.20 20.9102904.</a:t>
                      </a:r>
                      <a:endParaRPr lang="en-US" sz="800" dirty="0">
                        <a:latin typeface="Barlow Semi Condensed"/>
                      </a:endParaRPr>
                    </a:p>
                    <a:p>
                      <a:endParaRPr lang="en-IN" sz="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noProof="0" dirty="0">
                          <a:latin typeface="Barlow Semi Condensed"/>
                        </a:rPr>
                        <a:t>"Text to Image Synthesis With Bidirectional Generative Adversarial Network,"</a:t>
                      </a:r>
                      <a:endParaRPr lang="en-US" sz="800" dirty="0">
                        <a:latin typeface="Barlow Semi Condensed"/>
                      </a:endParaRPr>
                    </a:p>
                    <a:p>
                      <a:endParaRPr lang="en-IN" sz="8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noProof="0" dirty="0">
                          <a:latin typeface="Barlow Semi Condensed"/>
                        </a:rPr>
                        <a:t>This paper proposes a semantics enhanced attention module and a semantics-enhanced batch normalization module that improve consistency of synthesized images by involving sematic features precisely.</a:t>
                      </a:r>
                      <a:endParaRPr lang="en-US" sz="800" dirty="0">
                        <a:latin typeface="Barlow Semi Condensed"/>
                      </a:endParaRPr>
                    </a:p>
                    <a:p>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The proposed semantics-enhanced modules may increase computational complexity and require precise semantic feature extraction, potentially limiting scalability and generalizability across diverse datasets and tasks.</a:t>
                      </a:r>
                      <a:endParaRPr lang="en-IN" sz="800" dirty="0"/>
                    </a:p>
                  </a:txBody>
                  <a:tcPr/>
                </a:tc>
                <a:extLst>
                  <a:ext uri="{0D108BD9-81ED-4DB2-BD59-A6C34878D82A}">
                    <a16:rowId xmlns:a16="http://schemas.microsoft.com/office/drawing/2014/main" val="1924063127"/>
                  </a:ext>
                </a:extLst>
              </a:tr>
              <a:tr h="450856">
                <a:tc>
                  <a:txBody>
                    <a:bodyPr/>
                    <a:lstStyle/>
                    <a:p>
                      <a:r>
                        <a:rPr lang="en-US" sz="800" b="0" i="0" u="none" strike="noStrike" cap="none" baseline="0" dirty="0" err="1">
                          <a:solidFill>
                            <a:srgbClr val="000000"/>
                          </a:solidFill>
                          <a:latin typeface="Arial"/>
                          <a:ea typeface="Arial"/>
                          <a:cs typeface="Arial"/>
                          <a:sym typeface="Arial"/>
                        </a:rPr>
                        <a:t>Hongchen</a:t>
                      </a:r>
                      <a:r>
                        <a:rPr lang="en-US" sz="800" b="0" i="0" u="none" strike="noStrike" cap="none" baseline="0" dirty="0">
                          <a:solidFill>
                            <a:srgbClr val="000000"/>
                          </a:solidFill>
                          <a:latin typeface="Arial"/>
                          <a:ea typeface="Arial"/>
                          <a:cs typeface="Arial"/>
                          <a:sym typeface="Arial"/>
                        </a:rPr>
                        <a:t> Tan, </a:t>
                      </a:r>
                      <a:r>
                        <a:rPr lang="en-US" sz="800" b="0" i="0" u="none" strike="noStrike" cap="none" baseline="0" dirty="0" err="1">
                          <a:solidFill>
                            <a:srgbClr val="000000"/>
                          </a:solidFill>
                          <a:latin typeface="Arial"/>
                          <a:ea typeface="Arial"/>
                          <a:cs typeface="Arial"/>
                          <a:sym typeface="Arial"/>
                        </a:rPr>
                        <a:t>Xiuping</a:t>
                      </a:r>
                      <a:r>
                        <a:rPr lang="en-US" sz="800" b="0" i="0" u="none" strike="noStrike" cap="none" baseline="0" dirty="0">
                          <a:solidFill>
                            <a:srgbClr val="000000"/>
                          </a:solidFill>
                          <a:latin typeface="Arial"/>
                          <a:ea typeface="Arial"/>
                          <a:cs typeface="Arial"/>
                          <a:sym typeface="Arial"/>
                        </a:rPr>
                        <a:t> Liu, </a:t>
                      </a:r>
                      <a:r>
                        <a:rPr lang="en-US" sz="800" b="0" i="0" u="none" strike="noStrike" cap="none" baseline="0" dirty="0" err="1">
                          <a:solidFill>
                            <a:srgbClr val="000000"/>
                          </a:solidFill>
                          <a:latin typeface="Arial"/>
                          <a:ea typeface="Arial"/>
                          <a:cs typeface="Arial"/>
                          <a:sym typeface="Arial"/>
                        </a:rPr>
                        <a:t>Baocai</a:t>
                      </a:r>
                      <a:r>
                        <a:rPr lang="en-US" sz="800" b="0" i="0" u="none" strike="noStrike" cap="none" baseline="0" dirty="0">
                          <a:solidFill>
                            <a:srgbClr val="000000"/>
                          </a:solidFill>
                          <a:latin typeface="Arial"/>
                          <a:ea typeface="Arial"/>
                          <a:cs typeface="Arial"/>
                          <a:sym typeface="Arial"/>
                        </a:rPr>
                        <a:t> Yin, Xin Li, Senior Member,</a:t>
                      </a:r>
                      <a:endParaRPr lang="en-IN" sz="800" dirty="0"/>
                    </a:p>
                  </a:txBody>
                  <a:tcPr/>
                </a:tc>
                <a:tc>
                  <a:txBody>
                    <a:bodyPr/>
                    <a:lstStyle/>
                    <a:p>
                      <a:r>
                        <a:rPr lang="en-IN" sz="800" b="0" i="0" u="none" strike="noStrike" cap="none" baseline="0" dirty="0">
                          <a:solidFill>
                            <a:srgbClr val="000000"/>
                          </a:solidFill>
                          <a:latin typeface="Arial"/>
                          <a:ea typeface="Arial"/>
                          <a:cs typeface="Arial"/>
                          <a:sym typeface="Arial"/>
                        </a:rPr>
                        <a:t>Cross-modal Semantic Matching Generative</a:t>
                      </a:r>
                    </a:p>
                    <a:p>
                      <a:r>
                        <a:rPr lang="en-US" sz="800" b="0" i="0" u="none" strike="noStrike" cap="none" baseline="0" dirty="0">
                          <a:solidFill>
                            <a:srgbClr val="000000"/>
                          </a:solidFill>
                          <a:latin typeface="Arial"/>
                          <a:ea typeface="Arial"/>
                          <a:cs typeface="Arial"/>
                          <a:sym typeface="Arial"/>
                        </a:rPr>
                        <a:t>Adversarial Networks for Text-to-Image Synthesis</a:t>
                      </a:r>
                      <a:endParaRPr lang="en-IN" sz="800" dirty="0"/>
                    </a:p>
                  </a:txBody>
                  <a:tcPr/>
                </a:tc>
                <a:tc>
                  <a:txBody>
                    <a:bodyPr/>
                    <a:lstStyle/>
                    <a:p>
                      <a:r>
                        <a:rPr lang="en-US" sz="800" dirty="0"/>
                        <a:t>The paper presents a novel approach, Cross-modal Semantic Matching Generative Adversarial Networks (CSM-GAN), for text-to-image synthesis. It tackles the issue of semantic inconsistency by incorporating semantic matching and perceptual loss functions. Experimental results demonstrate superior performance in visual quality and semantic consistency compared to existing methods.</a:t>
                      </a:r>
                      <a:endParaRPr lang="en-IN" sz="800" dirty="0"/>
                    </a:p>
                  </a:txBody>
                  <a:tcPr/>
                </a:tc>
                <a:tc>
                  <a:txBody>
                    <a:bodyPr/>
                    <a:lstStyle/>
                    <a:p>
                      <a:r>
                        <a:rPr lang="en-US" sz="800" dirty="0"/>
                        <a:t>Common challenges such as capturing fine-grained details, generating diverse styles, and handling complex textual descriptions may still persist. Specific limitations outlined by the authors require access to the full paper. Future research should focus on addressing these challenges to enhance the effectiveness of text-to-image synthesis models</a:t>
                      </a:r>
                      <a:endParaRPr lang="en-IN" sz="800" dirty="0"/>
                    </a:p>
                  </a:txBody>
                  <a:tcPr/>
                </a:tc>
                <a:extLst>
                  <a:ext uri="{0D108BD9-81ED-4DB2-BD59-A6C34878D82A}">
                    <a16:rowId xmlns:a16="http://schemas.microsoft.com/office/drawing/2014/main" val="3920602654"/>
                  </a:ext>
                </a:extLst>
              </a:tr>
              <a:tr h="450856">
                <a:tc>
                  <a:txBody>
                    <a:bodyPr/>
                    <a:lstStyle/>
                    <a:p>
                      <a:r>
                        <a:rPr lang="en-IN" sz="800" dirty="0" err="1"/>
                        <a:t>Xiangqing</a:t>
                      </a:r>
                      <a:r>
                        <a:rPr lang="en-IN" sz="800" dirty="0"/>
                        <a:t> Shen, Bing Liu , Yong Zhou, Jiaqi Zhao, </a:t>
                      </a:r>
                      <a:r>
                        <a:rPr lang="en-IN" sz="800" dirty="0" err="1"/>
                        <a:t>Mingming</a:t>
                      </a:r>
                      <a:r>
                        <a:rPr lang="en-IN" sz="800" dirty="0"/>
                        <a:t> Liu</a:t>
                      </a:r>
                    </a:p>
                  </a:txBody>
                  <a:tcPr/>
                </a:tc>
                <a:tc>
                  <a:txBody>
                    <a:bodyPr/>
                    <a:lstStyle/>
                    <a:p>
                      <a:r>
                        <a:rPr lang="en-IN" sz="800" dirty="0"/>
                        <a:t>Remote sensing image captioning via Variational Autoencoder </a:t>
                      </a:r>
                      <a:r>
                        <a:rPr lang="en-IN" sz="800" dirty="0" err="1"/>
                        <a:t>andReinforcement</a:t>
                      </a:r>
                      <a:r>
                        <a:rPr lang="en-IN" sz="800" dirty="0"/>
                        <a:t> Learning</a:t>
                      </a:r>
                    </a:p>
                  </a:txBody>
                  <a:tcPr/>
                </a:tc>
                <a:tc>
                  <a:txBody>
                    <a:bodyPr/>
                    <a:lstStyle/>
                    <a:p>
                      <a:r>
                        <a:rPr lang="en-US" sz="800" dirty="0"/>
                        <a:t>This paper proposes a two-stage approach for automatically generating captions for remote sensing images using a Variational Autoencoder (VAE) and Reinforcement Learning (RL). The approach outperforms other methods on a large dataset.</a:t>
                      </a:r>
                      <a:endParaRPr lang="en-IN" sz="800" dirty="0"/>
                    </a:p>
                  </a:txBody>
                  <a:tcPr/>
                </a:tc>
                <a:tc>
                  <a:txBody>
                    <a:bodyPr/>
                    <a:lstStyle/>
                    <a:p>
                      <a:r>
                        <a:rPr lang="en-US" sz="800" dirty="0"/>
                        <a:t>Requires large remote sensing datasets, performance depends on data quality, may not be suitable for real-time applications, lacks qualitative analysis, and doesn't explore different settings.</a:t>
                      </a:r>
                      <a:endParaRPr lang="en-IN" sz="800" dirty="0"/>
                    </a:p>
                  </a:txBody>
                  <a:tcPr/>
                </a:tc>
                <a:extLst>
                  <a:ext uri="{0D108BD9-81ED-4DB2-BD59-A6C34878D82A}">
                    <a16:rowId xmlns:a16="http://schemas.microsoft.com/office/drawing/2014/main" val="1544939530"/>
                  </a:ext>
                </a:extLst>
              </a:tr>
            </a:tbl>
          </a:graphicData>
        </a:graphic>
      </p:graphicFrame>
    </p:spTree>
    <p:extLst>
      <p:ext uri="{BB962C8B-B14F-4D97-AF65-F5344CB8AC3E}">
        <p14:creationId xmlns:p14="http://schemas.microsoft.com/office/powerpoint/2010/main" val="4220133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1336D1A6-B88A-A5D8-0E22-330044705284}"/>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C65DD7-ECF7-57E2-2800-5112C2AF8544}"/>
              </a:ext>
            </a:extLst>
          </p:cNvPr>
          <p:cNvGraphicFramePr>
            <a:graphicFrameLocks noGrp="1"/>
          </p:cNvGraphicFramePr>
          <p:nvPr>
            <p:extLst>
              <p:ext uri="{D42A27DB-BD31-4B8C-83A1-F6EECF244321}">
                <p14:modId xmlns:p14="http://schemas.microsoft.com/office/powerpoint/2010/main" val="2482379347"/>
              </p:ext>
            </p:extLst>
          </p:nvPr>
        </p:nvGraphicFramePr>
        <p:xfrm>
          <a:off x="1181973" y="243568"/>
          <a:ext cx="6908024" cy="4561569"/>
        </p:xfrm>
        <a:graphic>
          <a:graphicData uri="http://schemas.openxmlformats.org/drawingml/2006/table">
            <a:tbl>
              <a:tblPr firstRow="1" bandRow="1">
                <a:tableStyleId>{5716631F-E7F8-437A-8CCD-7C1546AB214C}</a:tableStyleId>
              </a:tblPr>
              <a:tblGrid>
                <a:gridCol w="1727006">
                  <a:extLst>
                    <a:ext uri="{9D8B030D-6E8A-4147-A177-3AD203B41FA5}">
                      <a16:colId xmlns:a16="http://schemas.microsoft.com/office/drawing/2014/main" val="2356973162"/>
                    </a:ext>
                  </a:extLst>
                </a:gridCol>
                <a:gridCol w="1727006">
                  <a:extLst>
                    <a:ext uri="{9D8B030D-6E8A-4147-A177-3AD203B41FA5}">
                      <a16:colId xmlns:a16="http://schemas.microsoft.com/office/drawing/2014/main" val="3754941104"/>
                    </a:ext>
                  </a:extLst>
                </a:gridCol>
                <a:gridCol w="1708549">
                  <a:extLst>
                    <a:ext uri="{9D8B030D-6E8A-4147-A177-3AD203B41FA5}">
                      <a16:colId xmlns:a16="http://schemas.microsoft.com/office/drawing/2014/main" val="289252131"/>
                    </a:ext>
                  </a:extLst>
                </a:gridCol>
                <a:gridCol w="1745463">
                  <a:extLst>
                    <a:ext uri="{9D8B030D-6E8A-4147-A177-3AD203B41FA5}">
                      <a16:colId xmlns:a16="http://schemas.microsoft.com/office/drawing/2014/main" val="2590018689"/>
                    </a:ext>
                  </a:extLst>
                </a:gridCol>
              </a:tblGrid>
              <a:tr h="44218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Summary</a:t>
                      </a:r>
                    </a:p>
                  </a:txBody>
                  <a:tcPr/>
                </a:tc>
                <a:tc>
                  <a:txBody>
                    <a:bodyPr/>
                    <a:lstStyle/>
                    <a:p>
                      <a:pPr algn="ctr"/>
                      <a:r>
                        <a:rPr lang="en-IN" sz="1200" b="1" dirty="0"/>
                        <a:t>Gaps</a:t>
                      </a:r>
                    </a:p>
                  </a:txBody>
                  <a:tcPr/>
                </a:tc>
                <a:extLst>
                  <a:ext uri="{0D108BD9-81ED-4DB2-BD59-A6C34878D82A}">
                    <a16:rowId xmlns:a16="http://schemas.microsoft.com/office/drawing/2014/main" val="1536114938"/>
                  </a:ext>
                </a:extLst>
              </a:tr>
              <a:tr h="1010428">
                <a:tc>
                  <a:txBody>
                    <a:bodyPr/>
                    <a:lstStyle/>
                    <a:p>
                      <a:r>
                        <a:rPr lang="en-IN" sz="800" dirty="0" err="1"/>
                        <a:t>Haileleol</a:t>
                      </a:r>
                      <a:r>
                        <a:rPr lang="en-IN" sz="800" dirty="0"/>
                        <a:t> </a:t>
                      </a:r>
                      <a:r>
                        <a:rPr lang="en-IN" sz="800" dirty="0" err="1"/>
                        <a:t>Tibebu</a:t>
                      </a:r>
                      <a:r>
                        <a:rPr lang="en-IN" sz="800" dirty="0"/>
                        <a:t>, </a:t>
                      </a:r>
                      <a:r>
                        <a:rPr lang="en-IN" sz="800" dirty="0" err="1"/>
                        <a:t>Aadil</a:t>
                      </a:r>
                      <a:r>
                        <a:rPr lang="en-IN" sz="800" dirty="0"/>
                        <a:t> Malik, Varuna De Silva</a:t>
                      </a:r>
                    </a:p>
                  </a:txBody>
                  <a:tcPr/>
                </a:tc>
                <a:tc>
                  <a:txBody>
                    <a:bodyPr/>
                    <a:lstStyle/>
                    <a:p>
                      <a:r>
                        <a:rPr lang="en-US" sz="800" dirty="0"/>
                        <a:t>Text to Image Synthesis using </a:t>
                      </a:r>
                      <a:r>
                        <a:rPr lang="en-US" sz="800" dirty="0" err="1"/>
                        <a:t>StackedConditional</a:t>
                      </a:r>
                      <a:r>
                        <a:rPr lang="en-US" sz="800" dirty="0"/>
                        <a:t> Variational Autoencoders </a:t>
                      </a:r>
                      <a:r>
                        <a:rPr lang="en-US" sz="800" dirty="0" err="1"/>
                        <a:t>andConditional</a:t>
                      </a:r>
                      <a:r>
                        <a:rPr lang="en-US" sz="800" dirty="0"/>
                        <a:t> Generative Adversarial Networks</a:t>
                      </a:r>
                      <a:endParaRPr lang="en-IN" sz="800" dirty="0"/>
                    </a:p>
                  </a:txBody>
                  <a:tcPr/>
                </a:tc>
                <a:tc>
                  <a:txBody>
                    <a:bodyPr/>
                    <a:lstStyle/>
                    <a:p>
                      <a:r>
                        <a:rPr lang="en-US" sz="800" dirty="0"/>
                        <a:t> This paper introduces a method for generating high-resolution images from text descriptions using CVAEs and CGANs. Experimental results show improved quality compared to existing techniques.</a:t>
                      </a:r>
                      <a:endParaRPr lang="en-IN" sz="800" dirty="0"/>
                    </a:p>
                  </a:txBody>
                  <a:tcPr/>
                </a:tc>
                <a:tc>
                  <a:txBody>
                    <a:bodyPr/>
                    <a:lstStyle/>
                    <a:p>
                      <a:r>
                        <a:rPr lang="en-US" sz="800" dirty="0"/>
                        <a:t>The method relies on accurate text descriptions, lacks image diversity, is tested on limited datasets, has high computational complexity, and requires further evaluation and improvement.</a:t>
                      </a:r>
                      <a:endParaRPr lang="en-IN" sz="800" dirty="0"/>
                    </a:p>
                  </a:txBody>
                  <a:tcPr/>
                </a:tc>
                <a:extLst>
                  <a:ext uri="{0D108BD9-81ED-4DB2-BD59-A6C34878D82A}">
                    <a16:rowId xmlns:a16="http://schemas.microsoft.com/office/drawing/2014/main" val="1924063127"/>
                  </a:ext>
                </a:extLst>
              </a:tr>
              <a:tr h="450856">
                <a:tc>
                  <a:txBody>
                    <a:bodyPr/>
                    <a:lstStyle/>
                    <a:p>
                      <a:r>
                        <a:rPr lang="en-IN" sz="800" dirty="0" err="1"/>
                        <a:t>Koumudi</a:t>
                      </a:r>
                      <a:r>
                        <a:rPr lang="en-IN" sz="800" dirty="0"/>
                        <a:t> </a:t>
                      </a:r>
                      <a:r>
                        <a:rPr lang="en-IN" sz="800" dirty="0" err="1"/>
                        <a:t>Panguluri,Kishore</a:t>
                      </a:r>
                      <a:r>
                        <a:rPr lang="en-IN" sz="800" dirty="0"/>
                        <a:t> Kumar </a:t>
                      </a:r>
                      <a:r>
                        <a:rPr lang="en-IN" sz="800" dirty="0" err="1"/>
                        <a:t>Kamarajugada</a:t>
                      </a:r>
                      <a:endParaRPr lang="en-IN" sz="800" dirty="0"/>
                    </a:p>
                  </a:txBody>
                  <a:tcPr/>
                </a:tc>
                <a:tc>
                  <a:txBody>
                    <a:bodyPr/>
                    <a:lstStyle/>
                    <a:p>
                      <a:r>
                        <a:rPr lang="en-IN" sz="800" dirty="0"/>
                        <a:t>Image Generation using Variational Autoencoders</a:t>
                      </a:r>
                    </a:p>
                  </a:txBody>
                  <a:tcPr/>
                </a:tc>
                <a:tc>
                  <a:txBody>
                    <a:bodyPr/>
                    <a:lstStyle/>
                    <a:p>
                      <a:r>
                        <a:rPr lang="en-US" sz="800" dirty="0"/>
                        <a:t>Deep learning has advanced industrial tasks like image classification and speech recognition. Autoencoders, including variational autoencoders, play key roles in unsupervised learning, such as image generation. However, they struggle with producing high-quality images, especially with complex datasets like human faces. Further research is needed to improve their performance.</a:t>
                      </a:r>
                      <a:endParaRPr lang="en-IN" sz="800" dirty="0"/>
                    </a:p>
                  </a:txBody>
                  <a:tcPr/>
                </a:tc>
                <a:tc>
                  <a:txBody>
                    <a:bodyPr/>
                    <a:lstStyle/>
                    <a:p>
                      <a:r>
                        <a:rPr lang="en-US" sz="800" dirty="0"/>
                        <a:t>Autoencoders, including variational autoencoders, face challenges in generating high-quality images, particularly with complex datasets like human faces. Issues include uncertainty in data distribution and reliance on hyperparameters and architecture. More research is needed for improvement.</a:t>
                      </a:r>
                      <a:endParaRPr lang="en-IN" sz="800" dirty="0"/>
                    </a:p>
                  </a:txBody>
                  <a:tcPr/>
                </a:tc>
                <a:extLst>
                  <a:ext uri="{0D108BD9-81ED-4DB2-BD59-A6C34878D82A}">
                    <a16:rowId xmlns:a16="http://schemas.microsoft.com/office/drawing/2014/main" val="3920602654"/>
                  </a:ext>
                </a:extLst>
              </a:tr>
              <a:tr h="450856">
                <a:tc>
                  <a:txBody>
                    <a:bodyPr/>
                    <a:lstStyle/>
                    <a:p>
                      <a:r>
                        <a:rPr lang="en-IN" sz="800" b="0" i="0" u="none" strike="noStrike" cap="none" baseline="0" dirty="0">
                          <a:solidFill>
                            <a:srgbClr val="000000"/>
                          </a:solidFill>
                          <a:latin typeface="Arial"/>
                          <a:ea typeface="Arial"/>
                          <a:cs typeface="Arial"/>
                          <a:sym typeface="Arial"/>
                        </a:rPr>
                        <a:t>Cristian Bodnar</a:t>
                      </a:r>
                    </a:p>
                    <a:p>
                      <a:r>
                        <a:rPr lang="en-IN" sz="800" b="0" i="0" u="none" strike="noStrike" cap="none" baseline="0" dirty="0">
                          <a:solidFill>
                            <a:srgbClr val="000000"/>
                          </a:solidFill>
                          <a:latin typeface="Arial"/>
                          <a:ea typeface="Arial"/>
                          <a:cs typeface="Arial"/>
                          <a:sym typeface="Arial"/>
                        </a:rPr>
                        <a:t>University of Cambridge</a:t>
                      </a:r>
                      <a:endParaRPr lang="en-IN" sz="800" dirty="0"/>
                    </a:p>
                  </a:txBody>
                  <a:tcPr/>
                </a:tc>
                <a:tc>
                  <a:txBody>
                    <a:bodyPr/>
                    <a:lstStyle/>
                    <a:p>
                      <a:r>
                        <a:rPr lang="en-US" sz="800" dirty="0"/>
                        <a:t>Text to Image </a:t>
                      </a:r>
                      <a:r>
                        <a:rPr lang="en-US" sz="800" dirty="0" err="1"/>
                        <a:t>SynthesisUsing</a:t>
                      </a:r>
                      <a:r>
                        <a:rPr lang="en-US" sz="800" dirty="0"/>
                        <a:t> Generative </a:t>
                      </a:r>
                      <a:r>
                        <a:rPr lang="en-US" sz="800" dirty="0" err="1"/>
                        <a:t>AdversarialNetworks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This paper presents Wasserstein GAN-CLS, a new model for text-to-image synthesis that enhances Conditional Progressive Growing GANs. It improves the Inception Score by 7.07% on the Caltech birds dataset compared to models using only sentence-level visual semantics, but is outperformed by </a:t>
                      </a:r>
                      <a:r>
                        <a:rPr lang="en-US" sz="800" b="0" i="0" u="none" strike="noStrike" cap="none" dirty="0" err="1">
                          <a:solidFill>
                            <a:srgbClr val="000000"/>
                          </a:solidFill>
                          <a:effectLst/>
                          <a:latin typeface="Arial"/>
                          <a:ea typeface="Arial"/>
                          <a:cs typeface="Arial"/>
                          <a:sym typeface="Arial"/>
                        </a:rPr>
                        <a:t>AttnGAN</a:t>
                      </a:r>
                      <a:r>
                        <a:rPr lang="en-US" sz="800" b="0" i="0" u="none" strike="noStrike" cap="none" dirty="0">
                          <a:solidFill>
                            <a:srgbClr val="000000"/>
                          </a:solidFill>
                          <a:effectLst/>
                          <a:latin typeface="Arial"/>
                          <a:ea typeface="Arial"/>
                          <a:cs typeface="Arial"/>
                          <a:sym typeface="Arial"/>
                        </a:rPr>
                        <a:t>.</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Performance may vary based on input text complexity.</a:t>
                      </a:r>
                    </a:p>
                    <a:p>
                      <a:r>
                        <a:rPr lang="en-US" sz="800" b="0" i="0" u="none" strike="noStrike" cap="none" dirty="0">
                          <a:solidFill>
                            <a:srgbClr val="000000"/>
                          </a:solidFill>
                          <a:effectLst/>
                          <a:latin typeface="Arial"/>
                          <a:ea typeface="Arial"/>
                          <a:cs typeface="Arial"/>
                          <a:sym typeface="Arial"/>
                        </a:rPr>
                        <a:t>Generalization beyond the Caltech birds dataset is uncertain.</a:t>
                      </a:r>
                    </a:p>
                    <a:p>
                      <a:r>
                        <a:rPr lang="en-US" sz="800" b="0" i="0" u="none" strike="noStrike" cap="none" dirty="0">
                          <a:solidFill>
                            <a:srgbClr val="000000"/>
                          </a:solidFill>
                          <a:effectLst/>
                          <a:latin typeface="Arial"/>
                          <a:ea typeface="Arial"/>
                          <a:cs typeface="Arial"/>
                          <a:sym typeface="Arial"/>
                        </a:rPr>
                        <a:t>Comparison is limited to text-to-image synthesis.</a:t>
                      </a:r>
                    </a:p>
                    <a:p>
                      <a:r>
                        <a:rPr lang="en-US" sz="800" b="0" i="0" u="none" strike="noStrike" cap="none" dirty="0">
                          <a:solidFill>
                            <a:srgbClr val="000000"/>
                          </a:solidFill>
                          <a:effectLst/>
                          <a:latin typeface="Arial"/>
                          <a:ea typeface="Arial"/>
                          <a:cs typeface="Arial"/>
                          <a:sym typeface="Arial"/>
                        </a:rPr>
                        <a:t>Inception Score may not fully capture image realism or fidelity to text.</a:t>
                      </a:r>
                    </a:p>
                    <a:p>
                      <a:endParaRPr lang="en-IN" sz="800" dirty="0"/>
                    </a:p>
                  </a:txBody>
                  <a:tcPr/>
                </a:tc>
                <a:extLst>
                  <a:ext uri="{0D108BD9-81ED-4DB2-BD59-A6C34878D82A}">
                    <a16:rowId xmlns:a16="http://schemas.microsoft.com/office/drawing/2014/main" val="1544939530"/>
                  </a:ext>
                </a:extLst>
              </a:tr>
            </a:tbl>
          </a:graphicData>
        </a:graphic>
      </p:graphicFrame>
    </p:spTree>
    <p:extLst>
      <p:ext uri="{BB962C8B-B14F-4D97-AF65-F5344CB8AC3E}">
        <p14:creationId xmlns:p14="http://schemas.microsoft.com/office/powerpoint/2010/main" val="416858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59DCC633-B140-7011-B8CA-83CD78A9ED4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C290D80-59EF-BD16-CC20-B9385E10ABE4}"/>
              </a:ext>
            </a:extLst>
          </p:cNvPr>
          <p:cNvGraphicFramePr>
            <a:graphicFrameLocks noGrp="1"/>
          </p:cNvGraphicFramePr>
          <p:nvPr>
            <p:extLst>
              <p:ext uri="{D42A27DB-BD31-4B8C-83A1-F6EECF244321}">
                <p14:modId xmlns:p14="http://schemas.microsoft.com/office/powerpoint/2010/main" val="336945257"/>
              </p:ext>
            </p:extLst>
          </p:nvPr>
        </p:nvGraphicFramePr>
        <p:xfrm>
          <a:off x="1126132" y="264509"/>
          <a:ext cx="6908024" cy="4374101"/>
        </p:xfrm>
        <a:graphic>
          <a:graphicData uri="http://schemas.openxmlformats.org/drawingml/2006/table">
            <a:tbl>
              <a:tblPr firstRow="1" bandRow="1">
                <a:tableStyleId>{5716631F-E7F8-437A-8CCD-7C1546AB214C}</a:tableStyleId>
              </a:tblPr>
              <a:tblGrid>
                <a:gridCol w="1727006">
                  <a:extLst>
                    <a:ext uri="{9D8B030D-6E8A-4147-A177-3AD203B41FA5}">
                      <a16:colId xmlns:a16="http://schemas.microsoft.com/office/drawing/2014/main" val="2356973162"/>
                    </a:ext>
                  </a:extLst>
                </a:gridCol>
                <a:gridCol w="1727006">
                  <a:extLst>
                    <a:ext uri="{9D8B030D-6E8A-4147-A177-3AD203B41FA5}">
                      <a16:colId xmlns:a16="http://schemas.microsoft.com/office/drawing/2014/main" val="3754941104"/>
                    </a:ext>
                  </a:extLst>
                </a:gridCol>
                <a:gridCol w="1708549">
                  <a:extLst>
                    <a:ext uri="{9D8B030D-6E8A-4147-A177-3AD203B41FA5}">
                      <a16:colId xmlns:a16="http://schemas.microsoft.com/office/drawing/2014/main" val="289252131"/>
                    </a:ext>
                  </a:extLst>
                </a:gridCol>
                <a:gridCol w="1745463">
                  <a:extLst>
                    <a:ext uri="{9D8B030D-6E8A-4147-A177-3AD203B41FA5}">
                      <a16:colId xmlns:a16="http://schemas.microsoft.com/office/drawing/2014/main" val="2590018689"/>
                    </a:ext>
                  </a:extLst>
                </a:gridCol>
              </a:tblGrid>
              <a:tr h="44218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Summary</a:t>
                      </a:r>
                    </a:p>
                  </a:txBody>
                  <a:tcPr/>
                </a:tc>
                <a:tc>
                  <a:txBody>
                    <a:bodyPr/>
                    <a:lstStyle/>
                    <a:p>
                      <a:pPr algn="ctr"/>
                      <a:r>
                        <a:rPr lang="en-IN" sz="1200" b="1" dirty="0"/>
                        <a:t>Gaps</a:t>
                      </a:r>
                    </a:p>
                  </a:txBody>
                  <a:tcPr/>
                </a:tc>
                <a:extLst>
                  <a:ext uri="{0D108BD9-81ED-4DB2-BD59-A6C34878D82A}">
                    <a16:rowId xmlns:a16="http://schemas.microsoft.com/office/drawing/2014/main" val="1536114938"/>
                  </a:ext>
                </a:extLst>
              </a:tr>
              <a:tr h="1010428">
                <a:tc>
                  <a:txBody>
                    <a:bodyPr/>
                    <a:lstStyle/>
                    <a:p>
                      <a:r>
                        <a:rPr lang="en-IN" sz="800" b="0" i="0" u="none" strike="noStrike" cap="none" baseline="0" dirty="0">
                          <a:solidFill>
                            <a:srgbClr val="000000"/>
                          </a:solidFill>
                          <a:latin typeface="Arial"/>
                          <a:ea typeface="Arial"/>
                          <a:cs typeface="Arial"/>
                          <a:sym typeface="Arial"/>
                        </a:rPr>
                        <a:t>Jake (</a:t>
                      </a:r>
                      <a:r>
                        <a:rPr lang="en-IN" sz="800" b="0" i="0" u="none" strike="noStrike" cap="none" baseline="0" dirty="0" err="1">
                          <a:solidFill>
                            <a:srgbClr val="000000"/>
                          </a:solidFill>
                          <a:latin typeface="Arial"/>
                          <a:ea typeface="Arial"/>
                          <a:cs typeface="Arial"/>
                          <a:sym typeface="Arial"/>
                        </a:rPr>
                        <a:t>Junbo</a:t>
                      </a:r>
                      <a:r>
                        <a:rPr lang="en-IN" sz="800" b="0" i="0" u="none" strike="noStrike" cap="none" baseline="0" dirty="0">
                          <a:solidFill>
                            <a:srgbClr val="000000"/>
                          </a:solidFill>
                          <a:latin typeface="Arial"/>
                          <a:ea typeface="Arial"/>
                          <a:cs typeface="Arial"/>
                          <a:sym typeface="Arial"/>
                        </a:rPr>
                        <a:t>) </a:t>
                      </a:r>
                      <a:r>
                        <a:rPr lang="en-IN" sz="800" b="0" i="0" u="none" strike="noStrike" cap="none" baseline="0" dirty="0" err="1">
                          <a:solidFill>
                            <a:srgbClr val="000000"/>
                          </a:solidFill>
                          <a:latin typeface="Arial"/>
                          <a:ea typeface="Arial"/>
                          <a:cs typeface="Arial"/>
                          <a:sym typeface="Arial"/>
                        </a:rPr>
                        <a:t>Zhao,Yoon</a:t>
                      </a:r>
                      <a:r>
                        <a:rPr lang="en-IN" sz="800" b="0" i="0" u="none" strike="noStrike" cap="none" baseline="0" dirty="0">
                          <a:solidFill>
                            <a:srgbClr val="000000"/>
                          </a:solidFill>
                          <a:latin typeface="Arial"/>
                          <a:ea typeface="Arial"/>
                          <a:cs typeface="Arial"/>
                          <a:sym typeface="Arial"/>
                        </a:rPr>
                        <a:t> Kim, Kelly Zhang, Alexander M. Rush ,Yann LeCun</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Effectiveness may vary based on input complexity and dataset characteristics.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This paper introduces ARAE, an extension of AAE, for discrete latent variable models. It uses a GAN to learn a parameterized prior, enabling smooth transformations for generating diverse samples from text sequences and images.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Effectiveness may vary based on input complexity and dataset characteristics.</a:t>
                      </a:r>
                      <a:endParaRPr lang="en-IN" sz="800" dirty="0"/>
                    </a:p>
                  </a:txBody>
                  <a:tcPr/>
                </a:tc>
                <a:extLst>
                  <a:ext uri="{0D108BD9-81ED-4DB2-BD59-A6C34878D82A}">
                    <a16:rowId xmlns:a16="http://schemas.microsoft.com/office/drawing/2014/main" val="1924063127"/>
                  </a:ext>
                </a:extLst>
              </a:tr>
              <a:tr h="450856">
                <a:tc>
                  <a:txBody>
                    <a:bodyPr/>
                    <a:lstStyle/>
                    <a:p>
                      <a:r>
                        <a:rPr lang="en-IN" sz="800" b="0" i="0" u="none" strike="noStrike" cap="none" baseline="0" dirty="0">
                          <a:solidFill>
                            <a:srgbClr val="000000"/>
                          </a:solidFill>
                          <a:latin typeface="Arial"/>
                          <a:ea typeface="Arial"/>
                          <a:cs typeface="Arial"/>
                          <a:sym typeface="Arial"/>
                        </a:rPr>
                        <a:t>Scott Reed, Zeynep </a:t>
                      </a:r>
                      <a:r>
                        <a:rPr lang="en-IN" sz="800" b="0" i="0" u="none" strike="noStrike" cap="none" baseline="0" dirty="0" err="1">
                          <a:solidFill>
                            <a:srgbClr val="000000"/>
                          </a:solidFill>
                          <a:latin typeface="Arial"/>
                          <a:ea typeface="Arial"/>
                          <a:cs typeface="Arial"/>
                          <a:sym typeface="Arial"/>
                        </a:rPr>
                        <a:t>Akata</a:t>
                      </a:r>
                      <a:r>
                        <a:rPr lang="en-IN" sz="800" b="0" i="0" u="none" strike="noStrike" cap="none" baseline="0" dirty="0">
                          <a:solidFill>
                            <a:srgbClr val="000000"/>
                          </a:solidFill>
                          <a:latin typeface="Arial"/>
                          <a:ea typeface="Arial"/>
                          <a:cs typeface="Arial"/>
                          <a:sym typeface="Arial"/>
                        </a:rPr>
                        <a:t>, </a:t>
                      </a:r>
                      <a:r>
                        <a:rPr lang="en-IN" sz="800" b="0" i="0" u="none" strike="noStrike" cap="none" baseline="0" dirty="0" err="1">
                          <a:solidFill>
                            <a:srgbClr val="000000"/>
                          </a:solidFill>
                          <a:latin typeface="Arial"/>
                          <a:ea typeface="Arial"/>
                          <a:cs typeface="Arial"/>
                          <a:sym typeface="Arial"/>
                        </a:rPr>
                        <a:t>Xinchen</a:t>
                      </a:r>
                      <a:r>
                        <a:rPr lang="en-IN" sz="800" b="0" i="0" u="none" strike="noStrike" cap="none" baseline="0" dirty="0">
                          <a:solidFill>
                            <a:srgbClr val="000000"/>
                          </a:solidFill>
                          <a:latin typeface="Arial"/>
                          <a:ea typeface="Arial"/>
                          <a:cs typeface="Arial"/>
                          <a:sym typeface="Arial"/>
                        </a:rPr>
                        <a:t> Yan, </a:t>
                      </a:r>
                      <a:r>
                        <a:rPr lang="en-IN" sz="800" b="0" i="0" u="none" strike="noStrike" cap="none" baseline="0" dirty="0" err="1">
                          <a:solidFill>
                            <a:srgbClr val="000000"/>
                          </a:solidFill>
                          <a:latin typeface="Arial"/>
                          <a:ea typeface="Arial"/>
                          <a:cs typeface="Arial"/>
                          <a:sym typeface="Arial"/>
                        </a:rPr>
                        <a:t>Lajanugen</a:t>
                      </a:r>
                      <a:r>
                        <a:rPr lang="en-IN" sz="800" b="0" i="0" u="none" strike="noStrike" cap="none" baseline="0" dirty="0">
                          <a:solidFill>
                            <a:srgbClr val="000000"/>
                          </a:solidFill>
                          <a:latin typeface="Arial"/>
                          <a:ea typeface="Arial"/>
                          <a:cs typeface="Arial"/>
                          <a:sym typeface="Arial"/>
                        </a:rPr>
                        <a:t> Logeswaran</a:t>
                      </a:r>
                      <a:endParaRPr lang="en-IN" sz="800" dirty="0"/>
                    </a:p>
                  </a:txBody>
                  <a:tcPr/>
                </a:tc>
                <a:tc>
                  <a:txBody>
                    <a:bodyPr/>
                    <a:lstStyle/>
                    <a:p>
                      <a:r>
                        <a:rPr lang="en-US" sz="800" b="0" i="0" u="none" strike="noStrike" cap="none" baseline="0" dirty="0">
                          <a:solidFill>
                            <a:srgbClr val="000000"/>
                          </a:solidFill>
                          <a:latin typeface="Arial"/>
                          <a:ea typeface="Arial"/>
                          <a:cs typeface="Arial"/>
                          <a:sym typeface="Arial"/>
                        </a:rPr>
                        <a:t>Generative Adversarial Text to Image Synthesis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This paper presents a method using a GAN architecture to translate human-written descriptions into bird and flower images. While promising, the approach may face challenges with complex descriptions and generalization to other image datasets.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May struggle with complex descriptions.</a:t>
                      </a:r>
                    </a:p>
                    <a:p>
                      <a:r>
                        <a:rPr lang="en-US" sz="800" b="0" i="0" u="none" strike="noStrike" cap="none" dirty="0">
                          <a:solidFill>
                            <a:srgbClr val="000000"/>
                          </a:solidFill>
                          <a:effectLst/>
                          <a:latin typeface="Arial"/>
                          <a:ea typeface="Arial"/>
                          <a:cs typeface="Arial"/>
                          <a:sym typeface="Arial"/>
                        </a:rPr>
                        <a:t>Performance may vary on different image datasets.</a:t>
                      </a:r>
                    </a:p>
                    <a:p>
                      <a:endParaRPr lang="en-IN" sz="800" dirty="0"/>
                    </a:p>
                  </a:txBody>
                  <a:tcPr/>
                </a:tc>
                <a:extLst>
                  <a:ext uri="{0D108BD9-81ED-4DB2-BD59-A6C34878D82A}">
                    <a16:rowId xmlns:a16="http://schemas.microsoft.com/office/drawing/2014/main" val="3920602654"/>
                  </a:ext>
                </a:extLst>
              </a:tr>
              <a:tr h="450856">
                <a:tc>
                  <a:txBody>
                    <a:bodyPr/>
                    <a:lstStyle/>
                    <a:p>
                      <a:r>
                        <a:rPr lang="en-IN" sz="800" b="0" i="0" u="none" strike="noStrike" cap="none" baseline="0" dirty="0">
                          <a:solidFill>
                            <a:srgbClr val="000000"/>
                          </a:solidFill>
                          <a:latin typeface="Arial"/>
                          <a:ea typeface="Arial"/>
                          <a:cs typeface="Arial"/>
                          <a:sym typeface="Arial"/>
                        </a:rPr>
                        <a:t>Yoon Kim, Sam Wiseman, Andrew C. Miller, David Sontag, Alexander M. Rush</a:t>
                      </a:r>
                      <a:endParaRPr lang="en-IN" sz="800" dirty="0"/>
                    </a:p>
                  </a:txBody>
                  <a:tcPr/>
                </a:tc>
                <a:tc>
                  <a:txBody>
                    <a:bodyPr/>
                    <a:lstStyle/>
                    <a:p>
                      <a:r>
                        <a:rPr lang="en-IN" sz="800" b="0" i="0" u="none" strike="noStrike" cap="none" baseline="0" dirty="0">
                          <a:solidFill>
                            <a:srgbClr val="000000"/>
                          </a:solidFill>
                          <a:latin typeface="Arial"/>
                          <a:ea typeface="Arial"/>
                          <a:cs typeface="Arial"/>
                          <a:sym typeface="Arial"/>
                        </a:rPr>
                        <a:t>Semi-Amortized Variational Autoencoders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This paper investigates variational inference methods, specifically semi-amortized variational autoencoders (SA-VAE), for approximating complex distributions. While addressing challenges with large datasets and non-conjugate models, the effectiveness of SA-VAE may vary depending on dataset complexity and model configuration, requiring further evaluation and comparison.</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The effectiveness of SA-VAE may vary depending on dataset complexity and model configuration, necessitating further evaluation and comparison with existing methods.</a:t>
                      </a:r>
                      <a:endParaRPr lang="en-IN" sz="800" dirty="0"/>
                    </a:p>
                  </a:txBody>
                  <a:tcPr/>
                </a:tc>
                <a:extLst>
                  <a:ext uri="{0D108BD9-81ED-4DB2-BD59-A6C34878D82A}">
                    <a16:rowId xmlns:a16="http://schemas.microsoft.com/office/drawing/2014/main" val="1544939530"/>
                  </a:ext>
                </a:extLst>
              </a:tr>
            </a:tbl>
          </a:graphicData>
        </a:graphic>
      </p:graphicFrame>
    </p:spTree>
    <p:extLst>
      <p:ext uri="{BB962C8B-B14F-4D97-AF65-F5344CB8AC3E}">
        <p14:creationId xmlns:p14="http://schemas.microsoft.com/office/powerpoint/2010/main" val="334926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1462DC51-D58E-67AA-6D68-9726C797285D}"/>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77EEBFB-7D7D-C91F-32AA-0C257E1C2898}"/>
              </a:ext>
            </a:extLst>
          </p:cNvPr>
          <p:cNvGraphicFramePr>
            <a:graphicFrameLocks noGrp="1"/>
          </p:cNvGraphicFramePr>
          <p:nvPr>
            <p:extLst>
              <p:ext uri="{D42A27DB-BD31-4B8C-83A1-F6EECF244321}">
                <p14:modId xmlns:p14="http://schemas.microsoft.com/office/powerpoint/2010/main" val="4142273978"/>
              </p:ext>
            </p:extLst>
          </p:nvPr>
        </p:nvGraphicFramePr>
        <p:xfrm>
          <a:off x="1117988" y="448831"/>
          <a:ext cx="6908024" cy="3794981"/>
        </p:xfrm>
        <a:graphic>
          <a:graphicData uri="http://schemas.openxmlformats.org/drawingml/2006/table">
            <a:tbl>
              <a:tblPr firstRow="1" bandRow="1">
                <a:tableStyleId>{5716631F-E7F8-437A-8CCD-7C1546AB214C}</a:tableStyleId>
              </a:tblPr>
              <a:tblGrid>
                <a:gridCol w="1727006">
                  <a:extLst>
                    <a:ext uri="{9D8B030D-6E8A-4147-A177-3AD203B41FA5}">
                      <a16:colId xmlns:a16="http://schemas.microsoft.com/office/drawing/2014/main" val="2356973162"/>
                    </a:ext>
                  </a:extLst>
                </a:gridCol>
                <a:gridCol w="1692105">
                  <a:extLst>
                    <a:ext uri="{9D8B030D-6E8A-4147-A177-3AD203B41FA5}">
                      <a16:colId xmlns:a16="http://schemas.microsoft.com/office/drawing/2014/main" val="3754941104"/>
                    </a:ext>
                  </a:extLst>
                </a:gridCol>
                <a:gridCol w="1743450">
                  <a:extLst>
                    <a:ext uri="{9D8B030D-6E8A-4147-A177-3AD203B41FA5}">
                      <a16:colId xmlns:a16="http://schemas.microsoft.com/office/drawing/2014/main" val="289252131"/>
                    </a:ext>
                  </a:extLst>
                </a:gridCol>
                <a:gridCol w="1745463">
                  <a:extLst>
                    <a:ext uri="{9D8B030D-6E8A-4147-A177-3AD203B41FA5}">
                      <a16:colId xmlns:a16="http://schemas.microsoft.com/office/drawing/2014/main" val="2590018689"/>
                    </a:ext>
                  </a:extLst>
                </a:gridCol>
              </a:tblGrid>
              <a:tr h="44218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Barlow Semi Condensed"/>
                        </a:rPr>
                        <a:t>Summary</a:t>
                      </a:r>
                    </a:p>
                  </a:txBody>
                  <a:tcPr/>
                </a:tc>
                <a:tc>
                  <a:txBody>
                    <a:bodyPr/>
                    <a:lstStyle/>
                    <a:p>
                      <a:pPr algn="ctr"/>
                      <a:r>
                        <a:rPr lang="en-IN" sz="1200" b="1" dirty="0"/>
                        <a:t>Gaps</a:t>
                      </a:r>
                    </a:p>
                  </a:txBody>
                  <a:tcPr/>
                </a:tc>
                <a:extLst>
                  <a:ext uri="{0D108BD9-81ED-4DB2-BD59-A6C34878D82A}">
                    <a16:rowId xmlns:a16="http://schemas.microsoft.com/office/drawing/2014/main" val="1536114938"/>
                  </a:ext>
                </a:extLst>
              </a:tr>
              <a:tr h="1010428">
                <a:tc>
                  <a:txBody>
                    <a:bodyPr/>
                    <a:lstStyle/>
                    <a:p>
                      <a:r>
                        <a:rPr lang="sv-SE" sz="800" b="0" i="0" u="none" strike="noStrike" cap="none" baseline="0" dirty="0">
                          <a:solidFill>
                            <a:srgbClr val="000000"/>
                          </a:solidFill>
                          <a:latin typeface="Arial"/>
                          <a:ea typeface="Arial"/>
                          <a:cs typeface="Arial"/>
                          <a:sym typeface="Arial"/>
                        </a:rPr>
                        <a:t>Sadia Ramzan , Muhammad, Munwar Iqbal, and Tehmina Kalsum</a:t>
                      </a:r>
                      <a:endParaRPr lang="en-IN" sz="800" b="0" dirty="0"/>
                    </a:p>
                  </a:txBody>
                  <a:tcPr/>
                </a:tc>
                <a:tc>
                  <a:txBody>
                    <a:bodyPr/>
                    <a:lstStyle/>
                    <a:p>
                      <a:r>
                        <a:rPr lang="en-US" sz="800" b="0" i="0" u="none" strike="noStrike" cap="none" baseline="0" dirty="0">
                          <a:solidFill>
                            <a:srgbClr val="000000"/>
                          </a:solidFill>
                          <a:latin typeface="Arial"/>
                          <a:ea typeface="Arial"/>
                          <a:cs typeface="Arial"/>
                          <a:sym typeface="Arial"/>
                        </a:rPr>
                        <a:t>Text-to-Image Generation Using Deep Learning</a:t>
                      </a:r>
                      <a:endParaRPr lang="en-IN" sz="800" b="0" dirty="0"/>
                    </a:p>
                  </a:txBody>
                  <a:tcPr/>
                </a:tc>
                <a:tc>
                  <a:txBody>
                    <a:bodyPr/>
                    <a:lstStyle/>
                    <a:p>
                      <a:r>
                        <a:rPr lang="en-US" sz="800" b="0" i="0" u="none" strike="noStrike" cap="none" dirty="0">
                          <a:solidFill>
                            <a:srgbClr val="000000"/>
                          </a:solidFill>
                          <a:effectLst/>
                          <a:latin typeface="Arial"/>
                          <a:ea typeface="Arial"/>
                          <a:cs typeface="Arial"/>
                          <a:sym typeface="Arial"/>
                        </a:rPr>
                        <a:t>This paper introduces RC-GAN, a deep learning model for generating realistic images from textual descriptions. Trained on the Oxford-102 Flowers Dataset, RC-GAN aims to enhance image realism. Limitations include potential variations in effectiveness based on description complexity and dataset quality, requiring further evaluation.</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 The effectiveness of RC-GAN may vary depending on the complexity of the descriptions and the quality of the dataset, necessitating further evaluation and comparison with existing methods.</a:t>
                      </a:r>
                      <a:endParaRPr lang="en-IN" sz="800" dirty="0"/>
                    </a:p>
                  </a:txBody>
                  <a:tcPr/>
                </a:tc>
                <a:extLst>
                  <a:ext uri="{0D108BD9-81ED-4DB2-BD59-A6C34878D82A}">
                    <a16:rowId xmlns:a16="http://schemas.microsoft.com/office/drawing/2014/main" val="1924063127"/>
                  </a:ext>
                </a:extLst>
              </a:tr>
              <a:tr h="1142132">
                <a:tc>
                  <a:txBody>
                    <a:bodyPr/>
                    <a:lstStyle/>
                    <a:p>
                      <a:r>
                        <a:rPr lang="en-IN" sz="800" b="0" i="0" u="none" strike="noStrike" cap="none" baseline="0" dirty="0" err="1">
                          <a:solidFill>
                            <a:srgbClr val="000000"/>
                          </a:solidFill>
                          <a:latin typeface="Arial"/>
                          <a:ea typeface="Arial"/>
                          <a:cs typeface="Arial"/>
                          <a:sym typeface="Arial"/>
                        </a:rPr>
                        <a:t>Zhiqiang</a:t>
                      </a:r>
                      <a:r>
                        <a:rPr lang="en-IN" sz="800" b="0" i="0" u="none" strike="noStrike" cap="none" baseline="0" dirty="0">
                          <a:solidFill>
                            <a:srgbClr val="000000"/>
                          </a:solidFill>
                          <a:latin typeface="Arial"/>
                          <a:ea typeface="Arial"/>
                          <a:cs typeface="Arial"/>
                          <a:sym typeface="Arial"/>
                        </a:rPr>
                        <a:t> </a:t>
                      </a:r>
                      <a:r>
                        <a:rPr lang="en-IN" sz="800" b="0" i="0" u="none" strike="noStrike" cap="none" baseline="0" dirty="0" err="1">
                          <a:solidFill>
                            <a:srgbClr val="000000"/>
                          </a:solidFill>
                          <a:latin typeface="Arial"/>
                          <a:ea typeface="Arial"/>
                          <a:cs typeface="Arial"/>
                          <a:sym typeface="Arial"/>
                        </a:rPr>
                        <a:t>Zhangy</a:t>
                      </a:r>
                      <a:r>
                        <a:rPr lang="en-IN" sz="800" b="0" i="0" u="none" strike="noStrike" cap="none" baseline="0" dirty="0">
                          <a:solidFill>
                            <a:srgbClr val="000000"/>
                          </a:solidFill>
                          <a:latin typeface="Arial"/>
                          <a:ea typeface="Arial"/>
                          <a:cs typeface="Arial"/>
                          <a:sym typeface="Arial"/>
                        </a:rPr>
                        <a:t>, </a:t>
                      </a:r>
                      <a:r>
                        <a:rPr lang="en-IN" sz="800" b="0" i="0" u="none" strike="noStrike" cap="none" baseline="0" dirty="0" err="1">
                          <a:solidFill>
                            <a:srgbClr val="000000"/>
                          </a:solidFill>
                          <a:latin typeface="Arial"/>
                          <a:ea typeface="Arial"/>
                          <a:cs typeface="Arial"/>
                          <a:sym typeface="Arial"/>
                        </a:rPr>
                        <a:t>Jinjia</a:t>
                      </a:r>
                      <a:r>
                        <a:rPr lang="en-IN" sz="800" b="0" i="0" u="none" strike="noStrike" cap="none" baseline="0" dirty="0">
                          <a:solidFill>
                            <a:srgbClr val="000000"/>
                          </a:solidFill>
                          <a:latin typeface="Arial"/>
                          <a:ea typeface="Arial"/>
                          <a:cs typeface="Arial"/>
                          <a:sym typeface="Arial"/>
                        </a:rPr>
                        <a:t> Zhou,</a:t>
                      </a:r>
                    </a:p>
                    <a:p>
                      <a:r>
                        <a:rPr lang="en-IN" sz="800" b="0" i="0" u="none" strike="noStrike" cap="none" baseline="0" dirty="0" err="1">
                          <a:solidFill>
                            <a:srgbClr val="000000"/>
                          </a:solidFill>
                          <a:latin typeface="Arial"/>
                          <a:ea typeface="Arial"/>
                          <a:cs typeface="Arial"/>
                          <a:sym typeface="Arial"/>
                        </a:rPr>
                        <a:t>Wenxin</a:t>
                      </a:r>
                      <a:r>
                        <a:rPr lang="en-IN" sz="800" b="0" i="0" u="none" strike="noStrike" cap="none" baseline="0" dirty="0">
                          <a:solidFill>
                            <a:srgbClr val="000000"/>
                          </a:solidFill>
                          <a:latin typeface="Arial"/>
                          <a:ea typeface="Arial"/>
                          <a:cs typeface="Arial"/>
                          <a:sym typeface="Arial"/>
                        </a:rPr>
                        <a:t> </a:t>
                      </a:r>
                      <a:r>
                        <a:rPr lang="en-IN" sz="800" b="0" i="0" u="none" strike="noStrike" cap="none" baseline="0" dirty="0" err="1">
                          <a:solidFill>
                            <a:srgbClr val="000000"/>
                          </a:solidFill>
                          <a:latin typeface="Arial"/>
                          <a:ea typeface="Arial"/>
                          <a:cs typeface="Arial"/>
                          <a:sym typeface="Arial"/>
                        </a:rPr>
                        <a:t>Yuy</a:t>
                      </a:r>
                      <a:r>
                        <a:rPr lang="en-IN" sz="800" b="0" i="0" u="none" strike="noStrike" cap="none" baseline="0" dirty="0">
                          <a:solidFill>
                            <a:srgbClr val="000000"/>
                          </a:solidFill>
                          <a:latin typeface="Arial"/>
                          <a:ea typeface="Arial"/>
                          <a:cs typeface="Arial"/>
                          <a:sym typeface="Arial"/>
                        </a:rPr>
                        <a:t>, Ning Jiang</a:t>
                      </a:r>
                      <a:endParaRPr lang="en-IN" sz="800" dirty="0"/>
                    </a:p>
                  </a:txBody>
                  <a:tcPr/>
                </a:tc>
                <a:tc>
                  <a:txBody>
                    <a:bodyPr/>
                    <a:lstStyle/>
                    <a:p>
                      <a:r>
                        <a:rPr lang="en-US" sz="800" b="0" i="0" u="none" strike="noStrike" cap="none" baseline="0" dirty="0">
                          <a:solidFill>
                            <a:srgbClr val="000000"/>
                          </a:solidFill>
                          <a:latin typeface="Arial"/>
                          <a:ea typeface="Arial"/>
                          <a:cs typeface="Arial"/>
                          <a:sym typeface="Arial"/>
                        </a:rPr>
                        <a:t>DRAWGAN: TEXT TO IMAGE SYNTHESIS WITH DRAWING GENERATIVE</a:t>
                      </a:r>
                    </a:p>
                    <a:p>
                      <a:r>
                        <a:rPr lang="en-IN" sz="800" b="0" i="0" u="none" strike="noStrike" cap="none" baseline="0" dirty="0">
                          <a:solidFill>
                            <a:srgbClr val="000000"/>
                          </a:solidFill>
                          <a:latin typeface="Arial"/>
                          <a:ea typeface="Arial"/>
                          <a:cs typeface="Arial"/>
                          <a:sym typeface="Arial"/>
                        </a:rPr>
                        <a:t>ADVERSARIAL NETWORKS</a:t>
                      </a:r>
                      <a:endParaRPr lang="en-IN" sz="800" dirty="0"/>
                    </a:p>
                  </a:txBody>
                  <a:tcPr/>
                </a:tc>
                <a:tc>
                  <a:txBody>
                    <a:bodyPr/>
                    <a:lstStyle/>
                    <a:p>
                      <a:r>
                        <a:rPr lang="en-US" sz="800" b="0" i="0" u="none" strike="noStrike" cap="none" dirty="0">
                          <a:solidFill>
                            <a:srgbClr val="000000"/>
                          </a:solidFill>
                          <a:effectLst/>
                          <a:latin typeface="Arial"/>
                          <a:ea typeface="Arial"/>
                          <a:cs typeface="Arial"/>
                          <a:sym typeface="Arial"/>
                        </a:rPr>
                        <a:t>This paper presents </a:t>
                      </a:r>
                      <a:r>
                        <a:rPr lang="en-US" sz="800" b="0" i="0" u="none" strike="noStrike" cap="none" dirty="0" err="1">
                          <a:solidFill>
                            <a:srgbClr val="000000"/>
                          </a:solidFill>
                          <a:effectLst/>
                          <a:latin typeface="Arial"/>
                          <a:ea typeface="Arial"/>
                          <a:cs typeface="Arial"/>
                          <a:sym typeface="Arial"/>
                        </a:rPr>
                        <a:t>DrawGAN</a:t>
                      </a:r>
                      <a:r>
                        <a:rPr lang="en-US" sz="800" b="0" i="0" u="none" strike="noStrike" cap="none" dirty="0">
                          <a:solidFill>
                            <a:srgbClr val="000000"/>
                          </a:solidFill>
                          <a:effectLst/>
                          <a:latin typeface="Arial"/>
                          <a:ea typeface="Arial"/>
                          <a:cs typeface="Arial"/>
                          <a:sym typeface="Arial"/>
                        </a:rPr>
                        <a:t>, a new method for text-to-image synthesis using generative adversarial networks. </a:t>
                      </a:r>
                      <a:r>
                        <a:rPr lang="en-US" sz="800" b="0" i="0" u="none" strike="noStrike" cap="none" dirty="0" err="1">
                          <a:solidFill>
                            <a:srgbClr val="000000"/>
                          </a:solidFill>
                          <a:effectLst/>
                          <a:latin typeface="Arial"/>
                          <a:ea typeface="Arial"/>
                          <a:cs typeface="Arial"/>
                          <a:sym typeface="Arial"/>
                        </a:rPr>
                        <a:t>DrawGAN</a:t>
                      </a:r>
                      <a:r>
                        <a:rPr lang="en-US" sz="800" b="0" i="0" u="none" strike="noStrike" cap="none" dirty="0">
                          <a:solidFill>
                            <a:srgbClr val="000000"/>
                          </a:solidFill>
                          <a:effectLst/>
                          <a:latin typeface="Arial"/>
                          <a:ea typeface="Arial"/>
                          <a:cs typeface="Arial"/>
                          <a:sym typeface="Arial"/>
                        </a:rPr>
                        <a:t> simulates the painting process to sequentially synthesize basic contours, details, and complete images, achieving higher-quality results than existing methods. Experimental results on CUB and MS COCO datasets demonstrate </a:t>
                      </a:r>
                      <a:r>
                        <a:rPr lang="en-US" sz="800" b="0" i="0" u="none" strike="noStrike" cap="none" dirty="0" err="1">
                          <a:solidFill>
                            <a:srgbClr val="000000"/>
                          </a:solidFill>
                          <a:effectLst/>
                          <a:latin typeface="Arial"/>
                          <a:ea typeface="Arial"/>
                          <a:cs typeface="Arial"/>
                          <a:sym typeface="Arial"/>
                        </a:rPr>
                        <a:t>DrawGAN's</a:t>
                      </a:r>
                      <a:r>
                        <a:rPr lang="en-US" sz="800" b="0" i="0" u="none" strike="noStrike" cap="none" dirty="0">
                          <a:solidFill>
                            <a:srgbClr val="000000"/>
                          </a:solidFill>
                          <a:effectLst/>
                          <a:latin typeface="Arial"/>
                          <a:ea typeface="Arial"/>
                          <a:cs typeface="Arial"/>
                          <a:sym typeface="Arial"/>
                        </a:rPr>
                        <a:t> effectiveness, surpassing state-of-the-art approaches.</a:t>
                      </a:r>
                      <a:endParaRPr lang="en-IN" sz="800" dirty="0"/>
                    </a:p>
                  </a:txBody>
                  <a:tcPr/>
                </a:tc>
                <a:tc>
                  <a:txBody>
                    <a:bodyPr/>
                    <a:lstStyle/>
                    <a:p>
                      <a:r>
                        <a:rPr lang="en-US" sz="800" b="0" i="0" u="none" strike="noStrike" cap="none" dirty="0" err="1">
                          <a:solidFill>
                            <a:srgbClr val="000000"/>
                          </a:solidFill>
                          <a:effectLst/>
                          <a:latin typeface="Arial"/>
                          <a:ea typeface="Arial"/>
                          <a:cs typeface="Arial"/>
                          <a:sym typeface="Arial"/>
                        </a:rPr>
                        <a:t>DrawGAN's</a:t>
                      </a:r>
                      <a:r>
                        <a:rPr lang="en-US" sz="800" b="0" i="0" u="none" strike="noStrike" cap="none" dirty="0">
                          <a:solidFill>
                            <a:srgbClr val="000000"/>
                          </a:solidFill>
                          <a:effectLst/>
                          <a:latin typeface="Arial"/>
                          <a:ea typeface="Arial"/>
                          <a:cs typeface="Arial"/>
                          <a:sym typeface="Arial"/>
                        </a:rPr>
                        <a:t> performance may vary depending on input complexity and dataset quality.</a:t>
                      </a:r>
                    </a:p>
                    <a:p>
                      <a:r>
                        <a:rPr lang="en-US" sz="800" b="0" i="0" u="none" strike="noStrike" cap="none" dirty="0">
                          <a:solidFill>
                            <a:srgbClr val="000000"/>
                          </a:solidFill>
                          <a:effectLst/>
                          <a:latin typeface="Arial"/>
                          <a:ea typeface="Arial"/>
                          <a:cs typeface="Arial"/>
                          <a:sym typeface="Arial"/>
                        </a:rPr>
                        <a:t>Further evaluation and comparison are needed to assess </a:t>
                      </a:r>
                      <a:r>
                        <a:rPr lang="en-US" sz="800" b="0" i="0" u="none" strike="noStrike" cap="none" dirty="0" err="1">
                          <a:solidFill>
                            <a:srgbClr val="000000"/>
                          </a:solidFill>
                          <a:effectLst/>
                          <a:latin typeface="Arial"/>
                          <a:ea typeface="Arial"/>
                          <a:cs typeface="Arial"/>
                          <a:sym typeface="Arial"/>
                        </a:rPr>
                        <a:t>DrawGAN's</a:t>
                      </a:r>
                      <a:r>
                        <a:rPr lang="en-US" sz="800" b="0" i="0" u="none" strike="noStrike" cap="none" dirty="0">
                          <a:solidFill>
                            <a:srgbClr val="000000"/>
                          </a:solidFill>
                          <a:effectLst/>
                          <a:latin typeface="Arial"/>
                          <a:ea typeface="Arial"/>
                          <a:cs typeface="Arial"/>
                          <a:sym typeface="Arial"/>
                        </a:rPr>
                        <a:t> performance comprehensively.</a:t>
                      </a:r>
                    </a:p>
                    <a:p>
                      <a:r>
                        <a:rPr lang="en-US" sz="800" b="0" i="0" u="none" strike="noStrike" cap="none" dirty="0">
                          <a:solidFill>
                            <a:srgbClr val="000000"/>
                          </a:solidFill>
                          <a:effectLst/>
                          <a:latin typeface="Arial"/>
                          <a:ea typeface="Arial"/>
                          <a:cs typeface="Arial"/>
                          <a:sym typeface="Arial"/>
                        </a:rPr>
                        <a:t>Performance may be influenced by dataset characteristics and training parameters.</a:t>
                      </a:r>
                    </a:p>
                    <a:p>
                      <a:endParaRPr lang="en-IN" sz="800" dirty="0"/>
                    </a:p>
                  </a:txBody>
                  <a:tcPr/>
                </a:tc>
                <a:extLst>
                  <a:ext uri="{0D108BD9-81ED-4DB2-BD59-A6C34878D82A}">
                    <a16:rowId xmlns:a16="http://schemas.microsoft.com/office/drawing/2014/main" val="3920602654"/>
                  </a:ext>
                </a:extLst>
              </a:tr>
            </a:tbl>
          </a:graphicData>
        </a:graphic>
      </p:graphicFrame>
    </p:spTree>
    <p:extLst>
      <p:ext uri="{BB962C8B-B14F-4D97-AF65-F5344CB8AC3E}">
        <p14:creationId xmlns:p14="http://schemas.microsoft.com/office/powerpoint/2010/main" val="293079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0">
          <a:extLst>
            <a:ext uri="{FF2B5EF4-FFF2-40B4-BE49-F238E27FC236}">
              <a16:creationId xmlns:a16="http://schemas.microsoft.com/office/drawing/2014/main" id="{3A795239-F9D7-1EBC-A906-91A7FB3F783E}"/>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740C278-0848-A581-9EE6-871021E69673}"/>
              </a:ext>
            </a:extLst>
          </p:cNvPr>
          <p:cNvGraphicFramePr>
            <a:graphicFrameLocks noGrp="1"/>
          </p:cNvGraphicFramePr>
          <p:nvPr>
            <p:extLst>
              <p:ext uri="{D42A27DB-BD31-4B8C-83A1-F6EECF244321}">
                <p14:modId xmlns:p14="http://schemas.microsoft.com/office/powerpoint/2010/main" val="4221324079"/>
              </p:ext>
            </p:extLst>
          </p:nvPr>
        </p:nvGraphicFramePr>
        <p:xfrm>
          <a:off x="1117988" y="448831"/>
          <a:ext cx="6908024" cy="4404581"/>
        </p:xfrm>
        <a:graphic>
          <a:graphicData uri="http://schemas.openxmlformats.org/drawingml/2006/table">
            <a:tbl>
              <a:tblPr firstRow="1" bandRow="1">
                <a:tableStyleId>{5716631F-E7F8-437A-8CCD-7C1546AB214C}</a:tableStyleId>
              </a:tblPr>
              <a:tblGrid>
                <a:gridCol w="1727006">
                  <a:extLst>
                    <a:ext uri="{9D8B030D-6E8A-4147-A177-3AD203B41FA5}">
                      <a16:colId xmlns:a16="http://schemas.microsoft.com/office/drawing/2014/main" val="2356973162"/>
                    </a:ext>
                  </a:extLst>
                </a:gridCol>
                <a:gridCol w="1692105">
                  <a:extLst>
                    <a:ext uri="{9D8B030D-6E8A-4147-A177-3AD203B41FA5}">
                      <a16:colId xmlns:a16="http://schemas.microsoft.com/office/drawing/2014/main" val="3754941104"/>
                    </a:ext>
                  </a:extLst>
                </a:gridCol>
                <a:gridCol w="1743450">
                  <a:extLst>
                    <a:ext uri="{9D8B030D-6E8A-4147-A177-3AD203B41FA5}">
                      <a16:colId xmlns:a16="http://schemas.microsoft.com/office/drawing/2014/main" val="289252131"/>
                    </a:ext>
                  </a:extLst>
                </a:gridCol>
                <a:gridCol w="1745463">
                  <a:extLst>
                    <a:ext uri="{9D8B030D-6E8A-4147-A177-3AD203B41FA5}">
                      <a16:colId xmlns:a16="http://schemas.microsoft.com/office/drawing/2014/main" val="2590018689"/>
                    </a:ext>
                  </a:extLst>
                </a:gridCol>
              </a:tblGrid>
              <a:tr h="44218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rPr>
                        <a:t>Author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rPr>
                        <a:t>Summary</a:t>
                      </a:r>
                    </a:p>
                  </a:txBody>
                  <a:tcPr/>
                </a:tc>
                <a:tc>
                  <a:txBody>
                    <a:bodyPr/>
                    <a:lstStyle/>
                    <a:p>
                      <a:pPr algn="ctr"/>
                      <a:r>
                        <a:rPr lang="en-IN" sz="1200" b="1" dirty="0">
                          <a:latin typeface="+mj-lt"/>
                        </a:rPr>
                        <a:t>Gaps</a:t>
                      </a:r>
                    </a:p>
                  </a:txBody>
                  <a:tcPr/>
                </a:tc>
                <a:extLst>
                  <a:ext uri="{0D108BD9-81ED-4DB2-BD59-A6C34878D82A}">
                    <a16:rowId xmlns:a16="http://schemas.microsoft.com/office/drawing/2014/main" val="1536114938"/>
                  </a:ext>
                </a:extLst>
              </a:tr>
              <a:tr h="1010428">
                <a:tc>
                  <a:txBody>
                    <a:bodyPr/>
                    <a:lstStyle/>
                    <a:p>
                      <a:r>
                        <a:rPr lang="en-IN" sz="800" b="0" i="0" u="none" strike="noStrike" cap="none" baseline="0" dirty="0" err="1">
                          <a:solidFill>
                            <a:srgbClr val="000000"/>
                          </a:solidFill>
                          <a:latin typeface="+mj-lt"/>
                          <a:ea typeface="Arial"/>
                          <a:cs typeface="Arial"/>
                          <a:sym typeface="Arial"/>
                        </a:rPr>
                        <a:t>Zizhao</a:t>
                      </a:r>
                      <a:r>
                        <a:rPr lang="en-IN" sz="800" b="0" i="0" u="none" strike="noStrike" cap="none" baseline="0" dirty="0">
                          <a:solidFill>
                            <a:srgbClr val="000000"/>
                          </a:solidFill>
                          <a:latin typeface="+mj-lt"/>
                          <a:ea typeface="Arial"/>
                          <a:cs typeface="Arial"/>
                          <a:sym typeface="Arial"/>
                        </a:rPr>
                        <a:t> Zhang, </a:t>
                      </a:r>
                      <a:r>
                        <a:rPr lang="en-IN" sz="800" b="0" i="0" u="none" strike="noStrike" cap="none" baseline="0" dirty="0" err="1">
                          <a:solidFill>
                            <a:srgbClr val="000000"/>
                          </a:solidFill>
                          <a:latin typeface="+mj-lt"/>
                          <a:ea typeface="Arial"/>
                          <a:cs typeface="Arial"/>
                          <a:sym typeface="Arial"/>
                        </a:rPr>
                        <a:t>Yuanpu</a:t>
                      </a:r>
                      <a:r>
                        <a:rPr lang="en-IN" sz="800" b="0" i="0" u="none" strike="noStrike" cap="none" baseline="0" dirty="0">
                          <a:solidFill>
                            <a:srgbClr val="000000"/>
                          </a:solidFill>
                          <a:latin typeface="+mj-lt"/>
                          <a:ea typeface="Arial"/>
                          <a:cs typeface="Arial"/>
                          <a:sym typeface="Arial"/>
                        </a:rPr>
                        <a:t> Xie, Lin Yang</a:t>
                      </a:r>
                    </a:p>
                  </a:txBody>
                  <a:tcPr/>
                </a:tc>
                <a:tc>
                  <a:txBody>
                    <a:bodyPr/>
                    <a:lstStyle/>
                    <a:p>
                      <a:r>
                        <a:rPr lang="en-IN" sz="800" b="0" i="0" u="none" strike="noStrike" cap="none" baseline="0" dirty="0">
                          <a:solidFill>
                            <a:srgbClr val="000000"/>
                          </a:solidFill>
                          <a:latin typeface="+mj-lt"/>
                          <a:ea typeface="Arial"/>
                          <a:cs typeface="Arial"/>
                          <a:sym typeface="Arial"/>
                        </a:rPr>
                        <a:t>Photographic Text-to-Image Synthesis</a:t>
                      </a:r>
                    </a:p>
                    <a:p>
                      <a:r>
                        <a:rPr lang="en-US" sz="800" b="0" i="0" u="none" strike="noStrike" cap="none" baseline="0" dirty="0">
                          <a:solidFill>
                            <a:srgbClr val="000000"/>
                          </a:solidFill>
                          <a:latin typeface="+mj-lt"/>
                          <a:ea typeface="Arial"/>
                          <a:cs typeface="Arial"/>
                          <a:sym typeface="Arial"/>
                        </a:rPr>
                        <a:t>with a Hierarchically-nested Adversarial Network</a:t>
                      </a:r>
                      <a:endParaRPr lang="en-IN" sz="800" b="0" dirty="0">
                        <a:latin typeface="+mj-lt"/>
                      </a:endParaRPr>
                    </a:p>
                  </a:txBody>
                  <a:tcPr/>
                </a:tc>
                <a:tc>
                  <a:txBody>
                    <a:bodyPr/>
                    <a:lstStyle/>
                    <a:p>
                      <a:br>
                        <a:rPr lang="en-US" sz="800" dirty="0">
                          <a:latin typeface="+mj-lt"/>
                        </a:rPr>
                      </a:br>
                      <a:r>
                        <a:rPr lang="en-US" sz="800" b="0" i="0" u="none" strike="noStrike" cap="none" dirty="0">
                          <a:solidFill>
                            <a:srgbClr val="000000"/>
                          </a:solidFill>
                          <a:effectLst/>
                          <a:latin typeface="+mj-lt"/>
                          <a:ea typeface="Arial"/>
                          <a:cs typeface="Arial"/>
                          <a:sym typeface="Arial"/>
                        </a:rPr>
                        <a:t>Abstract: This paper introduces a novel method for text-to-image synthesis using generative adversarial networks (GANs). It aims to generate high-resolution, realistic images consistent with input text descriptions. By employing hierarchical representations and hierarchically-nested discriminators, the method effectively models image statistics. Evaluation on multiple datasets demonstrates significant improvements over existing approaches.</a:t>
                      </a:r>
                      <a:endParaRPr lang="en-IN" sz="800" dirty="0">
                        <a:latin typeface="+mj-lt"/>
                      </a:endParaRPr>
                    </a:p>
                  </a:txBody>
                  <a:tcPr/>
                </a:tc>
                <a:tc>
                  <a:txBody>
                    <a:bodyPr/>
                    <a:lstStyle/>
                    <a:p>
                      <a:r>
                        <a:rPr lang="en-US" sz="800" b="0" i="0" u="none" strike="noStrike" cap="none" dirty="0">
                          <a:solidFill>
                            <a:srgbClr val="000000"/>
                          </a:solidFill>
                          <a:effectLst/>
                          <a:latin typeface="+mj-lt"/>
                          <a:ea typeface="Arial"/>
                          <a:cs typeface="Arial"/>
                          <a:sym typeface="Arial"/>
                        </a:rPr>
                        <a:t>The method's effectiveness may vary depending on input complexity and dataset quality.</a:t>
                      </a:r>
                    </a:p>
                    <a:p>
                      <a:r>
                        <a:rPr lang="en-US" sz="800" b="0" i="0" u="none" strike="noStrike" cap="none" dirty="0">
                          <a:solidFill>
                            <a:srgbClr val="000000"/>
                          </a:solidFill>
                          <a:effectLst/>
                          <a:latin typeface="+mj-lt"/>
                          <a:ea typeface="Arial"/>
                          <a:cs typeface="Arial"/>
                          <a:sym typeface="Arial"/>
                        </a:rPr>
                        <a:t>Further evaluation and comparison with existing methods is necessary for comprehensive assessment.</a:t>
                      </a:r>
                    </a:p>
                    <a:p>
                      <a:r>
                        <a:rPr lang="en-US" sz="800" b="0" i="0" u="none" strike="noStrike" cap="none" dirty="0">
                          <a:solidFill>
                            <a:srgbClr val="000000"/>
                          </a:solidFill>
                          <a:effectLst/>
                          <a:latin typeface="+mj-lt"/>
                          <a:ea typeface="Arial"/>
                          <a:cs typeface="Arial"/>
                          <a:sym typeface="Arial"/>
                        </a:rPr>
                        <a:t>The proposed visual-semantic similarity metric requires validation against human evaluation.</a:t>
                      </a:r>
                    </a:p>
                    <a:p>
                      <a:endParaRPr lang="en-IN" sz="800" dirty="0">
                        <a:latin typeface="+mj-lt"/>
                      </a:endParaRPr>
                    </a:p>
                  </a:txBody>
                  <a:tcPr/>
                </a:tc>
                <a:extLst>
                  <a:ext uri="{0D108BD9-81ED-4DB2-BD59-A6C34878D82A}">
                    <a16:rowId xmlns:a16="http://schemas.microsoft.com/office/drawing/2014/main" val="1924063127"/>
                  </a:ext>
                </a:extLst>
              </a:tr>
              <a:tr h="1142132">
                <a:tc>
                  <a:txBody>
                    <a:bodyPr/>
                    <a:lstStyle/>
                    <a:p>
                      <a:r>
                        <a:rPr lang="en-IN" sz="800" b="0" i="0" u="none" strike="noStrike" cap="none" baseline="0" dirty="0" err="1">
                          <a:solidFill>
                            <a:srgbClr val="000000"/>
                          </a:solidFill>
                          <a:latin typeface="+mj-lt"/>
                          <a:ea typeface="Arial"/>
                          <a:cs typeface="Arial"/>
                          <a:sym typeface="Arial"/>
                        </a:rPr>
                        <a:t>Menglan</a:t>
                      </a:r>
                      <a:r>
                        <a:rPr lang="en-IN" sz="800" b="0" i="0" u="none" strike="noStrike" cap="none" baseline="0" dirty="0">
                          <a:solidFill>
                            <a:srgbClr val="000000"/>
                          </a:solidFill>
                          <a:latin typeface="+mj-lt"/>
                          <a:ea typeface="Arial"/>
                          <a:cs typeface="Arial"/>
                          <a:sym typeface="Arial"/>
                        </a:rPr>
                        <a:t> Wang, Yue Yu, </a:t>
                      </a:r>
                      <a:r>
                        <a:rPr lang="en-IN" sz="800" b="0" i="0" u="none" strike="noStrike" cap="none" baseline="0" dirty="0" err="1">
                          <a:solidFill>
                            <a:srgbClr val="000000"/>
                          </a:solidFill>
                          <a:latin typeface="+mj-lt"/>
                          <a:ea typeface="Arial"/>
                          <a:cs typeface="Arial"/>
                          <a:sym typeface="Arial"/>
                        </a:rPr>
                        <a:t>Benyuan</a:t>
                      </a:r>
                      <a:r>
                        <a:rPr lang="en-IN" sz="800" b="0" i="0" u="none" strike="noStrike" cap="none" baseline="0" dirty="0">
                          <a:solidFill>
                            <a:srgbClr val="000000"/>
                          </a:solidFill>
                          <a:latin typeface="+mj-lt"/>
                          <a:ea typeface="Arial"/>
                          <a:cs typeface="Arial"/>
                          <a:sym typeface="Arial"/>
                        </a:rPr>
                        <a:t> Li</a:t>
                      </a:r>
                      <a:endParaRPr lang="en-IN" sz="800" dirty="0">
                        <a:latin typeface="+mj-lt"/>
                      </a:endParaRPr>
                    </a:p>
                  </a:txBody>
                  <a:tcPr/>
                </a:tc>
                <a:tc>
                  <a:txBody>
                    <a:bodyPr/>
                    <a:lstStyle/>
                    <a:p>
                      <a:r>
                        <a:rPr lang="en-US" sz="800" b="0" i="0" u="none" strike="noStrike" cap="none" baseline="0" dirty="0">
                          <a:solidFill>
                            <a:srgbClr val="000000"/>
                          </a:solidFill>
                          <a:latin typeface="+mj-lt"/>
                          <a:ea typeface="Arial"/>
                          <a:cs typeface="Arial"/>
                          <a:sym typeface="Arial"/>
                        </a:rPr>
                        <a:t>Joint Embedding based Text-to-Image Synthesis</a:t>
                      </a:r>
                      <a:endParaRPr lang="en-IN" sz="800" dirty="0">
                        <a:latin typeface="+mj-lt"/>
                      </a:endParaRPr>
                    </a:p>
                  </a:txBody>
                  <a:tcPr/>
                </a:tc>
                <a:tc>
                  <a:txBody>
                    <a:bodyPr/>
                    <a:lstStyle/>
                    <a:p>
                      <a:r>
                        <a:rPr lang="en-US" sz="800" b="0" i="0" u="none" strike="noStrike" cap="none" dirty="0">
                          <a:solidFill>
                            <a:srgbClr val="000000"/>
                          </a:solidFill>
                          <a:effectLst/>
                          <a:latin typeface="+mj-lt"/>
                          <a:ea typeface="Arial"/>
                          <a:cs typeface="Arial"/>
                          <a:sym typeface="Arial"/>
                        </a:rPr>
                        <a:t>This paper proposes a novel method for text-to-image synthesis using Generative Adversarial Networks (GANs). By introducing a new text encoder architecture and an auxiliary classifier in the discriminator, the method improves the quality of generated images. Extensive experiments on the Caltech-UCSD Birds 200 (CUB) and Oxford-102 flower datasets demonstrate significant improvements over existing methods.</a:t>
                      </a:r>
                      <a:endParaRPr lang="en-IN" sz="800" dirty="0">
                        <a:latin typeface="+mj-lt"/>
                      </a:endParaRPr>
                    </a:p>
                  </a:txBody>
                  <a:tcPr/>
                </a:tc>
                <a:tc>
                  <a:txBody>
                    <a:bodyPr/>
                    <a:lstStyle/>
                    <a:p>
                      <a:r>
                        <a:rPr lang="en-US" sz="800" b="0" i="0" u="none" strike="noStrike" cap="none" dirty="0">
                          <a:solidFill>
                            <a:srgbClr val="000000"/>
                          </a:solidFill>
                          <a:effectLst/>
                          <a:latin typeface="+mj-lt"/>
                          <a:ea typeface="Arial"/>
                          <a:cs typeface="Arial"/>
                          <a:sym typeface="Arial"/>
                        </a:rPr>
                        <a:t>Performance may vary depending on input text diversity.</a:t>
                      </a:r>
                    </a:p>
                    <a:p>
                      <a:r>
                        <a:rPr lang="en-US" sz="800" b="0" i="0" u="none" strike="noStrike" cap="none" dirty="0">
                          <a:solidFill>
                            <a:srgbClr val="000000"/>
                          </a:solidFill>
                          <a:effectLst/>
                          <a:latin typeface="+mj-lt"/>
                          <a:ea typeface="Arial"/>
                          <a:cs typeface="Arial"/>
                          <a:sym typeface="Arial"/>
                        </a:rPr>
                        <a:t>Further evaluation across different datasets is needed.</a:t>
                      </a:r>
                    </a:p>
                    <a:p>
                      <a:r>
                        <a:rPr lang="en-US" sz="800" b="0" i="0" u="none" strike="noStrike" cap="none" dirty="0">
                          <a:solidFill>
                            <a:srgbClr val="000000"/>
                          </a:solidFill>
                          <a:effectLst/>
                          <a:latin typeface="+mj-lt"/>
                          <a:ea typeface="Arial"/>
                          <a:cs typeface="Arial"/>
                          <a:sym typeface="Arial"/>
                        </a:rPr>
                        <a:t>Effectiveness of the auxiliary classifier may depend on dataset characteristics</a:t>
                      </a:r>
                    </a:p>
                    <a:p>
                      <a:endParaRPr lang="en-IN" sz="800" dirty="0">
                        <a:latin typeface="+mj-lt"/>
                      </a:endParaRPr>
                    </a:p>
                  </a:txBody>
                  <a:tcPr/>
                </a:tc>
                <a:extLst>
                  <a:ext uri="{0D108BD9-81ED-4DB2-BD59-A6C34878D82A}">
                    <a16:rowId xmlns:a16="http://schemas.microsoft.com/office/drawing/2014/main" val="3920602654"/>
                  </a:ext>
                </a:extLst>
              </a:tr>
            </a:tbl>
          </a:graphicData>
        </a:graphic>
      </p:graphicFrame>
    </p:spTree>
    <p:extLst>
      <p:ext uri="{BB962C8B-B14F-4D97-AF65-F5344CB8AC3E}">
        <p14:creationId xmlns:p14="http://schemas.microsoft.com/office/powerpoint/2010/main" val="330575183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3125</Words>
  <Application>Microsoft Office PowerPoint</Application>
  <PresentationFormat>On-screen Show (16:9)</PresentationFormat>
  <Paragraphs>220</Paragraphs>
  <Slides>18</Slides>
  <Notes>18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18</vt:i4>
      </vt:variant>
    </vt:vector>
  </HeadingPairs>
  <TitlesOfParts>
    <vt:vector size="33" baseType="lpstr">
      <vt:lpstr>Söhne</vt:lpstr>
      <vt:lpstr>Roboto Condensed Light</vt:lpstr>
      <vt:lpstr>Proxima Nova Semibold</vt:lpstr>
      <vt:lpstr>Barlow Semi Condensed</vt:lpstr>
      <vt:lpstr>Barlow Semi Condensed Medium</vt:lpstr>
      <vt:lpstr>Courier New</vt:lpstr>
      <vt:lpstr>Fjalla One</vt:lpstr>
      <vt:lpstr>Times New Roman</vt:lpstr>
      <vt:lpstr>Sohne</vt:lpstr>
      <vt:lpstr>Arial</vt:lpstr>
      <vt:lpstr>Proxima Nova</vt:lpstr>
      <vt:lpstr>Barlow Semi Condensed Light</vt:lpstr>
      <vt:lpstr>Calibri</vt:lpstr>
      <vt:lpstr>Technology Consulting by Slidesgo</vt:lpstr>
      <vt:lpstr>Slidesgo Final Pages</vt:lpstr>
      <vt:lpstr>Deep Learning Approaches for Text-Driven Image Generation Using GANs </vt:lpstr>
      <vt:lpstr>1. Introduction</vt:lpstr>
      <vt:lpstr>2. Literature survey</vt:lpstr>
      <vt:lpstr>PowerPoint Presentation</vt:lpstr>
      <vt:lpstr>PowerPoint Presentation</vt:lpstr>
      <vt:lpstr>PowerPoint Presentation</vt:lpstr>
      <vt:lpstr>PowerPoint Presentation</vt:lpstr>
      <vt:lpstr>PowerPoint Presentation</vt:lpstr>
      <vt:lpstr>PowerPoint Presentation</vt:lpstr>
      <vt:lpstr>3. Problem Statement</vt:lpstr>
      <vt:lpstr>PowerPoint Presentation</vt:lpstr>
      <vt:lpstr>5. Research Objective</vt:lpstr>
      <vt:lpstr>6. Methodology</vt:lpstr>
      <vt:lpstr>Modules/Algorithms</vt:lpstr>
      <vt:lpstr>8. Result and Discussion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image generation</dc:title>
  <dc:creator>Bhavaa Dharshini</dc:creator>
  <cp:lastModifiedBy>Naresh B</cp:lastModifiedBy>
  <cp:revision>13</cp:revision>
  <dcterms:modified xsi:type="dcterms:W3CDTF">2025-07-23T10:30:55Z</dcterms:modified>
</cp:coreProperties>
</file>