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54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havadharinic@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634475" y="4876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A3226921-8459-5E19-6DCF-537CF0439A08}"/>
              </a:ext>
            </a:extLst>
          </p:cNvPr>
          <p:cNvSpPr txBox="1"/>
          <p:nvPr/>
        </p:nvSpPr>
        <p:spPr>
          <a:xfrm>
            <a:off x="884555" y="2820834"/>
            <a:ext cx="7749920" cy="2952090"/>
          </a:xfrm>
          <a:prstGeom prst="rect">
            <a:avLst/>
          </a:prstGeom>
          <a:noFill/>
        </p:spPr>
        <p:txBody>
          <a:bodyPr wrap="square" rtlCol="0">
            <a:spAutoFit/>
          </a:bodyPr>
          <a:lstStyle/>
          <a:p>
            <a:pPr marL="12700">
              <a:lnSpc>
                <a:spcPct val="100000"/>
              </a:lnSpc>
              <a:spcBef>
                <a:spcPts val="100"/>
              </a:spcBef>
            </a:pPr>
            <a:r>
              <a:rPr lang="en-IN" sz="2000" dirty="0">
                <a:latin typeface="Trebuchet MS"/>
                <a:cs typeface="Trebuchet MS"/>
              </a:rPr>
              <a:t>Submitted by</a:t>
            </a:r>
          </a:p>
          <a:p>
            <a:pPr marL="12700">
              <a:lnSpc>
                <a:spcPct val="100000"/>
              </a:lnSpc>
              <a:spcBef>
                <a:spcPts val="100"/>
              </a:spcBef>
            </a:pPr>
            <a:endParaRPr lang="en-IN" sz="2000" dirty="0">
              <a:latin typeface="Trebuchet MS"/>
              <a:cs typeface="Trebuchet MS"/>
            </a:endParaRPr>
          </a:p>
          <a:p>
            <a:pPr marL="12700">
              <a:lnSpc>
                <a:spcPct val="100000"/>
              </a:lnSpc>
              <a:spcBef>
                <a:spcPts val="100"/>
              </a:spcBef>
            </a:pPr>
            <a:r>
              <a:rPr lang="en-IN" sz="2000" b="1" dirty="0">
                <a:latin typeface="Trebuchet MS"/>
                <a:cs typeface="Trebuchet MS"/>
              </a:rPr>
              <a:t>Name: </a:t>
            </a:r>
            <a:r>
              <a:rPr lang="en-IN" sz="2000" dirty="0">
                <a:latin typeface="Trebuchet MS"/>
                <a:cs typeface="Trebuchet MS"/>
              </a:rPr>
              <a:t>Bhavadharini C</a:t>
            </a:r>
          </a:p>
          <a:p>
            <a:pPr marL="12700">
              <a:lnSpc>
                <a:spcPct val="100000"/>
              </a:lnSpc>
              <a:spcBef>
                <a:spcPts val="100"/>
              </a:spcBef>
            </a:pPr>
            <a:r>
              <a:rPr lang="en-IN" sz="2000" b="1" dirty="0">
                <a:latin typeface="Trebuchet MS"/>
                <a:cs typeface="Trebuchet MS"/>
              </a:rPr>
              <a:t>Register Number: </a:t>
            </a:r>
            <a:r>
              <a:rPr lang="en-IN" sz="2000" dirty="0">
                <a:latin typeface="Trebuchet MS"/>
                <a:cs typeface="Trebuchet MS"/>
              </a:rPr>
              <a:t>715521104006</a:t>
            </a:r>
          </a:p>
          <a:p>
            <a:pPr marL="12700">
              <a:lnSpc>
                <a:spcPct val="100000"/>
              </a:lnSpc>
              <a:spcBef>
                <a:spcPts val="100"/>
              </a:spcBef>
            </a:pPr>
            <a:r>
              <a:rPr lang="en-IN" sz="2000" b="1" dirty="0">
                <a:latin typeface="Trebuchet MS"/>
                <a:cs typeface="Trebuchet MS"/>
              </a:rPr>
              <a:t>NM Id: </a:t>
            </a:r>
            <a:r>
              <a:rPr lang="en-IN" sz="2000" dirty="0">
                <a:latin typeface="Trebuchet MS"/>
                <a:cs typeface="Trebuchet MS"/>
              </a:rPr>
              <a:t>au715521104006(892609CC0580BBB8F1246594F016266B)</a:t>
            </a:r>
          </a:p>
          <a:p>
            <a:pPr marL="12700">
              <a:lnSpc>
                <a:spcPct val="100000"/>
              </a:lnSpc>
              <a:spcBef>
                <a:spcPts val="100"/>
              </a:spcBef>
            </a:pPr>
            <a:r>
              <a:rPr lang="en-IN" sz="2000" b="1" dirty="0">
                <a:latin typeface="Trebuchet MS"/>
                <a:cs typeface="Trebuchet MS"/>
              </a:rPr>
              <a:t>College: </a:t>
            </a:r>
            <a:r>
              <a:rPr lang="en-IN" sz="2000" dirty="0">
                <a:latin typeface="Trebuchet MS"/>
                <a:cs typeface="Trebuchet MS"/>
              </a:rPr>
              <a:t>PSG Institute of Technology and Applied Research</a:t>
            </a:r>
          </a:p>
          <a:p>
            <a:pPr marL="12700">
              <a:lnSpc>
                <a:spcPct val="100000"/>
              </a:lnSpc>
              <a:spcBef>
                <a:spcPts val="100"/>
              </a:spcBef>
            </a:pPr>
            <a:r>
              <a:rPr lang="en-IN" sz="2000" b="1" dirty="0">
                <a:latin typeface="Trebuchet MS"/>
                <a:cs typeface="Trebuchet MS"/>
              </a:rPr>
              <a:t>Gmail: </a:t>
            </a:r>
            <a:r>
              <a:rPr lang="en-IN" sz="2000" dirty="0">
                <a:latin typeface="Trebuchet MS"/>
                <a:cs typeface="Trebuchet MS"/>
                <a:hlinkClick r:id="rId2"/>
              </a:rPr>
              <a:t>bhavadharinic@gmail.com</a:t>
            </a:r>
            <a:endParaRPr lang="en-IN" sz="2000" dirty="0">
              <a:latin typeface="Trebuchet MS"/>
              <a:cs typeface="Trebuchet MS"/>
            </a:endParaRPr>
          </a:p>
          <a:p>
            <a:pPr marL="12700">
              <a:lnSpc>
                <a:spcPct val="100000"/>
              </a:lnSpc>
              <a:spcBef>
                <a:spcPts val="100"/>
              </a:spcBef>
            </a:pPr>
            <a:r>
              <a:rPr lang="en-IN" sz="2000" b="1" dirty="0">
                <a:latin typeface="Trebuchet MS"/>
                <a:cs typeface="Trebuchet MS"/>
              </a:rPr>
              <a:t>Degree: </a:t>
            </a:r>
            <a:r>
              <a:rPr lang="en-IN" sz="2000" dirty="0">
                <a:latin typeface="Trebuchet MS"/>
                <a:cs typeface="Trebuchet MS"/>
              </a:rPr>
              <a:t>B.E Computer Science Engineering –Year III</a:t>
            </a:r>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363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5200" y="4591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0591800" y="588803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99031A4F-6D66-29B1-3C1F-6EDEBBB52E8F}"/>
              </a:ext>
            </a:extLst>
          </p:cNvPr>
          <p:cNvSpPr txBox="1"/>
          <p:nvPr/>
        </p:nvSpPr>
        <p:spPr>
          <a:xfrm>
            <a:off x="838200" y="1600200"/>
            <a:ext cx="8763000" cy="1015663"/>
          </a:xfrm>
          <a:prstGeom prst="rect">
            <a:avLst/>
          </a:prstGeom>
          <a:noFill/>
        </p:spPr>
        <p:txBody>
          <a:bodyPr wrap="square" rtlCol="0">
            <a:spAutoFit/>
          </a:bodyPr>
          <a:lstStyle/>
          <a:p>
            <a:r>
              <a:rPr lang="en-US" sz="2000" dirty="0"/>
              <a:t>Achieves significant improvement over traditional methods, with high validation accuracy and minimal loss. Demonstrates the model's capability to accurately detect drowsiness and prevent accidents.</a:t>
            </a:r>
            <a:endParaRPr lang="en-IN" sz="2000" dirty="0"/>
          </a:p>
        </p:txBody>
      </p:sp>
      <p:pic>
        <p:nvPicPr>
          <p:cNvPr id="13" name="Picture 12">
            <a:extLst>
              <a:ext uri="{FF2B5EF4-FFF2-40B4-BE49-F238E27FC236}">
                <a16:creationId xmlns:a16="http://schemas.microsoft.com/office/drawing/2014/main" id="{1A5B5DB0-A229-4DFE-6B37-DFF2FFB621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859" y="3072429"/>
            <a:ext cx="4034390" cy="3148420"/>
          </a:xfrm>
          <a:prstGeom prst="rect">
            <a:avLst/>
          </a:prstGeom>
        </p:spPr>
      </p:pic>
      <p:pic>
        <p:nvPicPr>
          <p:cNvPr id="15" name="Picture 14">
            <a:extLst>
              <a:ext uri="{FF2B5EF4-FFF2-40B4-BE49-F238E27FC236}">
                <a16:creationId xmlns:a16="http://schemas.microsoft.com/office/drawing/2014/main" id="{B7F083A1-4A3F-5DF6-201C-E11D8D910F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9849" y="3072429"/>
            <a:ext cx="4601352" cy="29965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DB66-27A5-B613-28FB-392198D9E5CF}"/>
              </a:ext>
            </a:extLst>
          </p:cNvPr>
          <p:cNvSpPr>
            <a:spLocks noGrp="1"/>
          </p:cNvSpPr>
          <p:nvPr>
            <p:ph type="title"/>
          </p:nvPr>
        </p:nvSpPr>
        <p:spPr>
          <a:xfrm>
            <a:off x="205509" y="446276"/>
            <a:ext cx="10681335" cy="758190"/>
          </a:xfrm>
        </p:spPr>
        <p:txBody>
          <a:bodyPr/>
          <a:lstStyle/>
          <a:p>
            <a:r>
              <a:rPr lang="en-US" dirty="0"/>
              <a:t>RESULTS…</a:t>
            </a:r>
            <a:endParaRPr lang="en-IN" dirty="0"/>
          </a:p>
        </p:txBody>
      </p:sp>
      <p:pic>
        <p:nvPicPr>
          <p:cNvPr id="5" name="Picture 4">
            <a:extLst>
              <a:ext uri="{FF2B5EF4-FFF2-40B4-BE49-F238E27FC236}">
                <a16:creationId xmlns:a16="http://schemas.microsoft.com/office/drawing/2014/main" id="{51E58536-E727-E15A-CAFC-96F5C9A1D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313709"/>
            <a:ext cx="3359468" cy="2990907"/>
          </a:xfrm>
          <a:prstGeom prst="rect">
            <a:avLst/>
          </a:prstGeom>
        </p:spPr>
      </p:pic>
      <p:sp>
        <p:nvSpPr>
          <p:cNvPr id="6" name="TextBox 5">
            <a:extLst>
              <a:ext uri="{FF2B5EF4-FFF2-40B4-BE49-F238E27FC236}">
                <a16:creationId xmlns:a16="http://schemas.microsoft.com/office/drawing/2014/main" id="{1E63D7B5-73AC-9394-5F93-6E76F7750D90}"/>
              </a:ext>
            </a:extLst>
          </p:cNvPr>
          <p:cNvSpPr txBox="1"/>
          <p:nvPr/>
        </p:nvSpPr>
        <p:spPr>
          <a:xfrm>
            <a:off x="223982" y="1700286"/>
            <a:ext cx="4267200" cy="369332"/>
          </a:xfrm>
          <a:prstGeom prst="rect">
            <a:avLst/>
          </a:prstGeom>
          <a:noFill/>
        </p:spPr>
        <p:txBody>
          <a:bodyPr wrap="square" rtlCol="0">
            <a:spAutoFit/>
          </a:bodyPr>
          <a:lstStyle/>
          <a:p>
            <a:r>
              <a:rPr lang="en-US" b="1" dirty="0"/>
              <a:t>SAMPLE INPUT </a:t>
            </a:r>
            <a:endParaRPr lang="en-IN" b="1" dirty="0"/>
          </a:p>
        </p:txBody>
      </p:sp>
      <p:sp>
        <p:nvSpPr>
          <p:cNvPr id="7" name="TextBox 6">
            <a:extLst>
              <a:ext uri="{FF2B5EF4-FFF2-40B4-BE49-F238E27FC236}">
                <a16:creationId xmlns:a16="http://schemas.microsoft.com/office/drawing/2014/main" id="{E39778AD-2B59-8E64-C20C-ABCDB4E3AE7C}"/>
              </a:ext>
            </a:extLst>
          </p:cNvPr>
          <p:cNvSpPr txBox="1"/>
          <p:nvPr/>
        </p:nvSpPr>
        <p:spPr>
          <a:xfrm>
            <a:off x="5334000" y="146710"/>
            <a:ext cx="1066801" cy="381000"/>
          </a:xfrm>
          <a:prstGeom prst="rect">
            <a:avLst/>
          </a:prstGeom>
          <a:noFill/>
        </p:spPr>
        <p:txBody>
          <a:bodyPr wrap="square" rtlCol="0">
            <a:spAutoFit/>
          </a:bodyPr>
          <a:lstStyle/>
          <a:p>
            <a:r>
              <a:rPr lang="en-US" b="1" dirty="0"/>
              <a:t>OUTPUT</a:t>
            </a:r>
            <a:endParaRPr lang="en-IN" b="1" dirty="0"/>
          </a:p>
        </p:txBody>
      </p:sp>
      <p:pic>
        <p:nvPicPr>
          <p:cNvPr id="9" name="Picture 8">
            <a:extLst>
              <a:ext uri="{FF2B5EF4-FFF2-40B4-BE49-F238E27FC236}">
                <a16:creationId xmlns:a16="http://schemas.microsoft.com/office/drawing/2014/main" id="{FCDBE7EA-6EAF-4720-6951-B6476702F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6699" y="3809162"/>
            <a:ext cx="4038601" cy="2990907"/>
          </a:xfrm>
          <a:prstGeom prst="rect">
            <a:avLst/>
          </a:prstGeom>
        </p:spPr>
      </p:pic>
      <p:pic>
        <p:nvPicPr>
          <p:cNvPr id="11" name="Picture 10">
            <a:extLst>
              <a:ext uri="{FF2B5EF4-FFF2-40B4-BE49-F238E27FC236}">
                <a16:creationId xmlns:a16="http://schemas.microsoft.com/office/drawing/2014/main" id="{3387C064-DDCA-6EBE-03F4-C00AEACAB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699" y="694634"/>
            <a:ext cx="4076196" cy="2838507"/>
          </a:xfrm>
          <a:prstGeom prst="rect">
            <a:avLst/>
          </a:prstGeom>
        </p:spPr>
      </p:pic>
    </p:spTree>
    <p:extLst>
      <p:ext uri="{BB962C8B-B14F-4D97-AF65-F5344CB8AC3E}">
        <p14:creationId xmlns:p14="http://schemas.microsoft.com/office/powerpoint/2010/main" val="420728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7ED5-EBB4-01C6-D12C-1EF8E1995309}"/>
              </a:ext>
            </a:extLst>
          </p:cNvPr>
          <p:cNvSpPr>
            <a:spLocks noGrp="1"/>
          </p:cNvSpPr>
          <p:nvPr>
            <p:ph type="title"/>
          </p:nvPr>
        </p:nvSpPr>
        <p:spPr>
          <a:xfrm>
            <a:off x="734550" y="990600"/>
            <a:ext cx="10681335" cy="758190"/>
          </a:xfrm>
        </p:spPr>
        <p:txBody>
          <a:bodyPr/>
          <a:lstStyle/>
          <a:p>
            <a:r>
              <a:rPr lang="en-US" dirty="0"/>
              <a:t>CONCLUSION </a:t>
            </a:r>
            <a:endParaRPr lang="en-IN" dirty="0"/>
          </a:p>
        </p:txBody>
      </p:sp>
      <p:sp>
        <p:nvSpPr>
          <p:cNvPr id="3" name="Text Placeholder 2">
            <a:extLst>
              <a:ext uri="{FF2B5EF4-FFF2-40B4-BE49-F238E27FC236}">
                <a16:creationId xmlns:a16="http://schemas.microsoft.com/office/drawing/2014/main" id="{C8449D1A-0FE4-07AB-EE5D-9B3241B021C6}"/>
              </a:ext>
            </a:extLst>
          </p:cNvPr>
          <p:cNvSpPr>
            <a:spLocks noGrp="1"/>
          </p:cNvSpPr>
          <p:nvPr>
            <p:ph type="body" idx="1"/>
          </p:nvPr>
        </p:nvSpPr>
        <p:spPr>
          <a:xfrm>
            <a:off x="755332" y="2298585"/>
            <a:ext cx="8153400" cy="1723549"/>
          </a:xfrm>
        </p:spPr>
        <p:txBody>
          <a:bodyPr/>
          <a:lstStyle/>
          <a:p>
            <a:r>
              <a:rPr lang="en-US" sz="2800" dirty="0"/>
              <a:t>The developed model offers a proactive solution to address the pervasive issue of drowsy driving.</a:t>
            </a:r>
          </a:p>
          <a:p>
            <a:r>
              <a:rPr lang="en-US" sz="2800" dirty="0"/>
              <a:t>Promising results underscore the potential for enhancing road safety through innovative technology.</a:t>
            </a:r>
            <a:endParaRPr lang="en-IN" sz="2800" dirty="0"/>
          </a:p>
        </p:txBody>
      </p:sp>
    </p:spTree>
    <p:extLst>
      <p:ext uri="{BB962C8B-B14F-4D97-AF65-F5344CB8AC3E}">
        <p14:creationId xmlns:p14="http://schemas.microsoft.com/office/powerpoint/2010/main" val="36821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700530" y="1050798"/>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EC7839C6-7CE5-2D1A-BF02-0235188B51E7}"/>
              </a:ext>
            </a:extLst>
          </p:cNvPr>
          <p:cNvSpPr txBox="1"/>
          <p:nvPr/>
        </p:nvSpPr>
        <p:spPr>
          <a:xfrm>
            <a:off x="1705672" y="3048000"/>
            <a:ext cx="6903659" cy="1446550"/>
          </a:xfrm>
          <a:prstGeom prst="rect">
            <a:avLst/>
          </a:prstGeom>
          <a:noFill/>
        </p:spPr>
        <p:txBody>
          <a:bodyPr wrap="square" rtlCol="0">
            <a:spAutoFit/>
          </a:bodyPr>
          <a:lstStyle/>
          <a:p>
            <a:r>
              <a:rPr lang="en-US" sz="4400" b="1" dirty="0">
                <a:solidFill>
                  <a:schemeClr val="accent5">
                    <a:lumMod val="50000"/>
                  </a:schemeClr>
                </a:solidFill>
              </a:rPr>
              <a:t>DROWSINESS DETECTION SYSTEM USING CNN</a:t>
            </a:r>
            <a:endParaRPr lang="en-IN" sz="4400" b="1" dirty="0">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E581D0F5-011E-2EC8-16AB-0831CE3F18E0}"/>
              </a:ext>
            </a:extLst>
          </p:cNvPr>
          <p:cNvSpPr txBox="1"/>
          <p:nvPr/>
        </p:nvSpPr>
        <p:spPr>
          <a:xfrm>
            <a:off x="1828800" y="1371600"/>
            <a:ext cx="6765394" cy="4524315"/>
          </a:xfrm>
          <a:prstGeom prst="rect">
            <a:avLst/>
          </a:prstGeom>
          <a:noFill/>
        </p:spPr>
        <p:txBody>
          <a:bodyPr wrap="square" rtlCol="0">
            <a:spAutoFit/>
          </a:bodyPr>
          <a:lstStyle/>
          <a:p>
            <a:pPr algn="l">
              <a:buFont typeface="Arial" panose="020B0604020202020204" pitchFamily="34" charset="0"/>
              <a:buChar char="•"/>
            </a:pPr>
            <a:r>
              <a:rPr lang="en-US" sz="36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Arial" panose="020B0604020202020204" pitchFamily="34" charset="0"/>
              <a:buChar char="•"/>
            </a:pPr>
            <a:r>
              <a:rPr lang="en-US" sz="36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Arial" panose="020B0604020202020204" pitchFamily="34" charset="0"/>
              <a:buChar char="•"/>
            </a:pPr>
            <a:r>
              <a:rPr lang="en-US" sz="36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Arial" panose="020B0604020202020204" pitchFamily="34" charset="0"/>
              <a:buChar char="•"/>
            </a:pPr>
            <a:r>
              <a:rPr lang="en-US" sz="3600" b="0" i="0" dirty="0">
                <a:solidFill>
                  <a:srgbClr val="0D0D0D"/>
                </a:solidFill>
                <a:effectLst/>
                <a:latin typeface="Times New Roman" panose="02020603050405020304" pitchFamily="18" charset="0"/>
                <a:cs typeface="Times New Roman" panose="02020603050405020304" pitchFamily="18" charset="0"/>
              </a:rPr>
              <a:t>Solution and Value Proposition</a:t>
            </a:r>
          </a:p>
          <a:p>
            <a:pPr algn="l">
              <a:buFont typeface="Arial" panose="020B0604020202020204" pitchFamily="34" charset="0"/>
              <a:buChar char="•"/>
            </a:pPr>
            <a:r>
              <a:rPr lang="en-US" sz="3600" b="0" i="0" dirty="0">
                <a:solidFill>
                  <a:srgbClr val="0D0D0D"/>
                </a:solidFill>
                <a:effectLst/>
                <a:latin typeface="Times New Roman" panose="02020603050405020304" pitchFamily="18" charset="0"/>
                <a:cs typeface="Times New Roman" panose="02020603050405020304" pitchFamily="18" charset="0"/>
              </a:rPr>
              <a:t>Modeling </a:t>
            </a:r>
          </a:p>
          <a:p>
            <a:pPr algn="l">
              <a:buFont typeface="Arial" panose="020B0604020202020204" pitchFamily="34" charset="0"/>
              <a:buChar char="•"/>
            </a:pPr>
            <a:r>
              <a:rPr lang="en-US" sz="3600" b="0" i="0" dirty="0">
                <a:solidFill>
                  <a:srgbClr val="0D0D0D"/>
                </a:solidFill>
                <a:effectLst/>
                <a:latin typeface="Times New Roman" panose="02020603050405020304" pitchFamily="18" charset="0"/>
                <a:cs typeface="Times New Roman" panose="02020603050405020304" pitchFamily="18" charset="0"/>
              </a:rPr>
              <a:t>Results</a:t>
            </a:r>
          </a:p>
          <a:p>
            <a:pPr algn="l">
              <a:buFont typeface="Arial" panose="020B0604020202020204" pitchFamily="34" charset="0"/>
              <a:buChar char="•"/>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a:p>
            <a:endParaRPr lang="en-IN"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466E85D-F724-441B-7610-424946D31EE3}"/>
              </a:ext>
            </a:extLst>
          </p:cNvPr>
          <p:cNvSpPr txBox="1"/>
          <p:nvPr/>
        </p:nvSpPr>
        <p:spPr>
          <a:xfrm>
            <a:off x="834072" y="1600200"/>
            <a:ext cx="5636895" cy="4154984"/>
          </a:xfrm>
          <a:prstGeom prst="rect">
            <a:avLst/>
          </a:prstGeom>
          <a:noFill/>
        </p:spPr>
        <p:txBody>
          <a:bodyPr wrap="square" rtlCol="0">
            <a:spAutoFit/>
          </a:bodyPr>
          <a:lstStyle/>
          <a:p>
            <a:r>
              <a:rPr lang="en-US" sz="2400" dirty="0"/>
              <a:t>Driving while drowsy is a critical safety issue that contributes to numerous accidents, injuries, and fatalities on roads worldwide. Despite the awareness campaigns and regulations in place, drowsy driving remains a persistent problem due to its subtle onset and the lack of effective preventive measures. The primary challenge lies in detecting drowsiness in real-time and providing timely interventions to prevent accidents.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46702" y="1905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2D71455-D62B-0512-F375-761D9A1BAD5B}"/>
              </a:ext>
            </a:extLst>
          </p:cNvPr>
          <p:cNvSpPr txBox="1"/>
          <p:nvPr/>
        </p:nvSpPr>
        <p:spPr>
          <a:xfrm>
            <a:off x="699366" y="1032796"/>
            <a:ext cx="7742303" cy="5632311"/>
          </a:xfrm>
          <a:prstGeom prst="rect">
            <a:avLst/>
          </a:prstGeom>
          <a:noFill/>
        </p:spPr>
        <p:txBody>
          <a:bodyPr wrap="square" rtlCol="0">
            <a:spAutoFit/>
          </a:bodyPr>
          <a:lstStyle/>
          <a:p>
            <a:r>
              <a:rPr lang="en-US" sz="2400" b="1" dirty="0"/>
              <a:t>Problem: </a:t>
            </a:r>
            <a:r>
              <a:rPr lang="en-US" sz="2400" dirty="0"/>
              <a:t>Drowsy driving: a global safety hazard causing accidents and fatalities.</a:t>
            </a:r>
          </a:p>
          <a:p>
            <a:endParaRPr lang="en-US" sz="2400" dirty="0"/>
          </a:p>
          <a:p>
            <a:r>
              <a:rPr lang="en-US" sz="2400" b="1" dirty="0"/>
              <a:t>Objective: </a:t>
            </a:r>
            <a:r>
              <a:rPr lang="en-US" sz="2400" dirty="0"/>
              <a:t>Develop a real-time drowsiness detection system using deep learning.</a:t>
            </a:r>
          </a:p>
          <a:p>
            <a:endParaRPr lang="en-US" sz="2400" dirty="0"/>
          </a:p>
          <a:p>
            <a:r>
              <a:rPr lang="en-US" sz="2400" b="1" dirty="0"/>
              <a:t>Solution: </a:t>
            </a:r>
            <a:r>
              <a:rPr lang="en-US" sz="2400" dirty="0"/>
              <a:t>Utilize CNNs and image processing to analyze facial expressions and eye movements for signs of drowsiness. Continuous monitoring, immediate alerts, integration with vehicles or wearables, customizable alerts. Enhanced road safety, reduced accidents and costs, adaptable and user-friendly design. Our system offers proactive drowsiness detection to prevent accidents and save lives.</a:t>
            </a:r>
          </a:p>
          <a:p>
            <a:endParaRPr lang="en-US" sz="2400" dirty="0"/>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9775" y="103627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B9F0943-BDA9-1719-A3C7-9D73AD3E1FD5}"/>
              </a:ext>
            </a:extLst>
          </p:cNvPr>
          <p:cNvSpPr txBox="1"/>
          <p:nvPr/>
        </p:nvSpPr>
        <p:spPr>
          <a:xfrm>
            <a:off x="838200" y="1964085"/>
            <a:ext cx="7620000" cy="3539430"/>
          </a:xfrm>
          <a:prstGeom prst="rect">
            <a:avLst/>
          </a:prstGeom>
          <a:noFill/>
        </p:spPr>
        <p:txBody>
          <a:bodyPr wrap="square" rtlCol="0">
            <a:spAutoFit/>
          </a:bodyPr>
          <a:lstStyle/>
          <a:p>
            <a:r>
              <a:rPr lang="en-US" sz="2800" b="1" dirty="0"/>
              <a:t>Drivers: </a:t>
            </a:r>
            <a:r>
              <a:rPr lang="en-US" sz="2800" dirty="0"/>
              <a:t>Individuals operating vehicles, especially long-haul truck drivers, taxi drivers, and commuters.</a:t>
            </a:r>
          </a:p>
          <a:p>
            <a:r>
              <a:rPr lang="en-US" sz="2800" b="1" dirty="0"/>
              <a:t>Fleet Management Companies: </a:t>
            </a:r>
            <a:r>
              <a:rPr lang="en-US" sz="2800" dirty="0"/>
              <a:t>Companies managing large fleets of vehicles for commercial purposes.</a:t>
            </a:r>
          </a:p>
          <a:p>
            <a:r>
              <a:rPr lang="en-US" sz="2800" b="1" dirty="0"/>
              <a:t>Transportation Authorities: </a:t>
            </a:r>
            <a:r>
              <a:rPr lang="en-US" sz="2800" dirty="0"/>
              <a:t>Government agencies responsible for road safety regulations and policies.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53550" y="15093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2893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5E26B17-B88B-16D8-47E1-26115370F932}"/>
              </a:ext>
            </a:extLst>
          </p:cNvPr>
          <p:cNvSpPr txBox="1"/>
          <p:nvPr/>
        </p:nvSpPr>
        <p:spPr>
          <a:xfrm>
            <a:off x="641639" y="1143000"/>
            <a:ext cx="8162925" cy="4708981"/>
          </a:xfrm>
          <a:prstGeom prst="rect">
            <a:avLst/>
          </a:prstGeom>
          <a:noFill/>
        </p:spPr>
        <p:txBody>
          <a:bodyPr wrap="square" rtlCol="0">
            <a:spAutoFit/>
          </a:bodyPr>
          <a:lstStyle/>
          <a:p>
            <a:r>
              <a:rPr lang="en-US" sz="2000" b="1" dirty="0"/>
              <a:t>Deep Learning Model: </a:t>
            </a:r>
            <a:r>
              <a:rPr lang="en-US" sz="2000" dirty="0"/>
              <a:t>Employs a CNN-based architecture for robust analysis of facial expressions and eye movements. CNNs excel in feature extraction, critical for detecting subtle signs of drowsiness.</a:t>
            </a:r>
          </a:p>
          <a:p>
            <a:r>
              <a:rPr lang="en-US" sz="2000" b="1" dirty="0"/>
              <a:t>Image Processing Techniques: </a:t>
            </a:r>
            <a:r>
              <a:rPr lang="en-US" sz="2000" dirty="0"/>
              <a:t>Applies advanced image processing algorithms to extract relevant features from facial images. Detects key indicators such as eye closure and yawning to accurately identify drowsiness.</a:t>
            </a:r>
          </a:p>
          <a:p>
            <a:r>
              <a:rPr lang="en-US" sz="2000" b="1" dirty="0"/>
              <a:t>Real-time Monitoring: </a:t>
            </a:r>
            <a:r>
              <a:rPr lang="en-US" sz="2000" dirty="0"/>
              <a:t>Provides continuous monitoring of driver behavior for prompt alerts and interventions. Ensures timely action to prevent accidents, enhancing road safety.</a:t>
            </a:r>
          </a:p>
          <a:p>
            <a:r>
              <a:rPr lang="en-US" sz="2000" b="1" dirty="0"/>
              <a:t>Integration: </a:t>
            </a:r>
            <a:r>
              <a:rPr lang="en-US" sz="2000" dirty="0"/>
              <a:t>Seamlessly integrates with existing vehicle systems or wearables, ensuring compatibility and ease of use. Enhances accessibility and usability for drivers across different platforms.</a:t>
            </a:r>
          </a:p>
          <a:p>
            <a:r>
              <a:rPr lang="en-US" sz="2000" b="1" dirty="0"/>
              <a:t>Customizable Alerts: </a:t>
            </a:r>
            <a:r>
              <a:rPr lang="en-US" sz="2000" dirty="0"/>
              <a:t>Offers personalized alert preferences based on individual driving habits and comfort levels. Allows users to tailor alerts to their preferences, optimizing the user experience.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44000" y="309562"/>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E2CAE088-5963-2B53-03EC-166AAA2C71D3}"/>
              </a:ext>
            </a:extLst>
          </p:cNvPr>
          <p:cNvSpPr txBox="1"/>
          <p:nvPr/>
        </p:nvSpPr>
        <p:spPr>
          <a:xfrm>
            <a:off x="838200" y="1985001"/>
            <a:ext cx="7620000" cy="3785652"/>
          </a:xfrm>
          <a:prstGeom prst="rect">
            <a:avLst/>
          </a:prstGeom>
          <a:noFill/>
        </p:spPr>
        <p:txBody>
          <a:bodyPr wrap="square" rtlCol="0">
            <a:spAutoFit/>
          </a:bodyPr>
          <a:lstStyle/>
          <a:p>
            <a:r>
              <a:rPr lang="en-US" sz="2400" b="1" dirty="0"/>
              <a:t>High Accuracy: </a:t>
            </a:r>
            <a:r>
              <a:rPr lang="en-US" sz="2400" dirty="0"/>
              <a:t>Our model achieves high accuracy in detecting drowsiness, minimizing false positives and false negatives.</a:t>
            </a:r>
          </a:p>
          <a:p>
            <a:r>
              <a:rPr lang="en-US" sz="2400" b="1" dirty="0"/>
              <a:t>Real-time Response: </a:t>
            </a:r>
            <a:r>
              <a:rPr lang="en-US" sz="2400" dirty="0"/>
              <a:t>The system provides immediate alerts, ensuring prompt action to prevent accidents.</a:t>
            </a:r>
          </a:p>
          <a:p>
            <a:r>
              <a:rPr lang="en-US" sz="2400" b="1" dirty="0"/>
              <a:t>Adaptability: </a:t>
            </a:r>
            <a:r>
              <a:rPr lang="en-US" sz="2400" dirty="0"/>
              <a:t>The model can be integrated into existing vehicle systems or wearable devices for widespread adoption.</a:t>
            </a:r>
          </a:p>
          <a:p>
            <a:r>
              <a:rPr lang="en-US" sz="2400" b="1" dirty="0"/>
              <a:t>Customizable Alerts: </a:t>
            </a:r>
            <a:r>
              <a:rPr lang="en-US" sz="2400" dirty="0"/>
              <a:t>Users can customize alert preferences based on their driving preferences and comfort levels.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65FD4FBF-468E-00F4-6E11-0009AF3A8F2E}"/>
              </a:ext>
            </a:extLst>
          </p:cNvPr>
          <p:cNvSpPr txBox="1"/>
          <p:nvPr/>
        </p:nvSpPr>
        <p:spPr>
          <a:xfrm>
            <a:off x="739775" y="1295460"/>
            <a:ext cx="8239125" cy="4524315"/>
          </a:xfrm>
          <a:prstGeom prst="rect">
            <a:avLst/>
          </a:prstGeom>
          <a:noFill/>
        </p:spPr>
        <p:txBody>
          <a:bodyPr wrap="square" rtlCol="0">
            <a:spAutoFit/>
          </a:bodyPr>
          <a:lstStyle/>
          <a:p>
            <a:r>
              <a:rPr lang="en-US" sz="2400" b="1" dirty="0"/>
              <a:t>Model Architecture: </a:t>
            </a:r>
            <a:r>
              <a:rPr lang="en-US" sz="2400" dirty="0"/>
              <a:t>Sequential model with multiple convolutional layers followed by max-pooling for feature extraction. Utilizes dense layers for classification, with dropout regularization to prevent overfitting.</a:t>
            </a:r>
          </a:p>
          <a:p>
            <a:r>
              <a:rPr lang="en-US" sz="2400" b="1" dirty="0"/>
              <a:t>Training Data: </a:t>
            </a:r>
            <a:r>
              <a:rPr lang="en-US" sz="2400" dirty="0"/>
              <a:t>Diverse datasets covering various driving conditions and demographics, ensuring model robustness. Includes images of both open and closed eyes, as well as yawning instances for comprehensive training.</a:t>
            </a:r>
          </a:p>
          <a:p>
            <a:r>
              <a:rPr lang="en-US" sz="2400" b="1" dirty="0"/>
              <a:t>Evaluation Metrics: </a:t>
            </a:r>
            <a:r>
              <a:rPr lang="en-US" sz="2400" dirty="0"/>
              <a:t>Standard metrics such as accuracy, precision, recall, and F1-score used to assess model performance. Validation results demonstrate the model's effectiveness in drowsiness detection.</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672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Bhavadharini</dc:creator>
  <cp:lastModifiedBy>Bhavadharini C</cp:lastModifiedBy>
  <cp:revision>29</cp:revision>
  <dcterms:created xsi:type="dcterms:W3CDTF">2024-04-04T14:45:57Z</dcterms:created>
  <dcterms:modified xsi:type="dcterms:W3CDTF">2024-04-04T15:49:28Z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