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62" r:id="rId3"/>
    <p:sldId id="263" r:id="rId4"/>
    <p:sldId id="264" r:id="rId5"/>
    <p:sldId id="271" r:id="rId6"/>
    <p:sldId id="265" r:id="rId7"/>
    <p:sldId id="274" r:id="rId8"/>
    <p:sldId id="266" r:id="rId9"/>
    <p:sldId id="275" r:id="rId10"/>
    <p:sldId id="267" r:id="rId11"/>
    <p:sldId id="272" r:id="rId12"/>
    <p:sldId id="273" r:id="rId13"/>
    <p:sldId id="270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36771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649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510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E1C863F6-3E20-B60F-783B-8295F2D5A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27C15C6D-932A-640F-76A1-1B4A29B378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345DA959-D12C-78D2-E714-825931108D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823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ECAA9B42-6978-B0A2-45F2-08F973268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12F1ECEE-049B-C8AE-BDF4-E0866C6320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70C1B4B3-0B58-3F6D-A924-7F19786965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1553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177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014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678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9872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913C1D73-1E82-A9DD-EADE-4ECA891DD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027CEC90-7ED6-762F-801B-978EB8F790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A4E0E1C9-5EE9-4B82-98DF-1494F1123B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425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774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D17B6581-5AAD-F939-54B8-DEDED35A3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02323FE0-FA2A-D009-F186-8474E69A75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54ED4FC8-F403-AD9D-CAD5-E59602B052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706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991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855F7A08-5F88-2806-BFE3-CEC281EDC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DBB5E884-CD6A-798B-312C-58C49B4AD9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0B242C0C-3BAA-769B-1431-E5648A3DAD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663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63213" y="4730051"/>
            <a:ext cx="2217574" cy="3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068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6000" y="216000"/>
            <a:ext cx="2255043" cy="64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98" y="263727"/>
            <a:ext cx="1637607" cy="4516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6829" y="856211"/>
            <a:ext cx="778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Montserrat"/>
              </a:rPr>
              <a:t>International Conference on Digital Technology and Engineering 2025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6829" y="1366406"/>
            <a:ext cx="80384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Title:	</a:t>
            </a:r>
          </a:p>
          <a:p>
            <a:r>
              <a:rPr lang="en-US" b="1" dirty="0"/>
              <a:t>Multimodal Utterance Detection System for Enhanced AI Interpretation</a:t>
            </a:r>
          </a:p>
          <a:p>
            <a:r>
              <a:rPr lang="en-US" dirty="0"/>
              <a:t>Paper ID:437</a:t>
            </a:r>
          </a:p>
          <a:p>
            <a:endParaRPr lang="en-US" dirty="0"/>
          </a:p>
          <a:p>
            <a:r>
              <a:rPr lang="en-US" dirty="0"/>
              <a:t>Presented by: Ashish Mathew Deepak, </a:t>
            </a:r>
            <a:r>
              <a:rPr lang="en-US" dirty="0" err="1"/>
              <a:t>Sashtiga</a:t>
            </a:r>
            <a:r>
              <a:rPr lang="en-US" dirty="0"/>
              <a:t> K</a:t>
            </a:r>
          </a:p>
          <a:p>
            <a:r>
              <a:rPr lang="en-US" dirty="0"/>
              <a:t>Co-Authors:</a:t>
            </a:r>
          </a:p>
          <a:p>
            <a:r>
              <a:rPr lang="en-US" dirty="0"/>
              <a:t>1. Ashish Mathew Deepak</a:t>
            </a:r>
          </a:p>
          <a:p>
            <a:r>
              <a:rPr lang="en-US" dirty="0"/>
              <a:t>2. </a:t>
            </a:r>
            <a:r>
              <a:rPr lang="en-US" dirty="0" err="1"/>
              <a:t>Sashtiga</a:t>
            </a:r>
            <a:r>
              <a:rPr lang="en-US" dirty="0"/>
              <a:t> K </a:t>
            </a:r>
          </a:p>
          <a:p>
            <a:r>
              <a:rPr lang="en-US" dirty="0"/>
              <a:t>3. </a:t>
            </a:r>
            <a:r>
              <a:rPr lang="en-US"/>
              <a:t>Bhavadharini </a:t>
            </a:r>
            <a:r>
              <a:rPr lang="en-US" dirty="0"/>
              <a:t>G</a:t>
            </a:r>
          </a:p>
          <a:p>
            <a:r>
              <a:rPr lang="en-US" dirty="0"/>
              <a:t>4. Vanitha V </a:t>
            </a:r>
          </a:p>
          <a:p>
            <a:r>
              <a:rPr lang="en-US" dirty="0"/>
              <a:t>5. Himanshu Shekhar</a:t>
            </a:r>
          </a:p>
          <a:p>
            <a:r>
              <a:rPr lang="en-US" dirty="0"/>
              <a:t>6. Abhilash </a:t>
            </a:r>
            <a:r>
              <a:rPr lang="en-US" dirty="0" err="1"/>
              <a:t>Dodla</a:t>
            </a:r>
            <a:endParaRPr lang="en-US" dirty="0"/>
          </a:p>
          <a:p>
            <a:r>
              <a:rPr lang="en-US" dirty="0"/>
              <a:t>7. Aditya Jain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98" y="263727"/>
            <a:ext cx="1637607" cy="4516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5111" y="596235"/>
            <a:ext cx="778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Montserrat"/>
              </a:rPr>
              <a:t>International Conference on Digital Technology and Engineering 2025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7044" y="1047856"/>
            <a:ext cx="498763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Experimental results &amp; Discussion:</a:t>
            </a:r>
          </a:p>
          <a:p>
            <a:endParaRPr lang="en-US" sz="2000" u="sng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Error Analysis:</a:t>
            </a:r>
          </a:p>
          <a:p>
            <a:r>
              <a:rPr lang="en-US" dirty="0"/>
              <a:t>	Misclassifications in ambiguous or rare utterances </a:t>
            </a:r>
          </a:p>
          <a:p>
            <a:endParaRPr lang="en-US" dirty="0"/>
          </a:p>
          <a:p>
            <a:r>
              <a:rPr lang="en-US" dirty="0" err="1"/>
              <a:t>Eg.</a:t>
            </a:r>
            <a:r>
              <a:rPr lang="en-US" dirty="0"/>
              <a:t> “What’s the weather like?” → Inform</a:t>
            </a:r>
          </a:p>
          <a:p>
            <a:r>
              <a:rPr lang="en-US" dirty="0" err="1"/>
              <a:t>Eg.</a:t>
            </a:r>
            <a:r>
              <a:rPr lang="en-US" dirty="0"/>
              <a:t> “I’ll need a reminder.” → Low sample frequency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System Strengths:</a:t>
            </a:r>
          </a:p>
          <a:p>
            <a:r>
              <a:rPr lang="en-US" dirty="0"/>
              <a:t>Whisper ensures ~95% transcription accuracy</a:t>
            </a:r>
          </a:p>
          <a:p>
            <a:r>
              <a:rPr lang="en-US" dirty="0"/>
              <a:t>Strong generalization across datasets</a:t>
            </a:r>
          </a:p>
          <a:p>
            <a:endParaRPr lang="en-IN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F043B081-EB45-4202-886C-271D0520D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682" y="1298075"/>
            <a:ext cx="3538123" cy="341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47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8377A10C-765C-C8C5-7B63-E8C1B108B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91944C-3F6B-AC48-7256-4C9E604FE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98" y="263727"/>
            <a:ext cx="1637607" cy="4516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D4C04C-C8E2-AE79-C41B-B7DAA8694B45}"/>
              </a:ext>
            </a:extLst>
          </p:cNvPr>
          <p:cNvSpPr txBox="1"/>
          <p:nvPr/>
        </p:nvSpPr>
        <p:spPr>
          <a:xfrm>
            <a:off x="606829" y="856211"/>
            <a:ext cx="778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Montserrat"/>
              </a:rPr>
              <a:t>International Conference on Digital Technology and Engineering 2025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4B8287-5A25-DC54-6169-BD7D7AF7545A}"/>
              </a:ext>
            </a:extLst>
          </p:cNvPr>
          <p:cNvSpPr txBox="1"/>
          <p:nvPr/>
        </p:nvSpPr>
        <p:spPr>
          <a:xfrm>
            <a:off x="606829" y="1366406"/>
            <a:ext cx="800515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Screenshots:</a:t>
            </a:r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7" name="Picture 6" descr="A close-up of a computer screen&#10;&#10;AI-generated content may be incorrect.">
            <a:extLst>
              <a:ext uri="{FF2B5EF4-FFF2-40B4-BE49-F238E27FC236}">
                <a16:creationId xmlns:a16="http://schemas.microsoft.com/office/drawing/2014/main" id="{74FB64B2-B05A-D9CD-0652-FA9646032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66854"/>
            <a:ext cx="9144000" cy="259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90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C290572D-66D1-5F79-B035-F587977CF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EC385C-3463-118A-5002-5C882F531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98" y="263727"/>
            <a:ext cx="1637607" cy="4516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A45092-7D80-4459-788B-208E9C245C3D}"/>
              </a:ext>
            </a:extLst>
          </p:cNvPr>
          <p:cNvSpPr txBox="1"/>
          <p:nvPr/>
        </p:nvSpPr>
        <p:spPr>
          <a:xfrm>
            <a:off x="606828" y="788496"/>
            <a:ext cx="778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>
                <a:solidFill>
                  <a:schemeClr val="tx1"/>
                </a:solidFill>
                <a:latin typeface="Montserrat"/>
              </a:rPr>
              <a:t>International Conference on Digital Technology and Engineering 2025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C86529-2336-78CC-6A70-289B0B4C4EF1}"/>
              </a:ext>
            </a:extLst>
          </p:cNvPr>
          <p:cNvSpPr txBox="1"/>
          <p:nvPr/>
        </p:nvSpPr>
        <p:spPr>
          <a:xfrm>
            <a:off x="390697" y="1157828"/>
            <a:ext cx="800515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Conclusion:</a:t>
            </a:r>
          </a:p>
          <a:p>
            <a:endParaRPr lang="en-US" sz="1800" dirty="0">
              <a:solidFill>
                <a:schemeClr val="dk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dk1"/>
                </a:solidFill>
              </a:rPr>
              <a:t>High Performance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dk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dk1"/>
                </a:solidFill>
              </a:rPr>
              <a:t>Robust &amp; Fair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dk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dk1"/>
                </a:solidFill>
              </a:rPr>
              <a:t>Ethical &amp; Scalable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dk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dk1"/>
                </a:solidFill>
              </a:rPr>
              <a:t>Multimodal &amp; Adaptable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dk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dk1"/>
                </a:solidFill>
              </a:rPr>
              <a:t>Future Enhancements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dk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dk1"/>
                </a:solidFill>
              </a:rPr>
              <a:t>Long-Term Scalability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6197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98" y="263727"/>
            <a:ext cx="1637607" cy="4516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5111" y="671545"/>
            <a:ext cx="778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Montserrat"/>
              </a:rPr>
              <a:t>International Conference on Digital Technology and Engineering 2025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D721D29-E259-19AE-955E-51F78501A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81" y="1094122"/>
            <a:ext cx="9299944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C. M. Lee and S. Narayanan, "Toward detecting emotions in spoken dialogs,"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Trans. Speech Audio Process.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13, no. 2, pp. 293–303, Mar. 2005.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S. Poria, N. Majumder, R. Mihalcea, and E.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Hovy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"Emotion recognition in conversation: Research challenges, datasets, and recent advances,"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Access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7, pp. 100943–100953, 2019.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O. Busso et al., "IEMOCAP: Interactive emotional dyadic motion capture database,"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Trans. Affective Comput.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1, no. 1, pp. 18–49, Jan. 2012.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S.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Koelstra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al., "DEAP: A dataset for emotion analysis using physiological signals,"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Trans. Affective Comput.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3, no. 1, pp. 18–31, Jan. 2012.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L. Chen et al., "A model of intent recognition based on dialogue acts and emotion signals,"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Information Sciences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647, pp. 1–17, 2024.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M. Z. Uddin and A. Ghazal, "Emotion recognition using speech and neural structured learning,"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Neurocomputing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409, pp. 321–335, 2020.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H. Babushkin et al., "Multimodal sentiment analysis across text, audio and visual features,"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Information Fusion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Sep. 2017.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T. Wu et al., "Intent recognition model incorporating sequential sentence structure,"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Information Sciences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678, pp. 145–161, 2025.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R. S. Barbon, "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DistilBERT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Knowledge distillation for compact transformer models,"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Sensors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22, no. 21, p. 8184, 2022.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G.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Ektefaie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al., "Multimodal learning with graph neural networks (CMGNNs),"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Nature Machine Intelligence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2023.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D.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Griol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H. Callejas, "Combining statistical dialog management and intent recognition,"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J.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Artif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Intell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Mach. Learn.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5, no. 4, pp. 245–258, 2024.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R. Kavi and J. Anne, "Intent recognition using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DistilBERT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banking and CLINC150 datasets,"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Access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12, pp. 3045–3056, 2024.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3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R. Subramanian et al., "Audio emotion recognition by deep learning and classical ML methods,"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Expert Syst. Appl.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162, 2021.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4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A. Badshah et al., "Speech emotion recognition from spectrograms with deep CNNs,"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Appl. Sci.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11, no. 9, p. 4204, 2021.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5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J. Zhang, C. Li, and M. Wang, "Attention-based fully convolutional network for speech emotion recognition,"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Pattern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Recognit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Lett.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123, pp. 110–117, 2018.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6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X. He and X. Li, "Machine learning paradigms for speech recognition: An overview,"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Trans. Audio, Speech, Lang. Process.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21, no. 3, pp. 229–256, 2013.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7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G. E. Dahl et al., "Context-dependent pre-trained DNNs for large-vocabulary speech recognition,"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Trans. Audio, Speech, Lang. Process.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20, no. 1, pp. 30–42, 2012.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8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T.-W. Kim and K.-C. Kwak, "Speech emotion recognition using transfer learning and explainable techniques,"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Appl. Sci.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14, no. 4, p. 1553, 2024.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9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R. Breazeal and L.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Aryananda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"Recognition of affective communicative intent in robot-directed speech,"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Auton. Robots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12, pp. 83–104, 2002.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0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F. Eyben et al., "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OpenEAR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Munich open-source emotion and affect recognition toolkit," in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Proc. IEEE BIBM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pp. 287–293, 2009.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1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C.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Louvan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F. Magnini, "Advances in dialogue agents through intent classification,"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Trans.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Knowl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Data Eng.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2020.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2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Y. Nguyen and M. Shcherbakov, "Improving intent classification via diacritic restoration,"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Access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9, pp. 21567–21579, 2021.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3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A. Waibel et al., "Time-delay neural networks for phoneme recognition,"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Trans.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Acoust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., Speech, Signal Process.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37, no. 3, pp. 328–339, Mar. 1989.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4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J.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Kothapeta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"Multimodal emotion classification using speech and facial features,"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Trans. Emerg. Top. Comput.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Intell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2024.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5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W. Chan et al., "Listen, attend and spell: Neural network for conversational speech recognition," in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Proc. ICASSP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2016.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6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Z. Zhang, T. Guo, and M. Chen, "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DialogueBERT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Self-supervised pre-training for dialogue understanding,"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Trans. Neural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Learn. Syst.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2022.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7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O.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Recasens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al., "Addressee detection in multimodal contexts," in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Proc.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NeurIPS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pp. 2025–2033, 2015.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8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M. Majumder et al., "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DialogueGCN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Graph-based emotion recognition in conversations," in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AAAI Conf.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Artif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Intell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2019.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9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S. Poria et al., "Fusing audio, textual and visual features for sentiment analysis of news videos,"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Intell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Syst.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31, no. 2, pp. 82–88, 2016.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0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L.-P. Morency et al., "Context-dependent sentiment analysis in user-generated videos," in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Comput. Soc. Annu. Meeting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2017.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82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98" y="263727"/>
            <a:ext cx="1637607" cy="4516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6829" y="856211"/>
            <a:ext cx="778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Montserrat"/>
              </a:rPr>
              <a:t>International Conference on Digital Technology and Engineering 2025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3578" y="1225543"/>
            <a:ext cx="7996844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Abstract: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Multimodal framework to detect AI-directed vs. conversational utterances.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Uses </a:t>
            </a:r>
            <a:r>
              <a:rPr lang="en-US" dirty="0" err="1"/>
              <a:t>DistilBERT</a:t>
            </a:r>
            <a:r>
              <a:rPr lang="en-US" dirty="0"/>
              <a:t> (dialogue acts), Whisper (ASR), </a:t>
            </a:r>
            <a:r>
              <a:rPr lang="en-US" dirty="0" err="1"/>
              <a:t>HuBERT</a:t>
            </a:r>
            <a:r>
              <a:rPr lang="en-US" dirty="0"/>
              <a:t> (emotion).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Features fused into 779-dimensional vector → input to </a:t>
            </a:r>
            <a:r>
              <a:rPr lang="en-US" dirty="0" err="1"/>
              <a:t>MainClassifier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Trained on </a:t>
            </a:r>
            <a:r>
              <a:rPr lang="en-US" dirty="0" err="1"/>
              <a:t>DailyDialog</a:t>
            </a:r>
            <a:r>
              <a:rPr lang="en-US" dirty="0"/>
              <a:t> &amp; </a:t>
            </a:r>
            <a:r>
              <a:rPr lang="en-US" dirty="0" err="1"/>
              <a:t>PolyAI</a:t>
            </a:r>
            <a:r>
              <a:rPr lang="en-US" dirty="0"/>
              <a:t>/WOZ datasets.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Performance: 96.75% accuracy, 95.03% precision, 98.85% recall, 96.90% F1.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Handles dataset bias &amp; aligns with IEEE P7003 fairness guidelines.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Optimized for real-time inference (&lt;150 </a:t>
            </a:r>
            <a:r>
              <a:rPr lang="en-US" dirty="0" err="1"/>
              <a:t>ms</a:t>
            </a:r>
            <a:r>
              <a:rPr lang="en-US" dirty="0"/>
              <a:t> GPU, 200 </a:t>
            </a:r>
            <a:r>
              <a:rPr lang="en-US" dirty="0" err="1"/>
              <a:t>ms</a:t>
            </a:r>
            <a:r>
              <a:rPr lang="en-US" dirty="0"/>
              <a:t> edge).</a:t>
            </a:r>
          </a:p>
        </p:txBody>
      </p:sp>
    </p:spTree>
    <p:extLst>
      <p:ext uri="{BB962C8B-B14F-4D97-AF65-F5344CB8AC3E}">
        <p14:creationId xmlns:p14="http://schemas.microsoft.com/office/powerpoint/2010/main" val="193719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98" y="263727"/>
            <a:ext cx="1637607" cy="4516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6829" y="856211"/>
            <a:ext cx="778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Montserrat"/>
              </a:rPr>
              <a:t>International Conference on Digital Technology and Engineering 2025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6829" y="1366406"/>
            <a:ext cx="800515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Contents: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Literature Survey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Proposed 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Experimental results &amp; Discussion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Screenshots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Conclusion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References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29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98" y="263727"/>
            <a:ext cx="1637607" cy="4516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6829" y="671545"/>
            <a:ext cx="778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Montserrat"/>
              </a:rPr>
              <a:t>International Conference on Digital Technology and Engineering 2025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8763" y="1123166"/>
            <a:ext cx="800515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Introduction</a:t>
            </a:r>
            <a:r>
              <a:rPr lang="en-US" sz="2800" u="sng" dirty="0"/>
              <a:t>:</a:t>
            </a:r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02899A-6EF2-609F-836E-BE4130787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829" y="1558121"/>
            <a:ext cx="7069817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/>
              <a:t>Virtual assistants enable natural human–computer interaction.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/>
              <a:t>Widely used: smartphones, smart homes, automotive, enterprise.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/>
              <a:t>Core challenge: Detect if utterance is AI-directed or general conversation.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/>
              <a:t>Emotional/personal utterances can be AI-directed → nuanced intent needed.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/>
              <a:t>Accurate detection improves responsiveness, trust, and relevance.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/>
              <a:t>Real-world speech: noise, accents, emotion; datasets often imbalanced.</a:t>
            </a:r>
          </a:p>
        </p:txBody>
      </p:sp>
    </p:spTree>
    <p:extLst>
      <p:ext uri="{BB962C8B-B14F-4D97-AF65-F5344CB8AC3E}">
        <p14:creationId xmlns:p14="http://schemas.microsoft.com/office/powerpoint/2010/main" val="58372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A909AF91-D5B4-DE5F-0FBD-CC83B4C2C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578F53-376B-7039-2810-57EA20CD0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98" y="263727"/>
            <a:ext cx="1637607" cy="4516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809C2C-EF47-8E39-78F4-63E70D0FEEF4}"/>
              </a:ext>
            </a:extLst>
          </p:cNvPr>
          <p:cNvSpPr txBox="1"/>
          <p:nvPr/>
        </p:nvSpPr>
        <p:spPr>
          <a:xfrm>
            <a:off x="606829" y="671545"/>
            <a:ext cx="778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Montserrat"/>
              </a:rPr>
              <a:t>International Conference on Digital Technology and Engineering 2025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F1475-CB0F-767E-3C30-A33A5B9F7BC5}"/>
              </a:ext>
            </a:extLst>
          </p:cNvPr>
          <p:cNvSpPr txBox="1"/>
          <p:nvPr/>
        </p:nvSpPr>
        <p:spPr>
          <a:xfrm>
            <a:off x="390698" y="1040877"/>
            <a:ext cx="80051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u="sng" dirty="0"/>
              <a:t>Literature Survey: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Dialog Act Recognition: HMMs → LSTMs/GRUs; struggled with noisy/emotional speech.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Multimodal Emotion Fusion: Audio-text emotion modeling using </a:t>
            </a:r>
            <a:r>
              <a:rPr lang="en-US" dirty="0" err="1"/>
              <a:t>HuBERT</a:t>
            </a:r>
            <a:r>
              <a:rPr lang="en-US" dirty="0"/>
              <a:t> &amp; wav2vec 2.0; improves context understanding.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Dataset Limitations &amp; Bias: Prior models failed on ambiguous/emotional utterances; textual + prosodic features help.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AI-Directed Utterance Detection: Enhances intent disambiguation with contextual embeddings and emotion fusion.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Ethical &amp; Responsible AI: IEEE P7003 compliance ensures fairness, transparency, and reproducibility.</a:t>
            </a:r>
          </a:p>
          <a:p>
            <a:endParaRPr lang="en-US" dirty="0"/>
          </a:p>
          <a:p>
            <a:endParaRPr lang="en-US" dirty="0"/>
          </a:p>
          <a:p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1275975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98" y="263727"/>
            <a:ext cx="1637607" cy="4516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6829" y="671545"/>
            <a:ext cx="778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Montserrat"/>
              </a:rPr>
              <a:t>International Conference on Digital Technology and Engineering 2025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0698" y="1104170"/>
            <a:ext cx="80051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u="sng" dirty="0"/>
              <a:t>Gaps In Literature Survey:</a:t>
            </a:r>
          </a:p>
          <a:p>
            <a:endParaRPr lang="en-US" sz="2300" u="sng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Lack of unified multimodal representation (text + emotion + intent)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Difficulty disambiguating emotionally or pragmatically ambiguous utterances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Dataset imbalance &amp; poor generalization across dialogue types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Overreliance on text-only features; ignores paralinguistic cues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Limited robustness to noise, accents, and multi-speaker environments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High-latency models unsuitable for real-time deployment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Insufficient fairness, transparency, and reproducibility measures</a:t>
            </a:r>
          </a:p>
          <a:p>
            <a:endParaRPr lang="en-US" sz="12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92436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51AB7E60-CF91-4DE0-6FDA-925097A00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AF5EDC-6450-C7AC-39D3-1BEE6A1CC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98" y="263727"/>
            <a:ext cx="1637607" cy="4516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3B29EB-17EF-8D81-2786-9D52F0815B62}"/>
              </a:ext>
            </a:extLst>
          </p:cNvPr>
          <p:cNvSpPr txBox="1"/>
          <p:nvPr/>
        </p:nvSpPr>
        <p:spPr>
          <a:xfrm>
            <a:off x="606828" y="722484"/>
            <a:ext cx="778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Montserrat"/>
              </a:rPr>
              <a:t>International Conference on Digital Technology and Engineering 2025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6D783E-3222-05B8-F544-D0C3FB667A10}"/>
              </a:ext>
            </a:extLst>
          </p:cNvPr>
          <p:cNvSpPr txBox="1"/>
          <p:nvPr/>
        </p:nvSpPr>
        <p:spPr>
          <a:xfrm>
            <a:off x="498762" y="1342089"/>
            <a:ext cx="800515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Proposed work: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 descr="A diagram of a diagram">
            <a:extLst>
              <a:ext uri="{FF2B5EF4-FFF2-40B4-BE49-F238E27FC236}">
                <a16:creationId xmlns:a16="http://schemas.microsoft.com/office/drawing/2014/main" id="{73E424EA-4C9C-857B-4C88-4C3BC3D14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93977"/>
            <a:ext cx="9144000" cy="208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06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98" y="263727"/>
            <a:ext cx="1637607" cy="4516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6828" y="722484"/>
            <a:ext cx="778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Montserrat"/>
              </a:rPr>
              <a:t>International Conference on Digital Technology and Engineering 2025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0697" y="1182762"/>
            <a:ext cx="8005156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Proposed work:</a:t>
            </a:r>
          </a:p>
          <a:p>
            <a:endParaRPr lang="en-US" sz="2000" u="sng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Multimodal framework for AI-directed utterance detection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Two-stage pipeline:</a:t>
            </a:r>
          </a:p>
          <a:p>
            <a:pPr lvl="6"/>
            <a:r>
              <a:rPr lang="en-US" dirty="0"/>
              <a:t>	1.Dialogue Act Classification (</a:t>
            </a:r>
            <a:r>
              <a:rPr lang="en-US" dirty="0" err="1"/>
              <a:t>DistilBERT</a:t>
            </a:r>
            <a:r>
              <a:rPr lang="en-US" dirty="0"/>
              <a:t>)</a:t>
            </a:r>
          </a:p>
          <a:p>
            <a:pPr lvl="6"/>
            <a:endParaRPr lang="en-US" dirty="0"/>
          </a:p>
          <a:p>
            <a:pPr lvl="5"/>
            <a:r>
              <a:rPr lang="en-US" dirty="0"/>
              <a:t>	2.Directedness Classification (Text + Audio)</a:t>
            </a:r>
          </a:p>
          <a:p>
            <a:pPr lvl="5"/>
            <a:endParaRPr lang="en-US" dirty="0"/>
          </a:p>
          <a:p>
            <a:pPr marL="285750" lvl="3" indent="-285750">
              <a:buFont typeface="Wingdings" panose="05000000000000000000" pitchFamily="2" charset="2"/>
              <a:buChar char="Ø"/>
            </a:pPr>
            <a:r>
              <a:rPr lang="en-US" dirty="0"/>
              <a:t>Multimodal Fusion → Text + Dialogue Act + Emotion (779-dim)</a:t>
            </a:r>
          </a:p>
          <a:p>
            <a:pPr marL="285750" lvl="3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lvl="3" indent="-285750">
              <a:buFont typeface="Wingdings" panose="05000000000000000000" pitchFamily="2" charset="2"/>
              <a:buChar char="Ø"/>
            </a:pPr>
            <a:r>
              <a:rPr lang="en-US" dirty="0"/>
              <a:t>Audio Modules: Whisper (Speech-to-Text), </a:t>
            </a:r>
            <a:r>
              <a:rPr lang="en-US" dirty="0" err="1"/>
              <a:t>HuBERT</a:t>
            </a:r>
            <a:r>
              <a:rPr lang="en-US" dirty="0"/>
              <a:t> (Emotion Detection)</a:t>
            </a:r>
          </a:p>
          <a:p>
            <a:pPr marL="285750" lvl="3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lvl="3" indent="-285750">
              <a:buFont typeface="Wingdings" panose="05000000000000000000" pitchFamily="2" charset="2"/>
              <a:buChar char="Ø"/>
            </a:pPr>
            <a:r>
              <a:rPr lang="en-US" dirty="0"/>
              <a:t>Optimized for real-time inference (&lt;150 </a:t>
            </a:r>
            <a:r>
              <a:rPr lang="en-US" dirty="0" err="1"/>
              <a:t>ms</a:t>
            </a:r>
            <a:r>
              <a:rPr lang="en-US" dirty="0"/>
              <a:t>), robust under noise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7079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9E915160-5124-4248-063F-A4288ACDA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44E307-2120-883F-5FF1-FF8AD767F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98" y="263727"/>
            <a:ext cx="1637607" cy="4516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A9F570-4CA4-6F17-1E54-A9F27BDBFF18}"/>
              </a:ext>
            </a:extLst>
          </p:cNvPr>
          <p:cNvSpPr txBox="1"/>
          <p:nvPr/>
        </p:nvSpPr>
        <p:spPr>
          <a:xfrm>
            <a:off x="599901" y="620413"/>
            <a:ext cx="778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Montserrat"/>
              </a:rPr>
              <a:t>International Conference on Digital Technology and Engineering 2025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2D7913-8796-EB40-1D5B-72C21A5809B2}"/>
              </a:ext>
            </a:extLst>
          </p:cNvPr>
          <p:cNvSpPr txBox="1"/>
          <p:nvPr/>
        </p:nvSpPr>
        <p:spPr>
          <a:xfrm>
            <a:off x="201064" y="989745"/>
            <a:ext cx="800515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Proposed work:</a:t>
            </a:r>
          </a:p>
          <a:p>
            <a:endParaRPr lang="en-US" sz="2000" u="sn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BD95D9-633F-6721-3F1E-F12805315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64" y="1346431"/>
            <a:ext cx="8807159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/>
              <a:t>Text Processing (Stage 1)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/>
              <a:t>             </a:t>
            </a:r>
            <a:r>
              <a:rPr lang="en-US" altLang="en-US" dirty="0" err="1"/>
              <a:t>DistilBERT</a:t>
            </a:r>
            <a:r>
              <a:rPr lang="en-US" altLang="en-US" dirty="0"/>
              <a:t> → [CLS] embedding + Dialogue Act label (4 classes)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dirty="0"/>
          </a:p>
          <a:p>
            <a:pPr marL="2857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dirty="0"/>
              <a:t>Feature Fusion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             Combine [CLS] embedding, Dialogue Act label, and </a:t>
            </a:r>
            <a:r>
              <a:rPr lang="en-US" altLang="en-US" dirty="0" err="1"/>
              <a:t>HuBERT</a:t>
            </a:r>
            <a:r>
              <a:rPr lang="en-US" altLang="en-US" dirty="0"/>
              <a:t> emotion vector → 779-dim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/>
              <a:t>Directedness Classification (Stage 2)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             Feed-Forward Neural Network → Directed / Non-Directed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             Optimized for real-time inference (&lt;150 </a:t>
            </a:r>
            <a:r>
              <a:rPr lang="en-US" altLang="en-US" dirty="0" err="1"/>
              <a:t>ms</a:t>
            </a:r>
            <a:r>
              <a:rPr lang="en-US" altLang="en-US" dirty="0"/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/>
              <a:t>Audio Handling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             Whisper → speech-to-text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             </a:t>
            </a:r>
            <a:r>
              <a:rPr lang="en-US" altLang="en-US" dirty="0" err="1"/>
              <a:t>HuBERT</a:t>
            </a:r>
            <a:r>
              <a:rPr lang="en-US" altLang="en-US" dirty="0"/>
              <a:t> → emotion extraction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/>
              <a:t>Training &amp; Deployment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            Trained on </a:t>
            </a:r>
            <a:r>
              <a:rPr lang="en-US" altLang="en-US" dirty="0" err="1"/>
              <a:t>DailyDialog</a:t>
            </a:r>
            <a:r>
              <a:rPr lang="en-US" altLang="en-US" dirty="0"/>
              <a:t> + </a:t>
            </a:r>
            <a:r>
              <a:rPr lang="en-US" altLang="en-US" dirty="0" err="1"/>
              <a:t>PolyAI</a:t>
            </a:r>
            <a:r>
              <a:rPr lang="en-US" altLang="en-US" dirty="0"/>
              <a:t> WOZ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            Weighted loss + </a:t>
            </a:r>
            <a:r>
              <a:rPr lang="en-US" altLang="en-US" dirty="0" err="1"/>
              <a:t>AdamW</a:t>
            </a:r>
            <a:r>
              <a:rPr lang="en-US" altLang="en-US" dirty="0"/>
              <a:t> optimizer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5992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1714</Words>
  <Application>Microsoft Office PowerPoint</Application>
  <PresentationFormat>On-screen Show (16:9)</PresentationFormat>
  <Paragraphs>223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Montserrat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Bhavadharini G</cp:lastModifiedBy>
  <cp:revision>6</cp:revision>
  <dcterms:modified xsi:type="dcterms:W3CDTF">2025-10-26T14:18:38Z</dcterms:modified>
</cp:coreProperties>
</file>