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7082" y="283210"/>
            <a:ext cx="7469835" cy="8752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509" y="1561845"/>
            <a:ext cx="8094980" cy="417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asis-brain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F90334-DE45-5A1C-234D-3A91F83C8859}"/>
              </a:ext>
            </a:extLst>
          </p:cNvPr>
          <p:cNvSpPr txBox="1"/>
          <p:nvPr/>
        </p:nvSpPr>
        <p:spPr>
          <a:xfrm>
            <a:off x="2286000" y="22860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latin typeface="Bell MT" panose="02020503060305020303" pitchFamily="18" charset="0"/>
                <a:cs typeface="Calibri"/>
              </a:rPr>
              <a:t>Brain</a:t>
            </a:r>
            <a:r>
              <a:rPr lang="en-IN" sz="6000" b="1" spc="-55" dirty="0">
                <a:latin typeface="Bell MT" panose="02020503060305020303" pitchFamily="18" charset="0"/>
                <a:cs typeface="Calibri"/>
              </a:rPr>
              <a:t> </a:t>
            </a:r>
            <a:r>
              <a:rPr lang="en-IN" sz="6000" b="1" dirty="0">
                <a:latin typeface="Bell MT" panose="02020503060305020303" pitchFamily="18" charset="0"/>
                <a:cs typeface="Calibri"/>
              </a:rPr>
              <a:t>Tissue</a:t>
            </a:r>
            <a:r>
              <a:rPr lang="en-IN" sz="6000" b="1" spc="-45" dirty="0">
                <a:latin typeface="Bell MT" panose="02020503060305020303" pitchFamily="18" charset="0"/>
                <a:cs typeface="Calibri"/>
              </a:rPr>
              <a:t> </a:t>
            </a:r>
            <a:r>
              <a:rPr lang="en-IN" sz="6000" b="1" dirty="0">
                <a:latin typeface="Bell MT" panose="02020503060305020303" pitchFamily="18" charset="0"/>
                <a:cs typeface="Calibri"/>
              </a:rPr>
              <a:t>Prediction</a:t>
            </a:r>
            <a:r>
              <a:rPr lang="en-IN" sz="6000" b="1" spc="-30" dirty="0">
                <a:latin typeface="Bell MT" panose="02020503060305020303" pitchFamily="18" charset="0"/>
                <a:cs typeface="Calibri"/>
              </a:rPr>
              <a:t> </a:t>
            </a:r>
            <a:endParaRPr lang="en-IN" sz="60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8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146" rIns="0" bIns="0" rtlCol="0">
            <a:spAutoFit/>
          </a:bodyPr>
          <a:lstStyle/>
          <a:p>
            <a:pPr marL="152082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Module </a:t>
            </a:r>
            <a:r>
              <a:rPr sz="4400" spc="-10" dirty="0"/>
              <a:t>Description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67030" marR="108585" indent="-342900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367030" algn="l"/>
              </a:tabLst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Brain</a:t>
            </a:r>
            <a:r>
              <a:rPr spc="-50" dirty="0"/>
              <a:t> </a:t>
            </a:r>
            <a:r>
              <a:rPr dirty="0"/>
              <a:t>Tissue</a:t>
            </a:r>
            <a:r>
              <a:rPr spc="-35" dirty="0"/>
              <a:t> </a:t>
            </a:r>
            <a:r>
              <a:rPr spc="-10" dirty="0"/>
              <a:t>Prediction</a:t>
            </a:r>
            <a:r>
              <a:rPr spc="-50" dirty="0"/>
              <a:t> </a:t>
            </a:r>
            <a:r>
              <a:rPr spc="-10" dirty="0"/>
              <a:t>System</a:t>
            </a:r>
            <a:r>
              <a:rPr spc="-40" dirty="0"/>
              <a:t> </a:t>
            </a:r>
            <a:r>
              <a:rPr dirty="0"/>
              <a:t>aims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classify</a:t>
            </a:r>
            <a:r>
              <a:rPr spc="-40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dirty="0"/>
              <a:t>brain</a:t>
            </a:r>
            <a:r>
              <a:rPr spc="-50" dirty="0"/>
              <a:t> </a:t>
            </a:r>
            <a:r>
              <a:rPr spc="-10" dirty="0"/>
              <a:t>tissues, </a:t>
            </a:r>
            <a:r>
              <a:rPr dirty="0"/>
              <a:t>such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white</a:t>
            </a:r>
            <a:r>
              <a:rPr spc="-35" dirty="0"/>
              <a:t> </a:t>
            </a:r>
            <a:r>
              <a:rPr dirty="0"/>
              <a:t>matter</a:t>
            </a:r>
            <a:r>
              <a:rPr spc="-1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gray</a:t>
            </a:r>
            <a:r>
              <a:rPr spc="-65" dirty="0"/>
              <a:t> </a:t>
            </a:r>
            <a:r>
              <a:rPr spc="-30" dirty="0"/>
              <a:t>matter,</a:t>
            </a:r>
            <a:r>
              <a:rPr spc="-20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35" dirty="0"/>
              <a:t> </a:t>
            </a:r>
            <a:r>
              <a:rPr spc="-10" dirty="0"/>
              <a:t>techniques.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system</a:t>
            </a:r>
            <a:r>
              <a:rPr spc="-40" dirty="0"/>
              <a:t> </a:t>
            </a:r>
            <a:r>
              <a:rPr dirty="0"/>
              <a:t>begins</a:t>
            </a:r>
            <a:r>
              <a:rPr spc="-60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preprocessing,</a:t>
            </a:r>
            <a:r>
              <a:rPr spc="-50" dirty="0"/>
              <a:t> </a:t>
            </a:r>
            <a:r>
              <a:rPr dirty="0"/>
              <a:t>which</a:t>
            </a:r>
            <a:r>
              <a:rPr spc="-50" dirty="0"/>
              <a:t> </a:t>
            </a:r>
            <a:r>
              <a:rPr spc="-10" dirty="0"/>
              <a:t>involves</a:t>
            </a:r>
            <a:r>
              <a:rPr spc="-45" dirty="0"/>
              <a:t> </a:t>
            </a:r>
            <a:r>
              <a:rPr spc="-10" dirty="0"/>
              <a:t>normalizing </a:t>
            </a:r>
            <a:r>
              <a:rPr dirty="0"/>
              <a:t>MRI</a:t>
            </a:r>
            <a:r>
              <a:rPr spc="-65" dirty="0"/>
              <a:t> </a:t>
            </a:r>
            <a:r>
              <a:rPr dirty="0"/>
              <a:t>scans,</a:t>
            </a:r>
            <a:r>
              <a:rPr spc="-40" dirty="0"/>
              <a:t> </a:t>
            </a:r>
            <a:r>
              <a:rPr dirty="0"/>
              <a:t>reducing</a:t>
            </a:r>
            <a:r>
              <a:rPr spc="-50" dirty="0"/>
              <a:t> </a:t>
            </a:r>
            <a:r>
              <a:rPr dirty="0"/>
              <a:t>noise,</a:t>
            </a:r>
            <a:r>
              <a:rPr spc="-4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segmenting</a:t>
            </a:r>
            <a:r>
              <a:rPr spc="-35" dirty="0"/>
              <a:t> </a:t>
            </a:r>
            <a:r>
              <a:rPr dirty="0"/>
              <a:t>brain</a:t>
            </a:r>
            <a:r>
              <a:rPr spc="-35" dirty="0"/>
              <a:t> </a:t>
            </a:r>
            <a:r>
              <a:rPr dirty="0"/>
              <a:t>regions</a:t>
            </a:r>
            <a:r>
              <a:rPr spc="-5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prepare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10" dirty="0"/>
              <a:t>analysis.</a:t>
            </a:r>
          </a:p>
          <a:p>
            <a:pPr marL="367030" marR="200660" indent="-3429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67030" algn="l"/>
              </a:tabLst>
            </a:pPr>
            <a:r>
              <a:rPr dirty="0"/>
              <a:t>For</a:t>
            </a:r>
            <a:r>
              <a:rPr spc="-45" dirty="0"/>
              <a:t> </a:t>
            </a:r>
            <a:r>
              <a:rPr dirty="0"/>
              <a:t>model</a:t>
            </a:r>
            <a:r>
              <a:rPr spc="-35" dirty="0"/>
              <a:t> </a:t>
            </a:r>
            <a:r>
              <a:rPr dirty="0"/>
              <a:t>development,</a:t>
            </a:r>
            <a:r>
              <a:rPr spc="-30" dirty="0"/>
              <a:t> </a:t>
            </a:r>
            <a:r>
              <a:rPr dirty="0"/>
              <a:t>deep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algorithms,</a:t>
            </a:r>
            <a:r>
              <a:rPr spc="-35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/>
              <a:t>convolutional </a:t>
            </a:r>
            <a:r>
              <a:rPr dirty="0"/>
              <a:t>neural</a:t>
            </a:r>
            <a:r>
              <a:rPr spc="-75" dirty="0"/>
              <a:t> </a:t>
            </a:r>
            <a:r>
              <a:rPr dirty="0"/>
              <a:t>networks</a:t>
            </a:r>
            <a:r>
              <a:rPr spc="-45" dirty="0"/>
              <a:t> </a:t>
            </a:r>
            <a:r>
              <a:rPr dirty="0"/>
              <a:t>(CNNs),</a:t>
            </a:r>
            <a:r>
              <a:rPr spc="-75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employed</a:t>
            </a:r>
            <a:r>
              <a:rPr spc="-7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extract</a:t>
            </a:r>
            <a:r>
              <a:rPr spc="-45" dirty="0"/>
              <a:t> </a:t>
            </a:r>
            <a:r>
              <a:rPr spc="-10" dirty="0"/>
              <a:t>features</a:t>
            </a:r>
            <a:r>
              <a:rPr spc="-45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5" dirty="0"/>
              <a:t>MRI </a:t>
            </a:r>
            <a:r>
              <a:rPr dirty="0"/>
              <a:t>data,</a:t>
            </a:r>
            <a:r>
              <a:rPr spc="-40" dirty="0"/>
              <a:t> </a:t>
            </a:r>
            <a:r>
              <a:rPr dirty="0"/>
              <a:t>followed</a:t>
            </a:r>
            <a:r>
              <a:rPr spc="-6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training</a:t>
            </a:r>
            <a:r>
              <a:rPr spc="-4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validation</a:t>
            </a:r>
            <a:r>
              <a:rPr spc="-3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ensure</a:t>
            </a:r>
            <a:r>
              <a:rPr spc="-45" dirty="0"/>
              <a:t> </a:t>
            </a:r>
            <a:r>
              <a:rPr spc="-20" dirty="0"/>
              <a:t>accuracy.</a:t>
            </a:r>
            <a:r>
              <a:rPr spc="-6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system </a:t>
            </a:r>
            <a:r>
              <a:rPr dirty="0"/>
              <a:t>then</a:t>
            </a:r>
            <a:r>
              <a:rPr spc="-50" dirty="0"/>
              <a:t> </a:t>
            </a:r>
            <a:r>
              <a:rPr dirty="0"/>
              <a:t>classifies</a:t>
            </a:r>
            <a:r>
              <a:rPr spc="-2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brain</a:t>
            </a:r>
            <a:r>
              <a:rPr spc="-60" dirty="0"/>
              <a:t> </a:t>
            </a:r>
            <a:r>
              <a:rPr dirty="0"/>
              <a:t>tissues</a:t>
            </a:r>
            <a:r>
              <a:rPr spc="-2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provides</a:t>
            </a:r>
            <a:r>
              <a:rPr spc="-50" dirty="0"/>
              <a:t> </a:t>
            </a:r>
            <a:r>
              <a:rPr dirty="0"/>
              <a:t>visual</a:t>
            </a:r>
            <a:r>
              <a:rPr spc="-40" dirty="0"/>
              <a:t> </a:t>
            </a:r>
            <a:r>
              <a:rPr dirty="0"/>
              <a:t>predictions</a:t>
            </a:r>
            <a:r>
              <a:rPr spc="-45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spc="-25" dirty="0"/>
              <a:t>MRI </a:t>
            </a:r>
            <a:r>
              <a:rPr dirty="0"/>
              <a:t>scans,</a:t>
            </a:r>
            <a:r>
              <a:rPr spc="-50" dirty="0"/>
              <a:t> </a:t>
            </a:r>
            <a:r>
              <a:rPr spc="-10" dirty="0"/>
              <a:t>evaluated</a:t>
            </a:r>
            <a:r>
              <a:rPr spc="-45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accuracy</a:t>
            </a:r>
            <a:r>
              <a:rPr spc="-55" dirty="0"/>
              <a:t> </a:t>
            </a:r>
            <a:r>
              <a:rPr spc="-10" dirty="0"/>
              <a:t>metrics.</a:t>
            </a:r>
          </a:p>
          <a:p>
            <a:pPr marL="11430">
              <a:lnSpc>
                <a:spcPct val="100000"/>
              </a:lnSpc>
              <a:spcBef>
                <a:spcPts val="434"/>
              </a:spcBef>
              <a:buFont typeface="Arial MT"/>
              <a:buChar char="•"/>
            </a:pPr>
            <a:endParaRPr spc="-10" dirty="0"/>
          </a:p>
          <a:p>
            <a:pPr marL="367030" marR="5080" indent="-342900">
              <a:lnSpc>
                <a:spcPct val="80000"/>
              </a:lnSpc>
              <a:buFont typeface="Arial MT"/>
              <a:buChar char="•"/>
              <a:tabLst>
                <a:tab pos="367030" algn="l"/>
              </a:tabLst>
            </a:pPr>
            <a:r>
              <a:rPr dirty="0"/>
              <a:t>Once</a:t>
            </a:r>
            <a:r>
              <a:rPr spc="-55" dirty="0"/>
              <a:t> </a:t>
            </a:r>
            <a:r>
              <a:rPr dirty="0"/>
              <a:t>developed,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system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deployed</a:t>
            </a:r>
            <a:r>
              <a:rPr spc="-7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clinical</a:t>
            </a:r>
            <a:r>
              <a:rPr spc="-30" dirty="0"/>
              <a:t> </a:t>
            </a:r>
            <a:r>
              <a:rPr dirty="0"/>
              <a:t>settings</a:t>
            </a:r>
            <a:r>
              <a:rPr spc="-4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spc="-25" dirty="0"/>
              <a:t>an</a:t>
            </a:r>
            <a:r>
              <a:rPr spc="500" dirty="0"/>
              <a:t> </a:t>
            </a:r>
            <a:r>
              <a:rPr dirty="0"/>
              <a:t>intuitive</a:t>
            </a:r>
            <a:r>
              <a:rPr spc="-20" dirty="0"/>
              <a:t> </a:t>
            </a:r>
            <a:r>
              <a:rPr dirty="0"/>
              <a:t>user</a:t>
            </a:r>
            <a:r>
              <a:rPr spc="-40" dirty="0"/>
              <a:t> </a:t>
            </a:r>
            <a:r>
              <a:rPr spc="-10" dirty="0"/>
              <a:t>interface,</a:t>
            </a:r>
            <a:r>
              <a:rPr spc="-25" dirty="0"/>
              <a:t> </a:t>
            </a:r>
            <a:r>
              <a:rPr dirty="0"/>
              <a:t>making</a:t>
            </a:r>
            <a:r>
              <a:rPr spc="-40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accessible</a:t>
            </a:r>
            <a:r>
              <a:rPr spc="-3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healthcare</a:t>
            </a:r>
            <a:r>
              <a:rPr spc="-40" dirty="0"/>
              <a:t> </a:t>
            </a:r>
            <a:r>
              <a:rPr spc="-10" dirty="0"/>
              <a:t>professionals.</a:t>
            </a:r>
            <a:r>
              <a:rPr spc="-25" dirty="0"/>
              <a:t> It </a:t>
            </a:r>
            <a:r>
              <a:rPr dirty="0"/>
              <a:t>supports</a:t>
            </a:r>
            <a:r>
              <a:rPr spc="-75" dirty="0"/>
              <a:t> </a:t>
            </a:r>
            <a:r>
              <a:rPr dirty="0"/>
              <a:t>diagnostic</a:t>
            </a:r>
            <a:r>
              <a:rPr spc="-50" dirty="0"/>
              <a:t> </a:t>
            </a:r>
            <a:r>
              <a:rPr dirty="0"/>
              <a:t>processes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contributes</a:t>
            </a:r>
            <a:r>
              <a:rPr spc="-5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medical</a:t>
            </a:r>
            <a:r>
              <a:rPr spc="-40" dirty="0"/>
              <a:t> </a:t>
            </a:r>
            <a:r>
              <a:rPr dirty="0"/>
              <a:t>research.</a:t>
            </a:r>
            <a:r>
              <a:rPr spc="-50" dirty="0"/>
              <a:t> </a:t>
            </a:r>
            <a:r>
              <a:rPr spc="-10" dirty="0"/>
              <a:t>Future enhancements</a:t>
            </a:r>
            <a:r>
              <a:rPr spc="-40" dirty="0"/>
              <a:t> </a:t>
            </a:r>
            <a:r>
              <a:rPr dirty="0"/>
              <a:t>include</a:t>
            </a:r>
            <a:r>
              <a:rPr spc="-50" dirty="0"/>
              <a:t> </a:t>
            </a:r>
            <a:r>
              <a:rPr dirty="0"/>
              <a:t>improving</a:t>
            </a:r>
            <a:r>
              <a:rPr spc="-35" dirty="0"/>
              <a:t> </a:t>
            </a: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accuracy</a:t>
            </a:r>
            <a:r>
              <a:rPr spc="-6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extending </a:t>
            </a:r>
            <a:r>
              <a:rPr dirty="0"/>
              <a:t>capabilities</a:t>
            </a:r>
            <a:r>
              <a:rPr spc="-3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other</a:t>
            </a:r>
            <a:r>
              <a:rPr spc="-45" dirty="0"/>
              <a:t> </a:t>
            </a:r>
            <a:r>
              <a:rPr dirty="0"/>
              <a:t>imaging</a:t>
            </a:r>
            <a:r>
              <a:rPr spc="-45" dirty="0"/>
              <a:t> </a:t>
            </a:r>
            <a:r>
              <a:rPr spc="-10" dirty="0"/>
              <a:t>modalities.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20" dirty="0"/>
              <a:t>Hardware</a:t>
            </a:r>
            <a:r>
              <a:rPr spc="-12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85645"/>
            <a:ext cx="734822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Software: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OS: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Windows,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macOS,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Linux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(Ubuntu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preferred)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Languages: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Python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Frameworks: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TensorFlow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PyTorch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Libraries: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NumPy,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pandas,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Matplotlib,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OpenCV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spc="-20" dirty="0">
                <a:latin typeface="Calibri"/>
                <a:cs typeface="Calibri"/>
              </a:rPr>
              <a:t>Tools: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Jupyter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Notebook,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Git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Deployment: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Docker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(optional),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Flask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Django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spc="-10" dirty="0">
                <a:latin typeface="Calibri"/>
                <a:cs typeface="Calibri"/>
              </a:rPr>
              <a:t>Hardware: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CPU: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Multi-</a:t>
            </a:r>
            <a:r>
              <a:rPr sz="2000" dirty="0">
                <a:latin typeface="Calibri"/>
                <a:cs typeface="Calibri"/>
              </a:rPr>
              <a:t>core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(Intel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i5/i7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Ryzen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5/7)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RAM: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(32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recommended)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Storage: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500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GB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SSD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(plus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external/cloud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datasets)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GPU: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NVIDIA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GPU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CUDA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GTX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1660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RTX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20xx)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Network: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Stable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internet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connection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190" y="283210"/>
            <a:ext cx="2292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4353"/>
            <a:ext cx="4880610" cy="41960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10" dirty="0">
                <a:latin typeface="Calibri"/>
                <a:cs typeface="Calibri"/>
              </a:rPr>
              <a:t>Research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Papers:</a:t>
            </a:r>
            <a:endParaRPr sz="1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1200" b="1" dirty="0">
                <a:latin typeface="Calibri"/>
                <a:cs typeface="Calibri"/>
              </a:rPr>
              <a:t>"Brain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Tissue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Classification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Using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Deep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Learning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Techniques"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285" algn="l"/>
              </a:tabLst>
            </a:pPr>
            <a:r>
              <a:rPr sz="1200" dirty="0">
                <a:latin typeface="Calibri"/>
                <a:cs typeface="Calibri"/>
              </a:rPr>
              <a:t>Overview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deep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learning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brain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tissue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classification.</a:t>
            </a:r>
            <a:endParaRPr sz="1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1200" b="1" dirty="0">
                <a:latin typeface="Calibri"/>
                <a:cs typeface="Calibri"/>
              </a:rPr>
              <a:t>"A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Survey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Machine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Learning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Brain</a:t>
            </a:r>
            <a:r>
              <a:rPr sz="1200" b="1" spc="-10" dirty="0">
                <a:latin typeface="Calibri"/>
                <a:cs typeface="Calibri"/>
              </a:rPr>
              <a:t> Imaging"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285" algn="l"/>
              </a:tabLst>
            </a:pPr>
            <a:r>
              <a:rPr sz="1200" dirty="0">
                <a:latin typeface="Calibri"/>
                <a:cs typeface="Calibri"/>
              </a:rPr>
              <a:t>Survey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applications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imaging.</a:t>
            </a:r>
            <a:endParaRPr sz="1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1200" b="1" dirty="0">
                <a:latin typeface="Calibri"/>
                <a:cs typeface="Calibri"/>
              </a:rPr>
              <a:t>"Deep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Learning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Brain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MRI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Classification: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10" dirty="0">
                <a:latin typeface="Calibri"/>
                <a:cs typeface="Calibri"/>
              </a:rPr>
              <a:t>Review"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285" algn="l"/>
              </a:tabLst>
            </a:pPr>
            <a:r>
              <a:rPr sz="1200" dirty="0">
                <a:latin typeface="Calibri"/>
                <a:cs typeface="Calibri"/>
              </a:rPr>
              <a:t>Review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deep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learning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approaches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MRI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classification.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latin typeface="Calibri"/>
                <a:cs typeface="Calibri"/>
              </a:rPr>
              <a:t>Datasets:</a:t>
            </a:r>
            <a:endParaRPr sz="1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1200" b="1" dirty="0">
                <a:latin typeface="Calibri"/>
                <a:cs typeface="Calibri"/>
              </a:rPr>
              <a:t>ADNI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(Alzheimer's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Disease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Neuroimaging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Initiative)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285" algn="l"/>
              </a:tabLst>
            </a:pPr>
            <a:r>
              <a:rPr sz="1200" dirty="0">
                <a:latin typeface="Calibri"/>
                <a:cs typeface="Calibri"/>
              </a:rPr>
              <a:t>MRI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dataset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brain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imaging.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285" algn="l"/>
              </a:tabLst>
            </a:pPr>
            <a:r>
              <a:rPr sz="1200" dirty="0">
                <a:latin typeface="Calibri"/>
                <a:cs typeface="Calibri"/>
              </a:rPr>
              <a:t>ADNI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Database</a:t>
            </a:r>
            <a:endParaRPr sz="1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54965" algn="l"/>
              </a:tabLst>
            </a:pPr>
            <a:r>
              <a:rPr sz="1200" b="1" dirty="0">
                <a:latin typeface="Calibri"/>
                <a:cs typeface="Calibri"/>
              </a:rPr>
              <a:t>OASIS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(Open Access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Series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Imaging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Studies)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285" algn="l"/>
              </a:tabLst>
            </a:pPr>
            <a:r>
              <a:rPr sz="1200" dirty="0">
                <a:latin typeface="Calibri"/>
                <a:cs typeface="Calibri"/>
              </a:rPr>
              <a:t>MRI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brain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disorders.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Arial MT"/>
              <a:buChar char="–"/>
              <a:tabLst>
                <a:tab pos="756285" algn="l"/>
              </a:tabLst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OASIS</a:t>
            </a:r>
            <a:r>
              <a:rPr sz="12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Database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Calibri"/>
                <a:cs typeface="Calibri"/>
              </a:rPr>
              <a:t>Books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Tutorials:</a:t>
            </a:r>
            <a:endParaRPr sz="1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54965" algn="l"/>
              </a:tabLst>
            </a:pPr>
            <a:r>
              <a:rPr sz="1200" b="1" dirty="0">
                <a:latin typeface="Calibri"/>
                <a:cs typeface="Calibri"/>
              </a:rPr>
              <a:t>"Deep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Learning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Medical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Image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Analysis"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285" algn="l"/>
              </a:tabLst>
            </a:pPr>
            <a:r>
              <a:rPr sz="1200" dirty="0">
                <a:latin typeface="Calibri"/>
                <a:cs typeface="Calibri"/>
              </a:rPr>
              <a:t>Overview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deep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learning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medical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1200" b="1" spc="-10" dirty="0">
                <a:latin typeface="Calibri"/>
                <a:cs typeface="Calibri"/>
              </a:rPr>
              <a:t>"Hands-</a:t>
            </a:r>
            <a:r>
              <a:rPr sz="1200" b="1" dirty="0">
                <a:latin typeface="Calibri"/>
                <a:cs typeface="Calibri"/>
              </a:rPr>
              <a:t>On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Machine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Learning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with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Scikit-Learn,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Keras,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TensorFlow"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285" algn="l"/>
              </a:tabLst>
            </a:pPr>
            <a:r>
              <a:rPr sz="1200" dirty="0">
                <a:latin typeface="Calibri"/>
                <a:cs typeface="Calibri"/>
              </a:rPr>
              <a:t>Practical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guide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learning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023" rIns="0" bIns="0" rtlCol="0">
            <a:spAutoFit/>
          </a:bodyPr>
          <a:lstStyle/>
          <a:p>
            <a:pPr marL="287655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Agenda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89836"/>
            <a:ext cx="4839335" cy="44589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Abstract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Scope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Motivation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Objective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Proposed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Work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References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023" rIns="0" bIns="0" rtlCol="0">
            <a:spAutoFit/>
          </a:bodyPr>
          <a:lstStyle/>
          <a:p>
            <a:pPr marL="255905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ABSTRACT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2223" y="1415034"/>
            <a:ext cx="8004809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Accurate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prediction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classification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tissues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vital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diagnosing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treating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neurological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disorders.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classifying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tissue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MRI </a:t>
            </a:r>
            <a:r>
              <a:rPr sz="1800" dirty="0">
                <a:latin typeface="Calibri"/>
                <a:cs typeface="Calibri"/>
              </a:rPr>
              <a:t>scans.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consists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MRI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labeled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tissue </a:t>
            </a:r>
            <a:r>
              <a:rPr sz="1800" dirty="0">
                <a:latin typeface="Calibri"/>
                <a:cs typeface="Calibri"/>
              </a:rPr>
              <a:t>types,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matter,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matter,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cerebrospinal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fluid.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pre-processing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techniques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MRI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clarity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noise.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355600" marR="6413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implementation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neural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 </a:t>
            </a:r>
            <a:r>
              <a:rPr sz="1800" dirty="0">
                <a:latin typeface="Calibri"/>
                <a:cs typeface="Calibri"/>
              </a:rPr>
              <a:t>(CNN)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extract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relevant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pre- </a:t>
            </a:r>
            <a:r>
              <a:rPr sz="1800" spc="-10" dirty="0">
                <a:latin typeface="Calibri"/>
                <a:cs typeface="Calibri"/>
              </a:rPr>
              <a:t>processed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CNN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fine-</a:t>
            </a:r>
            <a:r>
              <a:rPr sz="1800" dirty="0">
                <a:latin typeface="Calibri"/>
                <a:cs typeface="Calibri"/>
              </a:rPr>
              <a:t>tuned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achieve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optimal performance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classifying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tissues,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balancing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computational</a:t>
            </a:r>
            <a:r>
              <a:rPr sz="1800" spc="-20" dirty="0">
                <a:latin typeface="Calibri"/>
                <a:cs typeface="Calibri"/>
              </a:rPr>
              <a:t> efficiency.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model's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 </a:t>
            </a:r>
            <a:r>
              <a:rPr sz="1800" dirty="0">
                <a:latin typeface="Calibri"/>
                <a:cs typeface="Calibri"/>
              </a:rPr>
              <a:t>metrics,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potential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clinical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settings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explored,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highlighting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significance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advancing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medical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neurological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diagnostics.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023" rIns="0" bIns="0" rtlCol="0">
            <a:spAutoFit/>
          </a:bodyPr>
          <a:lstStyle/>
          <a:p>
            <a:pPr marL="12496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Scope</a:t>
            </a:r>
            <a:r>
              <a:rPr sz="4400" spc="-35" dirty="0"/>
              <a:t> </a:t>
            </a:r>
            <a:r>
              <a:rPr sz="4400" dirty="0"/>
              <a:t>and</a:t>
            </a:r>
            <a:r>
              <a:rPr sz="4400" spc="-45" dirty="0"/>
              <a:t> </a:t>
            </a:r>
            <a:r>
              <a:rPr sz="4400" spc="-10" dirty="0"/>
              <a:t>Motivation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8012430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spc="-10" dirty="0">
                <a:latin typeface="Calibri"/>
                <a:cs typeface="Calibri"/>
              </a:rPr>
              <a:t>Scope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 MT"/>
              <a:buChar char="•"/>
            </a:pP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lang="en-IN" sz="1800" dirty="0">
                <a:latin typeface="Calibri"/>
                <a:cs typeface="Calibri"/>
              </a:rPr>
              <a:t>Brain</a:t>
            </a:r>
            <a:r>
              <a:rPr lang="en-IN" sz="1800" spc="-55" dirty="0">
                <a:latin typeface="Calibri"/>
                <a:cs typeface="Calibri"/>
              </a:rPr>
              <a:t> </a:t>
            </a:r>
            <a:r>
              <a:rPr lang="en-IN" sz="1800" dirty="0">
                <a:latin typeface="Calibri"/>
                <a:cs typeface="Calibri"/>
              </a:rPr>
              <a:t>Tissue</a:t>
            </a:r>
            <a:r>
              <a:rPr lang="en-IN" sz="1800" spc="-45" dirty="0">
                <a:latin typeface="Calibri"/>
                <a:cs typeface="Calibri"/>
              </a:rPr>
              <a:t> </a:t>
            </a:r>
            <a:r>
              <a:rPr lang="en-IN" sz="1800" dirty="0">
                <a:latin typeface="Calibri"/>
                <a:cs typeface="Calibri"/>
              </a:rPr>
              <a:t>Prediction</a:t>
            </a:r>
            <a:r>
              <a:rPr lang="en-IN"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tissues,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matter,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matter,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cerebrospinal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fluid,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MRI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scans.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pre- </a:t>
            </a:r>
            <a:r>
              <a:rPr sz="1800" dirty="0">
                <a:latin typeface="Calibri"/>
                <a:cs typeface="Calibri"/>
              </a:rPr>
              <a:t>processing,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robust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accurately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tissues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seamlessly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clinical workflows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neurological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diagnoses.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spc="-10" dirty="0">
                <a:latin typeface="Calibri"/>
                <a:cs typeface="Calibri"/>
              </a:rPr>
              <a:t>Motivation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120014">
              <a:lnSpc>
                <a:spcPct val="8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Accurate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tissue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crucial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diagnosing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neurological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disorders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Alzheimer's,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sclerosis,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tumors.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Traditional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often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efficiency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tissue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classification,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ultimately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diagnostic processes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neurology.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461899"/>
            <a:ext cx="2851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7834" y="1610309"/>
            <a:ext cx="7628890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Advancements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medical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significantly </a:t>
            </a:r>
            <a:r>
              <a:rPr sz="2800" dirty="0">
                <a:latin typeface="Calibri"/>
                <a:cs typeface="Calibri"/>
              </a:rPr>
              <a:t>improved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brain,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yet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accurate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classification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brain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tissues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MRI </a:t>
            </a:r>
            <a:r>
              <a:rPr sz="2800" dirty="0">
                <a:latin typeface="Calibri"/>
                <a:cs typeface="Calibri"/>
              </a:rPr>
              <a:t>scans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remains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challenge.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Brain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tissue classification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vital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diagnosing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 </a:t>
            </a:r>
            <a:r>
              <a:rPr sz="2800" dirty="0">
                <a:latin typeface="Calibri"/>
                <a:cs typeface="Calibri"/>
              </a:rPr>
              <a:t>neurological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disorders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Alzheimer's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disease,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sclerosis,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brain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tumors.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Traditional 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heavily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radiologists,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time-</a:t>
            </a:r>
            <a:r>
              <a:rPr sz="2800" dirty="0">
                <a:latin typeface="Calibri"/>
                <a:cs typeface="Calibri"/>
              </a:rPr>
              <a:t>consuming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susceptible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9261"/>
            <a:ext cx="8071484" cy="43878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project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aims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address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challenges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by </a:t>
            </a:r>
            <a:r>
              <a:rPr sz="2700" dirty="0">
                <a:latin typeface="Calibri"/>
                <a:cs typeface="Calibri"/>
              </a:rPr>
              <a:t>developing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machine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learning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model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capable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automatically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classifying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brain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tissues,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including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gray </a:t>
            </a:r>
            <a:r>
              <a:rPr sz="2700" spc="-35" dirty="0">
                <a:latin typeface="Calibri"/>
                <a:cs typeface="Calibri"/>
              </a:rPr>
              <a:t>matter,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white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matter,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cerebrospinal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fluid,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from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MRI </a:t>
            </a:r>
            <a:r>
              <a:rPr sz="2700" dirty="0">
                <a:latin typeface="Calibri"/>
                <a:cs typeface="Calibri"/>
              </a:rPr>
              <a:t>images.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leveraging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power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convolutional </a:t>
            </a:r>
            <a:r>
              <a:rPr sz="2700" dirty="0">
                <a:latin typeface="Calibri"/>
                <a:cs typeface="Calibri"/>
              </a:rPr>
              <a:t>neural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networks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(CNNs),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model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seeks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enhance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accuracy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efficiency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tissue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classification, </a:t>
            </a:r>
            <a:r>
              <a:rPr sz="2700" dirty="0">
                <a:latin typeface="Calibri"/>
                <a:cs typeface="Calibri"/>
              </a:rPr>
              <a:t>providing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valuable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tool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clinicians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researchers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field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neurology.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integration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this </a:t>
            </a:r>
            <a:r>
              <a:rPr sz="2700" dirty="0">
                <a:latin typeface="Calibri"/>
                <a:cs typeface="Calibri"/>
              </a:rPr>
              <a:t>technology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into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clinical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practice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potential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revolutionize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way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neurological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conditions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diagnosed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treated,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offering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more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precise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timely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insights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brain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health.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7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513" y="1487805"/>
            <a:ext cx="807339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accurately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brain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tissues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MRI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scans.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1184275" algn="l"/>
                <a:tab pos="1661795" algn="l"/>
                <a:tab pos="3319779" algn="l"/>
                <a:tab pos="4389755" algn="l"/>
                <a:tab pos="5062220" algn="l"/>
                <a:tab pos="5984240" algn="l"/>
                <a:tab pos="6770370" algn="l"/>
                <a:tab pos="7693025" algn="l"/>
              </a:tabLst>
            </a:pPr>
            <a:r>
              <a:rPr sz="2000" spc="-10" dirty="0">
                <a:latin typeface="Times New Roman"/>
                <a:cs typeface="Times New Roman"/>
              </a:rPr>
              <a:t>Focus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distinguishing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between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gray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matter,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white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matter,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cerebrospinal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fluid.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Enhance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precision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speed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tissue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classification.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diagnosis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neurological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disorders.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patient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outcomes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timely </a:t>
            </a:r>
            <a:r>
              <a:rPr sz="2000" spc="-10" dirty="0">
                <a:latin typeface="Times New Roman"/>
                <a:cs typeface="Times New Roman"/>
              </a:rPr>
              <a:t>diagnoses.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Ensure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seamlessly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clinical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workflows.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healthcare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professionals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reliable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decision- </a:t>
            </a:r>
            <a:r>
              <a:rPr sz="2000" dirty="0">
                <a:latin typeface="Times New Roman"/>
                <a:cs typeface="Times New Roman"/>
              </a:rPr>
              <a:t>making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neurology.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960" y="461899"/>
            <a:ext cx="443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Problem</a:t>
            </a:r>
            <a:r>
              <a:rPr sz="4400" spc="-110" dirty="0"/>
              <a:t> </a:t>
            </a:r>
            <a:r>
              <a:rPr sz="4400" spc="-10" dirty="0"/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84820" cy="42506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Accurate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classification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brain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tissues,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matter, </a:t>
            </a:r>
            <a:r>
              <a:rPr sz="2200" spc="-10" dirty="0">
                <a:latin typeface="Calibri"/>
                <a:cs typeface="Calibri"/>
              </a:rPr>
              <a:t>white </a:t>
            </a:r>
            <a:r>
              <a:rPr sz="2200" spc="-35" dirty="0">
                <a:latin typeface="Calibri"/>
                <a:cs typeface="Calibri"/>
              </a:rPr>
              <a:t>matter,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cerebrospinal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fluid,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crucial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diagnosing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treating </a:t>
            </a:r>
            <a:r>
              <a:rPr sz="2200" dirty="0">
                <a:latin typeface="Calibri"/>
                <a:cs typeface="Calibri"/>
              </a:rPr>
              <a:t>neurological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disorders.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However,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current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brain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tissue </a:t>
            </a:r>
            <a:r>
              <a:rPr sz="2200" dirty="0">
                <a:latin typeface="Calibri"/>
                <a:cs typeface="Calibri"/>
              </a:rPr>
              <a:t>classification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MRI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scans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often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time-</a:t>
            </a:r>
            <a:r>
              <a:rPr sz="2200" dirty="0">
                <a:latin typeface="Calibri"/>
                <a:cs typeface="Calibri"/>
              </a:rPr>
              <a:t>consuming,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prone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human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error,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dependent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expertise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radiologists.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variability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inconsistent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diagnoses,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delayed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treatments,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suboptimal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patient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outcomes.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355600" marR="13779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challenge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developing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reliably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automate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classification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ensuring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consistent, </a:t>
            </a:r>
            <a:r>
              <a:rPr sz="2200" dirty="0">
                <a:latin typeface="Calibri"/>
                <a:cs typeface="Calibri"/>
              </a:rPr>
              <a:t>accurate,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efficient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analysis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MRI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images.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must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capable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handling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complexities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brain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imaging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data, </a:t>
            </a:r>
            <a:r>
              <a:rPr sz="2200" dirty="0">
                <a:latin typeface="Calibri"/>
                <a:cs typeface="Calibri"/>
              </a:rPr>
              <a:t>including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variations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patient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anatomy,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MRI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quality,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presence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pathological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conditions,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practical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integration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clinical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settings.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023" rIns="0" bIns="0" rtlCol="0">
            <a:spAutoFit/>
          </a:bodyPr>
          <a:lstStyle/>
          <a:p>
            <a:pPr marL="198564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Proposed</a:t>
            </a:r>
            <a:r>
              <a:rPr sz="4400" spc="-190" dirty="0"/>
              <a:t> </a:t>
            </a:r>
            <a:r>
              <a:rPr sz="4400" spc="-20" dirty="0"/>
              <a:t>Work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2" y="1371600"/>
            <a:ext cx="8208084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1158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Bell MT</vt:lpstr>
      <vt:lpstr>Calibri</vt:lpstr>
      <vt:lpstr>Times New Roman</vt:lpstr>
      <vt:lpstr>Office Theme</vt:lpstr>
      <vt:lpstr>PowerPoint Presentation</vt:lpstr>
      <vt:lpstr>Agenda</vt:lpstr>
      <vt:lpstr>ABSTRACT</vt:lpstr>
      <vt:lpstr>Scope and Motivation</vt:lpstr>
      <vt:lpstr>Introduction</vt:lpstr>
      <vt:lpstr>PowerPoint Presentation</vt:lpstr>
      <vt:lpstr>Objective</vt:lpstr>
      <vt:lpstr>Problem Statement</vt:lpstr>
      <vt:lpstr>Proposed Work</vt:lpstr>
      <vt:lpstr>Module Description</vt:lpstr>
      <vt:lpstr>Software &amp; Hardware 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INSTITUTE OF SCIENCE AND TECHNOLOGY Ramapuram Campus , Chennai – 600 089 DEPARTMENT OF COMPUTER SCIENCE AND ENGINEERING</dc:title>
  <dc:creator>DELL</dc:creator>
  <cp:lastModifiedBy>Manoj S</cp:lastModifiedBy>
  <cp:revision>1</cp:revision>
  <dcterms:created xsi:type="dcterms:W3CDTF">2024-09-28T17:42:39Z</dcterms:created>
  <dcterms:modified xsi:type="dcterms:W3CDTF">2024-09-30T03:55:53Z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2024-09-28T00:00:00Z</vt:filetime>
  </property>
  <property fmtid="{D5CDD505-2E9C-101B-9397-08002B2CF9AE}" pid="5" name="Producer">
    <vt:lpwstr>Microsoft® PowerPoint® 2021</vt:lpwstr>
  </property>
</Properties>
</file>