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1"/>
  </p:notesMasterIdLst>
  <p:handoutMasterIdLst>
    <p:handoutMasterId r:id="rId12"/>
  </p:handoutMasterIdLst>
  <p:sldIdLst>
    <p:sldId id="538" r:id="rId2"/>
    <p:sldId id="535" r:id="rId3"/>
    <p:sldId id="569" r:id="rId4"/>
    <p:sldId id="584" r:id="rId5"/>
    <p:sldId id="587" r:id="rId6"/>
    <p:sldId id="583" r:id="rId7"/>
    <p:sldId id="588" r:id="rId8"/>
    <p:sldId id="579" r:id="rId9"/>
    <p:sldId id="549" r:id="rId10"/>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6600FF"/>
    <a:srgbClr val="0000FF"/>
    <a:srgbClr val="FF33CC"/>
    <a:srgbClr val="FF0066"/>
    <a:srgbClr val="33CC33"/>
    <a:srgbClr val="00FFFF"/>
    <a:srgbClr val="CC66FF"/>
    <a:srgbClr val="62832D"/>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7" autoAdjust="0"/>
    <p:restoredTop sz="86811" autoAdjust="0"/>
  </p:normalViewPr>
  <p:slideViewPr>
    <p:cSldViewPr>
      <p:cViewPr varScale="1">
        <p:scale>
          <a:sx n="72" d="100"/>
          <a:sy n="72" d="100"/>
        </p:scale>
        <p:origin x="654" y="78"/>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6/29/2021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6/29/2021</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1245441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6/29/2021</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6/29/2021</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6/29/2021</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6/29/2021</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6/29/2021</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6/29/2021</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6/29/2021</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6/29/2021</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6/29/2021</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6/29/2021</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26" name="Picture 2"/>
          <p:cNvPicPr>
            <a:picLocks noChangeAspect="1" noChangeArrowheads="1"/>
          </p:cNvPicPr>
          <p:nvPr userDrawn="1"/>
        </p:nvPicPr>
        <p:blipFill>
          <a:blip r:embed="rId11" cstate="print"/>
          <a:srcRect/>
          <a:stretch>
            <a:fillRect/>
          </a:stretch>
        </p:blipFill>
        <p:spPr bwMode="auto">
          <a:xfrm>
            <a:off x="11140888" y="304800"/>
            <a:ext cx="670112" cy="990600"/>
          </a:xfrm>
          <a:prstGeom prst="rect">
            <a:avLst/>
          </a:prstGeom>
          <a:noFill/>
          <a:ln w="9525">
            <a:noFill/>
            <a:miter lim="800000"/>
            <a:headEnd/>
            <a:tailEnd/>
          </a:ln>
          <a:effec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1446550"/>
          </a:xfrm>
          <a:prstGeom prst="rect">
            <a:avLst/>
          </a:prstGeom>
        </p:spPr>
        <p:txBody>
          <a:bodyPr wrap="square">
            <a:spAutoFit/>
          </a:bodyPr>
          <a:lstStyle/>
          <a:p>
            <a:pPr algn="ctr"/>
            <a:r>
              <a:rPr lang="en-US" sz="2800" dirty="0">
                <a:solidFill>
                  <a:srgbClr val="FF0000"/>
                </a:solidFill>
                <a:latin typeface="Trebuchet MS" pitchFamily="34" charset="0"/>
              </a:rPr>
              <a:t>UE18CS390B – Capstone Project Phase – 2</a:t>
            </a:r>
          </a:p>
          <a:p>
            <a:pPr algn="ctr"/>
            <a:endParaRPr lang="en-US" sz="2800" dirty="0">
              <a:latin typeface="Trebuchet MS" pitchFamily="34" charset="0"/>
            </a:endParaRPr>
          </a:p>
          <a:p>
            <a:pPr algn="ctr"/>
            <a:r>
              <a:rPr lang="en-US" sz="3200" b="1" dirty="0">
                <a:solidFill>
                  <a:srgbClr val="FF0000"/>
                </a:solidFill>
                <a:latin typeface="Trebuchet MS" pitchFamily="34" charset="0"/>
              </a:rPr>
              <a:t>Project Progress Review #1</a:t>
            </a:r>
          </a:p>
        </p:txBody>
      </p:sp>
      <p:sp>
        <p:nvSpPr>
          <p:cNvPr id="4" name="Google Shape;26;p3"/>
          <p:cNvSpPr txBox="1"/>
          <p:nvPr/>
        </p:nvSpPr>
        <p:spPr>
          <a:xfrm>
            <a:off x="1828800" y="3429000"/>
            <a:ext cx="8458200" cy="16767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IN" sz="2400" dirty="0">
                <a:solidFill>
                  <a:srgbClr val="0033CC"/>
                </a:solidFill>
                <a:latin typeface="Trebuchet MS"/>
                <a:ea typeface="Trebuchet MS"/>
                <a:cs typeface="Trebuchet MS"/>
                <a:sym typeface="Trebuchet MS"/>
              </a:rPr>
              <a:t>Project Title   : 	Smart Classroom Environment</a:t>
            </a:r>
          </a:p>
          <a:p>
            <a:pPr>
              <a:spcBef>
                <a:spcPts val="0"/>
              </a:spcBef>
              <a:spcAft>
                <a:spcPts val="0"/>
              </a:spcAft>
            </a:pPr>
            <a:r>
              <a:rPr lang="en-IN" sz="2400" dirty="0">
                <a:solidFill>
                  <a:srgbClr val="0033CC"/>
                </a:solidFill>
                <a:latin typeface="Trebuchet MS"/>
                <a:ea typeface="Trebuchet MS"/>
                <a:cs typeface="Trebuchet MS"/>
                <a:sym typeface="Trebuchet MS"/>
              </a:rPr>
              <a:t>Project ID       : 	71</a:t>
            </a:r>
          </a:p>
          <a:p>
            <a:pPr>
              <a:spcBef>
                <a:spcPts val="0"/>
              </a:spcBef>
              <a:spcAft>
                <a:spcPts val="0"/>
              </a:spcAft>
            </a:pPr>
            <a:r>
              <a:rPr lang="en-IN" sz="2400" dirty="0">
                <a:solidFill>
                  <a:srgbClr val="0033CC"/>
                </a:solidFill>
                <a:latin typeface="Trebuchet MS"/>
                <a:ea typeface="Trebuchet MS"/>
                <a:cs typeface="Trebuchet MS"/>
                <a:sym typeface="Trebuchet MS"/>
              </a:rPr>
              <a:t>Project Guide : 	Dr. Annapurna D             </a:t>
            </a:r>
          </a:p>
          <a:p>
            <a:pPr>
              <a:spcBef>
                <a:spcPts val="0"/>
              </a:spcBef>
              <a:spcAft>
                <a:spcPts val="0"/>
              </a:spcAft>
            </a:pPr>
            <a:r>
              <a:rPr lang="en-IN" sz="2400" dirty="0">
                <a:solidFill>
                  <a:srgbClr val="0033CC"/>
                </a:solidFill>
                <a:latin typeface="Trebuchet MS"/>
                <a:ea typeface="Trebuchet MS"/>
                <a:cs typeface="Trebuchet MS"/>
                <a:sym typeface="Trebuchet MS"/>
              </a:rPr>
              <a:t>Project Team  :  	Akshaya Visvanathan (PES2201800089)</a:t>
            </a:r>
          </a:p>
          <a:p>
            <a:pPr>
              <a:spcBef>
                <a:spcPts val="0"/>
              </a:spcBef>
              <a:spcAft>
                <a:spcPts val="0"/>
              </a:spcAft>
            </a:pPr>
            <a:r>
              <a:rPr lang="en-IN" sz="2400" dirty="0">
                <a:solidFill>
                  <a:srgbClr val="0033CC"/>
                </a:solidFill>
                <a:latin typeface="Trebuchet MS"/>
                <a:ea typeface="Trebuchet MS"/>
                <a:cs typeface="Trebuchet MS"/>
                <a:sym typeface="Trebuchet MS"/>
              </a:rPr>
              <a:t>			Bhavan Naik (PES2201800047)</a:t>
            </a:r>
          </a:p>
          <a:p>
            <a:pPr>
              <a:spcBef>
                <a:spcPts val="0"/>
              </a:spcBef>
              <a:spcAft>
                <a:spcPts val="0"/>
              </a:spcAft>
            </a:pPr>
            <a:r>
              <a:rPr lang="en-IN" sz="2400" dirty="0">
                <a:solidFill>
                  <a:srgbClr val="0033CC"/>
                </a:solidFill>
                <a:latin typeface="Trebuchet MS"/>
                <a:ea typeface="Trebuchet MS"/>
                <a:cs typeface="Trebuchet MS"/>
                <a:sym typeface="Trebuchet MS"/>
              </a:rPr>
              <a:t>			Akhil S Kumar (PES2201800137)</a:t>
            </a:r>
          </a:p>
          <a:p>
            <a:pPr>
              <a:spcBef>
                <a:spcPts val="0"/>
              </a:spcBef>
              <a:spcAft>
                <a:spcPts val="0"/>
              </a:spcAft>
            </a:pPr>
            <a:r>
              <a:rPr lang="en-IN" sz="2400" dirty="0">
                <a:solidFill>
                  <a:srgbClr val="0033CC"/>
                </a:solidFill>
                <a:latin typeface="Trebuchet MS"/>
                <a:ea typeface="Trebuchet MS"/>
                <a:cs typeface="Trebuchet MS"/>
                <a:sym typeface="Trebuchet MS"/>
              </a:rPr>
              <a:t>			Atharva Moghe (PES2201800131)</a:t>
            </a: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600200" y="1828800"/>
            <a:ext cx="8534400" cy="4572000"/>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000" kern="0" dirty="0">
              <a:solidFill>
                <a:srgbClr val="0000FF"/>
              </a:solidFill>
              <a:latin typeface="Trebuchet MS" pitchFamily="34" charset="0"/>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Abstract and Scope of the Project</a:t>
            </a: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Capstone Project Phase – 1</a:t>
            </a:r>
          </a:p>
          <a:p>
            <a:pPr marL="1142991" lvl="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Summary of work</a:t>
            </a:r>
          </a:p>
          <a:p>
            <a:pPr marL="1142991" lvl="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Inferences drawn from Literature Survey</a:t>
            </a:r>
          </a:p>
          <a:p>
            <a:pPr marL="1142991" lvl="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Expected Deliverables</a:t>
            </a: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Gantt chart</a:t>
            </a:r>
          </a:p>
          <a:p>
            <a:pPr marL="685791" indent="-342900" algn="just" eaLnBrk="0" hangingPunct="0">
              <a:spcBef>
                <a:spcPts val="0"/>
              </a:spcBef>
              <a:spcAft>
                <a:spcPts val="0"/>
              </a:spcAft>
              <a:defRPr/>
            </a:pPr>
            <a:endParaRPr lang="en-US" sz="24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609600" y="1690694"/>
            <a:ext cx="10744200" cy="4710106"/>
          </a:xfrm>
          <a:prstGeom prst="rect">
            <a:avLst/>
          </a:prstGeom>
        </p:spPr>
        <p:txBody>
          <a:bodyPr/>
          <a:lstStyle/>
          <a:p>
            <a:pPr marL="342891" indent="12700" algn="just" eaLnBrk="0" hangingPunct="0">
              <a:spcBef>
                <a:spcPct val="20000"/>
              </a:spcBef>
              <a:buFont typeface="Wingdings" pitchFamily="2" charset="2"/>
              <a:buChar char="§"/>
              <a:defRPr/>
            </a:pPr>
            <a:r>
              <a:rPr lang="en-IN" sz="2400" kern="0" dirty="0">
                <a:solidFill>
                  <a:srgbClr val="0033CC"/>
                </a:solidFill>
                <a:latin typeface="Trebuchet MS" pitchFamily="34" charset="0"/>
              </a:rPr>
              <a:t> </a:t>
            </a:r>
            <a:r>
              <a:rPr lang="en-IN" sz="2000" kern="0" dirty="0">
                <a:solidFill>
                  <a:srgbClr val="0033CC"/>
                </a:solidFill>
                <a:latin typeface="Trebuchet MS" pitchFamily="34" charset="0"/>
              </a:rPr>
              <a:t>Problem Statement:</a:t>
            </a:r>
          </a:p>
          <a:p>
            <a:pPr marL="685791" indent="-342900" algn="just" eaLnBrk="0" hangingPunct="0">
              <a:spcBef>
                <a:spcPct val="20000"/>
              </a:spcBef>
              <a:buFont typeface="Wingdings" panose="05000000000000000000" pitchFamily="2" charset="2"/>
              <a:buChar char="Ø"/>
              <a:defRPr/>
            </a:pPr>
            <a:r>
              <a:rPr lang="en-US" sz="2000" kern="0" dirty="0">
                <a:solidFill>
                  <a:srgbClr val="0033CC"/>
                </a:solidFill>
                <a:latin typeface="Trebuchet MS" pitchFamily="34" charset="0"/>
              </a:rPr>
              <a:t>A proposal for an IoT-based intelligent environment, with the primary objective of energy optimization and an intelligent, yet reliable attendance system that focuses on reducing latency to give an enhanced learning experience.</a:t>
            </a:r>
            <a:endParaRPr lang="en-IN" sz="2000" kern="0" dirty="0">
              <a:solidFill>
                <a:srgbClr val="0033CC"/>
              </a:solidFill>
              <a:latin typeface="Trebuchet MS" pitchFamily="34" charset="0"/>
            </a:endParaRPr>
          </a:p>
          <a:p>
            <a:pPr marL="685791" indent="-342900" algn="just" eaLnBrk="0" hangingPunct="0">
              <a:spcBef>
                <a:spcPct val="20000"/>
              </a:spcBef>
              <a:buFont typeface="Wingdings" panose="05000000000000000000" pitchFamily="2" charset="2"/>
              <a:buChar char="Ø"/>
              <a:defRPr/>
            </a:pPr>
            <a:endParaRPr lang="en-IN" sz="2000" kern="0" dirty="0">
              <a:solidFill>
                <a:srgbClr val="0033CC"/>
              </a:solidFill>
              <a:latin typeface="Trebuchet MS" pitchFamily="34" charset="0"/>
            </a:endParaRPr>
          </a:p>
          <a:p>
            <a:pPr marL="342891" indent="12700" algn="just" eaLnBrk="0" hangingPunct="0">
              <a:spcBef>
                <a:spcPct val="20000"/>
              </a:spcBef>
              <a:buFont typeface="Wingdings" pitchFamily="2" charset="2"/>
              <a:buChar char="§"/>
              <a:defRPr/>
            </a:pPr>
            <a:r>
              <a:rPr lang="en-IN" sz="2000" kern="0" dirty="0">
                <a:solidFill>
                  <a:srgbClr val="0033CC"/>
                </a:solidFill>
                <a:latin typeface="Trebuchet MS" pitchFamily="34" charset="0"/>
              </a:rPr>
              <a:t> Abstract:</a:t>
            </a:r>
          </a:p>
          <a:p>
            <a:pPr marL="800091" indent="-457200" algn="just" eaLnBrk="0" hangingPunct="0">
              <a:spcBef>
                <a:spcPct val="20000"/>
              </a:spcBef>
              <a:buFont typeface="+mj-lt"/>
              <a:buAutoNum type="arabicPeriod"/>
              <a:defRPr/>
            </a:pPr>
            <a:r>
              <a:rPr lang="en-US" sz="2000" kern="0" dirty="0">
                <a:solidFill>
                  <a:srgbClr val="0033CC"/>
                </a:solidFill>
                <a:latin typeface="Trebuchet MS" pitchFamily="34" charset="0"/>
              </a:rPr>
              <a:t> For a long time, attendance has always been taken manually. This has caused multiple discrepancies and has wasted useful class time.</a:t>
            </a:r>
          </a:p>
          <a:p>
            <a:pPr marL="800091" indent="-457200" algn="just" eaLnBrk="0" hangingPunct="0">
              <a:spcBef>
                <a:spcPct val="20000"/>
              </a:spcBef>
              <a:buFont typeface="+mj-lt"/>
              <a:buAutoNum type="arabicPeriod"/>
              <a:defRPr/>
            </a:pPr>
            <a:r>
              <a:rPr lang="en-US" sz="2000" kern="0" dirty="0">
                <a:solidFill>
                  <a:srgbClr val="0033CC"/>
                </a:solidFill>
                <a:latin typeface="Trebuchet MS" pitchFamily="34" charset="0"/>
              </a:rPr>
              <a:t>In addition to this, classroom equipment like fans etc. have occasionally been left on thereby wasting considerable energy.</a:t>
            </a:r>
          </a:p>
          <a:p>
            <a:pPr marL="342891" algn="just" eaLnBrk="0" hangingPunct="0">
              <a:spcBef>
                <a:spcPct val="20000"/>
              </a:spcBef>
              <a:defRPr/>
            </a:pPr>
            <a:endParaRPr lang="en-US" sz="2000" kern="0" dirty="0">
              <a:solidFill>
                <a:srgbClr val="0033CC"/>
              </a:solidFill>
              <a:latin typeface="Trebuchet MS" pitchFamily="34" charset="0"/>
            </a:endParaRPr>
          </a:p>
          <a:p>
            <a:pPr marL="342891" indent="12700" algn="just" eaLnBrk="0" hangingPunct="0">
              <a:spcBef>
                <a:spcPct val="20000"/>
              </a:spcBef>
              <a:buFont typeface="Wingdings" pitchFamily="2" charset="2"/>
              <a:buChar char="§"/>
              <a:defRPr/>
            </a:pPr>
            <a:r>
              <a:rPr lang="en-US" sz="2000" kern="0" dirty="0">
                <a:solidFill>
                  <a:srgbClr val="0033CC"/>
                </a:solidFill>
                <a:latin typeface="Trebuchet MS" pitchFamily="34" charset="0"/>
              </a:rPr>
              <a:t> Scope:</a:t>
            </a:r>
          </a:p>
          <a:p>
            <a:pPr marL="685791" indent="-342900" algn="just" eaLnBrk="0" hangingPunct="0">
              <a:spcBef>
                <a:spcPct val="20000"/>
              </a:spcBef>
              <a:buFont typeface="Wingdings" panose="05000000000000000000" pitchFamily="2" charset="2"/>
              <a:buChar char="Ø"/>
              <a:defRPr/>
            </a:pPr>
            <a:r>
              <a:rPr lang="en-IN" sz="2000" kern="0" dirty="0">
                <a:solidFill>
                  <a:srgbClr val="0033CC"/>
                </a:solidFill>
                <a:latin typeface="Trebuchet MS" pitchFamily="34" charset="0"/>
              </a:rPr>
              <a:t>We are planning to firstly implement this project in our own campus and then extend it to other institutions.</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533400" y="1856094"/>
            <a:ext cx="10972800" cy="4700279"/>
          </a:xfrm>
          <a:prstGeom prst="rect">
            <a:avLst/>
          </a:prstGeom>
        </p:spPr>
        <p:txBody>
          <a:bodyPr/>
          <a:lstStyle/>
          <a:p>
            <a:pPr marL="285750" indent="-285750">
              <a:buFont typeface="Arial" panose="020B0604020202020204" pitchFamily="34" charset="0"/>
              <a:buChar char="•"/>
            </a:pPr>
            <a:r>
              <a:rPr lang="en-US" sz="2200" b="0" i="0" u="none" strike="noStrike" baseline="0" dirty="0">
                <a:solidFill>
                  <a:srgbClr val="0033CC"/>
                </a:solidFill>
                <a:latin typeface="Trebuchet MS" panose="020B0603020202020204" pitchFamily="34" charset="0"/>
              </a:rPr>
              <a:t>Identified a valid problem statement. </a:t>
            </a:r>
          </a:p>
          <a:p>
            <a:pPr marL="285750" indent="-285750">
              <a:buFont typeface="Arial" panose="020B0604020202020204" pitchFamily="34" charset="0"/>
              <a:buChar char="•"/>
            </a:pPr>
            <a:r>
              <a:rPr lang="en-US" sz="2200" b="0" i="0" u="none" strike="noStrike" baseline="0" dirty="0">
                <a:solidFill>
                  <a:srgbClr val="0033CC"/>
                </a:solidFill>
                <a:latin typeface="Trebuchet MS" panose="020B0603020202020204" pitchFamily="34" charset="0"/>
              </a:rPr>
              <a:t>Read and went through multiple research papers for reference and ideas to help us formulate a plan to tackle the problem statement. </a:t>
            </a:r>
          </a:p>
          <a:p>
            <a:pPr marL="285750" indent="-285750">
              <a:buFont typeface="Arial" panose="020B0604020202020204" pitchFamily="34" charset="0"/>
              <a:buChar char="•"/>
            </a:pPr>
            <a:r>
              <a:rPr lang="en-US" sz="2200" b="0" i="0" u="none" strike="noStrike" baseline="0" dirty="0">
                <a:solidFill>
                  <a:srgbClr val="0033CC"/>
                </a:solidFill>
                <a:latin typeface="Trebuchet MS" panose="020B0603020202020204" pitchFamily="34" charset="0"/>
              </a:rPr>
              <a:t>Found out Functional and Non-Functional requirements. </a:t>
            </a:r>
          </a:p>
          <a:p>
            <a:pPr marL="285750" indent="-285750">
              <a:buFont typeface="Arial" panose="020B0604020202020204" pitchFamily="34" charset="0"/>
              <a:buChar char="•"/>
            </a:pPr>
            <a:r>
              <a:rPr lang="en-US" sz="2200" b="0" i="0" u="none" strike="noStrike" baseline="0" dirty="0">
                <a:solidFill>
                  <a:srgbClr val="0033CC"/>
                </a:solidFill>
                <a:latin typeface="Trebuchet MS" panose="020B0603020202020204" pitchFamily="34" charset="0"/>
              </a:rPr>
              <a:t>Created a cost estimation document containing all the hardware that will be used also segregating the recurring costs and the onetime costs. </a:t>
            </a:r>
          </a:p>
          <a:p>
            <a:pPr marL="285750" indent="-285750">
              <a:buFont typeface="Arial" panose="020B0604020202020204" pitchFamily="34" charset="0"/>
              <a:buChar char="•"/>
            </a:pPr>
            <a:r>
              <a:rPr lang="en-US" sz="2200" b="0" i="0" u="none" strike="noStrike" baseline="0" dirty="0">
                <a:solidFill>
                  <a:srgbClr val="0033CC"/>
                </a:solidFill>
                <a:latin typeface="Trebuchet MS" panose="020B0603020202020204" pitchFamily="34" charset="0"/>
              </a:rPr>
              <a:t>Compared our design to the old one showing key differences as to why our design is better. </a:t>
            </a:r>
          </a:p>
          <a:p>
            <a:pPr marL="285750" indent="-285750">
              <a:buFont typeface="Arial" panose="020B0604020202020204" pitchFamily="34" charset="0"/>
              <a:buChar char="•"/>
            </a:pPr>
            <a:r>
              <a:rPr lang="en-US" sz="2200" b="0" i="0" u="none" strike="noStrike" baseline="0" dirty="0">
                <a:solidFill>
                  <a:srgbClr val="0033CC"/>
                </a:solidFill>
                <a:latin typeface="Trebuchet MS" panose="020B0603020202020204" pitchFamily="34" charset="0"/>
              </a:rPr>
              <a:t>Created a documented high level design document containing the following: Master Class Diagram, </a:t>
            </a:r>
            <a:r>
              <a:rPr lang="en-IN" sz="2200" b="0" i="0" u="none" strike="noStrike" baseline="0" dirty="0">
                <a:solidFill>
                  <a:srgbClr val="0033CC"/>
                </a:solidFill>
                <a:latin typeface="Trebuchet MS" panose="020B0603020202020204" pitchFamily="34" charset="0"/>
              </a:rPr>
              <a:t>Architecture Choices, State Diagrams, User-Interface Diagrams, External-Interfaces, </a:t>
            </a:r>
            <a:r>
              <a:rPr lang="en-US" sz="2200" b="0" i="0" u="none" strike="noStrike" baseline="0" dirty="0">
                <a:solidFill>
                  <a:srgbClr val="0033CC"/>
                </a:solidFill>
                <a:latin typeface="Trebuchet MS" panose="020B0603020202020204" pitchFamily="34" charset="0"/>
              </a:rPr>
              <a:t>Packaging and Deployment Diagrams for both our Solutions, </a:t>
            </a:r>
            <a:r>
              <a:rPr lang="en-IN" sz="2200" b="0" i="0" u="none" strike="noStrike" baseline="0" dirty="0">
                <a:solidFill>
                  <a:srgbClr val="0033CC"/>
                </a:solidFill>
                <a:latin typeface="Trebuchet MS" panose="020B0603020202020204" pitchFamily="34" charset="0"/>
              </a:rPr>
              <a:t>Design Details. </a:t>
            </a:r>
          </a:p>
          <a:p>
            <a:endParaRPr lang="en-IN" sz="1800" b="0" i="0" u="none" strike="noStrike" baseline="0" dirty="0">
              <a:solidFill>
                <a:srgbClr val="000000"/>
              </a:solidFill>
              <a:latin typeface="Times New Roman" panose="02020603050405020304" pitchFamily="18" charset="0"/>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Work Done in Capstone Project Phase - 1</a:t>
            </a:r>
          </a:p>
        </p:txBody>
      </p:sp>
    </p:spTree>
    <p:extLst>
      <p:ext uri="{BB962C8B-B14F-4D97-AF65-F5344CB8AC3E}">
        <p14:creationId xmlns:p14="http://schemas.microsoft.com/office/powerpoint/2010/main" val="420536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04800" y="2188868"/>
            <a:ext cx="115062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Going into the next phase of our project, the first thing we must do is to assemble the sensors together for our product and produce a “prototype” of our product which will then lead to the first wave of testing, and we will be collecting feedback and then making desire changes and testing till we get the outcome we desire.</a:t>
            </a: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After that we will begin the integration of the product with the cloud server to store all the data that we will be collecting from our sensors, making the AI models, continue with the final wave of testing, provide the demo.</a:t>
            </a: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Work to be Done in Capstone Project Phase - 2</a:t>
            </a:r>
          </a:p>
        </p:txBody>
      </p:sp>
    </p:spTree>
    <p:extLst>
      <p:ext uri="{BB962C8B-B14F-4D97-AF65-F5344CB8AC3E}">
        <p14:creationId xmlns:p14="http://schemas.microsoft.com/office/powerpoint/2010/main" val="145146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990600"/>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1447800" y="1600200"/>
            <a:ext cx="9525000" cy="5262979"/>
          </a:xfrm>
          <a:prstGeom prst="rect">
            <a:avLst/>
          </a:prstGeom>
          <a:noFill/>
        </p:spPr>
        <p:txBody>
          <a:bodyPr wrap="square">
            <a:spAutoFit/>
          </a:bodyPr>
          <a:lstStyle/>
          <a:p>
            <a:pPr marL="342900" lvl="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List of Tasks/Modules:</a:t>
            </a:r>
          </a:p>
          <a:p>
            <a:pPr marL="457200" lvl="0" indent="-457200" algn="just">
              <a:spcBef>
                <a:spcPts val="0"/>
              </a:spcBef>
              <a:spcAft>
                <a:spcPts val="0"/>
              </a:spcAft>
              <a:buFont typeface="+mj-lt"/>
              <a:buAutoNum type="arabicPeriod"/>
            </a:pPr>
            <a:r>
              <a:rPr lang="en-US" sz="2400" dirty="0">
                <a:solidFill>
                  <a:srgbClr val="0033CC"/>
                </a:solidFill>
                <a:latin typeface="Trebuchet MS"/>
                <a:ea typeface="Trebuchet MS"/>
                <a:cs typeface="Trebuchet MS"/>
                <a:sym typeface="Trebuchet MS"/>
              </a:rPr>
              <a:t>- Windows app/ Dashboard: Hub</a:t>
            </a:r>
          </a:p>
          <a:p>
            <a:pPr marL="457200" lvl="0" indent="-457200" algn="just">
              <a:spcBef>
                <a:spcPts val="0"/>
              </a:spcBef>
              <a:spcAft>
                <a:spcPts val="0"/>
              </a:spcAft>
              <a:buFont typeface="+mj-lt"/>
              <a:buAutoNum type="arabicPeriod"/>
            </a:pPr>
            <a:r>
              <a:rPr lang="en-US" sz="2400" dirty="0">
                <a:solidFill>
                  <a:srgbClr val="0033CC"/>
                </a:solidFill>
                <a:latin typeface="Trebuchet MS"/>
                <a:ea typeface="Trebuchet MS"/>
                <a:cs typeface="Trebuchet MS"/>
                <a:sym typeface="Trebuchet MS"/>
              </a:rPr>
              <a:t>- Fingerprint Scanner Integration</a:t>
            </a:r>
          </a:p>
          <a:p>
            <a:pPr marL="457200" lvl="0" indent="-457200" algn="just">
              <a:spcBef>
                <a:spcPts val="0"/>
              </a:spcBef>
              <a:spcAft>
                <a:spcPts val="0"/>
              </a:spcAft>
              <a:buFont typeface="+mj-lt"/>
              <a:buAutoNum type="arabicPeriod"/>
            </a:pPr>
            <a:r>
              <a:rPr lang="en-US" sz="2400" dirty="0">
                <a:solidFill>
                  <a:srgbClr val="0033CC"/>
                </a:solidFill>
                <a:latin typeface="Trebuchet MS"/>
                <a:ea typeface="Trebuchet MS"/>
                <a:cs typeface="Trebuchet MS"/>
                <a:sym typeface="Trebuchet MS"/>
              </a:rPr>
              <a:t>- Energy Conservation System</a:t>
            </a:r>
          </a:p>
          <a:p>
            <a:pPr marL="457200" lvl="0" indent="-457200" algn="just">
              <a:spcBef>
                <a:spcPts val="0"/>
              </a:spcBef>
              <a:spcAft>
                <a:spcPts val="0"/>
              </a:spcAft>
              <a:buFont typeface="+mj-lt"/>
              <a:buAutoNum type="arabicPeriod"/>
            </a:pPr>
            <a:r>
              <a:rPr lang="en-US" sz="2400" dirty="0">
                <a:solidFill>
                  <a:srgbClr val="0033CC"/>
                </a:solidFill>
                <a:latin typeface="Trebuchet MS"/>
                <a:ea typeface="Trebuchet MS"/>
                <a:cs typeface="Trebuchet MS"/>
                <a:sym typeface="Trebuchet MS"/>
              </a:rPr>
              <a:t>- Database System</a:t>
            </a:r>
          </a:p>
          <a:p>
            <a:pPr marL="457200" lvl="0" indent="-457200" algn="just">
              <a:spcBef>
                <a:spcPts val="0"/>
              </a:spcBef>
              <a:spcAft>
                <a:spcPts val="0"/>
              </a:spcAft>
              <a:buFont typeface="+mj-lt"/>
              <a:buAutoNum type="arabicPeriod"/>
            </a:pPr>
            <a:r>
              <a:rPr lang="en-US" sz="2400" dirty="0">
                <a:solidFill>
                  <a:srgbClr val="0033CC"/>
                </a:solidFill>
                <a:latin typeface="Trebuchet MS"/>
                <a:ea typeface="Trebuchet MS"/>
                <a:cs typeface="Trebuchet MS"/>
                <a:sym typeface="Trebuchet MS"/>
              </a:rPr>
              <a:t>- Integration of all Components</a:t>
            </a:r>
          </a:p>
          <a:p>
            <a:pPr marL="457200" lvl="0" indent="-457200" algn="just">
              <a:spcBef>
                <a:spcPts val="0"/>
              </a:spcBef>
              <a:spcAft>
                <a:spcPts val="0"/>
              </a:spcAft>
              <a:buFont typeface="+mj-lt"/>
              <a:buAutoNum type="arabicPeriod"/>
            </a:pPr>
            <a:r>
              <a:rPr lang="en-US" sz="2400" dirty="0">
                <a:solidFill>
                  <a:srgbClr val="0033CC"/>
                </a:solidFill>
                <a:latin typeface="Trebuchet MS"/>
                <a:ea typeface="Trebuchet MS"/>
                <a:cs typeface="Trebuchet MS"/>
                <a:sym typeface="Trebuchet MS"/>
              </a:rPr>
              <a:t>- Testing</a:t>
            </a:r>
          </a:p>
          <a:p>
            <a:pPr marL="457200" lvl="0" indent="-457200" algn="just">
              <a:spcBef>
                <a:spcPts val="0"/>
              </a:spcBef>
              <a:spcAft>
                <a:spcPts val="0"/>
              </a:spcAft>
              <a:buFont typeface="+mj-lt"/>
              <a:buAutoNum type="arabicPeriod"/>
            </a:pPr>
            <a:endParaRPr lang="en-US" sz="2400" dirty="0">
              <a:solidFill>
                <a:srgbClr val="0033CC"/>
              </a:solidFill>
              <a:latin typeface="Trebuchet MS"/>
              <a:ea typeface="Trebuchet MS"/>
              <a:cs typeface="Trebuchet MS"/>
              <a:sym typeface="Trebuchet MS"/>
            </a:endParaRPr>
          </a:p>
          <a:p>
            <a:pPr marL="457200" lvl="0" indent="-4572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Work Done:</a:t>
            </a:r>
          </a:p>
          <a:p>
            <a:pPr marL="457200" lvl="0" indent="-457200" algn="just">
              <a:spcBef>
                <a:spcPts val="0"/>
              </a:spcBef>
              <a:spcAft>
                <a:spcPts val="0"/>
              </a:spcAft>
              <a:buFont typeface="+mj-lt"/>
              <a:buAutoNum type="arabicPeriod"/>
            </a:pPr>
            <a:r>
              <a:rPr lang="en-US" sz="2400" dirty="0">
                <a:solidFill>
                  <a:srgbClr val="0033CC"/>
                </a:solidFill>
                <a:latin typeface="Trebuchet MS"/>
                <a:ea typeface="Trebuchet MS"/>
                <a:cs typeface="Trebuchet MS"/>
                <a:sym typeface="Trebuchet MS"/>
              </a:rPr>
              <a:t>- Search for Simulators</a:t>
            </a:r>
          </a:p>
          <a:p>
            <a:pPr marL="457200" lvl="0" indent="-457200" algn="just">
              <a:spcBef>
                <a:spcPts val="0"/>
              </a:spcBef>
              <a:spcAft>
                <a:spcPts val="0"/>
              </a:spcAft>
              <a:buFont typeface="+mj-lt"/>
              <a:buAutoNum type="arabicPeriod"/>
            </a:pPr>
            <a:r>
              <a:rPr lang="en-US" sz="2400" dirty="0">
                <a:solidFill>
                  <a:srgbClr val="0033CC"/>
                </a:solidFill>
                <a:latin typeface="Trebuchet MS"/>
                <a:ea typeface="Trebuchet MS"/>
                <a:cs typeface="Trebuchet MS"/>
                <a:sym typeface="Trebuchet MS"/>
              </a:rPr>
              <a:t>- Dataset </a:t>
            </a:r>
          </a:p>
          <a:p>
            <a:pPr marL="457200" lvl="0" indent="-457200" algn="just">
              <a:spcBef>
                <a:spcPts val="0"/>
              </a:spcBef>
              <a:spcAft>
                <a:spcPts val="0"/>
              </a:spcAft>
              <a:buFont typeface="+mj-lt"/>
              <a:buAutoNum type="arabicPeriod"/>
            </a:pPr>
            <a:r>
              <a:rPr lang="en-US" sz="2400" dirty="0">
                <a:solidFill>
                  <a:srgbClr val="0033CC"/>
                </a:solidFill>
                <a:latin typeface="Trebuchet MS"/>
                <a:ea typeface="Trebuchet MS"/>
                <a:cs typeface="Trebuchet MS"/>
                <a:sym typeface="Trebuchet MS"/>
              </a:rPr>
              <a:t>- Component Acquisition</a:t>
            </a:r>
          </a:p>
          <a:p>
            <a:pPr marL="457200" lvl="0" indent="-457200" algn="just">
              <a:spcBef>
                <a:spcPts val="0"/>
              </a:spcBef>
              <a:spcAft>
                <a:spcPts val="0"/>
              </a:spcAft>
              <a:buFont typeface="+mj-lt"/>
              <a:buAutoNum type="arabicPeriod"/>
            </a:pPr>
            <a:r>
              <a:rPr lang="en-US" sz="2400" dirty="0">
                <a:solidFill>
                  <a:srgbClr val="0033CC"/>
                </a:solidFill>
                <a:latin typeface="Trebuchet MS"/>
                <a:ea typeface="Trebuchet MS"/>
                <a:cs typeface="Trebuchet MS"/>
                <a:sym typeface="Trebuchet MS"/>
              </a:rPr>
              <a:t>- Assignment of Tasks</a:t>
            </a:r>
          </a:p>
          <a:p>
            <a:pPr marL="457200" lvl="0" indent="-457200" algn="just">
              <a:spcBef>
                <a:spcPts val="0"/>
              </a:spcBef>
              <a:spcAft>
                <a:spcPts val="0"/>
              </a:spcAft>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Gantt Chart</a:t>
            </a:r>
            <a:endParaRPr lang="en-US" sz="2400" dirty="0"/>
          </a:p>
        </p:txBody>
      </p:sp>
      <p:pic>
        <p:nvPicPr>
          <p:cNvPr id="6" name="Picture 5">
            <a:extLst>
              <a:ext uri="{FF2B5EF4-FFF2-40B4-BE49-F238E27FC236}">
                <a16:creationId xmlns:a16="http://schemas.microsoft.com/office/drawing/2014/main" id="{AEC7108F-0FC7-482C-834A-4C9979C10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814" y="1752600"/>
            <a:ext cx="8220186" cy="4396844"/>
          </a:xfrm>
          <a:prstGeom prst="rect">
            <a:avLst/>
          </a:prstGeom>
        </p:spPr>
      </p:pic>
    </p:spTree>
    <p:extLst>
      <p:ext uri="{BB962C8B-B14F-4D97-AF65-F5344CB8AC3E}">
        <p14:creationId xmlns:p14="http://schemas.microsoft.com/office/powerpoint/2010/main" val="364224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References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228600" y="1905001"/>
            <a:ext cx="11506200" cy="5386090"/>
          </a:xfrm>
          <a:prstGeom prst="rect">
            <a:avLst/>
          </a:prstGeom>
          <a:noFill/>
        </p:spPr>
        <p:txBody>
          <a:bodyPr wrap="square">
            <a:spAutoFit/>
          </a:bodyPr>
          <a:lstStyle/>
          <a:p>
            <a:pPr marL="685800" indent="-342900" algn="just" eaLnBrk="0" hangingPunct="0">
              <a:spcBef>
                <a:spcPct val="20000"/>
              </a:spcBef>
              <a:buFont typeface="Arial" panose="020B0604020202020204" pitchFamily="34" charset="0"/>
              <a:buChar char="•"/>
              <a:defRPr/>
            </a:pPr>
            <a:r>
              <a:rPr lang="en-US" sz="2000" dirty="0">
                <a:solidFill>
                  <a:srgbClr val="0000FF"/>
                </a:solidFill>
                <a:latin typeface="Trebuchet MS" pitchFamily="34" charset="0"/>
              </a:rPr>
              <a:t>M. </a:t>
            </a:r>
            <a:r>
              <a:rPr lang="en-US" sz="2000" dirty="0" err="1">
                <a:solidFill>
                  <a:srgbClr val="0000FF"/>
                </a:solidFill>
                <a:latin typeface="Trebuchet MS" pitchFamily="34" charset="0"/>
              </a:rPr>
              <a:t>Caţă</a:t>
            </a:r>
            <a:r>
              <a:rPr lang="en-US" sz="2000" dirty="0">
                <a:solidFill>
                  <a:srgbClr val="0000FF"/>
                </a:solidFill>
                <a:latin typeface="Trebuchet MS" pitchFamily="34" charset="0"/>
              </a:rPr>
              <a:t>, "Smart university, a new concept in the Internet of Things," 2015 14th </a:t>
            </a:r>
            <a:r>
              <a:rPr lang="en-US" sz="2000" dirty="0" err="1">
                <a:solidFill>
                  <a:srgbClr val="0000FF"/>
                </a:solidFill>
                <a:latin typeface="Trebuchet MS" pitchFamily="34" charset="0"/>
              </a:rPr>
              <a:t>RoEduNet</a:t>
            </a:r>
            <a:r>
              <a:rPr lang="en-US" sz="2000" dirty="0">
                <a:solidFill>
                  <a:srgbClr val="0000FF"/>
                </a:solidFill>
                <a:latin typeface="Trebuchet MS" pitchFamily="34" charset="0"/>
              </a:rPr>
              <a:t> International Conference - Networking in Education and Research (</a:t>
            </a:r>
            <a:r>
              <a:rPr lang="en-US" sz="2000" dirty="0" err="1">
                <a:solidFill>
                  <a:srgbClr val="0000FF"/>
                </a:solidFill>
                <a:latin typeface="Trebuchet MS" pitchFamily="34" charset="0"/>
              </a:rPr>
              <a:t>RoEduNet</a:t>
            </a:r>
            <a:r>
              <a:rPr lang="en-US" sz="2000" dirty="0">
                <a:solidFill>
                  <a:srgbClr val="0000FF"/>
                </a:solidFill>
                <a:latin typeface="Trebuchet MS" pitchFamily="34" charset="0"/>
              </a:rPr>
              <a:t> NER), 2015, pp. 195-197, </a:t>
            </a:r>
            <a:r>
              <a:rPr lang="en-US" sz="2000" dirty="0" err="1">
                <a:solidFill>
                  <a:srgbClr val="0000FF"/>
                </a:solidFill>
                <a:latin typeface="Trebuchet MS" pitchFamily="34" charset="0"/>
              </a:rPr>
              <a:t>doi</a:t>
            </a:r>
            <a:r>
              <a:rPr lang="en-US" sz="2000" dirty="0">
                <a:solidFill>
                  <a:srgbClr val="0000FF"/>
                </a:solidFill>
                <a:latin typeface="Trebuchet MS" pitchFamily="34" charset="0"/>
              </a:rPr>
              <a:t>: 10.1109/RoEduNet.2015.7311993.</a:t>
            </a:r>
          </a:p>
          <a:p>
            <a:pPr marL="685800" indent="-342900" algn="just" eaLnBrk="0" hangingPunct="0">
              <a:spcBef>
                <a:spcPct val="20000"/>
              </a:spcBef>
              <a:buFont typeface="Arial" panose="020B0604020202020204" pitchFamily="34" charset="0"/>
              <a:buChar char="•"/>
              <a:defRPr/>
            </a:pPr>
            <a:r>
              <a:rPr lang="en-IN" sz="2000" dirty="0">
                <a:solidFill>
                  <a:srgbClr val="0000FF"/>
                </a:solidFill>
                <a:latin typeface="Trebuchet MS" pitchFamily="34" charset="0"/>
              </a:rPr>
              <a:t>Q. Miao, F. Xiao, H. Huang, L. Sun and R. Wang, "Smart attendance system based on frequency distribution algorithm with passive RFID tags," in Tsinghua Science and Technology, vol. 25, no. 2, pp. 217-226, April 2020, </a:t>
            </a:r>
            <a:r>
              <a:rPr lang="en-IN" sz="2000" dirty="0" err="1">
                <a:solidFill>
                  <a:srgbClr val="0000FF"/>
                </a:solidFill>
                <a:latin typeface="Trebuchet MS" pitchFamily="34" charset="0"/>
              </a:rPr>
              <a:t>doi</a:t>
            </a:r>
            <a:r>
              <a:rPr lang="en-IN" sz="2000" dirty="0">
                <a:solidFill>
                  <a:srgbClr val="0000FF"/>
                </a:solidFill>
                <a:latin typeface="Trebuchet MS" pitchFamily="34" charset="0"/>
              </a:rPr>
              <a:t>: 10.26599/TST.2018.9010141.</a:t>
            </a:r>
          </a:p>
          <a:p>
            <a:pPr marL="685800" indent="-342900" algn="just" eaLnBrk="0" hangingPunct="0">
              <a:spcBef>
                <a:spcPct val="20000"/>
              </a:spcBef>
              <a:buFont typeface="Arial" panose="020B0604020202020204" pitchFamily="34" charset="0"/>
              <a:buChar char="•"/>
              <a:defRPr/>
            </a:pPr>
            <a:r>
              <a:rPr lang="en-US" sz="2000" dirty="0">
                <a:solidFill>
                  <a:srgbClr val="0000FF"/>
                </a:solidFill>
                <a:latin typeface="Trebuchet MS" pitchFamily="34" charset="0"/>
              </a:rPr>
              <a:t>Suresh S., H. N. S. Anusha, T. </a:t>
            </a:r>
            <a:r>
              <a:rPr lang="en-US" sz="2000" dirty="0" err="1">
                <a:solidFill>
                  <a:srgbClr val="0000FF"/>
                </a:solidFill>
                <a:latin typeface="Trebuchet MS" pitchFamily="34" charset="0"/>
              </a:rPr>
              <a:t>Rajath</a:t>
            </a:r>
            <a:r>
              <a:rPr lang="en-US" sz="2000" dirty="0">
                <a:solidFill>
                  <a:srgbClr val="0000FF"/>
                </a:solidFill>
                <a:latin typeface="Trebuchet MS" pitchFamily="34" charset="0"/>
              </a:rPr>
              <a:t>, P. Soundarya and S. V. P. </a:t>
            </a:r>
            <a:r>
              <a:rPr lang="en-US" sz="2000" dirty="0" err="1">
                <a:solidFill>
                  <a:srgbClr val="0000FF"/>
                </a:solidFill>
                <a:latin typeface="Trebuchet MS" pitchFamily="34" charset="0"/>
              </a:rPr>
              <a:t>Vudatha</a:t>
            </a:r>
            <a:r>
              <a:rPr lang="en-US" sz="2000" dirty="0">
                <a:solidFill>
                  <a:srgbClr val="0000FF"/>
                </a:solidFill>
                <a:latin typeface="Trebuchet MS" pitchFamily="34" charset="0"/>
              </a:rPr>
              <a:t>, "Automatic lighting and Control System For Classroom," 2016 International Conference on ICT in Business Industry &amp; Government (ICTBIG), 2016, pp. 1-6, </a:t>
            </a:r>
            <a:r>
              <a:rPr lang="en-US" sz="2000" dirty="0" err="1">
                <a:solidFill>
                  <a:srgbClr val="0000FF"/>
                </a:solidFill>
                <a:latin typeface="Trebuchet MS" pitchFamily="34" charset="0"/>
              </a:rPr>
              <a:t>doi</a:t>
            </a:r>
            <a:r>
              <a:rPr lang="en-US" sz="2000" dirty="0">
                <a:solidFill>
                  <a:srgbClr val="0000FF"/>
                </a:solidFill>
                <a:latin typeface="Trebuchet MS" pitchFamily="34" charset="0"/>
              </a:rPr>
              <a:t>: 10.1109/ICTBIG.2016.7892666.</a:t>
            </a:r>
          </a:p>
          <a:p>
            <a:pPr marL="685800" indent="-342900" algn="just" eaLnBrk="0" hangingPunct="0">
              <a:spcBef>
                <a:spcPct val="20000"/>
              </a:spcBef>
              <a:buFont typeface="Arial" panose="020B0604020202020204" pitchFamily="34" charset="0"/>
              <a:buChar char="•"/>
              <a:defRPr/>
            </a:pPr>
            <a:r>
              <a:rPr lang="en-IN" sz="2000" dirty="0">
                <a:solidFill>
                  <a:srgbClr val="0000FF"/>
                </a:solidFill>
                <a:latin typeface="Trebuchet MS" pitchFamily="34" charset="0"/>
              </a:rPr>
              <a:t>S. Bhattacharya, G. S. </a:t>
            </a:r>
            <a:r>
              <a:rPr lang="en-IN" sz="2000" dirty="0" err="1">
                <a:solidFill>
                  <a:srgbClr val="0000FF"/>
                </a:solidFill>
                <a:latin typeface="Trebuchet MS" pitchFamily="34" charset="0"/>
              </a:rPr>
              <a:t>Nainala</a:t>
            </a:r>
            <a:r>
              <a:rPr lang="en-IN" sz="2000" dirty="0">
                <a:solidFill>
                  <a:srgbClr val="0000FF"/>
                </a:solidFill>
                <a:latin typeface="Trebuchet MS" pitchFamily="34" charset="0"/>
              </a:rPr>
              <a:t>, P. Das and A. </a:t>
            </a:r>
            <a:r>
              <a:rPr lang="en-IN" sz="2000" dirty="0" err="1">
                <a:solidFill>
                  <a:srgbClr val="0000FF"/>
                </a:solidFill>
                <a:latin typeface="Trebuchet MS" pitchFamily="34" charset="0"/>
              </a:rPr>
              <a:t>Routray</a:t>
            </a:r>
            <a:r>
              <a:rPr lang="en-IN" sz="2000" dirty="0">
                <a:solidFill>
                  <a:srgbClr val="0000FF"/>
                </a:solidFill>
                <a:latin typeface="Trebuchet MS" pitchFamily="34" charset="0"/>
              </a:rPr>
              <a:t>, "Smart Attendance Monitoring System (SAMS): A Face Recognition Based Attendance System for Classroom Environment," 2018 IEEE 18th International Conference on Advanced Learning Technologies (ICALT), 2018, pp. 358-360, </a:t>
            </a:r>
            <a:r>
              <a:rPr lang="en-IN" sz="2000" dirty="0" err="1">
                <a:solidFill>
                  <a:srgbClr val="0000FF"/>
                </a:solidFill>
                <a:latin typeface="Trebuchet MS" pitchFamily="34" charset="0"/>
              </a:rPr>
              <a:t>doi</a:t>
            </a:r>
            <a:r>
              <a:rPr lang="en-IN" sz="2000" dirty="0">
                <a:solidFill>
                  <a:srgbClr val="0000FF"/>
                </a:solidFill>
                <a:latin typeface="Trebuchet MS" pitchFamily="34" charset="0"/>
              </a:rPr>
              <a:t>: 10.1109/ICALT.2018.00090.</a:t>
            </a: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830</TotalTime>
  <Words>741</Words>
  <Application>Microsoft Office PowerPoint</Application>
  <PresentationFormat>Widescreen</PresentationFormat>
  <Paragraphs>68</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Times New Roman</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cp:keywords/>
  <dc:description/>
  <cp:lastModifiedBy>Bhavan Naik</cp:lastModifiedBy>
  <cp:revision>376</cp:revision>
  <dcterms:created xsi:type="dcterms:W3CDTF">2020-11-22T08:14:37Z</dcterms:created>
  <dcterms:modified xsi:type="dcterms:W3CDTF">2021-06-29T17:14:53Z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