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2"/>
  </p:notesMasterIdLst>
  <p:handoutMasterIdLst>
    <p:handoutMasterId r:id="rId23"/>
  </p:handoutMasterIdLst>
  <p:sldIdLst>
    <p:sldId id="582" r:id="rId2"/>
    <p:sldId id="535" r:id="rId3"/>
    <p:sldId id="583" r:id="rId4"/>
    <p:sldId id="568" r:id="rId5"/>
    <p:sldId id="566" r:id="rId6"/>
    <p:sldId id="589" r:id="rId7"/>
    <p:sldId id="592" r:id="rId8"/>
    <p:sldId id="570" r:id="rId9"/>
    <p:sldId id="564" r:id="rId10"/>
    <p:sldId id="594" r:id="rId11"/>
    <p:sldId id="595" r:id="rId12"/>
    <p:sldId id="596" r:id="rId13"/>
    <p:sldId id="597" r:id="rId14"/>
    <p:sldId id="598" r:id="rId15"/>
    <p:sldId id="573" r:id="rId16"/>
    <p:sldId id="574" r:id="rId17"/>
    <p:sldId id="580" r:id="rId18"/>
    <p:sldId id="577" r:id="rId19"/>
    <p:sldId id="599" r:id="rId20"/>
    <p:sldId id="549" r:id="rId21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FF"/>
    <a:srgbClr val="FF33CC"/>
    <a:srgbClr val="FF0066"/>
    <a:srgbClr val="33CC33"/>
    <a:srgbClr val="00FFFF"/>
    <a:srgbClr val="6600FF"/>
    <a:srgbClr val="CC66FF"/>
    <a:srgbClr val="62832D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37" autoAdjust="0"/>
    <p:restoredTop sz="86811" autoAdjust="0"/>
  </p:normalViewPr>
  <p:slideViewPr>
    <p:cSldViewPr>
      <p:cViewPr varScale="1">
        <p:scale>
          <a:sx n="72" d="100"/>
          <a:sy n="72" d="100"/>
        </p:scale>
        <p:origin x="654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3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135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6A7C97D-3554-44E0-8E72-665D45387ACC}" type="datetimeFigureOut">
              <a:rPr lang="en-US"/>
              <a:pPr>
                <a:defRPr/>
              </a:pPr>
              <a:t>9/16/2021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86DC43-659C-4A17-BDC0-5684401D4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135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973BE83-6A1D-4DA3-83D0-ED76C71EFE38}" type="datetimeFigureOut">
              <a:rPr lang="en-US"/>
              <a:pPr>
                <a:defRPr/>
              </a:pPr>
              <a:t>9/16/2021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1C81575-24DE-4F6C-A73E-0331B3B2E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6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" name="Google Shape;58;p6:notes"/>
          <p:cNvSpPr txBox="1">
            <a:spLocks noGrp="1"/>
          </p:cNvSpPr>
          <p:nvPr>
            <p:ph type="sldNum" idx="12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4962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6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" name="Google Shape;58;p6:notes"/>
          <p:cNvSpPr txBox="1">
            <a:spLocks noGrp="1"/>
          </p:cNvSpPr>
          <p:nvPr>
            <p:ph type="sldNum" idx="12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1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6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" name="Google Shape;58;p6:notes"/>
          <p:cNvSpPr txBox="1">
            <a:spLocks noGrp="1"/>
          </p:cNvSpPr>
          <p:nvPr>
            <p:ph type="sldNum" idx="12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7391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66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30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279" cy="4182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279" cy="4182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42024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279" cy="4182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32108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6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" name="Google Shape;58;p6:notes"/>
          <p:cNvSpPr txBox="1">
            <a:spLocks noGrp="1"/>
          </p:cNvSpPr>
          <p:nvPr>
            <p:ph type="sldNum" idx="12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6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" name="Google Shape;58;p6:notes"/>
          <p:cNvSpPr txBox="1">
            <a:spLocks noGrp="1"/>
          </p:cNvSpPr>
          <p:nvPr>
            <p:ph type="sldNum" idx="12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7479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13C8-F183-1D43-AE77-BF9BD4D2A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AF752-0EC0-CF4D-965A-5129A9135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32540-0688-DC4A-809A-52FB3313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CA43E-0611-D047-BC7B-31F920B6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E4123-5713-BC41-BBD0-42ADF35D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7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DED43-C903-1F44-A779-40DF9AEF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975D8-34AD-544B-B0E2-83FA77D2F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24DD5-B8E0-534E-B68A-EF415575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96688-5BB1-5E48-BD14-BBC9FA67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C407C-3003-DB44-98B5-0DEC6272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1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630D-09E2-0742-AED8-D3F73254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B2CD3-A564-8044-A4EC-7EBA26298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A64EE-79C1-8B46-BA9C-199117C7B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1AAB2-DA47-AE48-A088-6FC7C1694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8FF9C-19C9-FA46-8C21-74202499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9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BAF5-C913-024F-8BE6-64C58F97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E6DB7-D3D7-1443-A583-8730715E2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EB82F-3E99-7441-9B06-6D7C2156A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6D282-1572-D344-87D1-785DA857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3D760-065F-6442-AF7E-1A7AAFFC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F4C15-EC3A-7E41-A2B3-D2AB7D70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0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CC90-B8AE-8A46-A8A5-F7E8DA61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152C5-AA77-4B47-965C-21A00C1EE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66F8D-3502-5242-9160-E1CDE38E0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54302-8F9A-5648-9C5E-6D037F1C7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FC9CD-8823-F145-9952-EFBA9ACD2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5EF4D9-655F-4842-A6B8-D44A0501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E68A74-725F-8F40-8F80-E9628770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D868FA-8565-A740-9B9C-B3CD6AB3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5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DFCE3-1C1E-7448-AF7E-5E46BB14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9D5C9-50F6-8546-8D8C-AFACC1BC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A0D0C-FCAF-4F4C-AAF5-C9B78C03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8836A-EEA3-7347-A63C-8E66DF7B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8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7A43C1-2303-5A41-B234-90D15E2A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A77971-B281-6149-9884-0E9C45F8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0F6F3-1061-E842-B540-6BD0D6CB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3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970D-13D5-B346-968D-400B0BCCF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FFE0-37CD-7644-A007-76E5304F1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10BE7-EA92-B44F-9EEC-94E6F6955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6D810-D2A1-B549-A5BC-25CCA5CD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872D2-2005-3043-A02D-3E2DB933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9F01D-1164-4249-AD67-1D51D33C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8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3B30-2A71-A043-9BD7-3B8C66BF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B08A9-6B45-4340-8859-996D9B949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1F4B2-96C1-614B-9110-8D1AEE080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DF3EB-6252-5845-AE7D-FB94ECF9F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65DB7-EFE7-7446-8DEC-69F1FB47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0E09F-0F32-5644-881A-A61CD824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9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6E61B7-8DCD-1544-BC5D-B4592F60C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B61D9-7FB3-1343-9555-936FC6036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2A79E-2DF5-4E41-BDCF-90E9D26B7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A7037-0853-0447-B5BA-F1548123F733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D5DC5-E1CB-B84F-BCAB-EB319B371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12A2C-5C91-4B43-A114-209348A10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oogle Shape;9;p1">
            <a:extLst>
              <a:ext uri="{FF2B5EF4-FFF2-40B4-BE49-F238E27FC236}">
                <a16:creationId xmlns:a16="http://schemas.microsoft.com/office/drawing/2014/main" id="{276CCA2D-1AAE-1044-8CB4-114CF8E3B30E}"/>
              </a:ext>
            </a:extLst>
          </p:cNvPr>
          <p:cNvGrpSpPr/>
          <p:nvPr userDrawn="1"/>
        </p:nvGrpSpPr>
        <p:grpSpPr>
          <a:xfrm>
            <a:off x="10962132" y="226826"/>
            <a:ext cx="783335" cy="276600"/>
            <a:chOff x="8283500" y="77358"/>
            <a:chExt cx="783335" cy="276600"/>
          </a:xfrm>
        </p:grpSpPr>
        <p:pic>
          <p:nvPicPr>
            <p:cNvPr id="8" name="Google Shape;10;p1">
              <a:extLst>
                <a:ext uri="{FF2B5EF4-FFF2-40B4-BE49-F238E27FC236}">
                  <a16:creationId xmlns:a16="http://schemas.microsoft.com/office/drawing/2014/main" id="{91C1E45F-BA3F-1845-BB89-13F8D2C7BB75}"/>
                </a:ext>
              </a:extLst>
            </p:cNvPr>
            <p:cNvPicPr preferRelativeResize="0"/>
            <p:nvPr/>
          </p:nvPicPr>
          <p:blipFill>
            <a:blip r:embed="rId11" cstate="print">
              <a:alphaModFix/>
            </a:blip>
            <a:stretch>
              <a:fillRect/>
            </a:stretch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Google Shape;11;p1">
              <a:extLst>
                <a:ext uri="{FF2B5EF4-FFF2-40B4-BE49-F238E27FC236}">
                  <a16:creationId xmlns:a16="http://schemas.microsoft.com/office/drawing/2014/main" id="{B26B9128-95DF-E547-AB29-F669AACA1B0C}"/>
                </a:ext>
              </a:extLst>
            </p:cNvPr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59238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914400"/>
            <a:ext cx="7924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rebuchet MS" pitchFamily="34" charset="0"/>
              </a:rPr>
              <a:t>UE18CS390B – Capstone Project Phase – 2</a:t>
            </a:r>
          </a:p>
          <a:p>
            <a:pPr algn="ctr"/>
            <a:endParaRPr lang="en-US" sz="2800" dirty="0">
              <a:latin typeface="Trebuchet MS" pitchFamily="34" charset="0"/>
            </a:endParaRPr>
          </a:p>
          <a:p>
            <a:pPr algn="ctr"/>
            <a:r>
              <a:rPr lang="en-US" sz="3200" b="1" dirty="0">
                <a:solidFill>
                  <a:srgbClr val="FF0000"/>
                </a:solidFill>
                <a:latin typeface="Trebuchet MS" pitchFamily="34" charset="0"/>
              </a:rPr>
              <a:t>Project Progress Review #2</a:t>
            </a:r>
          </a:p>
        </p:txBody>
      </p:sp>
      <p:sp>
        <p:nvSpPr>
          <p:cNvPr id="4" name="Google Shape;26;p3"/>
          <p:cNvSpPr txBox="1"/>
          <p:nvPr/>
        </p:nvSpPr>
        <p:spPr>
          <a:xfrm>
            <a:off x="1828800" y="3200400"/>
            <a:ext cx="8458200" cy="1905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: 	Smart Classroom Environment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ID       : 	71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Guide : 	Dr. Annapurna D           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 :  	Akshaya Visvanathan (PES2201800089)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		Bhavan Naik (PES2201800047)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		Akhil S Kumar (PES2201800137)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		Atharva Moghe (PES2201800131)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441747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3048000" y="1581151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8"/>
          <p:cNvSpPr txBox="1"/>
          <p:nvPr/>
        </p:nvSpPr>
        <p:spPr>
          <a:xfrm>
            <a:off x="2895600" y="1143001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Description</a:t>
            </a:r>
            <a:endParaRPr lang="en-US" sz="2400" dirty="0"/>
          </a:p>
        </p:txBody>
      </p:sp>
      <p:sp>
        <p:nvSpPr>
          <p:cNvPr id="62" name="Google Shape;62;p8"/>
          <p:cNvSpPr txBox="1"/>
          <p:nvPr/>
        </p:nvSpPr>
        <p:spPr>
          <a:xfrm>
            <a:off x="2029650" y="1617675"/>
            <a:ext cx="9019350" cy="47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134520-4B5D-4511-9CAA-E20507C3FA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344" y="1712916"/>
            <a:ext cx="6335030" cy="48931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9F16E7-4CA6-414E-B956-29CE3673A827}"/>
              </a:ext>
            </a:extLst>
          </p:cNvPr>
          <p:cNvSpPr txBox="1"/>
          <p:nvPr/>
        </p:nvSpPr>
        <p:spPr>
          <a:xfrm>
            <a:off x="990600" y="20574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33CC"/>
                </a:solidFill>
                <a:latin typeface="Trebuchet MS" panose="020B0603020202020204" pitchFamily="34" charset="0"/>
              </a:rPr>
              <a:t>Use-Case Diagram:</a:t>
            </a:r>
          </a:p>
        </p:txBody>
      </p:sp>
    </p:spTree>
    <p:extLst>
      <p:ext uri="{BB962C8B-B14F-4D97-AF65-F5344CB8AC3E}">
        <p14:creationId xmlns:p14="http://schemas.microsoft.com/office/powerpoint/2010/main" val="2284084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3048000" y="1581151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8"/>
          <p:cNvSpPr txBox="1"/>
          <p:nvPr/>
        </p:nvSpPr>
        <p:spPr>
          <a:xfrm>
            <a:off x="2895600" y="1143001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Description</a:t>
            </a:r>
            <a:endParaRPr lang="en-US" sz="2400" dirty="0"/>
          </a:p>
        </p:txBody>
      </p:sp>
      <p:sp>
        <p:nvSpPr>
          <p:cNvPr id="62" name="Google Shape;62;p8"/>
          <p:cNvSpPr txBox="1"/>
          <p:nvPr/>
        </p:nvSpPr>
        <p:spPr>
          <a:xfrm>
            <a:off x="2029650" y="1617675"/>
            <a:ext cx="9019350" cy="47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9F16E7-4CA6-414E-B956-29CE3673A827}"/>
              </a:ext>
            </a:extLst>
          </p:cNvPr>
          <p:cNvSpPr txBox="1"/>
          <p:nvPr/>
        </p:nvSpPr>
        <p:spPr>
          <a:xfrm>
            <a:off x="990600" y="20574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33CC"/>
                </a:solidFill>
                <a:latin typeface="Trebuchet MS" panose="020B0603020202020204" pitchFamily="34" charset="0"/>
              </a:rPr>
              <a:t>Packaging Diagram: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C7F23CD-EB71-42EB-B9EF-748E53931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416" y="1630672"/>
            <a:ext cx="5867783" cy="494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94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3048000" y="1581151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8"/>
          <p:cNvSpPr txBox="1"/>
          <p:nvPr/>
        </p:nvSpPr>
        <p:spPr>
          <a:xfrm>
            <a:off x="2895600" y="1143001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Description</a:t>
            </a:r>
            <a:endParaRPr lang="en-US" sz="2400" dirty="0"/>
          </a:p>
        </p:txBody>
      </p:sp>
      <p:sp>
        <p:nvSpPr>
          <p:cNvPr id="62" name="Google Shape;62;p8"/>
          <p:cNvSpPr txBox="1"/>
          <p:nvPr/>
        </p:nvSpPr>
        <p:spPr>
          <a:xfrm>
            <a:off x="2029650" y="1617675"/>
            <a:ext cx="9019350" cy="47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9F16E7-4CA6-414E-B956-29CE3673A827}"/>
              </a:ext>
            </a:extLst>
          </p:cNvPr>
          <p:cNvSpPr txBox="1"/>
          <p:nvPr/>
        </p:nvSpPr>
        <p:spPr>
          <a:xfrm>
            <a:off x="685800" y="205740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33CC"/>
                </a:solidFill>
                <a:latin typeface="Trebuchet MS" panose="020B0603020202020204" pitchFamily="34" charset="0"/>
              </a:rPr>
              <a:t>Deployment Diagram (Attendance):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70DB331-FB3A-453D-80FF-55368A9FA2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6"/>
          <a:stretch/>
        </p:blipFill>
        <p:spPr>
          <a:xfrm>
            <a:off x="2509230" y="2519064"/>
            <a:ext cx="8697539" cy="414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72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3048000" y="1581151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8"/>
          <p:cNvSpPr txBox="1"/>
          <p:nvPr/>
        </p:nvSpPr>
        <p:spPr>
          <a:xfrm>
            <a:off x="2895600" y="1143001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Description</a:t>
            </a:r>
            <a:endParaRPr lang="en-US" sz="2400" dirty="0"/>
          </a:p>
        </p:txBody>
      </p:sp>
      <p:sp>
        <p:nvSpPr>
          <p:cNvPr id="62" name="Google Shape;62;p8"/>
          <p:cNvSpPr txBox="1"/>
          <p:nvPr/>
        </p:nvSpPr>
        <p:spPr>
          <a:xfrm>
            <a:off x="2029650" y="1617675"/>
            <a:ext cx="9019350" cy="47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9F16E7-4CA6-414E-B956-29CE3673A827}"/>
              </a:ext>
            </a:extLst>
          </p:cNvPr>
          <p:cNvSpPr txBox="1"/>
          <p:nvPr/>
        </p:nvSpPr>
        <p:spPr>
          <a:xfrm>
            <a:off x="685800" y="205740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33CC"/>
                </a:solidFill>
                <a:latin typeface="Trebuchet MS" panose="020B0603020202020204" pitchFamily="34" charset="0"/>
              </a:rPr>
              <a:t>Deployment Diagram (Electricity Optimization):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67EDE38-1D22-4400-B60B-C295E68EF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529004"/>
            <a:ext cx="6154009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04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447800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Deliverables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1447800" y="1600200"/>
            <a:ext cx="95250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List of Tasks/Modules:</a:t>
            </a:r>
          </a:p>
          <a:p>
            <a:pPr marL="457200" lvl="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- Windows app/ Dashboard: Hub</a:t>
            </a:r>
          </a:p>
          <a:p>
            <a:pPr marL="457200" lvl="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- Fingerprint Scanner Integration</a:t>
            </a:r>
          </a:p>
          <a:p>
            <a:pPr marL="457200" lvl="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- Energy Conservation System</a:t>
            </a:r>
          </a:p>
          <a:p>
            <a:pPr marL="457200" lvl="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- Database System</a:t>
            </a:r>
          </a:p>
          <a:p>
            <a:pPr marL="457200" lvl="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- Integration of all Components</a:t>
            </a:r>
          </a:p>
          <a:p>
            <a:pPr marL="457200" lvl="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- Testing</a:t>
            </a:r>
          </a:p>
          <a:p>
            <a:pPr marL="457200" lvl="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4572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Work Completed:</a:t>
            </a:r>
          </a:p>
          <a:p>
            <a:pPr marL="457200" lvl="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- Assignment of Tasks</a:t>
            </a:r>
          </a:p>
          <a:p>
            <a:pPr marL="457200" lvl="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- Component Acquisition</a:t>
            </a:r>
          </a:p>
          <a:p>
            <a:pPr marL="457200" lvl="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- Database System</a:t>
            </a:r>
          </a:p>
          <a:p>
            <a:pPr marL="457200" lvl="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- Fingerprint Scanner Integration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Progress So far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1447800" y="1727212"/>
            <a:ext cx="922020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Progress so far: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Literature Survey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Architecture Proposal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Desired Changes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CapStone Phase-1 Report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Assignment of Tasks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 Acquisition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Database System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Fingerprint Scanner Integration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Major part of Windows Application completed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Started with Data Visualization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indent="-34290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Percentage completion of the project: 75%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Demonstration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990601" y="1905001"/>
            <a:ext cx="99822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Windows Application/ Dashboard: Akhil</a:t>
            </a: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Fingerprint Scanner: Bhavan</a:t>
            </a: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Energy Conservation System: Akshaya</a:t>
            </a: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Database Systems: Atharva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Timeline – Update on Pending Tasks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2133601" y="1905001"/>
            <a:ext cx="88391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" name="Picture 5" descr="Timeline&#10;&#10;Description automatically generated">
            <a:extLst>
              <a:ext uri="{FF2B5EF4-FFF2-40B4-BE49-F238E27FC236}">
                <a16:creationId xmlns:a16="http://schemas.microsoft.com/office/drawing/2014/main" id="{D68B8A36-AF97-45A1-AD80-1345540C2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241" y="1785707"/>
            <a:ext cx="8491688" cy="454206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838200" y="1905000"/>
            <a:ext cx="985961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The Sensors have been accumulated.</a:t>
            </a: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The Database has been created.</a:t>
            </a: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The Fingerprint Scanner Module is up and running.</a:t>
            </a: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The Electricity Component is yet to be assembled.</a:t>
            </a: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The Windows Dashboard is almost completed.</a:t>
            </a: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We have started the data visualization part of the project and are currently experimenting on various tools.</a:t>
            </a: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Integration and Final Testing must be done.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228600" y="1905001"/>
            <a:ext cx="11506200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33CC"/>
                </a:solidFill>
                <a:latin typeface="Trebuchet MS" pitchFamily="34" charset="0"/>
              </a:rPr>
              <a:t>M. </a:t>
            </a:r>
            <a:r>
              <a:rPr lang="en-US" sz="2000" dirty="0" err="1">
                <a:solidFill>
                  <a:srgbClr val="0033CC"/>
                </a:solidFill>
                <a:latin typeface="Trebuchet MS" pitchFamily="34" charset="0"/>
              </a:rPr>
              <a:t>Caţă</a:t>
            </a:r>
            <a:r>
              <a:rPr lang="en-US" sz="2000" dirty="0">
                <a:solidFill>
                  <a:srgbClr val="0033CC"/>
                </a:solidFill>
                <a:latin typeface="Trebuchet MS" pitchFamily="34" charset="0"/>
              </a:rPr>
              <a:t>, "Smart university, a new concept in the Internet of Things," 2015 14th </a:t>
            </a:r>
            <a:r>
              <a:rPr lang="en-US" sz="2000" dirty="0" err="1">
                <a:solidFill>
                  <a:srgbClr val="0033CC"/>
                </a:solidFill>
                <a:latin typeface="Trebuchet MS" pitchFamily="34" charset="0"/>
              </a:rPr>
              <a:t>RoEduNet</a:t>
            </a:r>
            <a:r>
              <a:rPr lang="en-US" sz="2000" dirty="0">
                <a:solidFill>
                  <a:srgbClr val="0033CC"/>
                </a:solidFill>
                <a:latin typeface="Trebuchet MS" pitchFamily="34" charset="0"/>
              </a:rPr>
              <a:t> International Conference - Networking in Education and Research (</a:t>
            </a:r>
            <a:r>
              <a:rPr lang="en-US" sz="2000" dirty="0" err="1">
                <a:solidFill>
                  <a:srgbClr val="0033CC"/>
                </a:solidFill>
                <a:latin typeface="Trebuchet MS" pitchFamily="34" charset="0"/>
              </a:rPr>
              <a:t>RoEduNet</a:t>
            </a:r>
            <a:r>
              <a:rPr lang="en-US" sz="2000" dirty="0">
                <a:solidFill>
                  <a:srgbClr val="0033CC"/>
                </a:solidFill>
                <a:latin typeface="Trebuchet MS" pitchFamily="34" charset="0"/>
              </a:rPr>
              <a:t> NER), 2015, pp. 195-197, </a:t>
            </a:r>
            <a:r>
              <a:rPr lang="en-US" sz="2000" dirty="0" err="1">
                <a:solidFill>
                  <a:srgbClr val="0033CC"/>
                </a:solidFill>
                <a:latin typeface="Trebuchet MS" pitchFamily="34" charset="0"/>
              </a:rPr>
              <a:t>doi</a:t>
            </a:r>
            <a:r>
              <a:rPr lang="en-US" sz="2000" dirty="0">
                <a:solidFill>
                  <a:srgbClr val="0033CC"/>
                </a:solidFill>
                <a:latin typeface="Trebuchet MS" pitchFamily="34" charset="0"/>
              </a:rPr>
              <a:t>: 10.1109/RoEduNet.2015.7311993.</a:t>
            </a:r>
          </a:p>
          <a:p>
            <a:pPr marL="685800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000" dirty="0">
                <a:solidFill>
                  <a:srgbClr val="0033CC"/>
                </a:solidFill>
                <a:latin typeface="Trebuchet MS" pitchFamily="34" charset="0"/>
              </a:rPr>
              <a:t>Q. Miao, F. Xiao, H. Huang, L. Sun and R. Wang, "Smart attendance system based on frequency distribution algorithm with passive RFID tags," in Tsinghua Science and Technology, vol. 25, no. 2, pp. 217-226, April 2020, </a:t>
            </a:r>
            <a:r>
              <a:rPr lang="en-IN" sz="2000" dirty="0" err="1">
                <a:solidFill>
                  <a:srgbClr val="0033CC"/>
                </a:solidFill>
                <a:latin typeface="Trebuchet MS" pitchFamily="34" charset="0"/>
              </a:rPr>
              <a:t>doi</a:t>
            </a:r>
            <a:r>
              <a:rPr lang="en-IN" sz="2000" dirty="0">
                <a:solidFill>
                  <a:srgbClr val="0033CC"/>
                </a:solidFill>
                <a:latin typeface="Trebuchet MS" pitchFamily="34" charset="0"/>
              </a:rPr>
              <a:t>: 10.26599/TST.2018.9010141.</a:t>
            </a:r>
          </a:p>
          <a:p>
            <a:pPr marL="685800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33CC"/>
                </a:solidFill>
                <a:latin typeface="Trebuchet MS" pitchFamily="34" charset="0"/>
              </a:rPr>
              <a:t>Suresh S., H. N. S. Anusha, T. </a:t>
            </a:r>
            <a:r>
              <a:rPr lang="en-US" sz="2000" dirty="0" err="1">
                <a:solidFill>
                  <a:srgbClr val="0033CC"/>
                </a:solidFill>
                <a:latin typeface="Trebuchet MS" pitchFamily="34" charset="0"/>
              </a:rPr>
              <a:t>Rajath</a:t>
            </a:r>
            <a:r>
              <a:rPr lang="en-US" sz="2000" dirty="0">
                <a:solidFill>
                  <a:srgbClr val="0033CC"/>
                </a:solidFill>
                <a:latin typeface="Trebuchet MS" pitchFamily="34" charset="0"/>
              </a:rPr>
              <a:t>, P. Soundarya and S. V. P. </a:t>
            </a:r>
            <a:r>
              <a:rPr lang="en-US" sz="2000" dirty="0" err="1">
                <a:solidFill>
                  <a:srgbClr val="0033CC"/>
                </a:solidFill>
                <a:latin typeface="Trebuchet MS" pitchFamily="34" charset="0"/>
              </a:rPr>
              <a:t>Vudatha</a:t>
            </a:r>
            <a:r>
              <a:rPr lang="en-US" sz="2000" dirty="0">
                <a:solidFill>
                  <a:srgbClr val="0033CC"/>
                </a:solidFill>
                <a:latin typeface="Trebuchet MS" pitchFamily="34" charset="0"/>
              </a:rPr>
              <a:t>, "Automatic lighting and Control System For Classroom," 2016 International Conference on ICT in Business Industry &amp; Government (ICTBIG), 2016, pp. 1-6, </a:t>
            </a:r>
            <a:r>
              <a:rPr lang="en-US" sz="2000" dirty="0" err="1">
                <a:solidFill>
                  <a:srgbClr val="0033CC"/>
                </a:solidFill>
                <a:latin typeface="Trebuchet MS" pitchFamily="34" charset="0"/>
              </a:rPr>
              <a:t>doi</a:t>
            </a:r>
            <a:r>
              <a:rPr lang="en-US" sz="2000" dirty="0">
                <a:solidFill>
                  <a:srgbClr val="0033CC"/>
                </a:solidFill>
                <a:latin typeface="Trebuchet MS" pitchFamily="34" charset="0"/>
              </a:rPr>
              <a:t>: 10.1109/ICTBIG.2016.7892666.</a:t>
            </a:r>
          </a:p>
          <a:p>
            <a:pPr marL="685800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000" dirty="0">
                <a:solidFill>
                  <a:srgbClr val="0033CC"/>
                </a:solidFill>
                <a:latin typeface="Trebuchet MS" pitchFamily="34" charset="0"/>
              </a:rPr>
              <a:t>S. Bhattacharya, G. S. </a:t>
            </a:r>
            <a:r>
              <a:rPr lang="en-IN" sz="2000" dirty="0" err="1">
                <a:solidFill>
                  <a:srgbClr val="0033CC"/>
                </a:solidFill>
                <a:latin typeface="Trebuchet MS" pitchFamily="34" charset="0"/>
              </a:rPr>
              <a:t>Nainala</a:t>
            </a:r>
            <a:r>
              <a:rPr lang="en-IN" sz="2000" dirty="0">
                <a:solidFill>
                  <a:srgbClr val="0033CC"/>
                </a:solidFill>
                <a:latin typeface="Trebuchet MS" pitchFamily="34" charset="0"/>
              </a:rPr>
              <a:t>, P. Das and A. </a:t>
            </a:r>
            <a:r>
              <a:rPr lang="en-IN" sz="2000" dirty="0" err="1">
                <a:solidFill>
                  <a:srgbClr val="0033CC"/>
                </a:solidFill>
                <a:latin typeface="Trebuchet MS" pitchFamily="34" charset="0"/>
              </a:rPr>
              <a:t>Routray</a:t>
            </a:r>
            <a:r>
              <a:rPr lang="en-IN" sz="2000" dirty="0">
                <a:solidFill>
                  <a:srgbClr val="0033CC"/>
                </a:solidFill>
                <a:latin typeface="Trebuchet MS" pitchFamily="34" charset="0"/>
              </a:rPr>
              <a:t>, "Smart Attendance Monitoring System (SAMS): A Face Recognition Based Attendance System for Classroom Environment," 2018 IEEE 18th International Conference on Advanced Learning Technologies (ICALT), 2018, pp. 358-360, </a:t>
            </a:r>
            <a:r>
              <a:rPr lang="en-IN" sz="2000" dirty="0" err="1">
                <a:solidFill>
                  <a:srgbClr val="0033CC"/>
                </a:solidFill>
                <a:latin typeface="Trebuchet MS" pitchFamily="34" charset="0"/>
              </a:rPr>
              <a:t>doi</a:t>
            </a:r>
            <a:r>
              <a:rPr lang="en-IN" sz="2000" dirty="0">
                <a:solidFill>
                  <a:srgbClr val="0033CC"/>
                </a:solidFill>
                <a:latin typeface="Trebuchet MS" pitchFamily="34" charset="0"/>
              </a:rPr>
              <a:t>: 10.1109/ICALT.2018.00090.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00200" y="1676400"/>
            <a:ext cx="8534400" cy="47244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IN" sz="2000" kern="0" dirty="0">
              <a:solidFill>
                <a:srgbClr val="0000FF"/>
              </a:solidFill>
              <a:latin typeface="Trebuchet MS" pitchFamily="34" charset="0"/>
            </a:endParaRP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IN" sz="2000" kern="0" dirty="0">
              <a:solidFill>
                <a:srgbClr val="0000FF"/>
              </a:solidFill>
              <a:latin typeface="Trebuchet MS" pitchFamily="34" charset="0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Abstract and Scope of the Project.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Suggestions from Review – 1.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Approach &amp; Architectural Design or Framework.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Progress and Demonstration.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Timeline for Pending Tasks.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Conclusion.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References.</a:t>
            </a: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Outline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71485" y="3352800"/>
            <a:ext cx="25065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dirty="0">
                <a:solidFill>
                  <a:srgbClr val="FF0000"/>
                </a:solidFill>
                <a:latin typeface="Trebuchet MS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9600" y="1690694"/>
            <a:ext cx="10744200" cy="4710106"/>
          </a:xfrm>
          <a:prstGeom prst="rect">
            <a:avLst/>
          </a:prstGeom>
        </p:spPr>
        <p:txBody>
          <a:bodyPr/>
          <a:lstStyle/>
          <a:p>
            <a:pPr marL="342891" indent="127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2400" kern="0" dirty="0">
                <a:solidFill>
                  <a:srgbClr val="0033CC"/>
                </a:solidFill>
                <a:latin typeface="Trebuchet MS" pitchFamily="34" charset="0"/>
              </a:rPr>
              <a:t> </a:t>
            </a:r>
            <a:r>
              <a:rPr lang="en-IN" sz="2000" kern="0" dirty="0">
                <a:solidFill>
                  <a:srgbClr val="0033CC"/>
                </a:solidFill>
                <a:latin typeface="Trebuchet MS" pitchFamily="34" charset="0"/>
              </a:rPr>
              <a:t>Problem Statement:</a:t>
            </a:r>
          </a:p>
          <a:p>
            <a:pPr marL="685791" indent="-342900" algn="just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sz="2000" kern="0" dirty="0">
                <a:solidFill>
                  <a:srgbClr val="0033CC"/>
                </a:solidFill>
                <a:latin typeface="Trebuchet MS" pitchFamily="34" charset="0"/>
              </a:rPr>
              <a:t>A proposal for an IoT-based intelligent environment, with the primary objective of energy optimization and an intelligent, yet reliable attendance system that focuses on reducing latency to give an enhanced learning experience.</a:t>
            </a:r>
            <a:endParaRPr lang="en-IN" sz="2000" kern="0" dirty="0">
              <a:solidFill>
                <a:srgbClr val="0033CC"/>
              </a:solidFill>
              <a:latin typeface="Trebuchet MS" pitchFamily="34" charset="0"/>
            </a:endParaRPr>
          </a:p>
          <a:p>
            <a:pPr marL="685791" indent="-342900" algn="just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endParaRPr lang="en-IN" sz="2000" kern="0" dirty="0">
              <a:solidFill>
                <a:srgbClr val="0033CC"/>
              </a:solidFill>
              <a:latin typeface="Trebuchet MS" pitchFamily="34" charset="0"/>
            </a:endParaRPr>
          </a:p>
          <a:p>
            <a:pPr marL="342891" indent="127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2000" kern="0" dirty="0">
                <a:solidFill>
                  <a:srgbClr val="0033CC"/>
                </a:solidFill>
                <a:latin typeface="Trebuchet MS" pitchFamily="34" charset="0"/>
              </a:rPr>
              <a:t> Abstract:</a:t>
            </a:r>
          </a:p>
          <a:p>
            <a:pPr marL="800091" indent="-457200" algn="just" eaLnBrk="0" hangingPunct="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000" kern="0" dirty="0">
                <a:solidFill>
                  <a:srgbClr val="0033CC"/>
                </a:solidFill>
                <a:latin typeface="Trebuchet MS" pitchFamily="34" charset="0"/>
              </a:rPr>
              <a:t> For a long time, attendance has always been taken manually. This has caused multiple discrepancies and has wasted useful class time.</a:t>
            </a:r>
          </a:p>
          <a:p>
            <a:pPr marL="800091" indent="-457200" algn="just" eaLnBrk="0" hangingPunct="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000" kern="0" dirty="0">
                <a:solidFill>
                  <a:srgbClr val="0033CC"/>
                </a:solidFill>
                <a:latin typeface="Trebuchet MS" pitchFamily="34" charset="0"/>
              </a:rPr>
              <a:t>In addition to this, classroom equipment like fans etc. have occasionally been left on thereby wasting considerable energy.</a:t>
            </a:r>
          </a:p>
          <a:p>
            <a:pPr marL="342891" algn="just" eaLnBrk="0" hangingPunct="0">
              <a:spcBef>
                <a:spcPct val="20000"/>
              </a:spcBef>
              <a:defRPr/>
            </a:pPr>
            <a:endParaRPr lang="en-US" sz="2000" kern="0" dirty="0">
              <a:solidFill>
                <a:srgbClr val="0033CC"/>
              </a:solidFill>
              <a:latin typeface="Trebuchet MS" pitchFamily="34" charset="0"/>
            </a:endParaRPr>
          </a:p>
          <a:p>
            <a:pPr marL="342891" indent="127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rgbClr val="0033CC"/>
                </a:solidFill>
                <a:latin typeface="Trebuchet MS" pitchFamily="34" charset="0"/>
              </a:rPr>
              <a:t> Scope:</a:t>
            </a:r>
          </a:p>
          <a:p>
            <a:pPr marL="685791" indent="-342900" algn="just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IN" sz="2000" kern="0" dirty="0">
                <a:solidFill>
                  <a:srgbClr val="0033CC"/>
                </a:solidFill>
                <a:latin typeface="Trebuchet MS" pitchFamily="34" charset="0"/>
              </a:rPr>
              <a:t>We are planning to firstly implement this project in our own campus and then extend it to other institutions.</a:t>
            </a: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Abstract and Scope</a:t>
            </a:r>
          </a:p>
        </p:txBody>
      </p:sp>
    </p:spTree>
    <p:extLst>
      <p:ext uri="{BB962C8B-B14F-4D97-AF65-F5344CB8AC3E}">
        <p14:creationId xmlns:p14="http://schemas.microsoft.com/office/powerpoint/2010/main" val="3421857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62000" y="2188868"/>
            <a:ext cx="9982200" cy="4211931"/>
          </a:xfrm>
          <a:prstGeom prst="rect">
            <a:avLst/>
          </a:prstGeom>
        </p:spPr>
        <p:txBody>
          <a:bodyPr/>
          <a:lstStyle/>
          <a:p>
            <a:pPr marL="342891" indent="127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2400" kern="0" dirty="0">
                <a:solidFill>
                  <a:srgbClr val="0033CC"/>
                </a:solidFill>
                <a:latin typeface="Trebuchet MS" pitchFamily="34" charset="0"/>
              </a:rPr>
              <a:t> Provide the suggestions and remarks given by the panel members: </a:t>
            </a:r>
          </a:p>
          <a:p>
            <a:pPr marL="342891" algn="just" eaLnBrk="0" hangingPunct="0">
              <a:spcBef>
                <a:spcPct val="20000"/>
              </a:spcBef>
              <a:defRPr/>
            </a:pPr>
            <a:r>
              <a:rPr lang="en-IN" sz="2400" kern="0" dirty="0">
                <a:solidFill>
                  <a:srgbClr val="0033CC"/>
                </a:solidFill>
                <a:latin typeface="Trebuchet MS" pitchFamily="34" charset="0"/>
              </a:rPr>
              <a:t>1. Concerns on type of ML/AI analysis used for the Project.</a:t>
            </a:r>
          </a:p>
          <a:p>
            <a:pPr marL="342891" algn="just" eaLnBrk="0" hangingPunct="0">
              <a:spcBef>
                <a:spcPct val="20000"/>
              </a:spcBef>
              <a:defRPr/>
            </a:pPr>
            <a:endParaRPr lang="en-IN" sz="2400" kern="0" dirty="0">
              <a:solidFill>
                <a:srgbClr val="0033CC"/>
              </a:solidFill>
              <a:latin typeface="Trebuchet MS" pitchFamily="34" charset="0"/>
            </a:endParaRPr>
          </a:p>
          <a:p>
            <a:pPr marL="342891" indent="127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2400" kern="0" dirty="0">
                <a:solidFill>
                  <a:srgbClr val="0033CC"/>
                </a:solidFill>
                <a:latin typeface="Trebuchet MS" pitchFamily="34" charset="0"/>
              </a:rPr>
              <a:t> Mention the feasibility on the same showing the progress:</a:t>
            </a:r>
          </a:p>
          <a:p>
            <a:pPr marL="342891" algn="just" eaLnBrk="0" hangingPunct="0">
              <a:spcBef>
                <a:spcPct val="20000"/>
              </a:spcBef>
              <a:defRPr/>
            </a:pPr>
            <a:r>
              <a:rPr lang="en-IN" sz="2400" kern="0" dirty="0">
                <a:solidFill>
                  <a:srgbClr val="0033CC"/>
                </a:solidFill>
                <a:latin typeface="Trebuchet MS" pitchFamily="34" charset="0"/>
              </a:rPr>
              <a:t>1. Explored Tableau and Neo4j graph database application as a tool for visualization.</a:t>
            </a: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Suggestions from Review - 1</a:t>
            </a:r>
          </a:p>
        </p:txBody>
      </p:sp>
    </p:spTree>
    <p:extLst>
      <p:ext uri="{BB962C8B-B14F-4D97-AF65-F5344CB8AC3E}">
        <p14:creationId xmlns:p14="http://schemas.microsoft.com/office/powerpoint/2010/main" val="4205369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 txBox="1"/>
          <p:nvPr/>
        </p:nvSpPr>
        <p:spPr>
          <a:xfrm>
            <a:off x="2895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Proposed Methodology / Approach -1</a:t>
            </a:r>
            <a:endParaRPr lang="en-US" sz="2400" dirty="0"/>
          </a:p>
        </p:txBody>
      </p:sp>
      <p:sp>
        <p:nvSpPr>
          <p:cNvPr id="54" name="Google Shape;54;p7"/>
          <p:cNvSpPr txBox="1"/>
          <p:nvPr/>
        </p:nvSpPr>
        <p:spPr>
          <a:xfrm>
            <a:off x="685800" y="1295400"/>
            <a:ext cx="10972800" cy="52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sz="2400" b="1" dirty="0">
                <a:solidFill>
                  <a:srgbClr val="0033CC"/>
                </a:solidFill>
                <a:latin typeface="Trebuchet MS" panose="020B0603020202020204" pitchFamily="34" charset="0"/>
              </a:rPr>
              <a:t>Attendance:</a:t>
            </a:r>
          </a:p>
          <a:p>
            <a:pPr algn="l"/>
            <a:endParaRPr lang="en-US" sz="2400" b="1" i="0" u="none" strike="noStrike" baseline="0" dirty="0">
              <a:solidFill>
                <a:srgbClr val="0033CC"/>
              </a:solidFill>
              <a:latin typeface="Trebuchet MS" panose="020B0603020202020204" pitchFamily="34" charset="0"/>
            </a:endParaRPr>
          </a:p>
          <a:p>
            <a:pPr marL="457200" indent="-457200" algn="l">
              <a:buClr>
                <a:srgbClr val="FF0000"/>
              </a:buClr>
              <a:buFont typeface="+mj-lt"/>
              <a:buAutoNum type="arabicPeriod"/>
            </a:pPr>
            <a:r>
              <a:rPr lang="en-US" sz="2400" i="0" u="none" strike="noStrike" baseline="0" dirty="0">
                <a:solidFill>
                  <a:srgbClr val="0033CC"/>
                </a:solidFill>
                <a:latin typeface="Trebuchet MS" panose="020B0603020202020204" pitchFamily="34" charset="0"/>
              </a:rPr>
              <a:t>Attendance can be taken electronically by means of a biometric optical </a:t>
            </a:r>
            <a:r>
              <a:rPr lang="en-IN" sz="2400" i="0" u="none" strike="noStrike" baseline="0" dirty="0">
                <a:solidFill>
                  <a:srgbClr val="0033CC"/>
                </a:solidFill>
                <a:latin typeface="Trebuchet MS" panose="020B0603020202020204" pitchFamily="34" charset="0"/>
              </a:rPr>
              <a:t>fingerprint scanner.</a:t>
            </a:r>
          </a:p>
          <a:p>
            <a:pPr marL="457200" indent="-457200" algn="l">
              <a:buClr>
                <a:srgbClr val="FF0000"/>
              </a:buClr>
              <a:buFont typeface="+mj-lt"/>
              <a:buAutoNum type="arabicPeriod"/>
            </a:pPr>
            <a:endParaRPr lang="en-IN" sz="2400" i="0" u="none" strike="noStrike" baseline="0" dirty="0">
              <a:solidFill>
                <a:srgbClr val="0033CC"/>
              </a:solidFill>
              <a:latin typeface="Trebuchet MS" panose="020B0603020202020204" pitchFamily="34" charset="0"/>
            </a:endParaRPr>
          </a:p>
          <a:p>
            <a:pPr marL="457200" indent="-457200" algn="l">
              <a:buClr>
                <a:srgbClr val="FF0000"/>
              </a:buClr>
              <a:buFont typeface="+mj-lt"/>
              <a:buAutoNum type="arabicPeriod"/>
            </a:pPr>
            <a:r>
              <a:rPr lang="en-US" sz="2400" i="0" u="none" strike="noStrike" baseline="0" dirty="0">
                <a:solidFill>
                  <a:srgbClr val="0033CC"/>
                </a:solidFill>
                <a:latin typeface="Trebuchet MS" panose="020B0603020202020204" pitchFamily="34" charset="0"/>
              </a:rPr>
              <a:t>Security and integrity can be ensured by making the biometric module portable and modular - a small phone sized module carried by the teachers.</a:t>
            </a:r>
          </a:p>
          <a:p>
            <a:pPr marL="457200" indent="-457200" algn="l">
              <a:buClr>
                <a:srgbClr val="FF0000"/>
              </a:buClr>
              <a:buFont typeface="+mj-lt"/>
              <a:buAutoNum type="arabicPeriod"/>
            </a:pPr>
            <a:endParaRPr lang="en-US" sz="2400" i="0" u="none" strike="noStrike" baseline="0" dirty="0">
              <a:solidFill>
                <a:srgbClr val="0033CC"/>
              </a:solidFill>
              <a:latin typeface="Trebuchet MS" panose="020B0603020202020204" pitchFamily="34" charset="0"/>
            </a:endParaRPr>
          </a:p>
          <a:p>
            <a:pPr marL="457200" indent="-457200" algn="l">
              <a:buClr>
                <a:srgbClr val="FF0000"/>
              </a:buClr>
              <a:buFont typeface="+mj-lt"/>
              <a:buAutoNum type="arabicPeriod"/>
            </a:pPr>
            <a:r>
              <a:rPr lang="en-US" sz="2400" i="0" u="none" strike="noStrike" baseline="0" dirty="0">
                <a:solidFill>
                  <a:srgbClr val="0033CC"/>
                </a:solidFill>
                <a:latin typeface="Trebuchet MS" panose="020B0603020202020204" pitchFamily="34" charset="0"/>
              </a:rPr>
              <a:t>The teacher can pass around/have each of the students scan their prints and register their attendance with no manual intervention.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 txBox="1"/>
          <p:nvPr/>
        </p:nvSpPr>
        <p:spPr>
          <a:xfrm>
            <a:off x="2895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Proposed Methodology / Approach -2</a:t>
            </a:r>
            <a:endParaRPr lang="en-US" sz="2400" dirty="0"/>
          </a:p>
        </p:txBody>
      </p:sp>
      <p:sp>
        <p:nvSpPr>
          <p:cNvPr id="54" name="Google Shape;54;p7"/>
          <p:cNvSpPr txBox="1"/>
          <p:nvPr/>
        </p:nvSpPr>
        <p:spPr>
          <a:xfrm>
            <a:off x="457200" y="1371600"/>
            <a:ext cx="10591800" cy="514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80000"/>
            </a:pPr>
            <a:r>
              <a:rPr lang="en-US" sz="2400" b="1" dirty="0">
                <a:solidFill>
                  <a:srgbClr val="0033CC"/>
                </a:solidFill>
                <a:latin typeface="Trebuchet MS" panose="020B0603020202020204" pitchFamily="34" charset="0"/>
              </a:rPr>
              <a:t>Electricity Optimization:</a:t>
            </a:r>
          </a:p>
          <a:p>
            <a:pPr marL="457200" indent="-45720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+mj-lt"/>
              <a:buAutoNum type="arabicPeriod"/>
            </a:pPr>
            <a:endParaRPr lang="en-US" sz="2400" dirty="0">
              <a:solidFill>
                <a:srgbClr val="0033CC"/>
              </a:solidFill>
              <a:latin typeface="Trebuchet MS" panose="020B0603020202020204" pitchFamily="34" charset="0"/>
            </a:endParaRPr>
          </a:p>
          <a:p>
            <a:pPr marL="457200" indent="-45720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rgbClr val="0033CC"/>
                </a:solidFill>
                <a:latin typeface="Trebuchet MS" panose="020B0603020202020204" pitchFamily="34" charset="0"/>
              </a:rPr>
              <a:t>Spatial sensors placed at the edges of classrooms will notify the system of movement and activity in the room.</a:t>
            </a:r>
          </a:p>
          <a:p>
            <a:pPr marL="457200" indent="-45720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+mj-lt"/>
              <a:buAutoNum type="arabicPeriod"/>
            </a:pPr>
            <a:endParaRPr lang="en-US" sz="2400" dirty="0">
              <a:solidFill>
                <a:srgbClr val="0033CC"/>
              </a:solidFill>
              <a:latin typeface="Trebuchet MS" panose="020B0603020202020204" pitchFamily="34" charset="0"/>
            </a:endParaRPr>
          </a:p>
          <a:p>
            <a:pPr marL="457200" indent="-45720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rgbClr val="0033CC"/>
                </a:solidFill>
                <a:latin typeface="Trebuchet MS" panose="020B0603020202020204" pitchFamily="34" charset="0"/>
              </a:rPr>
              <a:t>Edge computed algorithms ensure that the lights and fans are turned on only at specific portions of the room incase of a large classroom/hallway.</a:t>
            </a:r>
          </a:p>
          <a:p>
            <a:pPr marL="457200" indent="-45720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+mj-lt"/>
              <a:buAutoNum type="arabicPeriod"/>
            </a:pPr>
            <a:endParaRPr lang="en-US" sz="2400" dirty="0">
              <a:solidFill>
                <a:srgbClr val="0033CC"/>
              </a:solidFill>
              <a:latin typeface="Trebuchet MS" panose="020B0603020202020204" pitchFamily="34" charset="0"/>
            </a:endParaRPr>
          </a:p>
          <a:p>
            <a:pPr marL="457200" indent="-45720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rgbClr val="0033CC"/>
                </a:solidFill>
                <a:latin typeface="Trebuchet MS" panose="020B0603020202020204" pitchFamily="34" charset="0"/>
              </a:rPr>
              <a:t>In case of manual fans, temperature monitors are used to add a level of cost-effective automation.</a:t>
            </a:r>
          </a:p>
        </p:txBody>
      </p:sp>
    </p:spTree>
    <p:extLst>
      <p:ext uri="{BB962C8B-B14F-4D97-AF65-F5344CB8AC3E}">
        <p14:creationId xmlns:p14="http://schemas.microsoft.com/office/powerpoint/2010/main" val="3731817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 txBox="1"/>
          <p:nvPr/>
        </p:nvSpPr>
        <p:spPr>
          <a:xfrm>
            <a:off x="2895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Approach</a:t>
            </a:r>
            <a:endParaRPr lang="en-US" sz="2400" dirty="0"/>
          </a:p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</p:txBody>
      </p:sp>
      <p:sp>
        <p:nvSpPr>
          <p:cNvPr id="54" name="Google Shape;54;p7"/>
          <p:cNvSpPr txBox="1"/>
          <p:nvPr/>
        </p:nvSpPr>
        <p:spPr>
          <a:xfrm>
            <a:off x="685800" y="2947800"/>
            <a:ext cx="9982200" cy="26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42950" lvl="1" indent="-28575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Application Components:</a:t>
            </a: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00150" lvl="2" indent="-28575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Attendance Logging Component</a:t>
            </a:r>
          </a:p>
          <a:p>
            <a:pPr marL="1200150" lvl="2" indent="-28575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Power Component</a:t>
            </a:r>
          </a:p>
          <a:p>
            <a:pPr marL="1200150" lvl="2" indent="-28575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Temperature Modulation Component</a:t>
            </a:r>
          </a:p>
          <a:p>
            <a:pPr marL="1200150" lvl="2" indent="-28575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Database Component </a:t>
            </a:r>
          </a:p>
          <a:p>
            <a:pPr marL="1200150" lvl="2" indent="-28575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lvl="1" indent="-28575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Components:</a:t>
            </a: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00150" lvl="2" indent="-28575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Raw Fingerprint Data</a:t>
            </a:r>
          </a:p>
          <a:p>
            <a:pPr marL="1200150" lvl="2" indent="-28575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Power Consumption Values</a:t>
            </a:r>
          </a:p>
          <a:p>
            <a:pPr marL="1200150" lvl="2" indent="-28575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Current Room temperature </a:t>
            </a:r>
          </a:p>
          <a:p>
            <a:pPr marL="1200150" lvl="2" indent="-28575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Database connectors</a:t>
            </a:r>
          </a:p>
          <a:p>
            <a:pPr marL="1200150" lvl="2" indent="-28575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EB9897-8FDE-4BB1-A186-C98F1FB012FB}"/>
              </a:ext>
            </a:extLst>
          </p:cNvPr>
          <p:cNvSpPr txBox="1"/>
          <p:nvPr/>
        </p:nvSpPr>
        <p:spPr>
          <a:xfrm>
            <a:off x="7239000" y="1690950"/>
            <a:ext cx="3429000" cy="2100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User Groups:</a:t>
            </a:r>
          </a:p>
          <a:p>
            <a:pPr marL="800100" lvl="1" indent="-34290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Teachers</a:t>
            </a:r>
          </a:p>
          <a:p>
            <a:pPr marL="800100" lvl="1" indent="-34290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Students</a:t>
            </a:r>
          </a:p>
          <a:p>
            <a:pPr marL="800100" lvl="1" indent="-34290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Administrator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3383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1905000" y="1143002"/>
            <a:ext cx="8763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Constraints, Assumptions &amp; Dependencies</a:t>
            </a: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752600"/>
            <a:ext cx="11582400" cy="4724400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Server Systems in the Institutions:</a:t>
            </a:r>
          </a:p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Our project, to an extent, depends upon how the server system exists at a particular institution.</a:t>
            </a:r>
          </a:p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indent="-342900" algn="just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Existing Wiring in Institutions:</a:t>
            </a:r>
          </a:p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It depends which wiring system exists at the institution because our project would work on almost every existing wiring system unless it’s very old.</a:t>
            </a:r>
          </a:p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indent="-342900" algn="just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Authenticity of Collected Data:</a:t>
            </a:r>
          </a:p>
          <a:p>
            <a:pPr algn="just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ct val="100000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Due to the present scenario, we must fabricate the data required in our project.</a:t>
            </a:r>
          </a:p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sz="2400" dirty="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3048000" y="1581151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8"/>
          <p:cNvSpPr txBox="1"/>
          <p:nvPr/>
        </p:nvSpPr>
        <p:spPr>
          <a:xfrm>
            <a:off x="2895600" y="1143001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Description</a:t>
            </a:r>
            <a:endParaRPr lang="en-US" sz="2400" dirty="0"/>
          </a:p>
        </p:txBody>
      </p:sp>
      <p:sp>
        <p:nvSpPr>
          <p:cNvPr id="62" name="Google Shape;62;p8"/>
          <p:cNvSpPr txBox="1"/>
          <p:nvPr/>
        </p:nvSpPr>
        <p:spPr>
          <a:xfrm>
            <a:off x="762000" y="1617675"/>
            <a:ext cx="10287000" cy="47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80000"/>
            </a:pPr>
            <a:endParaRPr lang="en-US" sz="2400" dirty="0">
              <a:solidFill>
                <a:srgbClr val="0033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06C8DC-536F-4A5B-93C3-FCF5D415CCD2}"/>
              </a:ext>
            </a:extLst>
          </p:cNvPr>
          <p:cNvSpPr txBox="1"/>
          <p:nvPr/>
        </p:nvSpPr>
        <p:spPr>
          <a:xfrm>
            <a:off x="914400" y="19050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33CC"/>
                </a:solidFill>
                <a:latin typeface="Trebuchet MS" panose="020B0603020202020204" pitchFamily="34" charset="0"/>
              </a:rPr>
              <a:t>Class Diagram: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4D0FE85-BFA2-4283-A8C9-AEB4D7917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652" y="1752600"/>
            <a:ext cx="7306695" cy="49441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stone Project - Review 3 - Template.pptx" id="{77E64785-C4AC-D447-9F20-AA3556BA4DEA}" vid="{211B08FD-A304-1146-A3C3-5229E601B3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Capstone Project - Review 3 - Template (1)</Template>
  <TotalTime>697</TotalTime>
  <Words>997</Words>
  <Application>Microsoft Office PowerPoint</Application>
  <PresentationFormat>Widescreen</PresentationFormat>
  <Paragraphs>152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Trebuchet MS</vt:lpstr>
      <vt:lpstr>Wingdings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KTwo Technology Solutions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Sunitha R</dc:creator>
  <cp:lastModifiedBy>Bhavan Naik</cp:lastModifiedBy>
  <cp:revision>207</cp:revision>
  <dcterms:created xsi:type="dcterms:W3CDTF">2020-11-22T08:14:37Z</dcterms:created>
  <dcterms:modified xsi:type="dcterms:W3CDTF">2021-09-16T09:05:51Z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