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7"/>
  </p:notesMasterIdLst>
  <p:handoutMasterIdLst>
    <p:handoutMasterId r:id="rId18"/>
  </p:handoutMasterIdLst>
  <p:sldIdLst>
    <p:sldId id="538" r:id="rId2"/>
    <p:sldId id="535" r:id="rId3"/>
    <p:sldId id="569" r:id="rId4"/>
    <p:sldId id="568" r:id="rId5"/>
    <p:sldId id="584" r:id="rId6"/>
    <p:sldId id="586" r:id="rId7"/>
    <p:sldId id="583" r:id="rId8"/>
    <p:sldId id="581" r:id="rId9"/>
    <p:sldId id="587" r:id="rId10"/>
    <p:sldId id="582" r:id="rId11"/>
    <p:sldId id="580" r:id="rId12"/>
    <p:sldId id="577" r:id="rId13"/>
    <p:sldId id="599" r:id="rId14"/>
    <p:sldId id="585" r:id="rId15"/>
    <p:sldId id="549" r:id="rId16"/>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0066"/>
    <a:srgbClr val="0000FF"/>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37" autoAdjust="0"/>
    <p:restoredTop sz="86811" autoAdjust="0"/>
  </p:normalViewPr>
  <p:slideViewPr>
    <p:cSldViewPr>
      <p:cViewPr varScale="1">
        <p:scale>
          <a:sx n="72" d="100"/>
          <a:sy n="72" d="100"/>
        </p:scale>
        <p:origin x="654" y="78"/>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10/16/2021</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10/16/2021</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extLst>
      <p:ext uri="{BB962C8B-B14F-4D97-AF65-F5344CB8AC3E}">
        <p14:creationId xmlns:p14="http://schemas.microsoft.com/office/powerpoint/2010/main" val="578513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8</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9</a:t>
            </a:fld>
            <a:endParaRPr lang="en-US"/>
          </a:p>
        </p:txBody>
      </p:sp>
    </p:spTree>
    <p:extLst>
      <p:ext uri="{BB962C8B-B14F-4D97-AF65-F5344CB8AC3E}">
        <p14:creationId xmlns:p14="http://schemas.microsoft.com/office/powerpoint/2010/main" val="1372494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10/16/2021</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10/16/2021</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10/16/2021</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10/16/2021</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10/16/2021</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10/16/2021</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10/16/2021</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10/16/2021</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10/16/2021</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10/16/2021</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pic>
        <p:nvPicPr>
          <p:cNvPr id="1026" name="Picture 2"/>
          <p:cNvPicPr>
            <a:picLocks noChangeAspect="1" noChangeArrowheads="1"/>
          </p:cNvPicPr>
          <p:nvPr userDrawn="1"/>
        </p:nvPicPr>
        <p:blipFill>
          <a:blip r:embed="rId11" cstate="print"/>
          <a:srcRect/>
          <a:stretch>
            <a:fillRect/>
          </a:stretch>
        </p:blipFill>
        <p:spPr bwMode="auto">
          <a:xfrm>
            <a:off x="11140888" y="304800"/>
            <a:ext cx="670112" cy="990600"/>
          </a:xfrm>
          <a:prstGeom prst="rect">
            <a:avLst/>
          </a:prstGeom>
          <a:noFill/>
          <a:ln w="9525">
            <a:noFill/>
            <a:miter lim="800000"/>
            <a:headEnd/>
            <a:tailEnd/>
          </a:ln>
          <a:effectLst/>
        </p:spPr>
      </p:pic>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docs.google.com/document/d/1qxi3upmOSM61n3BVeq5PylEkey1lJMuf/"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914400"/>
            <a:ext cx="7924800" cy="1446550"/>
          </a:xfrm>
          <a:prstGeom prst="rect">
            <a:avLst/>
          </a:prstGeom>
        </p:spPr>
        <p:txBody>
          <a:bodyPr wrap="square">
            <a:spAutoFit/>
          </a:bodyPr>
          <a:lstStyle/>
          <a:p>
            <a:pPr algn="ctr"/>
            <a:r>
              <a:rPr lang="en-US" sz="2800" dirty="0">
                <a:latin typeface="Trebuchet MS" pitchFamily="34" charset="0"/>
              </a:rPr>
              <a:t>UE18CS390B –Project Phase – 2</a:t>
            </a:r>
          </a:p>
          <a:p>
            <a:pPr algn="ctr"/>
            <a:endParaRPr lang="en-US" sz="2800" dirty="0">
              <a:latin typeface="Trebuchet MS" pitchFamily="34" charset="0"/>
            </a:endParaRPr>
          </a:p>
          <a:p>
            <a:pPr algn="ctr"/>
            <a:r>
              <a:rPr lang="en-US" sz="3200" b="1" dirty="0">
                <a:solidFill>
                  <a:srgbClr val="FF0000"/>
                </a:solidFill>
                <a:latin typeface="Trebuchet MS" pitchFamily="34" charset="0"/>
              </a:rPr>
              <a:t>Project Progress Review #3</a:t>
            </a:r>
          </a:p>
        </p:txBody>
      </p:sp>
      <p:sp>
        <p:nvSpPr>
          <p:cNvPr id="4" name="Google Shape;26;p3"/>
          <p:cNvSpPr txBox="1"/>
          <p:nvPr/>
        </p:nvSpPr>
        <p:spPr>
          <a:xfrm>
            <a:off x="1866900" y="3733800"/>
            <a:ext cx="8458200" cy="1371973"/>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IN" sz="2400" dirty="0">
                <a:solidFill>
                  <a:srgbClr val="0033CC"/>
                </a:solidFill>
                <a:latin typeface="Trebuchet MS"/>
                <a:ea typeface="Trebuchet MS"/>
                <a:cs typeface="Trebuchet MS"/>
                <a:sym typeface="Trebuchet MS"/>
              </a:rPr>
              <a:t>Project Title   : 	Smart Classroom Environment</a:t>
            </a:r>
          </a:p>
          <a:p>
            <a:pPr>
              <a:spcBef>
                <a:spcPts val="0"/>
              </a:spcBef>
              <a:spcAft>
                <a:spcPts val="0"/>
              </a:spcAft>
            </a:pPr>
            <a:r>
              <a:rPr lang="en-IN" sz="2400" dirty="0">
                <a:solidFill>
                  <a:srgbClr val="0033CC"/>
                </a:solidFill>
                <a:latin typeface="Trebuchet MS"/>
                <a:ea typeface="Trebuchet MS"/>
                <a:cs typeface="Trebuchet MS"/>
                <a:sym typeface="Trebuchet MS"/>
              </a:rPr>
              <a:t>Project ID       : 	71</a:t>
            </a:r>
          </a:p>
          <a:p>
            <a:pPr>
              <a:spcBef>
                <a:spcPts val="0"/>
              </a:spcBef>
              <a:spcAft>
                <a:spcPts val="0"/>
              </a:spcAft>
            </a:pPr>
            <a:r>
              <a:rPr lang="en-IN" sz="2400" dirty="0">
                <a:solidFill>
                  <a:srgbClr val="0033CC"/>
                </a:solidFill>
                <a:latin typeface="Trebuchet MS"/>
                <a:ea typeface="Trebuchet MS"/>
                <a:cs typeface="Trebuchet MS"/>
                <a:sym typeface="Trebuchet MS"/>
              </a:rPr>
              <a:t>Project Guide : 	Dr. Annapurna D             </a:t>
            </a:r>
          </a:p>
          <a:p>
            <a:pPr>
              <a:spcBef>
                <a:spcPts val="0"/>
              </a:spcBef>
              <a:spcAft>
                <a:spcPts val="0"/>
              </a:spcAft>
            </a:pPr>
            <a:r>
              <a:rPr lang="en-IN" sz="2400" dirty="0">
                <a:solidFill>
                  <a:srgbClr val="0033CC"/>
                </a:solidFill>
                <a:latin typeface="Trebuchet MS"/>
                <a:ea typeface="Trebuchet MS"/>
                <a:cs typeface="Trebuchet MS"/>
                <a:sym typeface="Trebuchet MS"/>
              </a:rPr>
              <a:t>Project Team  :  	Akshaya Visvanathan (PES2201800089)</a:t>
            </a:r>
          </a:p>
          <a:p>
            <a:pPr>
              <a:spcBef>
                <a:spcPts val="0"/>
              </a:spcBef>
              <a:spcAft>
                <a:spcPts val="0"/>
              </a:spcAft>
            </a:pPr>
            <a:r>
              <a:rPr lang="en-IN" sz="2400" dirty="0">
                <a:solidFill>
                  <a:srgbClr val="0033CC"/>
                </a:solidFill>
                <a:latin typeface="Trebuchet MS"/>
                <a:ea typeface="Trebuchet MS"/>
                <a:cs typeface="Trebuchet MS"/>
                <a:sym typeface="Trebuchet MS"/>
              </a:rPr>
              <a:t>			Bhavan Naik (PES2201800047)</a:t>
            </a:r>
          </a:p>
          <a:p>
            <a:pPr>
              <a:spcBef>
                <a:spcPts val="0"/>
              </a:spcBef>
              <a:spcAft>
                <a:spcPts val="0"/>
              </a:spcAft>
            </a:pPr>
            <a:r>
              <a:rPr lang="en-IN" sz="2400" dirty="0">
                <a:solidFill>
                  <a:srgbClr val="0033CC"/>
                </a:solidFill>
                <a:latin typeface="Trebuchet MS"/>
                <a:ea typeface="Trebuchet MS"/>
                <a:cs typeface="Trebuchet MS"/>
                <a:sym typeface="Trebuchet MS"/>
              </a:rPr>
              <a:t>			Akhil S Kumar (PES2201800137)</a:t>
            </a:r>
          </a:p>
          <a:p>
            <a:pPr>
              <a:spcBef>
                <a:spcPts val="0"/>
              </a:spcBef>
              <a:spcAft>
                <a:spcPts val="0"/>
              </a:spcAft>
            </a:pPr>
            <a:r>
              <a:rPr lang="en-IN" sz="2400" dirty="0">
                <a:solidFill>
                  <a:srgbClr val="0033CC"/>
                </a:solidFill>
                <a:latin typeface="Trebuchet MS"/>
                <a:ea typeface="Trebuchet MS"/>
                <a:cs typeface="Trebuchet MS"/>
                <a:sym typeface="Trebuchet MS"/>
              </a:rPr>
              <a:t>			Atharva Moghe (PES2201800131)</a:t>
            </a: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Results and Discussion</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685800" y="1905001"/>
            <a:ext cx="10287001" cy="3046988"/>
          </a:xfrm>
          <a:prstGeom prst="rect">
            <a:avLst/>
          </a:prstGeom>
          <a:noFill/>
        </p:spPr>
        <p:txBody>
          <a:bodyPr wrap="square">
            <a:spAutoFit/>
          </a:bodyPr>
          <a:lstStyle/>
          <a:p>
            <a:pPr marL="342900" lvl="0" indent="-342900" algn="just">
              <a:spcBef>
                <a:spcPts val="0"/>
              </a:spcBef>
              <a:spcAft>
                <a:spcPts val="0"/>
              </a:spcAft>
              <a:buClr>
                <a:srgbClr val="FF0000"/>
              </a:buClr>
              <a:buSzPct val="100000"/>
              <a:buFont typeface="Arial" panose="020B0604020202020204" pitchFamily="34" charset="0"/>
              <a:buChar char="•"/>
            </a:pPr>
            <a:r>
              <a:rPr lang="en-US" sz="2400" dirty="0">
                <a:solidFill>
                  <a:srgbClr val="0033CC"/>
                </a:solidFill>
                <a:latin typeface="Trebuchet MS"/>
                <a:ea typeface="Trebuchet MS"/>
                <a:cs typeface="Trebuchet MS"/>
                <a:sym typeface="Trebuchet MS"/>
              </a:rPr>
              <a:t>Results are the same as expected.</a:t>
            </a:r>
          </a:p>
          <a:p>
            <a:pPr marL="342900" lvl="0" indent="-342900" algn="just">
              <a:spcBef>
                <a:spcPts val="0"/>
              </a:spcBef>
              <a:spcAft>
                <a:spcPts val="0"/>
              </a:spcAft>
              <a:buClr>
                <a:srgbClr val="FF0000"/>
              </a:buClr>
              <a:buSzPct val="100000"/>
              <a:buFont typeface="Arial" panose="020B0604020202020204" pitchFamily="34" charset="0"/>
              <a:buChar char="•"/>
            </a:pPr>
            <a:endParaRPr lang="en-US" sz="2400" dirty="0">
              <a:solidFill>
                <a:srgbClr val="0033CC"/>
              </a:solidFill>
              <a:latin typeface="Trebuchet MS"/>
              <a:ea typeface="Trebuchet MS"/>
              <a:cs typeface="Trebuchet MS"/>
              <a:sym typeface="Trebuchet MS"/>
            </a:endParaRPr>
          </a:p>
          <a:p>
            <a:pPr marL="342900" lvl="0" indent="-342900" algn="just">
              <a:spcBef>
                <a:spcPts val="0"/>
              </a:spcBef>
              <a:spcAft>
                <a:spcPts val="0"/>
              </a:spcAft>
              <a:buClr>
                <a:srgbClr val="FF0000"/>
              </a:buClr>
              <a:buSzPct val="100000"/>
              <a:buFont typeface="Arial" panose="020B0604020202020204" pitchFamily="34" charset="0"/>
              <a:buChar char="•"/>
            </a:pPr>
            <a:r>
              <a:rPr lang="en-US" sz="2400" dirty="0">
                <a:solidFill>
                  <a:srgbClr val="0033CC"/>
                </a:solidFill>
                <a:latin typeface="Trebuchet MS"/>
                <a:ea typeface="Trebuchet MS"/>
                <a:cs typeface="Trebuchet MS"/>
                <a:sym typeface="Trebuchet MS"/>
              </a:rPr>
              <a:t>All the modules are working as they are supposed to be running.</a:t>
            </a:r>
          </a:p>
          <a:p>
            <a:pPr marL="342900" lvl="0" indent="-342900" algn="just">
              <a:spcBef>
                <a:spcPts val="0"/>
              </a:spcBef>
              <a:spcAft>
                <a:spcPts val="0"/>
              </a:spcAft>
              <a:buClr>
                <a:srgbClr val="FF0000"/>
              </a:buClr>
              <a:buSzPct val="100000"/>
              <a:buFont typeface="Arial" panose="020B0604020202020204" pitchFamily="34" charset="0"/>
              <a:buChar char="•"/>
            </a:pPr>
            <a:endParaRPr lang="en-US" sz="2400" dirty="0">
              <a:solidFill>
                <a:srgbClr val="0033CC"/>
              </a:solidFill>
              <a:latin typeface="Trebuchet MS"/>
              <a:ea typeface="Trebuchet MS"/>
              <a:cs typeface="Trebuchet MS"/>
              <a:sym typeface="Trebuchet MS"/>
            </a:endParaRPr>
          </a:p>
          <a:p>
            <a:pPr marL="342900" lvl="0" indent="-342900" algn="just">
              <a:spcBef>
                <a:spcPts val="0"/>
              </a:spcBef>
              <a:spcAft>
                <a:spcPts val="0"/>
              </a:spcAft>
              <a:buClr>
                <a:srgbClr val="FF0000"/>
              </a:buClr>
              <a:buSzPct val="100000"/>
              <a:buFont typeface="Arial" panose="020B0604020202020204" pitchFamily="34" charset="0"/>
              <a:buChar char="•"/>
            </a:pPr>
            <a:r>
              <a:rPr lang="en-US" sz="2400" dirty="0">
                <a:solidFill>
                  <a:srgbClr val="0033CC"/>
                </a:solidFill>
                <a:latin typeface="Trebuchet MS"/>
                <a:ea typeface="Trebuchet MS"/>
                <a:cs typeface="Trebuchet MS"/>
                <a:sym typeface="Trebuchet MS"/>
              </a:rPr>
              <a:t>The only deviation from the original plan is that we were not able to collect data from all students due to the pandemic and only data belonging to the group members is used in this project.</a:t>
            </a:r>
            <a:endParaRPr lang="en-US" sz="2400" dirty="0">
              <a:solidFill>
                <a:srgbClr val="0033CC"/>
              </a:solidFill>
              <a:latin typeface="Trebuchet MS"/>
              <a:ea typeface="Arial"/>
              <a:cs typeface="Arial"/>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Timeline – Update on Tasks</a:t>
            </a:r>
            <a:endParaRPr lang="en-US" sz="2400" dirty="0"/>
          </a:p>
        </p:txBody>
      </p:sp>
      <p:pic>
        <p:nvPicPr>
          <p:cNvPr id="6" name="Picture 5">
            <a:extLst>
              <a:ext uri="{FF2B5EF4-FFF2-40B4-BE49-F238E27FC236}">
                <a16:creationId xmlns:a16="http://schemas.microsoft.com/office/drawing/2014/main" id="{197EFFE7-871C-4503-8578-458A51B6D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814327"/>
            <a:ext cx="8382000" cy="44833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Conclusion and Future work</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457201" y="1905001"/>
            <a:ext cx="10515600" cy="2677656"/>
          </a:xfrm>
          <a:prstGeom prst="rect">
            <a:avLst/>
          </a:prstGeom>
          <a:noFill/>
        </p:spPr>
        <p:txBody>
          <a:bodyPr wrap="square">
            <a:spAutoFit/>
          </a:bodyPr>
          <a:lstStyle/>
          <a:p>
            <a:pPr algn="just">
              <a:spcBef>
                <a:spcPts val="0"/>
              </a:spcBef>
              <a:spcAft>
                <a:spcPts val="0"/>
              </a:spcAft>
            </a:pPr>
            <a:r>
              <a:rPr lang="en-US" sz="2400" b="1" dirty="0">
                <a:solidFill>
                  <a:srgbClr val="0033CC"/>
                </a:solidFill>
                <a:latin typeface="Trebuchet MS"/>
                <a:ea typeface="Trebuchet MS"/>
                <a:cs typeface="Trebuchet MS"/>
                <a:sym typeface="Trebuchet MS"/>
              </a:rPr>
              <a:t>Conclusions:</a:t>
            </a:r>
          </a:p>
          <a:p>
            <a:pPr marL="342900" indent="-342900" algn="just">
              <a:spcBef>
                <a:spcPts val="0"/>
              </a:spcBef>
              <a:spcAft>
                <a:spcPts val="0"/>
              </a:spcAft>
              <a:buClr>
                <a:srgbClr val="FF0000"/>
              </a:buClr>
              <a:buFont typeface="Arial" panose="020B0604020202020204" pitchFamily="34" charset="0"/>
              <a:buChar char="•"/>
            </a:pPr>
            <a:r>
              <a:rPr lang="en-US" sz="2400" dirty="0">
                <a:solidFill>
                  <a:srgbClr val="0033CC"/>
                </a:solidFill>
                <a:latin typeface="Trebuchet MS"/>
                <a:ea typeface="Trebuchet MS"/>
                <a:cs typeface="Trebuchet MS"/>
                <a:sym typeface="Trebuchet MS"/>
              </a:rPr>
              <a:t>The project is completed.</a:t>
            </a:r>
          </a:p>
          <a:p>
            <a:pPr marL="342900" indent="-342900" algn="just">
              <a:spcBef>
                <a:spcPts val="0"/>
              </a:spcBef>
              <a:spcAft>
                <a:spcPts val="0"/>
              </a:spcAft>
              <a:buClr>
                <a:srgbClr val="FF0000"/>
              </a:buClr>
              <a:buFont typeface="Arial" panose="020B0604020202020204" pitchFamily="34" charset="0"/>
              <a:buChar char="•"/>
            </a:pPr>
            <a:r>
              <a:rPr lang="en-US" sz="2400" dirty="0">
                <a:solidFill>
                  <a:srgbClr val="0033CC"/>
                </a:solidFill>
                <a:latin typeface="Trebuchet MS"/>
                <a:ea typeface="Trebuchet MS"/>
                <a:cs typeface="Trebuchet MS"/>
                <a:sym typeface="Trebuchet MS"/>
              </a:rPr>
              <a:t>Only the IEEE Report is left to be done.</a:t>
            </a:r>
          </a:p>
          <a:p>
            <a:pPr algn="just">
              <a:spcBef>
                <a:spcPts val="0"/>
              </a:spcBef>
              <a:spcAft>
                <a:spcPts val="0"/>
              </a:spcAft>
            </a:pPr>
            <a:endParaRPr lang="en-US" sz="2400" dirty="0">
              <a:solidFill>
                <a:srgbClr val="0033CC"/>
              </a:solidFill>
              <a:latin typeface="Trebuchet MS"/>
              <a:ea typeface="Trebuchet MS"/>
              <a:cs typeface="Trebuchet MS"/>
              <a:sym typeface="Trebuchet MS"/>
            </a:endParaRPr>
          </a:p>
          <a:p>
            <a:pPr algn="just">
              <a:spcBef>
                <a:spcPts val="0"/>
              </a:spcBef>
              <a:spcAft>
                <a:spcPts val="0"/>
              </a:spcAft>
            </a:pPr>
            <a:r>
              <a:rPr lang="en-US" sz="2400" b="1" dirty="0">
                <a:solidFill>
                  <a:srgbClr val="0033CC"/>
                </a:solidFill>
                <a:latin typeface="Trebuchet MS"/>
                <a:ea typeface="Trebuchet MS"/>
                <a:cs typeface="Trebuchet MS"/>
                <a:sym typeface="Trebuchet MS"/>
              </a:rPr>
              <a:t>Future work:</a:t>
            </a:r>
            <a:r>
              <a:rPr lang="en-US" sz="2400" dirty="0">
                <a:solidFill>
                  <a:srgbClr val="0033CC"/>
                </a:solidFill>
                <a:latin typeface="Trebuchet MS"/>
                <a:ea typeface="Trebuchet MS"/>
                <a:cs typeface="Trebuchet MS"/>
                <a:sym typeface="Trebuchet MS"/>
              </a:rPr>
              <a:t> </a:t>
            </a:r>
          </a:p>
          <a:p>
            <a:pPr marL="342900" indent="-342900" algn="just">
              <a:spcBef>
                <a:spcPts val="0"/>
              </a:spcBef>
              <a:spcAft>
                <a:spcPts val="0"/>
              </a:spcAft>
              <a:buClr>
                <a:srgbClr val="FF0000"/>
              </a:buClr>
              <a:buFont typeface="Arial" panose="020B0604020202020204" pitchFamily="34" charset="0"/>
              <a:buChar char="•"/>
            </a:pPr>
            <a:r>
              <a:rPr lang="en-US" sz="2400" dirty="0">
                <a:solidFill>
                  <a:srgbClr val="0033CC"/>
                </a:solidFill>
                <a:latin typeface="Trebuchet MS"/>
                <a:ea typeface="Trebuchet MS"/>
                <a:cs typeface="Trebuchet MS"/>
                <a:sym typeface="Trebuchet MS"/>
              </a:rPr>
              <a:t>To extend the project from one institution to multiple institution level.</a:t>
            </a:r>
          </a:p>
          <a:p>
            <a:pPr marL="342900" indent="-342900" algn="just">
              <a:spcBef>
                <a:spcPts val="0"/>
              </a:spcBef>
              <a:spcAft>
                <a:spcPts val="0"/>
              </a:spcAft>
              <a:buClr>
                <a:srgbClr val="FF0000"/>
              </a:buClr>
              <a:buFont typeface="Arial" panose="020B0604020202020204" pitchFamily="34" charset="0"/>
              <a:buChar char="•"/>
            </a:pPr>
            <a:r>
              <a:rPr lang="en-US" sz="2400" dirty="0">
                <a:solidFill>
                  <a:srgbClr val="0033CC"/>
                </a:solidFill>
                <a:latin typeface="Trebuchet MS"/>
                <a:ea typeface="Trebuchet MS"/>
                <a:cs typeface="Trebuchet MS"/>
                <a:sym typeface="Trebuchet MS"/>
              </a:rPr>
              <a:t>Add a couple of other modules to get all-in-one feature system.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References</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228600" y="1905001"/>
            <a:ext cx="11506200" cy="5386090"/>
          </a:xfrm>
          <a:prstGeom prst="rect">
            <a:avLst/>
          </a:prstGeom>
          <a:noFill/>
        </p:spPr>
        <p:txBody>
          <a:bodyPr wrap="square">
            <a:spAutoFit/>
          </a:bodyPr>
          <a:lstStyle/>
          <a:p>
            <a:pPr marL="685800" indent="-342900" algn="just" eaLnBrk="0" hangingPunct="0">
              <a:spcBef>
                <a:spcPct val="20000"/>
              </a:spcBef>
              <a:buFont typeface="Arial" panose="020B0604020202020204" pitchFamily="34" charset="0"/>
              <a:buChar char="•"/>
              <a:defRPr/>
            </a:pPr>
            <a:r>
              <a:rPr lang="en-US" sz="2000" dirty="0">
                <a:solidFill>
                  <a:srgbClr val="0033CC"/>
                </a:solidFill>
                <a:latin typeface="Trebuchet MS" pitchFamily="34" charset="0"/>
              </a:rPr>
              <a:t>M. </a:t>
            </a:r>
            <a:r>
              <a:rPr lang="en-US" sz="2000" dirty="0" err="1">
                <a:solidFill>
                  <a:srgbClr val="0033CC"/>
                </a:solidFill>
                <a:latin typeface="Trebuchet MS" pitchFamily="34" charset="0"/>
              </a:rPr>
              <a:t>Caţă</a:t>
            </a:r>
            <a:r>
              <a:rPr lang="en-US" sz="2000" dirty="0">
                <a:solidFill>
                  <a:srgbClr val="0033CC"/>
                </a:solidFill>
                <a:latin typeface="Trebuchet MS" pitchFamily="34" charset="0"/>
              </a:rPr>
              <a:t>, "Smart university, a new concept in the Internet of Things," 2015 14th </a:t>
            </a:r>
            <a:r>
              <a:rPr lang="en-US" sz="2000" dirty="0" err="1">
                <a:solidFill>
                  <a:srgbClr val="0033CC"/>
                </a:solidFill>
                <a:latin typeface="Trebuchet MS" pitchFamily="34" charset="0"/>
              </a:rPr>
              <a:t>RoEduNet</a:t>
            </a:r>
            <a:r>
              <a:rPr lang="en-US" sz="2000" dirty="0">
                <a:solidFill>
                  <a:srgbClr val="0033CC"/>
                </a:solidFill>
                <a:latin typeface="Trebuchet MS" pitchFamily="34" charset="0"/>
              </a:rPr>
              <a:t> International Conference - Networking in Education and Research (</a:t>
            </a:r>
            <a:r>
              <a:rPr lang="en-US" sz="2000" dirty="0" err="1">
                <a:solidFill>
                  <a:srgbClr val="0033CC"/>
                </a:solidFill>
                <a:latin typeface="Trebuchet MS" pitchFamily="34" charset="0"/>
              </a:rPr>
              <a:t>RoEduNet</a:t>
            </a:r>
            <a:r>
              <a:rPr lang="en-US" sz="2000" dirty="0">
                <a:solidFill>
                  <a:srgbClr val="0033CC"/>
                </a:solidFill>
                <a:latin typeface="Trebuchet MS" pitchFamily="34" charset="0"/>
              </a:rPr>
              <a:t> NER), 2015, pp. 195-197, </a:t>
            </a:r>
            <a:r>
              <a:rPr lang="en-US" sz="2000" dirty="0" err="1">
                <a:solidFill>
                  <a:srgbClr val="0033CC"/>
                </a:solidFill>
                <a:latin typeface="Trebuchet MS" pitchFamily="34" charset="0"/>
              </a:rPr>
              <a:t>doi</a:t>
            </a:r>
            <a:r>
              <a:rPr lang="en-US" sz="2000" dirty="0">
                <a:solidFill>
                  <a:srgbClr val="0033CC"/>
                </a:solidFill>
                <a:latin typeface="Trebuchet MS" pitchFamily="34" charset="0"/>
              </a:rPr>
              <a:t>: 10.1109/RoEduNet.2015.7311993.</a:t>
            </a:r>
          </a:p>
          <a:p>
            <a:pPr marL="685800" indent="-342900" algn="just" eaLnBrk="0" hangingPunct="0">
              <a:spcBef>
                <a:spcPct val="20000"/>
              </a:spcBef>
              <a:buFont typeface="Arial" panose="020B0604020202020204" pitchFamily="34" charset="0"/>
              <a:buChar char="•"/>
              <a:defRPr/>
            </a:pPr>
            <a:r>
              <a:rPr lang="en-IN" sz="2000" dirty="0">
                <a:solidFill>
                  <a:srgbClr val="0033CC"/>
                </a:solidFill>
                <a:latin typeface="Trebuchet MS" pitchFamily="34" charset="0"/>
              </a:rPr>
              <a:t>Q. Miao, F. Xiao, H. Huang, L. Sun and R. Wang, "Smart attendance system based on frequency distribution algorithm with passive RFID tags," in Tsinghua Science and Technology, vol. 25, no. 2, pp. 217-226, April 2020, </a:t>
            </a:r>
            <a:r>
              <a:rPr lang="en-IN" sz="2000" dirty="0" err="1">
                <a:solidFill>
                  <a:srgbClr val="0033CC"/>
                </a:solidFill>
                <a:latin typeface="Trebuchet MS" pitchFamily="34" charset="0"/>
              </a:rPr>
              <a:t>doi</a:t>
            </a:r>
            <a:r>
              <a:rPr lang="en-IN" sz="2000" dirty="0">
                <a:solidFill>
                  <a:srgbClr val="0033CC"/>
                </a:solidFill>
                <a:latin typeface="Trebuchet MS" pitchFamily="34" charset="0"/>
              </a:rPr>
              <a:t>: 10.26599/TST.2018.9010141.</a:t>
            </a:r>
          </a:p>
          <a:p>
            <a:pPr marL="685800" indent="-342900" algn="just" eaLnBrk="0" hangingPunct="0">
              <a:spcBef>
                <a:spcPct val="20000"/>
              </a:spcBef>
              <a:buFont typeface="Arial" panose="020B0604020202020204" pitchFamily="34" charset="0"/>
              <a:buChar char="•"/>
              <a:defRPr/>
            </a:pPr>
            <a:r>
              <a:rPr lang="en-US" sz="2000" dirty="0">
                <a:solidFill>
                  <a:srgbClr val="0033CC"/>
                </a:solidFill>
                <a:latin typeface="Trebuchet MS" pitchFamily="34" charset="0"/>
              </a:rPr>
              <a:t>Suresh S., H. N. S. Anusha, T. </a:t>
            </a:r>
            <a:r>
              <a:rPr lang="en-US" sz="2000" dirty="0" err="1">
                <a:solidFill>
                  <a:srgbClr val="0033CC"/>
                </a:solidFill>
                <a:latin typeface="Trebuchet MS" pitchFamily="34" charset="0"/>
              </a:rPr>
              <a:t>Rajath</a:t>
            </a:r>
            <a:r>
              <a:rPr lang="en-US" sz="2000" dirty="0">
                <a:solidFill>
                  <a:srgbClr val="0033CC"/>
                </a:solidFill>
                <a:latin typeface="Trebuchet MS" pitchFamily="34" charset="0"/>
              </a:rPr>
              <a:t>, P. Soundarya and S. V. P. </a:t>
            </a:r>
            <a:r>
              <a:rPr lang="en-US" sz="2000" dirty="0" err="1">
                <a:solidFill>
                  <a:srgbClr val="0033CC"/>
                </a:solidFill>
                <a:latin typeface="Trebuchet MS" pitchFamily="34" charset="0"/>
              </a:rPr>
              <a:t>Vudatha</a:t>
            </a:r>
            <a:r>
              <a:rPr lang="en-US" sz="2000" dirty="0">
                <a:solidFill>
                  <a:srgbClr val="0033CC"/>
                </a:solidFill>
                <a:latin typeface="Trebuchet MS" pitchFamily="34" charset="0"/>
              </a:rPr>
              <a:t>, "Automatic lighting and Control System For Classroom," 2016 International Conference on ICT in Business Industry &amp; Government (ICTBIG), 2016, pp. 1-6, </a:t>
            </a:r>
            <a:r>
              <a:rPr lang="en-US" sz="2000" dirty="0" err="1">
                <a:solidFill>
                  <a:srgbClr val="0033CC"/>
                </a:solidFill>
                <a:latin typeface="Trebuchet MS" pitchFamily="34" charset="0"/>
              </a:rPr>
              <a:t>doi</a:t>
            </a:r>
            <a:r>
              <a:rPr lang="en-US" sz="2000" dirty="0">
                <a:solidFill>
                  <a:srgbClr val="0033CC"/>
                </a:solidFill>
                <a:latin typeface="Trebuchet MS" pitchFamily="34" charset="0"/>
              </a:rPr>
              <a:t>: 10.1109/ICTBIG.2016.7892666.</a:t>
            </a:r>
          </a:p>
          <a:p>
            <a:pPr marL="685800" indent="-342900" algn="just" eaLnBrk="0" hangingPunct="0">
              <a:spcBef>
                <a:spcPct val="20000"/>
              </a:spcBef>
              <a:buFont typeface="Arial" panose="020B0604020202020204" pitchFamily="34" charset="0"/>
              <a:buChar char="•"/>
              <a:defRPr/>
            </a:pPr>
            <a:r>
              <a:rPr lang="en-IN" sz="2000" dirty="0">
                <a:solidFill>
                  <a:srgbClr val="0033CC"/>
                </a:solidFill>
                <a:latin typeface="Trebuchet MS" pitchFamily="34" charset="0"/>
              </a:rPr>
              <a:t>S. Bhattacharya, G. S. </a:t>
            </a:r>
            <a:r>
              <a:rPr lang="en-IN" sz="2000" dirty="0" err="1">
                <a:solidFill>
                  <a:srgbClr val="0033CC"/>
                </a:solidFill>
                <a:latin typeface="Trebuchet MS" pitchFamily="34" charset="0"/>
              </a:rPr>
              <a:t>Nainala</a:t>
            </a:r>
            <a:r>
              <a:rPr lang="en-IN" sz="2000" dirty="0">
                <a:solidFill>
                  <a:srgbClr val="0033CC"/>
                </a:solidFill>
                <a:latin typeface="Trebuchet MS" pitchFamily="34" charset="0"/>
              </a:rPr>
              <a:t>, P. Das and A. </a:t>
            </a:r>
            <a:r>
              <a:rPr lang="en-IN" sz="2000" dirty="0" err="1">
                <a:solidFill>
                  <a:srgbClr val="0033CC"/>
                </a:solidFill>
                <a:latin typeface="Trebuchet MS" pitchFamily="34" charset="0"/>
              </a:rPr>
              <a:t>Routray</a:t>
            </a:r>
            <a:r>
              <a:rPr lang="en-IN" sz="2000" dirty="0">
                <a:solidFill>
                  <a:srgbClr val="0033CC"/>
                </a:solidFill>
                <a:latin typeface="Trebuchet MS" pitchFamily="34" charset="0"/>
              </a:rPr>
              <a:t>, "Smart Attendance Monitoring System (SAMS): A Face Recognition Based Attendance System for Classroom Environment," 2018 IEEE 18th International Conference on Advanced Learning Technologies (ICALT), 2018, pp. 358-360, </a:t>
            </a:r>
            <a:r>
              <a:rPr lang="en-IN" sz="2000" dirty="0" err="1">
                <a:solidFill>
                  <a:srgbClr val="0033CC"/>
                </a:solidFill>
                <a:latin typeface="Trebuchet MS" pitchFamily="34" charset="0"/>
              </a:rPr>
              <a:t>doi</a:t>
            </a:r>
            <a:r>
              <a:rPr lang="en-IN" sz="2000" dirty="0">
                <a:solidFill>
                  <a:srgbClr val="0033CC"/>
                </a:solidFill>
                <a:latin typeface="Trebuchet MS" pitchFamily="34" charset="0"/>
              </a:rPr>
              <a:t>: 10.1109/ICALT.2018.00090.</a:t>
            </a: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sym typeface="Trebuchet MS"/>
              </a:rPr>
              <a:t>IEEE Draft  (Optional)</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533401" y="1905001"/>
            <a:ext cx="10439400" cy="2086725"/>
          </a:xfrm>
          <a:prstGeom prst="rect">
            <a:avLst/>
          </a:prstGeom>
          <a:noFill/>
        </p:spPr>
        <p:txBody>
          <a:bodyPr wrap="square">
            <a:spAutoFit/>
          </a:bodyPr>
          <a:lstStyle/>
          <a:p>
            <a:pPr marL="685800" indent="-342900" eaLnBrk="0" hangingPunct="0">
              <a:spcBef>
                <a:spcPct val="20000"/>
              </a:spcBef>
              <a:buClr>
                <a:srgbClr val="FF0000"/>
              </a:buClr>
              <a:buFont typeface="Arial" panose="020B0604020202020204" pitchFamily="34" charset="0"/>
              <a:buChar char="•"/>
              <a:defRPr/>
            </a:pPr>
            <a:r>
              <a:rPr lang="en-IN" sz="2400" dirty="0">
                <a:solidFill>
                  <a:srgbClr val="0000FF"/>
                </a:solidFill>
                <a:latin typeface="Trebuchet MS" pitchFamily="34" charset="0"/>
              </a:rPr>
              <a:t>IEEE Report Draft Link:  </a:t>
            </a:r>
            <a:r>
              <a:rPr lang="en-IN" sz="2400" dirty="0">
                <a:solidFill>
                  <a:srgbClr val="0000FF"/>
                </a:solidFill>
                <a:latin typeface="Trebuchet MS" pitchFamily="34" charset="0"/>
                <a:hlinkClick r:id="rId2"/>
              </a:rPr>
              <a:t>https://docs.google.com/document/d/1qxi3upmOSM61n3BVeq5PylEkey1lJMuf/</a:t>
            </a:r>
            <a:endParaRPr lang="en-US" sz="2400" dirty="0">
              <a:solidFill>
                <a:srgbClr val="0000FF"/>
              </a:solidFill>
              <a:latin typeface="Trebuchet MS" pitchFamily="34" charset="0"/>
            </a:endParaRPr>
          </a:p>
          <a:p>
            <a:pPr marL="342900" algn="just" eaLnBrk="0" hangingPunct="0">
              <a:spcBef>
                <a:spcPct val="20000"/>
              </a:spcBef>
              <a:buClr>
                <a:srgbClr val="FF0000"/>
              </a:buClr>
              <a:defRPr/>
            </a:pPr>
            <a:endParaRPr lang="en-US" sz="2400" dirty="0">
              <a:solidFill>
                <a:srgbClr val="0000FF"/>
              </a:solidFill>
              <a:latin typeface="Trebuchet MS" pitchFamily="34" charset="0"/>
            </a:endParaRPr>
          </a:p>
          <a:p>
            <a:pPr marL="685800" indent="-342900" algn="just" eaLnBrk="0" hangingPunct="0">
              <a:spcBef>
                <a:spcPct val="20000"/>
              </a:spcBef>
              <a:buClr>
                <a:srgbClr val="FF0000"/>
              </a:buClr>
              <a:buFont typeface="Arial" panose="020B0604020202020204" pitchFamily="34" charset="0"/>
              <a:buChar char="•"/>
              <a:defRPr/>
            </a:pPr>
            <a:r>
              <a:rPr lang="en-US" sz="2400" dirty="0">
                <a:solidFill>
                  <a:srgbClr val="0000FF"/>
                </a:solidFill>
                <a:latin typeface="Trebuchet MS" pitchFamily="34" charset="0"/>
              </a:rPr>
              <a:t>Status of Completion: 30%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600200" y="1828800"/>
            <a:ext cx="8534400" cy="4572000"/>
          </a:xfrm>
          <a:prstGeom prst="rect">
            <a:avLst/>
          </a:prstGeom>
        </p:spPr>
        <p:txBody>
          <a:bodyPr/>
          <a:lstStyle/>
          <a:p>
            <a:pPr marL="685791" indent="-342900" algn="just" eaLnBrk="0" hangingPunct="0">
              <a:spcBef>
                <a:spcPct val="20000"/>
              </a:spcBef>
              <a:buFont typeface="Arial" panose="020B0604020202020204" pitchFamily="34" charset="0"/>
              <a:buChar char="•"/>
              <a:defRPr/>
            </a:pPr>
            <a:endParaRPr lang="en-IN" sz="2000" kern="0" dirty="0">
              <a:solidFill>
                <a:srgbClr val="0000FF"/>
              </a:solidFill>
              <a:latin typeface="Trebuchet MS" pitchFamily="34" charset="0"/>
            </a:endParaRP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Abstract and Scope of the Project</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Suggestions from Review – 2</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Implementation Details</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Project Demonstration</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Test Plan and Strategy</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Results and Discussion</a:t>
            </a:r>
          </a:p>
          <a:p>
            <a:pPr marL="685791" lvl="0"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Project Report Draft </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Conclusion and Future Work</a:t>
            </a:r>
          </a:p>
          <a:p>
            <a:pPr marL="685791"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References</a:t>
            </a:r>
          </a:p>
          <a:p>
            <a:pPr marL="685791" lvl="0" indent="-342900" algn="just" eaLnBrk="0" hangingPunct="0">
              <a:spcBef>
                <a:spcPts val="0"/>
              </a:spcBef>
              <a:spcAft>
                <a:spcPts val="0"/>
              </a:spcAft>
              <a:buFont typeface="Wingdings" pitchFamily="2" charset="2"/>
              <a:buChar char="§"/>
              <a:defRPr/>
            </a:pPr>
            <a:r>
              <a:rPr lang="en-US" sz="2400" dirty="0">
                <a:solidFill>
                  <a:srgbClr val="0033CC"/>
                </a:solidFill>
                <a:latin typeface="Trebuchet MS"/>
                <a:ea typeface="Trebuchet MS"/>
                <a:cs typeface="Trebuchet MS"/>
                <a:sym typeface="Trebuchet MS"/>
              </a:rPr>
              <a:t>IEEE Draft  </a:t>
            </a:r>
          </a:p>
          <a:p>
            <a:pPr marL="685791" indent="-342900" algn="just" eaLnBrk="0" hangingPunct="0">
              <a:spcBef>
                <a:spcPts val="0"/>
              </a:spcBef>
              <a:spcAft>
                <a:spcPts val="0"/>
              </a:spcAft>
              <a:defRPr/>
            </a:pPr>
            <a:endParaRPr lang="en-US" sz="2400" dirty="0">
              <a:solidFill>
                <a:srgbClr val="0033CC"/>
              </a:solidFill>
              <a:latin typeface="Trebuchet MS"/>
              <a:ea typeface="Trebuchet MS"/>
              <a:cs typeface="Trebuchet MS"/>
              <a:sym typeface="Trebuchet MS"/>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Outline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457200" y="1617668"/>
            <a:ext cx="11353800" cy="4783132"/>
          </a:xfrm>
          <a:prstGeom prst="rect">
            <a:avLst/>
          </a:prstGeom>
        </p:spPr>
        <p:txBody>
          <a:bodyPr/>
          <a:lstStyle/>
          <a:p>
            <a:pPr marL="342891" indent="12700" algn="just" eaLnBrk="0" hangingPunct="0">
              <a:spcBef>
                <a:spcPct val="20000"/>
              </a:spcBef>
              <a:buFont typeface="Wingdings" pitchFamily="2" charset="2"/>
              <a:buChar char="§"/>
              <a:defRPr/>
            </a:pPr>
            <a:r>
              <a:rPr lang="en-IN" sz="2400" kern="0" dirty="0">
                <a:solidFill>
                  <a:srgbClr val="0033CC"/>
                </a:solidFill>
                <a:latin typeface="Trebuchet MS" pitchFamily="34" charset="0"/>
              </a:rPr>
              <a:t> </a:t>
            </a:r>
            <a:r>
              <a:rPr lang="en-IN" sz="2000" kern="0" dirty="0">
                <a:solidFill>
                  <a:srgbClr val="0033CC"/>
                </a:solidFill>
                <a:latin typeface="Trebuchet MS" pitchFamily="34" charset="0"/>
              </a:rPr>
              <a:t>Problem Statement:</a:t>
            </a:r>
          </a:p>
          <a:p>
            <a:pPr marL="685791" indent="-342900" algn="just" eaLnBrk="0" hangingPunct="0">
              <a:spcBef>
                <a:spcPct val="20000"/>
              </a:spcBef>
              <a:buFont typeface="Wingdings" panose="05000000000000000000" pitchFamily="2" charset="2"/>
              <a:buChar char="Ø"/>
              <a:defRPr/>
            </a:pPr>
            <a:r>
              <a:rPr lang="en-US" sz="2000" kern="0" dirty="0">
                <a:solidFill>
                  <a:srgbClr val="0033CC"/>
                </a:solidFill>
                <a:latin typeface="Trebuchet MS" pitchFamily="34" charset="0"/>
              </a:rPr>
              <a:t>A proposal for an IoT-based intelligent environment, with the primary objective of energy optimization and an intelligent, yet reliable attendance system that focuses on reducing latency to give an enhanced learning experience.</a:t>
            </a:r>
            <a:endParaRPr lang="en-IN" sz="2000" kern="0" dirty="0">
              <a:solidFill>
                <a:srgbClr val="0033CC"/>
              </a:solidFill>
              <a:latin typeface="Trebuchet MS" pitchFamily="34" charset="0"/>
            </a:endParaRPr>
          </a:p>
          <a:p>
            <a:pPr marL="685791" indent="-342900" algn="just" eaLnBrk="0" hangingPunct="0">
              <a:spcBef>
                <a:spcPct val="20000"/>
              </a:spcBef>
              <a:buFont typeface="Wingdings" panose="05000000000000000000" pitchFamily="2" charset="2"/>
              <a:buChar char="Ø"/>
              <a:defRPr/>
            </a:pPr>
            <a:endParaRPr lang="en-IN" sz="2000" kern="0" dirty="0">
              <a:solidFill>
                <a:srgbClr val="0033CC"/>
              </a:solidFill>
              <a:latin typeface="Trebuchet MS" pitchFamily="34" charset="0"/>
            </a:endParaRPr>
          </a:p>
          <a:p>
            <a:pPr marL="342891" indent="12700" algn="just" eaLnBrk="0" hangingPunct="0">
              <a:spcBef>
                <a:spcPct val="20000"/>
              </a:spcBef>
              <a:buFont typeface="Wingdings" pitchFamily="2" charset="2"/>
              <a:buChar char="§"/>
              <a:defRPr/>
            </a:pPr>
            <a:r>
              <a:rPr lang="en-IN" sz="2000" kern="0" dirty="0">
                <a:solidFill>
                  <a:srgbClr val="0033CC"/>
                </a:solidFill>
                <a:latin typeface="Trebuchet MS" pitchFamily="34" charset="0"/>
              </a:rPr>
              <a:t> Abstract:</a:t>
            </a:r>
          </a:p>
          <a:p>
            <a:pPr marL="800091" indent="-457200" algn="just" eaLnBrk="0" hangingPunct="0">
              <a:spcBef>
                <a:spcPct val="20000"/>
              </a:spcBef>
              <a:buFont typeface="+mj-lt"/>
              <a:buAutoNum type="arabicPeriod"/>
              <a:defRPr/>
            </a:pPr>
            <a:r>
              <a:rPr lang="en-US" sz="2000" kern="0" dirty="0">
                <a:solidFill>
                  <a:srgbClr val="0033CC"/>
                </a:solidFill>
                <a:latin typeface="Trebuchet MS" pitchFamily="34" charset="0"/>
              </a:rPr>
              <a:t> For a long time, attendance has always been taken manually. This has caused multiple discrepancies and has wasted useful class time.</a:t>
            </a:r>
          </a:p>
          <a:p>
            <a:pPr marL="800091" indent="-457200" algn="just" eaLnBrk="0" hangingPunct="0">
              <a:spcBef>
                <a:spcPct val="20000"/>
              </a:spcBef>
              <a:buFont typeface="+mj-lt"/>
              <a:buAutoNum type="arabicPeriod"/>
              <a:defRPr/>
            </a:pPr>
            <a:r>
              <a:rPr lang="en-US" sz="2000" kern="0" dirty="0">
                <a:solidFill>
                  <a:srgbClr val="0033CC"/>
                </a:solidFill>
                <a:latin typeface="Trebuchet MS" pitchFamily="34" charset="0"/>
              </a:rPr>
              <a:t>In addition to this, classroom equipment like fans etc. have occasionally been left on thereby wasting considerable energy.</a:t>
            </a:r>
          </a:p>
          <a:p>
            <a:pPr marL="342891" algn="just" eaLnBrk="0" hangingPunct="0">
              <a:spcBef>
                <a:spcPct val="20000"/>
              </a:spcBef>
              <a:defRPr/>
            </a:pPr>
            <a:endParaRPr lang="en-US" sz="2000" kern="0" dirty="0">
              <a:solidFill>
                <a:srgbClr val="0033CC"/>
              </a:solidFill>
              <a:latin typeface="Trebuchet MS" pitchFamily="34" charset="0"/>
            </a:endParaRPr>
          </a:p>
          <a:p>
            <a:pPr marL="342891" indent="12700" algn="just" eaLnBrk="0" hangingPunct="0">
              <a:spcBef>
                <a:spcPct val="20000"/>
              </a:spcBef>
              <a:buFont typeface="Wingdings" pitchFamily="2" charset="2"/>
              <a:buChar char="§"/>
              <a:defRPr/>
            </a:pPr>
            <a:r>
              <a:rPr lang="en-US" sz="2000" kern="0" dirty="0">
                <a:solidFill>
                  <a:srgbClr val="0033CC"/>
                </a:solidFill>
                <a:latin typeface="Trebuchet MS" pitchFamily="34" charset="0"/>
              </a:rPr>
              <a:t> Scope:</a:t>
            </a:r>
          </a:p>
          <a:p>
            <a:pPr marL="685791" indent="-342900" algn="just" eaLnBrk="0" hangingPunct="0">
              <a:spcBef>
                <a:spcPct val="20000"/>
              </a:spcBef>
              <a:buFont typeface="Wingdings" panose="05000000000000000000" pitchFamily="2" charset="2"/>
              <a:buChar char="Ø"/>
              <a:defRPr/>
            </a:pPr>
            <a:r>
              <a:rPr lang="en-IN" sz="2000" kern="0" dirty="0">
                <a:solidFill>
                  <a:srgbClr val="0033CC"/>
                </a:solidFill>
                <a:latin typeface="Trebuchet MS" pitchFamily="34" charset="0"/>
              </a:rPr>
              <a:t>We are planning to firstly implement this project in our own campus and then extend it to other institutions.</a:t>
            </a:r>
          </a:p>
          <a:p>
            <a:pPr marL="342891" algn="just" eaLnBrk="0" hangingPunct="0">
              <a:spcBef>
                <a:spcPts val="0"/>
              </a:spcBef>
              <a:spcAft>
                <a:spcPts val="0"/>
              </a:spcAft>
              <a:defRPr/>
            </a:pPr>
            <a:endParaRPr lang="en-IN" sz="2000" dirty="0">
              <a:solidFill>
                <a:srgbClr val="0033CC"/>
              </a:solidFill>
              <a:latin typeface="Trebuchet MS"/>
              <a:ea typeface="Trebuchet MS"/>
              <a:cs typeface="Trebuchet MS"/>
              <a:sym typeface="Trebuchet MS"/>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a:t>
            </a:r>
          </a:p>
        </p:txBody>
      </p:sp>
    </p:spTree>
    <p:extLst>
      <p:ext uri="{BB962C8B-B14F-4D97-AF65-F5344CB8AC3E}">
        <p14:creationId xmlns:p14="http://schemas.microsoft.com/office/powerpoint/2010/main" val="381103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381000" y="2188868"/>
            <a:ext cx="10820400" cy="4211931"/>
          </a:xfrm>
          <a:prstGeom prst="rect">
            <a:avLst/>
          </a:prstGeom>
        </p:spPr>
        <p:txBody>
          <a:bodyPr/>
          <a:lstStyle/>
          <a:p>
            <a:pPr marL="342891" indent="12700" algn="just" eaLnBrk="0" hangingPunct="0">
              <a:spcBef>
                <a:spcPct val="20000"/>
              </a:spcBef>
              <a:buFont typeface="Wingdings" pitchFamily="2" charset="2"/>
              <a:buChar char="§"/>
              <a:defRPr/>
            </a:pPr>
            <a:r>
              <a:rPr lang="en-IN" sz="2400" kern="0" dirty="0">
                <a:solidFill>
                  <a:srgbClr val="0033CC"/>
                </a:solidFill>
                <a:latin typeface="Trebuchet MS" pitchFamily="34" charset="0"/>
              </a:rPr>
              <a:t> Provide the suggestions and remarks given by the panel members: </a:t>
            </a:r>
          </a:p>
          <a:p>
            <a:pPr marL="800091" indent="-457200" algn="just" eaLnBrk="0" hangingPunct="0">
              <a:spcBef>
                <a:spcPct val="20000"/>
              </a:spcBef>
              <a:buAutoNum type="arabicPeriod"/>
              <a:defRPr/>
            </a:pPr>
            <a:r>
              <a:rPr lang="en-IN" sz="2400" kern="0" dirty="0">
                <a:solidFill>
                  <a:srgbClr val="0033CC"/>
                </a:solidFill>
                <a:latin typeface="Trebuchet MS" pitchFamily="34" charset="0"/>
              </a:rPr>
              <a:t>Concerns on type of ML/AI analysis used for the Project.</a:t>
            </a:r>
          </a:p>
          <a:p>
            <a:pPr marL="800091" indent="-457200" algn="just" eaLnBrk="0" hangingPunct="0">
              <a:spcBef>
                <a:spcPct val="20000"/>
              </a:spcBef>
              <a:buAutoNum type="arabicPeriod"/>
              <a:defRPr/>
            </a:pPr>
            <a:r>
              <a:rPr lang="en-IN" sz="2400" kern="0" dirty="0">
                <a:solidFill>
                  <a:srgbClr val="0033CC"/>
                </a:solidFill>
                <a:latin typeface="Trebuchet MS" pitchFamily="34" charset="0"/>
              </a:rPr>
              <a:t>IEEE Report</a:t>
            </a:r>
          </a:p>
          <a:p>
            <a:pPr marL="342891" algn="just" eaLnBrk="0" hangingPunct="0">
              <a:spcBef>
                <a:spcPct val="20000"/>
              </a:spcBef>
              <a:defRPr/>
            </a:pPr>
            <a:endParaRPr lang="en-IN" sz="2400" kern="0" dirty="0">
              <a:solidFill>
                <a:srgbClr val="0033CC"/>
              </a:solidFill>
              <a:latin typeface="Trebuchet MS" pitchFamily="34" charset="0"/>
            </a:endParaRPr>
          </a:p>
          <a:p>
            <a:pPr marL="342891" indent="12700" algn="just" eaLnBrk="0" hangingPunct="0">
              <a:spcBef>
                <a:spcPct val="20000"/>
              </a:spcBef>
              <a:buFont typeface="Wingdings" pitchFamily="2" charset="2"/>
              <a:buChar char="§"/>
              <a:defRPr/>
            </a:pPr>
            <a:r>
              <a:rPr lang="en-IN" sz="2400" kern="0" dirty="0">
                <a:solidFill>
                  <a:srgbClr val="0033CC"/>
                </a:solidFill>
                <a:latin typeface="Trebuchet MS" pitchFamily="34" charset="0"/>
              </a:rPr>
              <a:t> Mention the feasibility on the same showing the progress:</a:t>
            </a:r>
          </a:p>
          <a:p>
            <a:pPr marL="800091" indent="-457200" algn="just" eaLnBrk="0" hangingPunct="0">
              <a:spcBef>
                <a:spcPct val="20000"/>
              </a:spcBef>
              <a:buAutoNum type="arabicPeriod"/>
              <a:defRPr/>
            </a:pPr>
            <a:r>
              <a:rPr lang="en-IN" sz="2400" kern="0" dirty="0">
                <a:solidFill>
                  <a:srgbClr val="0033CC"/>
                </a:solidFill>
                <a:latin typeface="Trebuchet MS" pitchFamily="34" charset="0"/>
              </a:rPr>
              <a:t>Explored Data Visualization and Model Building in Google Colab and Neo4j graph database application as a tool for visualization.</a:t>
            </a:r>
          </a:p>
          <a:p>
            <a:pPr marL="800091" indent="-457200" algn="just" eaLnBrk="0" hangingPunct="0">
              <a:spcBef>
                <a:spcPct val="20000"/>
              </a:spcBef>
              <a:buAutoNum type="arabicPeriod"/>
              <a:defRPr/>
            </a:pPr>
            <a:r>
              <a:rPr lang="en-IN" sz="2400" kern="0" dirty="0">
                <a:solidFill>
                  <a:srgbClr val="0033CC"/>
                </a:solidFill>
                <a:latin typeface="Trebuchet MS" pitchFamily="34" charset="0"/>
              </a:rPr>
              <a:t>IEEE Report is in progress.</a:t>
            </a:r>
          </a:p>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Suggestions from Review - 2</a:t>
            </a:r>
          </a:p>
        </p:txBody>
      </p:sp>
    </p:spTree>
    <p:extLst>
      <p:ext uri="{BB962C8B-B14F-4D97-AF65-F5344CB8AC3E}">
        <p14:creationId xmlns:p14="http://schemas.microsoft.com/office/powerpoint/2010/main" val="4205369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762000" y="1746558"/>
            <a:ext cx="10363200" cy="4654241"/>
          </a:xfrm>
          <a:prstGeom prst="rect">
            <a:avLst/>
          </a:prstGeom>
        </p:spPr>
        <p:txBody>
          <a:bodyPr/>
          <a:lstStyle/>
          <a:p>
            <a:pPr algn="l"/>
            <a:r>
              <a:rPr lang="en-US" sz="2400" b="1" dirty="0">
                <a:solidFill>
                  <a:srgbClr val="0033CC"/>
                </a:solidFill>
                <a:latin typeface="Trebuchet MS" panose="020B0603020202020204" pitchFamily="34" charset="0"/>
              </a:rPr>
              <a:t>Attendance Module:</a:t>
            </a:r>
          </a:p>
          <a:p>
            <a:pPr algn="l"/>
            <a:endParaRPr lang="en-US" sz="2400" b="1" i="0" u="none" strike="noStrike" baseline="0" dirty="0">
              <a:solidFill>
                <a:srgbClr val="0033CC"/>
              </a:solidFill>
              <a:latin typeface="Trebuchet MS" panose="020B0603020202020204" pitchFamily="34" charset="0"/>
            </a:endParaRPr>
          </a:p>
          <a:p>
            <a:pPr marL="457200" indent="-457200" algn="l">
              <a:buClr>
                <a:srgbClr val="FF0000"/>
              </a:buClr>
              <a:buFont typeface="+mj-lt"/>
              <a:buAutoNum type="arabicPeriod"/>
            </a:pPr>
            <a:r>
              <a:rPr lang="en-US" sz="2400" i="0" u="none" strike="noStrike" baseline="0" dirty="0">
                <a:solidFill>
                  <a:srgbClr val="0033CC"/>
                </a:solidFill>
                <a:latin typeface="Trebuchet MS" panose="020B0603020202020204" pitchFamily="34" charset="0"/>
              </a:rPr>
              <a:t>Attendance can be taken electronically by means of a biometric optical </a:t>
            </a:r>
            <a:r>
              <a:rPr lang="en-IN" sz="2400" i="0" u="none" strike="noStrike" baseline="0" dirty="0">
                <a:solidFill>
                  <a:srgbClr val="0033CC"/>
                </a:solidFill>
                <a:latin typeface="Trebuchet MS" panose="020B0603020202020204" pitchFamily="34" charset="0"/>
              </a:rPr>
              <a:t>fingerprint scanner.</a:t>
            </a:r>
          </a:p>
          <a:p>
            <a:pPr marL="457200" indent="-457200" algn="l">
              <a:buClr>
                <a:srgbClr val="FF0000"/>
              </a:buClr>
              <a:buFont typeface="+mj-lt"/>
              <a:buAutoNum type="arabicPeriod"/>
            </a:pPr>
            <a:endParaRPr lang="en-IN" sz="2400" i="0" u="none" strike="noStrike" baseline="0" dirty="0">
              <a:solidFill>
                <a:srgbClr val="0033CC"/>
              </a:solidFill>
              <a:latin typeface="Trebuchet MS" panose="020B0603020202020204" pitchFamily="34" charset="0"/>
            </a:endParaRPr>
          </a:p>
          <a:p>
            <a:pPr marL="457200" indent="-457200" algn="l">
              <a:buClr>
                <a:srgbClr val="FF0000"/>
              </a:buClr>
              <a:buFont typeface="+mj-lt"/>
              <a:buAutoNum type="arabicPeriod"/>
            </a:pPr>
            <a:r>
              <a:rPr lang="en-US" sz="2400" i="0" u="none" strike="noStrike" baseline="0" dirty="0">
                <a:solidFill>
                  <a:srgbClr val="0033CC"/>
                </a:solidFill>
                <a:latin typeface="Trebuchet MS" panose="020B0603020202020204" pitchFamily="34" charset="0"/>
              </a:rPr>
              <a:t>Security and integrity can be ensured by making the biometric module portable and modular - a small phone sized module carried by the teachers.</a:t>
            </a:r>
          </a:p>
          <a:p>
            <a:pPr marL="457200" indent="-457200" algn="l">
              <a:buClr>
                <a:srgbClr val="FF0000"/>
              </a:buClr>
              <a:buFont typeface="+mj-lt"/>
              <a:buAutoNum type="arabicPeriod"/>
            </a:pPr>
            <a:endParaRPr lang="en-US" sz="2400" i="0" u="none" strike="noStrike" baseline="0" dirty="0">
              <a:solidFill>
                <a:srgbClr val="0033CC"/>
              </a:solidFill>
              <a:latin typeface="Trebuchet MS" panose="020B0603020202020204" pitchFamily="34" charset="0"/>
            </a:endParaRPr>
          </a:p>
          <a:p>
            <a:pPr marL="457200" indent="-457200" algn="l">
              <a:buClr>
                <a:srgbClr val="FF0000"/>
              </a:buClr>
              <a:buFont typeface="+mj-lt"/>
              <a:buAutoNum type="arabicPeriod"/>
            </a:pPr>
            <a:r>
              <a:rPr lang="en-US" sz="2400" i="0" u="none" strike="noStrike" baseline="0" dirty="0">
                <a:solidFill>
                  <a:srgbClr val="0033CC"/>
                </a:solidFill>
                <a:latin typeface="Trebuchet MS" panose="020B0603020202020204" pitchFamily="34" charset="0"/>
              </a:rPr>
              <a:t>The teacher can pass around/have each of the students scan their prints and register their attendance with no manual intervention.</a:t>
            </a:r>
          </a:p>
          <a:p>
            <a:pPr marL="685791" lvl="0" indent="-342900" algn="just" eaLnBrk="0" hangingPunct="0">
              <a:spcBef>
                <a:spcPts val="0"/>
              </a:spcBef>
              <a:spcAft>
                <a:spcPts val="0"/>
              </a:spcAft>
              <a:buClr>
                <a:srgbClr val="0033CC"/>
              </a:buClr>
              <a:buSzPts val="1800"/>
              <a:defRPr/>
            </a:pPr>
            <a:endParaRPr lang="en-US" sz="2400" dirty="0">
              <a:solidFill>
                <a:srgbClr val="0033CC"/>
              </a:solidFill>
              <a:latin typeface="Trebuchet MS"/>
              <a:ea typeface="Trebuchet MS"/>
              <a:cs typeface="Trebuchet MS"/>
              <a:sym typeface="Arial"/>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buClr>
                <a:srgbClr val="FF0000"/>
              </a:buClr>
              <a:buSzPts val="2400"/>
            </a:pPr>
            <a:r>
              <a:rPr lang="en-US" sz="2400" dirty="0">
                <a:solidFill>
                  <a:srgbClr val="FF0000"/>
                </a:solidFill>
                <a:latin typeface="Trebuchet MS"/>
                <a:ea typeface="Trebuchet MS"/>
                <a:cs typeface="Trebuchet MS"/>
                <a:sym typeface="Trebuchet MS"/>
              </a:rPr>
              <a:t>Implementation Details</a:t>
            </a:r>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0536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762000" y="1746558"/>
            <a:ext cx="10363200" cy="4654241"/>
          </a:xfrm>
          <a:prstGeom prst="rect">
            <a:avLst/>
          </a:prstGeom>
        </p:spPr>
        <p:txBody>
          <a:bodyPr/>
          <a:lstStyle/>
          <a:p>
            <a:pPr algn="just">
              <a:spcBef>
                <a:spcPts val="480"/>
              </a:spcBef>
              <a:spcAft>
                <a:spcPts val="0"/>
              </a:spcAft>
              <a:buClr>
                <a:srgbClr val="FF0000"/>
              </a:buClr>
              <a:buSzPct val="80000"/>
            </a:pPr>
            <a:r>
              <a:rPr lang="en-US" sz="2400" b="1" dirty="0">
                <a:solidFill>
                  <a:srgbClr val="0033CC"/>
                </a:solidFill>
                <a:latin typeface="Trebuchet MS" panose="020B0603020202020204" pitchFamily="34" charset="0"/>
              </a:rPr>
              <a:t>Electricity Optimization Module:</a:t>
            </a:r>
          </a:p>
          <a:p>
            <a:pPr algn="just">
              <a:spcBef>
                <a:spcPts val="480"/>
              </a:spcBef>
              <a:spcAft>
                <a:spcPts val="0"/>
              </a:spcAft>
              <a:buClr>
                <a:srgbClr val="FF0000"/>
              </a:buClr>
              <a:buSzPct val="80000"/>
            </a:pPr>
            <a:endParaRPr lang="en-US" sz="2400" dirty="0">
              <a:solidFill>
                <a:srgbClr val="0033CC"/>
              </a:solidFill>
              <a:latin typeface="Trebuchet MS" panose="020B0603020202020204" pitchFamily="34" charset="0"/>
            </a:endParaRPr>
          </a:p>
          <a:p>
            <a:pPr marL="457200" indent="-457200" algn="just">
              <a:spcBef>
                <a:spcPts val="480"/>
              </a:spcBef>
              <a:spcAft>
                <a:spcPts val="0"/>
              </a:spcAft>
              <a:buClr>
                <a:srgbClr val="FF0000"/>
              </a:buClr>
              <a:buSzPct val="100000"/>
              <a:buFont typeface="+mj-lt"/>
              <a:buAutoNum type="arabicPeriod"/>
            </a:pPr>
            <a:r>
              <a:rPr lang="en-US" sz="2400" dirty="0">
                <a:solidFill>
                  <a:srgbClr val="0033CC"/>
                </a:solidFill>
                <a:latin typeface="Trebuchet MS" panose="020B0603020202020204" pitchFamily="34" charset="0"/>
              </a:rPr>
              <a:t>Spatial sensors placed at the edges of classrooms will notify the system of movement and activity in the room.</a:t>
            </a:r>
          </a:p>
          <a:p>
            <a:pPr marL="457200" indent="-457200" algn="just">
              <a:spcBef>
                <a:spcPts val="480"/>
              </a:spcBef>
              <a:spcAft>
                <a:spcPts val="0"/>
              </a:spcAft>
              <a:buClr>
                <a:srgbClr val="FF0000"/>
              </a:buClr>
              <a:buSzPct val="100000"/>
              <a:buFont typeface="+mj-lt"/>
              <a:buAutoNum type="arabicPeriod"/>
            </a:pPr>
            <a:endParaRPr lang="en-US" sz="2400" dirty="0">
              <a:solidFill>
                <a:srgbClr val="0033CC"/>
              </a:solidFill>
              <a:latin typeface="Trebuchet MS" panose="020B0603020202020204" pitchFamily="34" charset="0"/>
            </a:endParaRPr>
          </a:p>
          <a:p>
            <a:pPr marL="457200" indent="-457200" algn="just">
              <a:spcBef>
                <a:spcPts val="480"/>
              </a:spcBef>
              <a:spcAft>
                <a:spcPts val="0"/>
              </a:spcAft>
              <a:buClr>
                <a:srgbClr val="FF0000"/>
              </a:buClr>
              <a:buSzPct val="100000"/>
              <a:buFont typeface="+mj-lt"/>
              <a:buAutoNum type="arabicPeriod"/>
            </a:pPr>
            <a:r>
              <a:rPr lang="en-US" sz="2400" dirty="0">
                <a:solidFill>
                  <a:srgbClr val="0033CC"/>
                </a:solidFill>
                <a:latin typeface="Trebuchet MS" panose="020B0603020202020204" pitchFamily="34" charset="0"/>
              </a:rPr>
              <a:t>Edge computed algorithms ensure that the lights and fans are turned on only at specific portions of the room incase of a large classroom/hallway.</a:t>
            </a:r>
          </a:p>
          <a:p>
            <a:pPr marL="457200" indent="-457200" algn="just">
              <a:spcBef>
                <a:spcPts val="480"/>
              </a:spcBef>
              <a:spcAft>
                <a:spcPts val="0"/>
              </a:spcAft>
              <a:buClr>
                <a:srgbClr val="FF0000"/>
              </a:buClr>
              <a:buSzPct val="100000"/>
              <a:buFont typeface="+mj-lt"/>
              <a:buAutoNum type="arabicPeriod"/>
            </a:pPr>
            <a:endParaRPr lang="en-US" sz="2400" dirty="0">
              <a:solidFill>
                <a:srgbClr val="0033CC"/>
              </a:solidFill>
              <a:latin typeface="Trebuchet MS" panose="020B0603020202020204" pitchFamily="34" charset="0"/>
            </a:endParaRPr>
          </a:p>
          <a:p>
            <a:pPr marL="457200" indent="-457200" algn="just">
              <a:spcBef>
                <a:spcPts val="480"/>
              </a:spcBef>
              <a:spcAft>
                <a:spcPts val="0"/>
              </a:spcAft>
              <a:buClr>
                <a:srgbClr val="FF0000"/>
              </a:buClr>
              <a:buSzPct val="100000"/>
              <a:buFont typeface="+mj-lt"/>
              <a:buAutoNum type="arabicPeriod"/>
            </a:pPr>
            <a:r>
              <a:rPr lang="en-US" sz="2400" dirty="0">
                <a:solidFill>
                  <a:srgbClr val="0033CC"/>
                </a:solidFill>
                <a:latin typeface="Trebuchet MS" panose="020B0603020202020204" pitchFamily="34" charset="0"/>
              </a:rPr>
              <a:t>In case of manual fans, temperature monitors are used to add a level of cost-effective automation.</a:t>
            </a:r>
          </a:p>
          <a:p>
            <a:pPr marL="685791" lvl="0" indent="-342900" algn="just" eaLnBrk="0" hangingPunct="0">
              <a:spcBef>
                <a:spcPts val="0"/>
              </a:spcBef>
              <a:spcAft>
                <a:spcPts val="0"/>
              </a:spcAft>
              <a:buClr>
                <a:srgbClr val="0033CC"/>
              </a:buClr>
              <a:buSzPts val="1800"/>
              <a:defRPr/>
            </a:pPr>
            <a:endParaRPr lang="en-US" sz="2400" dirty="0">
              <a:solidFill>
                <a:srgbClr val="0033CC"/>
              </a:solidFill>
              <a:latin typeface="Trebuchet MS"/>
              <a:ea typeface="Trebuchet MS"/>
              <a:cs typeface="Trebuchet MS"/>
              <a:sym typeface="Arial"/>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buClr>
                <a:srgbClr val="FF0000"/>
              </a:buClr>
              <a:buSzPts val="2400"/>
            </a:pPr>
            <a:r>
              <a:rPr lang="en-US" sz="2400" dirty="0">
                <a:solidFill>
                  <a:srgbClr val="FF0000"/>
                </a:solidFill>
                <a:latin typeface="Trebuchet MS"/>
                <a:ea typeface="Trebuchet MS"/>
                <a:cs typeface="Trebuchet MS"/>
                <a:sym typeface="Trebuchet MS"/>
              </a:rPr>
              <a:t>Implementation Details</a:t>
            </a:r>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30215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Project Demonstration</a:t>
            </a:r>
            <a:endParaRPr lang="en-US" sz="2400" dirty="0"/>
          </a:p>
        </p:txBody>
      </p:sp>
      <p:sp>
        <p:nvSpPr>
          <p:cNvPr id="5" name="TextBox 4">
            <a:extLst>
              <a:ext uri="{FF2B5EF4-FFF2-40B4-BE49-F238E27FC236}">
                <a16:creationId xmlns:a16="http://schemas.microsoft.com/office/drawing/2014/main" id="{EBB10B19-4157-41B3-85CA-452455B519DD}"/>
              </a:ext>
            </a:extLst>
          </p:cNvPr>
          <p:cNvSpPr txBox="1"/>
          <p:nvPr/>
        </p:nvSpPr>
        <p:spPr>
          <a:xfrm>
            <a:off x="762000" y="1905001"/>
            <a:ext cx="10210800" cy="2308324"/>
          </a:xfrm>
          <a:prstGeom prst="rect">
            <a:avLst/>
          </a:prstGeom>
          <a:noFill/>
        </p:spPr>
        <p:txBody>
          <a:bodyPr wrap="square">
            <a:spAutoFit/>
          </a:bodyPr>
          <a:lstStyle/>
          <a:p>
            <a:pPr marL="685791" indent="-342900" algn="just" eaLnBrk="0" hangingPunct="0">
              <a:spcBef>
                <a:spcPts val="0"/>
              </a:spcBef>
              <a:spcAft>
                <a:spcPts val="0"/>
              </a:spcAft>
              <a:buSzPts val="1800"/>
              <a:defRPr/>
            </a:pPr>
            <a:r>
              <a:rPr lang="en-US" sz="2400" b="1" dirty="0">
                <a:solidFill>
                  <a:srgbClr val="0033CC"/>
                </a:solidFill>
                <a:latin typeface="Trebuchet MS"/>
                <a:ea typeface="Trebuchet MS"/>
                <a:cs typeface="Trebuchet MS"/>
                <a:sym typeface="Trebuchet MS"/>
              </a:rPr>
              <a:t>Demonstration Components:</a:t>
            </a:r>
          </a:p>
          <a:p>
            <a:pPr marL="685791" indent="-342900" algn="just" eaLnBrk="0" hangingPunct="0">
              <a:spcBef>
                <a:spcPts val="0"/>
              </a:spcBef>
              <a:spcAft>
                <a:spcPts val="0"/>
              </a:spcAft>
              <a:buSzPts val="1800"/>
              <a:defRPr/>
            </a:pPr>
            <a:endParaRPr lang="en-US" sz="2400" b="1"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Clr>
                <a:srgbClr val="FF0000"/>
              </a:buClr>
              <a:buSzPct val="100000"/>
              <a:buFont typeface="Arial" panose="020B0604020202020204" pitchFamily="34" charset="0"/>
              <a:buChar char="•"/>
              <a:defRPr/>
            </a:pPr>
            <a:r>
              <a:rPr lang="en-US" sz="2400" dirty="0">
                <a:solidFill>
                  <a:srgbClr val="0033CC"/>
                </a:solidFill>
                <a:latin typeface="Trebuchet MS"/>
                <a:ea typeface="Trebuchet MS"/>
                <a:cs typeface="Trebuchet MS"/>
                <a:sym typeface="Trebuchet MS"/>
              </a:rPr>
              <a:t>Attendance Module: Bhavan</a:t>
            </a:r>
          </a:p>
          <a:p>
            <a:pPr marL="685791" indent="-342900" algn="just" eaLnBrk="0" hangingPunct="0">
              <a:spcBef>
                <a:spcPts val="0"/>
              </a:spcBef>
              <a:spcAft>
                <a:spcPts val="0"/>
              </a:spcAft>
              <a:buClr>
                <a:srgbClr val="FF0000"/>
              </a:buClr>
              <a:buSzPct val="100000"/>
              <a:buFont typeface="Arial" panose="020B0604020202020204" pitchFamily="34" charset="0"/>
              <a:buChar char="•"/>
              <a:defRPr/>
            </a:pPr>
            <a:r>
              <a:rPr lang="en-US" sz="2400" dirty="0">
                <a:solidFill>
                  <a:srgbClr val="0033CC"/>
                </a:solidFill>
                <a:latin typeface="Trebuchet MS"/>
                <a:ea typeface="Trebuchet MS"/>
                <a:cs typeface="Trebuchet MS"/>
                <a:sym typeface="Trebuchet MS"/>
              </a:rPr>
              <a:t>Electricity Optimization Module: Akshaya</a:t>
            </a:r>
          </a:p>
          <a:p>
            <a:pPr marL="685791" indent="-342900" algn="just" eaLnBrk="0" hangingPunct="0">
              <a:spcBef>
                <a:spcPts val="0"/>
              </a:spcBef>
              <a:spcAft>
                <a:spcPts val="0"/>
              </a:spcAft>
              <a:buClr>
                <a:srgbClr val="FF0000"/>
              </a:buClr>
              <a:buSzPct val="100000"/>
              <a:buFont typeface="Arial" panose="020B0604020202020204" pitchFamily="34" charset="0"/>
              <a:buChar char="•"/>
              <a:defRPr/>
            </a:pPr>
            <a:r>
              <a:rPr lang="en-US" sz="2400" dirty="0">
                <a:solidFill>
                  <a:srgbClr val="0033CC"/>
                </a:solidFill>
                <a:latin typeface="Trebuchet MS"/>
                <a:ea typeface="Trebuchet MS"/>
                <a:cs typeface="Trebuchet MS"/>
                <a:sym typeface="Trebuchet MS"/>
              </a:rPr>
              <a:t>Windows Application: Akhil</a:t>
            </a:r>
          </a:p>
          <a:p>
            <a:pPr marL="685791" indent="-342900" algn="just" eaLnBrk="0" hangingPunct="0">
              <a:spcBef>
                <a:spcPts val="0"/>
              </a:spcBef>
              <a:spcAft>
                <a:spcPts val="0"/>
              </a:spcAft>
              <a:buClr>
                <a:srgbClr val="FF0000"/>
              </a:buClr>
              <a:buSzPct val="100000"/>
              <a:buFont typeface="Arial" panose="020B0604020202020204" pitchFamily="34" charset="0"/>
              <a:buChar char="•"/>
              <a:defRPr/>
            </a:pPr>
            <a:r>
              <a:rPr lang="en-US" sz="2400" dirty="0">
                <a:solidFill>
                  <a:srgbClr val="0033CC"/>
                </a:solidFill>
                <a:latin typeface="Trebuchet MS"/>
                <a:ea typeface="Trebuchet MS"/>
                <a:cs typeface="Trebuchet MS"/>
                <a:sym typeface="Trebuchet MS"/>
              </a:rPr>
              <a:t>Database and Analysis: Atharva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447800"/>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52400" y="1676400"/>
            <a:ext cx="10972800" cy="4571999"/>
          </a:xfrm>
          <a:prstGeom prst="rect">
            <a:avLst/>
          </a:prstGeom>
        </p:spPr>
        <p:txBody>
          <a:bodyPr/>
          <a:lstStyle/>
          <a:p>
            <a:pPr marL="342891" lvl="0" algn="just" eaLnBrk="0" hangingPunct="0">
              <a:spcBef>
                <a:spcPts val="0"/>
              </a:spcBef>
              <a:spcAft>
                <a:spcPts val="0"/>
              </a:spcAft>
              <a:buClr>
                <a:srgbClr val="0033CC"/>
              </a:buClr>
              <a:buSzPts val="1800"/>
              <a:defRPr/>
            </a:pPr>
            <a:r>
              <a:rPr lang="en-US" sz="2400" b="1" dirty="0">
                <a:solidFill>
                  <a:srgbClr val="0033CC"/>
                </a:solidFill>
                <a:latin typeface="Trebuchet MS"/>
                <a:ea typeface="Trebuchet MS"/>
                <a:cs typeface="Trebuchet MS"/>
                <a:sym typeface="Trebuchet MS"/>
              </a:rPr>
              <a:t>Attendance Module:</a:t>
            </a:r>
          </a:p>
          <a:p>
            <a:pPr marL="685791" lvl="0" indent="-342900" algn="just" eaLnBrk="0" hangingPunct="0">
              <a:spcBef>
                <a:spcPts val="0"/>
              </a:spcBef>
              <a:spcAft>
                <a:spcPts val="0"/>
              </a:spcAft>
              <a:buClr>
                <a:srgbClr val="FF0000"/>
              </a:buClr>
              <a:buSzPct val="100000"/>
              <a:buFont typeface="Wingdings" panose="05000000000000000000" pitchFamily="2" charset="2"/>
              <a:buChar char="§"/>
              <a:defRPr/>
            </a:pPr>
            <a:r>
              <a:rPr lang="en-US" sz="2400" dirty="0">
                <a:solidFill>
                  <a:srgbClr val="0033CC"/>
                </a:solidFill>
                <a:latin typeface="Trebuchet MS"/>
                <a:ea typeface="Trebuchet MS"/>
                <a:cs typeface="Trebuchet MS"/>
                <a:sym typeface="Trebuchet MS"/>
              </a:rPr>
              <a:t>Checking if fingerprint scanner is working or not.</a:t>
            </a:r>
          </a:p>
          <a:p>
            <a:pPr marL="685791" lvl="0" indent="-342900" algn="just" eaLnBrk="0" hangingPunct="0">
              <a:spcBef>
                <a:spcPts val="0"/>
              </a:spcBef>
              <a:spcAft>
                <a:spcPts val="0"/>
              </a:spcAft>
              <a:buClr>
                <a:srgbClr val="FF0000"/>
              </a:buClr>
              <a:buSzPct val="100000"/>
              <a:buFont typeface="Wingdings" panose="05000000000000000000" pitchFamily="2" charset="2"/>
              <a:buChar char="§"/>
              <a:defRPr/>
            </a:pPr>
            <a:r>
              <a:rPr lang="en-US" sz="2400" dirty="0">
                <a:solidFill>
                  <a:srgbClr val="0033CC"/>
                </a:solidFill>
                <a:latin typeface="Trebuchet MS"/>
                <a:ea typeface="Trebuchet MS"/>
                <a:cs typeface="Trebuchet MS"/>
                <a:sym typeface="Trebuchet MS"/>
              </a:rPr>
              <a:t>Checking if fingerprint scanner is able to map the fingerprint to the ID of the student.</a:t>
            </a:r>
          </a:p>
          <a:p>
            <a:pPr marL="685791" lvl="0" indent="-342900" algn="just" eaLnBrk="0" hangingPunct="0">
              <a:spcBef>
                <a:spcPts val="0"/>
              </a:spcBef>
              <a:spcAft>
                <a:spcPts val="0"/>
              </a:spcAft>
              <a:buClr>
                <a:srgbClr val="FF0000"/>
              </a:buClr>
              <a:buSzPct val="100000"/>
              <a:buFont typeface="Wingdings" panose="05000000000000000000" pitchFamily="2" charset="2"/>
              <a:buChar char="§"/>
              <a:defRPr/>
            </a:pPr>
            <a:r>
              <a:rPr lang="en-US" sz="2400" dirty="0">
                <a:solidFill>
                  <a:srgbClr val="0033CC"/>
                </a:solidFill>
                <a:latin typeface="Trebuchet MS"/>
                <a:ea typeface="Trebuchet MS"/>
                <a:cs typeface="Trebuchet MS"/>
                <a:sym typeface="Trebuchet MS"/>
              </a:rPr>
              <a:t>Checking if the data sent to the database is correct or not.</a:t>
            </a:r>
          </a:p>
          <a:p>
            <a:pPr marL="342891" lvl="0" algn="just" eaLnBrk="0" hangingPunct="0">
              <a:spcBef>
                <a:spcPts val="0"/>
              </a:spcBef>
              <a:spcAft>
                <a:spcPts val="0"/>
              </a:spcAft>
              <a:buClr>
                <a:srgbClr val="FF0000"/>
              </a:buClr>
              <a:buSzPct val="100000"/>
              <a:defRPr/>
            </a:pPr>
            <a:endParaRPr lang="en-US" sz="2400" dirty="0">
              <a:solidFill>
                <a:srgbClr val="0033CC"/>
              </a:solidFill>
              <a:latin typeface="Trebuchet MS"/>
              <a:ea typeface="Trebuchet MS"/>
              <a:cs typeface="Trebuchet MS"/>
              <a:sym typeface="Trebuchet MS"/>
            </a:endParaRPr>
          </a:p>
          <a:p>
            <a:pPr marL="342891" lvl="0" algn="just" eaLnBrk="0" hangingPunct="0">
              <a:spcBef>
                <a:spcPts val="0"/>
              </a:spcBef>
              <a:spcAft>
                <a:spcPts val="0"/>
              </a:spcAft>
              <a:buClr>
                <a:srgbClr val="FF0000"/>
              </a:buClr>
              <a:buSzPct val="100000"/>
              <a:defRPr/>
            </a:pPr>
            <a:endParaRPr lang="en-US" sz="2400" dirty="0">
              <a:solidFill>
                <a:srgbClr val="0033CC"/>
              </a:solidFill>
              <a:latin typeface="Trebuchet MS"/>
              <a:ea typeface="Trebuchet MS"/>
              <a:cs typeface="Trebuchet MS"/>
              <a:sym typeface="Trebuchet MS"/>
            </a:endParaRPr>
          </a:p>
          <a:p>
            <a:pPr marL="342891" lvl="0" algn="just" eaLnBrk="0" hangingPunct="0">
              <a:spcBef>
                <a:spcPts val="0"/>
              </a:spcBef>
              <a:spcAft>
                <a:spcPts val="0"/>
              </a:spcAft>
              <a:buClr>
                <a:srgbClr val="FF0000"/>
              </a:buClr>
              <a:buSzPct val="100000"/>
              <a:defRPr/>
            </a:pPr>
            <a:r>
              <a:rPr lang="en-US" sz="2400" b="1" dirty="0">
                <a:solidFill>
                  <a:srgbClr val="0033CC"/>
                </a:solidFill>
                <a:latin typeface="Trebuchet MS"/>
                <a:ea typeface="Trebuchet MS"/>
                <a:cs typeface="Trebuchet MS"/>
                <a:sym typeface="Trebuchet MS"/>
              </a:rPr>
              <a:t>Electricity Optimization Module:</a:t>
            </a:r>
          </a:p>
          <a:p>
            <a:pPr marL="685791" lvl="0" indent="-342900" algn="just" eaLnBrk="0" hangingPunct="0">
              <a:spcBef>
                <a:spcPts val="0"/>
              </a:spcBef>
              <a:spcAft>
                <a:spcPts val="0"/>
              </a:spcAft>
              <a:buClr>
                <a:srgbClr val="FF0000"/>
              </a:buClr>
              <a:buSzPct val="100000"/>
              <a:buFont typeface="Wingdings" panose="05000000000000000000" pitchFamily="2" charset="2"/>
              <a:buChar char="§"/>
              <a:defRPr/>
            </a:pPr>
            <a:r>
              <a:rPr lang="en-US" sz="2400" dirty="0">
                <a:solidFill>
                  <a:srgbClr val="0033CC"/>
                </a:solidFill>
                <a:latin typeface="Trebuchet MS"/>
                <a:ea typeface="Trebuchet MS"/>
                <a:cs typeface="Trebuchet MS"/>
                <a:sym typeface="Trebuchet MS"/>
              </a:rPr>
              <a:t>Checking if the module senses motion.</a:t>
            </a:r>
          </a:p>
          <a:p>
            <a:pPr marL="685791" lvl="0" indent="-342900" algn="just" eaLnBrk="0" hangingPunct="0">
              <a:spcBef>
                <a:spcPts val="0"/>
              </a:spcBef>
              <a:spcAft>
                <a:spcPts val="0"/>
              </a:spcAft>
              <a:buClr>
                <a:srgbClr val="FF0000"/>
              </a:buClr>
              <a:buSzPct val="100000"/>
              <a:buFont typeface="Wingdings" panose="05000000000000000000" pitchFamily="2" charset="2"/>
              <a:buChar char="§"/>
              <a:defRPr/>
            </a:pPr>
            <a:r>
              <a:rPr lang="en-US" sz="2400" dirty="0">
                <a:solidFill>
                  <a:srgbClr val="0033CC"/>
                </a:solidFill>
                <a:latin typeface="Trebuchet MS"/>
                <a:ea typeface="Trebuchet MS"/>
                <a:cs typeface="Trebuchet MS"/>
                <a:sym typeface="Trebuchet MS"/>
              </a:rPr>
              <a:t>Checking if the module sends correct data to the database.</a:t>
            </a:r>
          </a:p>
          <a:p>
            <a:pPr marL="342891" lvl="0" algn="just" eaLnBrk="0" hangingPunct="0">
              <a:spcBef>
                <a:spcPts val="0"/>
              </a:spcBef>
              <a:spcAft>
                <a:spcPts val="0"/>
              </a:spcAft>
              <a:buClr>
                <a:srgbClr val="FF0000"/>
              </a:buClr>
              <a:buSzPct val="100000"/>
              <a:defRPr/>
            </a:pPr>
            <a:endParaRPr lang="en-US" sz="2400" dirty="0">
              <a:solidFill>
                <a:srgbClr val="0033CC"/>
              </a:solidFill>
              <a:latin typeface="Trebuchet MS"/>
              <a:ea typeface="Trebuchet MS"/>
              <a:cs typeface="Trebuchet MS"/>
              <a:sym typeface="Trebuchet MS"/>
            </a:endParaRP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Test Plan and Strategy</a:t>
            </a:r>
            <a:endParaRPr lang="en-US" sz="2400" dirty="0"/>
          </a:p>
        </p:txBody>
      </p:sp>
    </p:spTree>
    <p:extLst>
      <p:ext uri="{BB962C8B-B14F-4D97-AF65-F5344CB8AC3E}">
        <p14:creationId xmlns:p14="http://schemas.microsoft.com/office/powerpoint/2010/main" val="4205369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447800"/>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52400" y="1676400"/>
            <a:ext cx="10972800" cy="4571999"/>
          </a:xfrm>
          <a:prstGeom prst="rect">
            <a:avLst/>
          </a:prstGeom>
        </p:spPr>
        <p:txBody>
          <a:bodyPr/>
          <a:lstStyle/>
          <a:p>
            <a:pPr marL="342891" lvl="0" algn="just" eaLnBrk="0" hangingPunct="0">
              <a:spcBef>
                <a:spcPts val="0"/>
              </a:spcBef>
              <a:spcAft>
                <a:spcPts val="0"/>
              </a:spcAft>
              <a:buClr>
                <a:srgbClr val="0033CC"/>
              </a:buClr>
              <a:buSzPts val="1800"/>
              <a:defRPr/>
            </a:pPr>
            <a:r>
              <a:rPr lang="en-US" sz="2400" b="1" dirty="0">
                <a:solidFill>
                  <a:srgbClr val="0033CC"/>
                </a:solidFill>
                <a:latin typeface="Trebuchet MS"/>
                <a:ea typeface="Trebuchet MS"/>
                <a:cs typeface="Trebuchet MS"/>
                <a:sym typeface="Trebuchet MS"/>
              </a:rPr>
              <a:t>Windows Application:</a:t>
            </a:r>
          </a:p>
          <a:p>
            <a:pPr marL="685791" lvl="0" indent="-342900" algn="just" eaLnBrk="0" hangingPunct="0">
              <a:spcBef>
                <a:spcPts val="0"/>
              </a:spcBef>
              <a:spcAft>
                <a:spcPts val="0"/>
              </a:spcAft>
              <a:buClr>
                <a:srgbClr val="FF0000"/>
              </a:buClr>
              <a:buSzPct val="100000"/>
              <a:buFont typeface="Wingdings" panose="05000000000000000000" pitchFamily="2" charset="2"/>
              <a:buChar char="§"/>
              <a:defRPr/>
            </a:pPr>
            <a:r>
              <a:rPr lang="en-US" sz="2400" dirty="0">
                <a:solidFill>
                  <a:srgbClr val="0033CC"/>
                </a:solidFill>
                <a:latin typeface="Trebuchet MS"/>
                <a:ea typeface="Trebuchet MS"/>
                <a:cs typeface="Trebuchet MS"/>
                <a:sym typeface="Trebuchet MS"/>
              </a:rPr>
              <a:t>Checking if the app is able to change/update the database.</a:t>
            </a:r>
          </a:p>
          <a:p>
            <a:pPr marL="685791" lvl="0" indent="-342900" algn="just" eaLnBrk="0" hangingPunct="0">
              <a:spcBef>
                <a:spcPts val="0"/>
              </a:spcBef>
              <a:spcAft>
                <a:spcPts val="0"/>
              </a:spcAft>
              <a:buClr>
                <a:srgbClr val="FF0000"/>
              </a:buClr>
              <a:buSzPct val="100000"/>
              <a:buFont typeface="Wingdings" panose="05000000000000000000" pitchFamily="2" charset="2"/>
              <a:buChar char="§"/>
              <a:defRPr/>
            </a:pPr>
            <a:r>
              <a:rPr lang="en-US" sz="2400" dirty="0">
                <a:solidFill>
                  <a:srgbClr val="0033CC"/>
                </a:solidFill>
                <a:latin typeface="Trebuchet MS"/>
                <a:ea typeface="Trebuchet MS"/>
                <a:cs typeface="Trebuchet MS"/>
                <a:sym typeface="Trebuchet MS"/>
              </a:rPr>
              <a:t>Checking if the app is able to handle multiple logins at the same time.</a:t>
            </a:r>
          </a:p>
          <a:p>
            <a:pPr marL="685791" lvl="0" indent="-342900" algn="just" eaLnBrk="0" hangingPunct="0">
              <a:spcBef>
                <a:spcPts val="0"/>
              </a:spcBef>
              <a:spcAft>
                <a:spcPts val="0"/>
              </a:spcAft>
              <a:buClr>
                <a:srgbClr val="FF0000"/>
              </a:buClr>
              <a:buSzPct val="100000"/>
              <a:buFont typeface="Wingdings" panose="05000000000000000000" pitchFamily="2" charset="2"/>
              <a:buChar char="§"/>
              <a:defRPr/>
            </a:pPr>
            <a:r>
              <a:rPr lang="en-US" sz="2400" dirty="0">
                <a:solidFill>
                  <a:srgbClr val="0033CC"/>
                </a:solidFill>
                <a:latin typeface="Trebuchet MS"/>
                <a:ea typeface="Trebuchet MS"/>
                <a:cs typeface="Trebuchet MS"/>
                <a:sym typeface="Trebuchet MS"/>
              </a:rPr>
              <a:t>Checking if the app gives the right data back to the admin.</a:t>
            </a:r>
          </a:p>
          <a:p>
            <a:pPr marL="685791" lvl="0" indent="-342900" algn="just" eaLnBrk="0" hangingPunct="0">
              <a:spcBef>
                <a:spcPts val="0"/>
              </a:spcBef>
              <a:spcAft>
                <a:spcPts val="0"/>
              </a:spcAft>
              <a:buClr>
                <a:srgbClr val="FF0000"/>
              </a:buClr>
              <a:buSzPct val="100000"/>
              <a:buFont typeface="Wingdings" panose="05000000000000000000" pitchFamily="2" charset="2"/>
              <a:buChar char="§"/>
              <a:defRPr/>
            </a:pPr>
            <a:endParaRPr lang="en-US" sz="2400" dirty="0">
              <a:solidFill>
                <a:srgbClr val="0033CC"/>
              </a:solidFill>
              <a:latin typeface="Trebuchet MS"/>
              <a:ea typeface="Trebuchet MS"/>
              <a:cs typeface="Trebuchet MS"/>
              <a:sym typeface="Trebuchet MS"/>
            </a:endParaRPr>
          </a:p>
          <a:p>
            <a:pPr marL="342891" lvl="0" algn="just" eaLnBrk="0" hangingPunct="0">
              <a:spcBef>
                <a:spcPts val="0"/>
              </a:spcBef>
              <a:spcAft>
                <a:spcPts val="0"/>
              </a:spcAft>
              <a:buClr>
                <a:srgbClr val="FF0000"/>
              </a:buClr>
              <a:buSzPct val="100000"/>
              <a:defRPr/>
            </a:pPr>
            <a:r>
              <a:rPr lang="en-US" sz="2400" b="1" dirty="0">
                <a:solidFill>
                  <a:srgbClr val="0033CC"/>
                </a:solidFill>
                <a:latin typeface="Trebuchet MS"/>
                <a:ea typeface="Trebuchet MS"/>
                <a:cs typeface="Trebuchet MS"/>
                <a:sym typeface="Trebuchet MS"/>
              </a:rPr>
              <a:t>Database System:</a:t>
            </a:r>
          </a:p>
          <a:p>
            <a:pPr marL="685791" lvl="0" indent="-342900" algn="just" eaLnBrk="0" hangingPunct="0">
              <a:spcBef>
                <a:spcPts val="0"/>
              </a:spcBef>
              <a:spcAft>
                <a:spcPts val="0"/>
              </a:spcAft>
              <a:buClr>
                <a:srgbClr val="FF0000"/>
              </a:buClr>
              <a:buSzPct val="100000"/>
              <a:buFont typeface="Wingdings" panose="05000000000000000000" pitchFamily="2" charset="2"/>
              <a:buChar char="§"/>
              <a:defRPr/>
            </a:pPr>
            <a:r>
              <a:rPr lang="en-US" sz="2400" dirty="0">
                <a:solidFill>
                  <a:srgbClr val="0033CC"/>
                </a:solidFill>
                <a:latin typeface="Trebuchet MS"/>
                <a:ea typeface="Trebuchet MS"/>
                <a:cs typeface="Trebuchet MS"/>
                <a:sym typeface="Trebuchet MS"/>
              </a:rPr>
              <a:t>Checking the data sent by fingerprint scanner and map it to the correct class and marking the status.</a:t>
            </a:r>
          </a:p>
          <a:p>
            <a:pPr marL="685791" lvl="0" indent="-342900" algn="just" eaLnBrk="0" hangingPunct="0">
              <a:spcBef>
                <a:spcPts val="0"/>
              </a:spcBef>
              <a:spcAft>
                <a:spcPts val="0"/>
              </a:spcAft>
              <a:buClr>
                <a:srgbClr val="FF0000"/>
              </a:buClr>
              <a:buSzPct val="100000"/>
              <a:buFont typeface="Wingdings" panose="05000000000000000000" pitchFamily="2" charset="2"/>
              <a:buChar char="§"/>
              <a:defRPr/>
            </a:pPr>
            <a:r>
              <a:rPr lang="en-US" sz="2400" dirty="0">
                <a:solidFill>
                  <a:srgbClr val="0033CC"/>
                </a:solidFill>
                <a:latin typeface="Trebuchet MS"/>
                <a:ea typeface="Trebuchet MS"/>
                <a:cs typeface="Trebuchet MS"/>
                <a:sym typeface="Trebuchet MS"/>
              </a:rPr>
              <a:t>Checking the data sent by the electricity optimization module and add correct values to the database.</a:t>
            </a:r>
          </a:p>
          <a:p>
            <a:pPr marL="685791" lvl="0" indent="-342900" algn="just" eaLnBrk="0" hangingPunct="0">
              <a:spcBef>
                <a:spcPts val="0"/>
              </a:spcBef>
              <a:spcAft>
                <a:spcPts val="0"/>
              </a:spcAft>
              <a:buClr>
                <a:srgbClr val="FF0000"/>
              </a:buClr>
              <a:buSzPct val="100000"/>
              <a:buFont typeface="Wingdings" panose="05000000000000000000" pitchFamily="2" charset="2"/>
              <a:buChar char="§"/>
              <a:defRPr/>
            </a:pPr>
            <a:r>
              <a:rPr lang="en-US" sz="2400" dirty="0">
                <a:solidFill>
                  <a:srgbClr val="0033CC"/>
                </a:solidFill>
                <a:latin typeface="Trebuchet MS"/>
                <a:ea typeface="Trebuchet MS"/>
                <a:cs typeface="Trebuchet MS"/>
                <a:sym typeface="Trebuchet MS"/>
              </a:rPr>
              <a:t>Checking of the data given by the system to the admin is correct or not.</a:t>
            </a:r>
          </a:p>
        </p:txBody>
      </p:sp>
      <p:sp>
        <p:nvSpPr>
          <p:cNvPr id="14" name="Text Box 34"/>
          <p:cNvSpPr txBox="1">
            <a:spLocks noChangeArrowheads="1"/>
          </p:cNvSpPr>
          <p:nvPr/>
        </p:nvSpPr>
        <p:spPr bwMode="auto">
          <a:xfrm>
            <a:off x="2895600" y="990600"/>
            <a:ext cx="7848600" cy="461665"/>
          </a:xfrm>
          <a:prstGeom prst="rect">
            <a:avLst/>
          </a:prstGeom>
          <a:noFill/>
          <a:ln w="9525">
            <a:noFill/>
            <a:miter lim="800000"/>
            <a:headEnd/>
            <a:tailEnd/>
          </a:ln>
        </p:spPr>
        <p:txBody>
          <a:bodyPr wrap="square">
            <a:spAutoFit/>
          </a:bodyPr>
          <a:lstStyle/>
          <a:p>
            <a:pPr marL="342900" lvl="0" indent="-342900" algn="r">
              <a:spcBef>
                <a:spcPts val="0"/>
              </a:spcBef>
              <a:spcAft>
                <a:spcPts val="0"/>
              </a:spcAft>
            </a:pPr>
            <a:r>
              <a:rPr lang="en-US" sz="2400" dirty="0">
                <a:solidFill>
                  <a:srgbClr val="FF0000"/>
                </a:solidFill>
                <a:latin typeface="Trebuchet MS"/>
                <a:ea typeface="Trebuchet MS"/>
                <a:cs typeface="Trebuchet MS"/>
                <a:sym typeface="Trebuchet MS"/>
              </a:rPr>
              <a:t>Test Plan and Strategy</a:t>
            </a:r>
            <a:endParaRPr lang="en-US" sz="2400" dirty="0"/>
          </a:p>
        </p:txBody>
      </p:sp>
    </p:spTree>
    <p:extLst>
      <p:ext uri="{BB962C8B-B14F-4D97-AF65-F5344CB8AC3E}">
        <p14:creationId xmlns:p14="http://schemas.microsoft.com/office/powerpoint/2010/main" val="38192418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879</TotalTime>
  <Words>1000</Words>
  <Application>Microsoft Office PowerPoint</Application>
  <PresentationFormat>Widescreen</PresentationFormat>
  <Paragraphs>116</Paragraphs>
  <Slides>15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Trebuchet MS</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Bhavan Naik</cp:lastModifiedBy>
  <cp:revision>335</cp:revision>
  <dcterms:created xsi:type="dcterms:W3CDTF">2020-11-22T08:14:37Z</dcterms:created>
  <dcterms:modified xsi:type="dcterms:W3CDTF">2021-10-16T13:48:04Z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