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9"/>
  </p:notesMasterIdLst>
  <p:handoutMasterIdLst>
    <p:handoutMasterId r:id="rId30"/>
  </p:handoutMasterIdLst>
  <p:sldIdLst>
    <p:sldId id="538" r:id="rId2"/>
    <p:sldId id="535" r:id="rId3"/>
    <p:sldId id="570" r:id="rId4"/>
    <p:sldId id="572" r:id="rId5"/>
    <p:sldId id="569" r:id="rId6"/>
    <p:sldId id="553" r:id="rId7"/>
    <p:sldId id="580" r:id="rId8"/>
    <p:sldId id="581" r:id="rId9"/>
    <p:sldId id="582" r:id="rId10"/>
    <p:sldId id="597" r:id="rId11"/>
    <p:sldId id="598" r:id="rId12"/>
    <p:sldId id="557" r:id="rId13"/>
    <p:sldId id="573" r:id="rId14"/>
    <p:sldId id="562" r:id="rId15"/>
    <p:sldId id="563" r:id="rId16"/>
    <p:sldId id="594" r:id="rId17"/>
    <p:sldId id="585" r:id="rId18"/>
    <p:sldId id="589" r:id="rId19"/>
    <p:sldId id="592" r:id="rId20"/>
    <p:sldId id="595" r:id="rId21"/>
    <p:sldId id="596" r:id="rId22"/>
    <p:sldId id="536" r:id="rId23"/>
    <p:sldId id="583" r:id="rId24"/>
    <p:sldId id="545" r:id="rId25"/>
    <p:sldId id="584" r:id="rId26"/>
    <p:sldId id="552" r:id="rId27"/>
    <p:sldId id="549" r:id="rId28"/>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A53A0"/>
    <a:srgbClr val="FF33CC"/>
    <a:srgbClr val="FF0066"/>
    <a:srgbClr val="0000FF"/>
    <a:srgbClr val="33CC33"/>
    <a:srgbClr val="00FFFF"/>
    <a:srgbClr val="6600FF"/>
    <a:srgbClr val="CC66FF"/>
    <a:srgbClr val="628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86811" autoAdjust="0"/>
  </p:normalViewPr>
  <p:slideViewPr>
    <p:cSldViewPr>
      <p:cViewPr varScale="1">
        <p:scale>
          <a:sx n="72" d="100"/>
          <a:sy n="72" d="100"/>
        </p:scale>
        <p:origin x="654" y="7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5/12/2021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5/12/2021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926231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4055125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2024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2108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21</a:t>
            </a:fld>
            <a:endParaRPr/>
          </a:p>
        </p:txBody>
      </p:sp>
    </p:spTree>
    <p:extLst>
      <p:ext uri="{BB962C8B-B14F-4D97-AF65-F5344CB8AC3E}">
        <p14:creationId xmlns:p14="http://schemas.microsoft.com/office/powerpoint/2010/main" val="707479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26</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22130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128877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66710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64946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76326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323764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5/12/2021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5/12/2021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ieeexplore.ieee.org/document/8871173" TargetMode="External"/><Relationship Id="rId3" Type="http://schemas.openxmlformats.org/officeDocument/2006/relationships/hyperlink" Target="https://ietresearch.onlinelibrary.wiley.com/doi/pdfdirect/10.1049/iet-net.2018.5182" TargetMode="External"/><Relationship Id="rId7" Type="http://schemas.openxmlformats.org/officeDocument/2006/relationships/hyperlink" Target="https://link.springer.com/article/10.1007/s10462-018-9648-9"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ieeexplore.ieee.org/abstract/document/9086010" TargetMode="External"/><Relationship Id="rId11" Type="http://schemas.openxmlformats.org/officeDocument/2006/relationships/hyperlink" Target="https://ieeexplore.ieee.org/document/8519856" TargetMode="External"/><Relationship Id="rId5" Type="http://schemas.openxmlformats.org/officeDocument/2006/relationships/hyperlink" Target="https://ieeexplore.ieee.org/abstract/document/8553750" TargetMode="External"/><Relationship Id="rId10" Type="http://schemas.openxmlformats.org/officeDocument/2006/relationships/hyperlink" Target="https://ieeexplore.ieee.org/document/8767229" TargetMode="External"/><Relationship Id="rId4" Type="http://schemas.openxmlformats.org/officeDocument/2006/relationships/hyperlink" Target="https://iacis.org/iis/2018/3_iis_2018_33-41.pdf" TargetMode="External"/><Relationship Id="rId9" Type="http://schemas.openxmlformats.org/officeDocument/2006/relationships/hyperlink" Target="https://ieeexplore.ieee.org/document/690793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512" y="1600200"/>
            <a:ext cx="8964488" cy="1200329"/>
          </a:xfrm>
          <a:prstGeom prst="rect">
            <a:avLst/>
          </a:prstGeom>
        </p:spPr>
        <p:txBody>
          <a:bodyPr wrap="square">
            <a:spAutoFit/>
          </a:bodyPr>
          <a:lstStyle/>
          <a:p>
            <a:pPr algn="ctr"/>
            <a:r>
              <a:rPr lang="en-IN" sz="3600" b="1" dirty="0">
                <a:solidFill>
                  <a:srgbClr val="FF0000"/>
                </a:solidFill>
                <a:latin typeface="Trebuchet MS" pitchFamily="34" charset="0"/>
              </a:rPr>
              <a:t>UE18CS390A</a:t>
            </a:r>
            <a:r>
              <a:rPr lang="en-US" sz="3600" b="1" dirty="0">
                <a:solidFill>
                  <a:srgbClr val="FF0000"/>
                </a:solidFill>
                <a:latin typeface="Trebuchet MS" pitchFamily="34" charset="0"/>
              </a:rPr>
              <a:t> – Project Phase – 1</a:t>
            </a:r>
          </a:p>
          <a:p>
            <a:pPr algn="ctr"/>
            <a:r>
              <a:rPr lang="en-US" sz="3600" dirty="0">
                <a:latin typeface="Trebuchet MS" pitchFamily="34" charset="0"/>
              </a:rPr>
              <a:t> </a:t>
            </a:r>
            <a:r>
              <a:rPr lang="en-US" sz="3600" dirty="0">
                <a:solidFill>
                  <a:srgbClr val="FF0000"/>
                </a:solidFill>
                <a:latin typeface="Trebuchet MS" pitchFamily="34" charset="0"/>
              </a:rPr>
              <a:t>End Semester Assessment</a:t>
            </a:r>
          </a:p>
        </p:txBody>
      </p:sp>
      <p:sp>
        <p:nvSpPr>
          <p:cNvPr id="4" name="Google Shape;26;p3"/>
          <p:cNvSpPr txBox="1"/>
          <p:nvPr/>
        </p:nvSpPr>
        <p:spPr>
          <a:xfrm>
            <a:off x="1703512" y="3429001"/>
            <a:ext cx="8458200" cy="204814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Smart Classroom Environment</a:t>
            </a:r>
          </a:p>
          <a:p>
            <a:pPr>
              <a:spcBef>
                <a:spcPts val="0"/>
              </a:spcBef>
              <a:spcAft>
                <a:spcPts val="0"/>
              </a:spcAft>
            </a:pPr>
            <a:r>
              <a:rPr lang="en-IN" sz="2400" dirty="0">
                <a:solidFill>
                  <a:srgbClr val="0033CC"/>
                </a:solidFill>
                <a:latin typeface="Trebuchet MS"/>
                <a:ea typeface="Trebuchet MS"/>
                <a:cs typeface="Trebuchet MS"/>
                <a:sym typeface="Trebuchet MS"/>
              </a:rPr>
              <a:t>Project ID       : 	71</a:t>
            </a:r>
          </a:p>
          <a:p>
            <a:pPr>
              <a:spcBef>
                <a:spcPts val="0"/>
              </a:spcBef>
              <a:spcAft>
                <a:spcPts val="0"/>
              </a:spcAft>
            </a:pPr>
            <a:r>
              <a:rPr lang="en-IN" sz="2400" dirty="0">
                <a:solidFill>
                  <a:srgbClr val="0033CC"/>
                </a:solidFill>
                <a:latin typeface="Trebuchet MS"/>
                <a:ea typeface="Trebuchet MS"/>
                <a:cs typeface="Trebuchet MS"/>
                <a:sym typeface="Trebuchet MS"/>
              </a:rPr>
              <a:t>Project Guide : 	Dr. Annapurna D             </a:t>
            </a:r>
          </a:p>
          <a:p>
            <a:pPr>
              <a:spcBef>
                <a:spcPts val="0"/>
              </a:spcBef>
              <a:spcAft>
                <a:spcPts val="0"/>
              </a:spcAft>
            </a:pPr>
            <a:r>
              <a:rPr lang="en-IN" sz="2400" dirty="0">
                <a:solidFill>
                  <a:srgbClr val="0033CC"/>
                </a:solidFill>
                <a:latin typeface="Trebuchet MS"/>
                <a:ea typeface="Trebuchet MS"/>
                <a:cs typeface="Trebuchet MS"/>
                <a:sym typeface="Trebuchet MS"/>
              </a:rPr>
              <a:t>Project Team  :  	Akshaya Visvanathan (PES2201800089)</a:t>
            </a:r>
          </a:p>
          <a:p>
            <a:pPr>
              <a:spcBef>
                <a:spcPts val="0"/>
              </a:spcBef>
              <a:spcAft>
                <a:spcPts val="0"/>
              </a:spcAft>
            </a:pPr>
            <a:r>
              <a:rPr lang="en-IN" sz="2400" dirty="0">
                <a:solidFill>
                  <a:srgbClr val="0033CC"/>
                </a:solidFill>
                <a:latin typeface="Trebuchet MS"/>
                <a:ea typeface="Trebuchet MS"/>
                <a:cs typeface="Trebuchet MS"/>
                <a:sym typeface="Trebuchet MS"/>
              </a:rPr>
              <a:t>			Bhavan Naik (PES2201800047)</a:t>
            </a:r>
          </a:p>
          <a:p>
            <a:pPr>
              <a:spcBef>
                <a:spcPts val="0"/>
              </a:spcBef>
              <a:spcAft>
                <a:spcPts val="0"/>
              </a:spcAft>
            </a:pPr>
            <a:r>
              <a:rPr lang="en-IN" sz="2400" dirty="0">
                <a:solidFill>
                  <a:srgbClr val="0033CC"/>
                </a:solidFill>
                <a:latin typeface="Trebuchet MS"/>
                <a:ea typeface="Trebuchet MS"/>
                <a:cs typeface="Trebuchet MS"/>
                <a:sym typeface="Trebuchet MS"/>
              </a:rPr>
              <a:t>			Akhil S Kumar (PES2201800137)</a:t>
            </a:r>
          </a:p>
          <a:p>
            <a:pPr>
              <a:spcBef>
                <a:spcPts val="0"/>
              </a:spcBef>
              <a:spcAft>
                <a:spcPts val="0"/>
              </a:spcAft>
            </a:pPr>
            <a:r>
              <a:rPr lang="en-IN" sz="2400" dirty="0">
                <a:solidFill>
                  <a:srgbClr val="0033CC"/>
                </a:solidFill>
                <a:latin typeface="Trebuchet MS"/>
                <a:ea typeface="Trebuchet MS"/>
                <a:cs typeface="Trebuchet MS"/>
                <a:sym typeface="Trebuchet MS"/>
              </a:rPr>
              <a:t>			Atharva Moghe (PES2201800131)</a:t>
            </a:r>
          </a:p>
          <a:p>
            <a:pPr>
              <a:spcBef>
                <a:spcPts val="0"/>
              </a:spcBef>
              <a:spcAft>
                <a:spcPts val="0"/>
              </a:spcAft>
            </a:pPr>
            <a:endParaRPr lang="en-IN" sz="2000" dirty="0">
              <a:solidFill>
                <a:srgbClr val="0033CC"/>
              </a:solidFill>
            </a:endParaRPr>
          </a:p>
          <a:p>
            <a:pPr>
              <a:spcBef>
                <a:spcPts val="0"/>
              </a:spcBef>
              <a:spcAft>
                <a:spcPts val="0"/>
              </a:spcAft>
            </a:pPr>
            <a:r>
              <a:rPr lang="en-US" sz="2400" dirty="0">
                <a:solidFill>
                  <a:srgbClr val="0033CC"/>
                </a:solidFill>
                <a:latin typeface="Trebuchet MS"/>
                <a:ea typeface="Trebuchet MS"/>
                <a:cs typeface="Trebuchet MS"/>
                <a:sym typeface="Trebuchet MS"/>
              </a:rPr>
              <a:t> </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685800" y="1905000"/>
            <a:ext cx="10896600" cy="4724400"/>
          </a:xfrm>
          <a:prstGeom prst="rect">
            <a:avLst/>
          </a:prstGeom>
        </p:spPr>
        <p:txBody>
          <a:bodyPr/>
          <a:lstStyle/>
          <a:p>
            <a:pPr algn="l"/>
            <a:r>
              <a:rPr lang="en-US" sz="2000" b="1" i="0" dirty="0">
                <a:solidFill>
                  <a:srgbClr val="0033CC"/>
                </a:solidFill>
                <a:effectLst/>
                <a:latin typeface="Trebuchet MS" panose="020B0603020202020204" pitchFamily="34" charset="0"/>
              </a:rPr>
              <a:t>Type of Sensors that Can Be Used in a Smart University:</a:t>
            </a:r>
          </a:p>
          <a:p>
            <a:pPr algn="l"/>
            <a:r>
              <a:rPr lang="en-US" sz="2000" b="0" i="0" dirty="0">
                <a:solidFill>
                  <a:srgbClr val="0033CC"/>
                </a:solidFill>
                <a:effectLst/>
                <a:latin typeface="Trebuchet MS" panose="020B0603020202020204" pitchFamily="34" charset="0"/>
              </a:rPr>
              <a:t>Sensors and technologies can be identified depending on their usefulness in a university campus; then they can be used and after that split in the following categories:</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EN (environment): noise, humidity, temperature, light;</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SC (security): motion detection, window / door open / closed, video, fingerprint;</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SF (Safety): smoke / gas, fire, water, radiation;</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UT (utilitarian): NFC tags, electrical voltage;</a:t>
            </a:r>
          </a:p>
          <a:p>
            <a:pPr algn="l">
              <a:buFont typeface="Arial" panose="020B0604020202020204" pitchFamily="34" charset="0"/>
              <a:buChar char="•"/>
            </a:pPr>
            <a:r>
              <a:rPr lang="en-US" sz="2000" b="0" i="0" dirty="0">
                <a:solidFill>
                  <a:srgbClr val="0033CC"/>
                </a:solidFill>
                <a:effectLst/>
                <a:latin typeface="Trebuchet MS" panose="020B0603020202020204" pitchFamily="34" charset="0"/>
              </a:rPr>
              <a:t> IN (information): Barcode. OR tags. RFID card.</a:t>
            </a:r>
          </a:p>
          <a:p>
            <a:pPr algn="just">
              <a:buFont typeface="Wingdings" pitchFamily="2" charset="2"/>
              <a:buChar char="§"/>
            </a:pPr>
            <a:endParaRPr lang="en-US" sz="2000" dirty="0">
              <a:solidFill>
                <a:srgbClr val="0000FF"/>
              </a:solidFill>
              <a:latin typeface="Trebuchet MS" panose="020B0603020202020204" pitchFamily="34" charset="0"/>
              <a:ea typeface="Cambria" panose="02040503050406030204" pitchFamily="18" charset="0"/>
            </a:endParaRPr>
          </a:p>
        </p:txBody>
      </p:sp>
      <p:pic>
        <p:nvPicPr>
          <p:cNvPr id="2" name="Picture 1">
            <a:extLst>
              <a:ext uri="{FF2B5EF4-FFF2-40B4-BE49-F238E27FC236}">
                <a16:creationId xmlns:a16="http://schemas.microsoft.com/office/drawing/2014/main" id="{4EC08ADA-DF1C-4EB3-A4C2-4D74D7A005EE}"/>
              </a:ext>
            </a:extLst>
          </p:cNvPr>
          <p:cNvPicPr>
            <a:picLocks noChangeAspect="1"/>
          </p:cNvPicPr>
          <p:nvPr/>
        </p:nvPicPr>
        <p:blipFill>
          <a:blip r:embed="rId3"/>
          <a:stretch>
            <a:fillRect/>
          </a:stretch>
        </p:blipFill>
        <p:spPr>
          <a:xfrm>
            <a:off x="7467600" y="3581400"/>
            <a:ext cx="3364019" cy="2819660"/>
          </a:xfrm>
          <a:prstGeom prst="rect">
            <a:avLst/>
          </a:prstGeom>
        </p:spPr>
      </p:pic>
    </p:spTree>
    <p:extLst>
      <p:ext uri="{BB962C8B-B14F-4D97-AF65-F5344CB8AC3E}">
        <p14:creationId xmlns:p14="http://schemas.microsoft.com/office/powerpoint/2010/main" val="226522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457200" y="2286000"/>
            <a:ext cx="10058400" cy="3697287"/>
          </a:xfrm>
          <a:prstGeom prst="rect">
            <a:avLst/>
          </a:prstGeom>
        </p:spPr>
        <p:txBody>
          <a:bodyPr/>
          <a:lstStyle/>
          <a:p>
            <a:pPr marL="342900" indent="-342900" algn="l">
              <a:buFont typeface="Wingdings" panose="05000000000000000000" pitchFamily="2" charset="2"/>
              <a:buChar char="§"/>
            </a:pPr>
            <a:r>
              <a:rPr lang="en-US" sz="2000" b="0" i="0" dirty="0">
                <a:solidFill>
                  <a:srgbClr val="0033CC"/>
                </a:solidFill>
                <a:effectLst/>
                <a:latin typeface="Trebuchet MS" panose="020B0603020202020204" pitchFamily="34" charset="0"/>
              </a:rPr>
              <a:t>A trusted and active community aided and supported by the Internet of Things (IoT) is a key factor in food waste reduction and management. Our paper proposes an IoT based context aware framework which can capture real-time dynamic requirements of both vendors and consumers and perform real-time match-making based on captured data. </a:t>
            </a:r>
          </a:p>
          <a:p>
            <a:pPr marL="342900" indent="-342900" algn="l">
              <a:buFont typeface="Wingdings" panose="05000000000000000000" pitchFamily="2" charset="2"/>
              <a:buChar char="§"/>
            </a:pPr>
            <a:endParaRPr lang="en-US" sz="2000" dirty="0">
              <a:solidFill>
                <a:srgbClr val="0033CC"/>
              </a:solidFill>
              <a:latin typeface="Trebuchet MS" panose="020B0603020202020204" pitchFamily="34" charset="0"/>
            </a:endParaRPr>
          </a:p>
          <a:p>
            <a:pPr marL="342900" indent="-342900" algn="l">
              <a:buFont typeface="Wingdings" panose="05000000000000000000" pitchFamily="2" charset="2"/>
              <a:buChar char="§"/>
            </a:pPr>
            <a:r>
              <a:rPr lang="en-US" sz="2000" b="0" i="0" dirty="0">
                <a:solidFill>
                  <a:srgbClr val="0033CC"/>
                </a:solidFill>
                <a:effectLst/>
                <a:latin typeface="Trebuchet MS" panose="020B0603020202020204" pitchFamily="34" charset="0"/>
              </a:rPr>
              <a:t>We describe our proposed reference framework and the notion of smart food sharing containers as enabling technology in our framework. A prototype system demonstrates the feasibility of a proposed approach using a smart container with embedded sensors</a:t>
            </a:r>
            <a:r>
              <a:rPr lang="en-US" sz="2000" b="0" i="0" dirty="0">
                <a:solidFill>
                  <a:srgbClr val="0033CC"/>
                </a:solidFill>
                <a:effectLst/>
                <a:latin typeface="Arial" panose="020B0604020202020204" pitchFamily="34" charset="0"/>
              </a:rPr>
              <a:t>. </a:t>
            </a:r>
          </a:p>
          <a:p>
            <a:pPr lvl="1"/>
            <a:endParaRPr lang="en-US" sz="2000" b="0" i="0" dirty="0">
              <a:solidFill>
                <a:srgbClr val="0033CC"/>
              </a:solidFill>
              <a:effectLst/>
              <a:latin typeface="Arial" panose="020B0604020202020204" pitchFamily="34" charset="0"/>
            </a:endParaRPr>
          </a:p>
          <a:p>
            <a:br>
              <a:rPr lang="en-US" sz="2000" dirty="0"/>
            </a:br>
            <a:endParaRPr lang="en-US" sz="2000" dirty="0">
              <a:solidFill>
                <a:srgbClr val="0000FF"/>
              </a:solidFill>
              <a:latin typeface="Trebuchet MS" panose="020B0603020202020204" pitchFamily="34" charset="0"/>
              <a:ea typeface="Cambria" panose="02040503050406030204" pitchFamily="18" charset="0"/>
            </a:endParaRPr>
          </a:p>
        </p:txBody>
      </p:sp>
    </p:spTree>
    <p:extLst>
      <p:ext uri="{BB962C8B-B14F-4D97-AF65-F5344CB8AC3E}">
        <p14:creationId xmlns:p14="http://schemas.microsoft.com/office/powerpoint/2010/main" val="24304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839416" y="2092332"/>
            <a:ext cx="10009112" cy="4384667"/>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 </a:t>
            </a:r>
            <a:r>
              <a:rPr lang="en-IN" sz="2400" kern="0" dirty="0">
                <a:solidFill>
                  <a:srgbClr val="0033CC"/>
                </a:solidFill>
                <a:latin typeface="Trebuchet MS" pitchFamily="34" charset="0"/>
              </a:rPr>
              <a:t>Provide the suggestions and remarks given by the Guide:</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Budget of the Project.</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Implementation of the Project.</a:t>
            </a:r>
          </a:p>
          <a:p>
            <a:pPr marL="342891" indent="12700" algn="just" eaLnBrk="0" hangingPunct="0">
              <a:spcBef>
                <a:spcPct val="20000"/>
              </a:spcBef>
              <a:buFont typeface="Wingdings" pitchFamily="2" charset="2"/>
              <a:buChar char="§"/>
              <a:defRPr/>
            </a:pPr>
            <a:endParaRPr lang="en-IN" sz="24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Mention the feasibility on the same showing the progress:</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Budget plans have been laid out.</a:t>
            </a:r>
          </a:p>
          <a:p>
            <a:pPr marL="800091" indent="-457200" algn="just" eaLnBrk="0" hangingPunct="0">
              <a:spcBef>
                <a:spcPct val="20000"/>
              </a:spcBef>
              <a:buFont typeface="+mj-lt"/>
              <a:buAutoNum type="arabicPeriod"/>
              <a:defRPr/>
            </a:pPr>
            <a:r>
              <a:rPr lang="en-IN" sz="2400" kern="0" dirty="0">
                <a:solidFill>
                  <a:srgbClr val="0033CC"/>
                </a:solidFill>
                <a:latin typeface="Trebuchet MS" pitchFamily="34" charset="0"/>
              </a:rPr>
              <a:t>Delay in procuring hardware components in light of the current pandemic situation.</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407368" y="1763724"/>
            <a:ext cx="10729192" cy="4713276"/>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sym typeface="Trebuchet MS"/>
              </a:rPr>
              <a:t>Optical Biometric Sensor module: to record individual fingerprints.</a:t>
            </a:r>
          </a:p>
          <a:p>
            <a:pPr marL="685791" indent="-342900" algn="just" eaLnBrk="0" hangingPunct="0">
              <a:spcBef>
                <a:spcPct val="20000"/>
              </a:spcBef>
              <a:buFont typeface="Arial" panose="020B0604020202020204" pitchFamily="34" charset="0"/>
              <a:buChar char="•"/>
              <a:defRPr/>
            </a:pPr>
            <a:endParaRPr lang="en-US" sz="2400" kern="0" dirty="0">
              <a:solidFill>
                <a:srgbClr val="0033CC"/>
              </a:solidFill>
              <a:latin typeface="Trebuchet MS" pitchFamily="34" charset="0"/>
              <a:sym typeface="Trebuchet MS"/>
            </a:endParaRPr>
          </a:p>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sym typeface="Trebuchet MS"/>
              </a:rPr>
              <a:t>Spatial sensors: to check which part of the room is occupied to make the system spatial aware.</a:t>
            </a:r>
          </a:p>
          <a:p>
            <a:pPr marL="685791" indent="-342900" algn="just" eaLnBrk="0" hangingPunct="0">
              <a:spcBef>
                <a:spcPct val="20000"/>
              </a:spcBef>
              <a:buFont typeface="Arial" panose="020B0604020202020204" pitchFamily="34" charset="0"/>
              <a:buChar char="•"/>
              <a:defRPr/>
            </a:pPr>
            <a:endParaRPr lang="en-US" sz="2400" kern="0" dirty="0">
              <a:solidFill>
                <a:srgbClr val="0033CC"/>
              </a:solidFill>
              <a:latin typeface="Trebuchet MS" pitchFamily="34" charset="0"/>
              <a:sym typeface="Trebuchet MS"/>
            </a:endParaRPr>
          </a:p>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sym typeface="Trebuchet MS"/>
              </a:rPr>
              <a:t>Raspberry Pico microcontroller: to manage per classroom function at the edge of the network.</a:t>
            </a:r>
          </a:p>
          <a:p>
            <a:pPr marL="685791" indent="-342900" algn="just" eaLnBrk="0" hangingPunct="0">
              <a:spcBef>
                <a:spcPct val="20000"/>
              </a:spcBef>
              <a:buFont typeface="Arial" panose="020B0604020202020204" pitchFamily="34" charset="0"/>
              <a:buChar char="•"/>
              <a:defRPr/>
            </a:pPr>
            <a:endParaRPr lang="en-US" sz="2400" kern="0" dirty="0">
              <a:solidFill>
                <a:srgbClr val="0033CC"/>
              </a:solidFill>
              <a:latin typeface="Trebuchet MS" pitchFamily="34" charset="0"/>
              <a:sym typeface="Trebuchet MS"/>
            </a:endParaRPr>
          </a:p>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sym typeface="Trebuchet MS"/>
              </a:rPr>
              <a:t>WPF/UWP: to make the dashboard application for administrator management.</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Requirements Specification</a:t>
            </a:r>
          </a:p>
        </p:txBody>
      </p:sp>
    </p:spTree>
    <p:extLst>
      <p:ext uri="{BB962C8B-B14F-4D97-AF65-F5344CB8AC3E}">
        <p14:creationId xmlns:p14="http://schemas.microsoft.com/office/powerpoint/2010/main" val="166899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47" name="Google Shape;47;p6"/>
          <p:cNvSpPr txBox="1"/>
          <p:nvPr/>
        </p:nvSpPr>
        <p:spPr>
          <a:xfrm>
            <a:off x="335360" y="2042850"/>
            <a:ext cx="11305256" cy="383203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US" sz="2400" dirty="0">
                <a:solidFill>
                  <a:srgbClr val="0033CC"/>
                </a:solidFill>
                <a:latin typeface="Trebuchet MS"/>
                <a:ea typeface="Trebuchet MS"/>
                <a:cs typeface="Trebuchet MS"/>
                <a:sym typeface="Trebuchet MS"/>
              </a:rPr>
              <a:t>The assortment IoT sensors installed in the classrooms are durable and need not be replaced often.</a:t>
            </a:r>
          </a:p>
          <a:p>
            <a:pPr marL="685791" indent="-342900" algn="just" eaLnBrk="0" hangingPunct="0">
              <a:spcBef>
                <a:spcPct val="20000"/>
              </a:spcBef>
              <a:buFont typeface="Arial" panose="020B0604020202020204" pitchFamily="34" charset="0"/>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ct val="20000"/>
              </a:spcBef>
              <a:buFont typeface="Arial" panose="020B0604020202020204" pitchFamily="34" charset="0"/>
              <a:buChar char="•"/>
              <a:defRPr/>
            </a:pPr>
            <a:r>
              <a:rPr lang="en-US" sz="2400" dirty="0">
                <a:solidFill>
                  <a:srgbClr val="0033CC"/>
                </a:solidFill>
                <a:latin typeface="Trebuchet MS"/>
                <a:ea typeface="Trebuchet MS"/>
                <a:cs typeface="Trebuchet MS"/>
                <a:sym typeface="Trebuchet MS"/>
              </a:rPr>
              <a:t>The server installation too is a one-time process. However, the ThingSpeak and Firebase backends need to be paid for on a yearly basis depending on the usage.</a:t>
            </a:r>
          </a:p>
          <a:p>
            <a:pPr marL="685791" indent="-342900" algn="just" eaLnBrk="0" hangingPunct="0">
              <a:spcBef>
                <a:spcPct val="20000"/>
              </a:spcBef>
              <a:buFont typeface="Arial" panose="020B0604020202020204" pitchFamily="34" charset="0"/>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ct val="20000"/>
              </a:spcBef>
              <a:buFont typeface="Arial" panose="020B0604020202020204" pitchFamily="34" charset="0"/>
              <a:buChar char="•"/>
              <a:defRPr/>
            </a:pPr>
            <a:r>
              <a:rPr lang="en-US" sz="2400" dirty="0">
                <a:solidFill>
                  <a:srgbClr val="0033CC"/>
                </a:solidFill>
                <a:latin typeface="Trebuchet MS"/>
                <a:ea typeface="Trebuchet MS"/>
                <a:cs typeface="Trebuchet MS"/>
                <a:sym typeface="Trebuchet MS"/>
              </a:rPr>
              <a:t>The ML models used for attendance summarization and fan speed detection are reused and some extra layers(mechanism) have been added on top of that. These models are constantly learning from manual user intervention.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Constraints, Assumptions &amp; Dependencies</a:t>
            </a:r>
            <a:endParaRPr lang="en-US" sz="2400" dirty="0"/>
          </a:p>
        </p:txBody>
      </p:sp>
      <p:sp>
        <p:nvSpPr>
          <p:cNvPr id="54" name="Google Shape;54;p7"/>
          <p:cNvSpPr txBox="1"/>
          <p:nvPr/>
        </p:nvSpPr>
        <p:spPr>
          <a:xfrm>
            <a:off x="263352" y="1412776"/>
            <a:ext cx="11377264" cy="5445223"/>
          </a:xfrm>
          <a:prstGeom prst="rect">
            <a:avLst/>
          </a:prstGeom>
          <a:noFill/>
          <a:ln>
            <a:noFill/>
          </a:ln>
        </p:spPr>
        <p:txBody>
          <a:bodyPr spcFirstLastPara="1" wrap="square" lIns="91425" tIns="45700" rIns="91425" bIns="45700" anchor="ctr" anchorCtr="0">
            <a:noAutofit/>
          </a:bodyPr>
          <a:lstStyle/>
          <a:p>
            <a:pPr marL="800100" indent="-342900" algn="just">
              <a:spcBef>
                <a:spcPts val="48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Availability of Raspberry Pico:</a:t>
            </a:r>
          </a:p>
          <a:p>
            <a:pPr marL="457200" algn="just">
              <a:spcBef>
                <a:spcPts val="480"/>
              </a:spcBef>
              <a:spcAft>
                <a:spcPts val="0"/>
              </a:spcAft>
            </a:pPr>
            <a:r>
              <a:rPr lang="en-US" sz="2400" dirty="0">
                <a:solidFill>
                  <a:srgbClr val="0033CC"/>
                </a:solidFill>
                <a:latin typeface="Trebuchet MS"/>
                <a:ea typeface="Trebuchet MS"/>
                <a:cs typeface="Trebuchet MS"/>
                <a:sym typeface="Trebuchet MS"/>
              </a:rPr>
              <a:t>Raspberry Pico is very new to the market and needs to be tested whether it satisfies all the requirements for the project. </a:t>
            </a:r>
          </a:p>
          <a:p>
            <a:pPr marL="457200" algn="just">
              <a:spcBef>
                <a:spcPts val="480"/>
              </a:spcBef>
              <a:spcAft>
                <a:spcPts val="0"/>
              </a:spcAft>
            </a:pPr>
            <a:endParaRPr lang="en-US" sz="2400" dirty="0">
              <a:solidFill>
                <a:srgbClr val="0033CC"/>
              </a:solidFill>
              <a:latin typeface="Trebuchet MS"/>
              <a:ea typeface="Trebuchet MS"/>
              <a:cs typeface="Trebuchet MS"/>
              <a:sym typeface="Trebuchet MS"/>
            </a:endParaRPr>
          </a:p>
          <a:p>
            <a:pPr marL="800100" indent="-342900" algn="just">
              <a:spcBef>
                <a:spcPts val="48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Server systems in the Institutions:</a:t>
            </a:r>
          </a:p>
          <a:p>
            <a:pPr marL="457200" algn="just">
              <a:spcBef>
                <a:spcPts val="480"/>
              </a:spcBef>
              <a:spcAft>
                <a:spcPts val="0"/>
              </a:spcAft>
            </a:pPr>
            <a:r>
              <a:rPr lang="en-US" sz="2400" dirty="0">
                <a:solidFill>
                  <a:srgbClr val="0033CC"/>
                </a:solidFill>
                <a:latin typeface="Trebuchet MS"/>
                <a:ea typeface="Trebuchet MS"/>
                <a:cs typeface="Trebuchet MS"/>
                <a:sym typeface="Trebuchet MS"/>
              </a:rPr>
              <a:t>Our project also highly depends upon how the server system exists at a particular institution. If there is no existing server, it would be very easy to implement. </a:t>
            </a:r>
          </a:p>
          <a:p>
            <a:pPr marL="457200" algn="just">
              <a:spcBef>
                <a:spcPts val="480"/>
              </a:spcBef>
              <a:spcAft>
                <a:spcPts val="0"/>
              </a:spcAft>
            </a:pPr>
            <a:endParaRPr lang="en-US" sz="2400" dirty="0">
              <a:solidFill>
                <a:srgbClr val="0033CC"/>
              </a:solidFill>
              <a:latin typeface="Trebuchet MS"/>
              <a:ea typeface="Trebuchet MS"/>
              <a:cs typeface="Trebuchet MS"/>
              <a:sym typeface="Trebuchet MS"/>
            </a:endParaRPr>
          </a:p>
          <a:p>
            <a:pPr marL="800100" indent="-342900" algn="just">
              <a:spcBef>
                <a:spcPts val="48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Existing Wiring in Institutions:</a:t>
            </a:r>
          </a:p>
          <a:p>
            <a:pPr marL="457200" algn="just">
              <a:spcBef>
                <a:spcPts val="480"/>
              </a:spcBef>
              <a:spcAft>
                <a:spcPts val="0"/>
              </a:spcAft>
            </a:pPr>
            <a:r>
              <a:rPr lang="en-US" sz="2400" dirty="0">
                <a:solidFill>
                  <a:srgbClr val="0033CC"/>
                </a:solidFill>
                <a:latin typeface="Trebuchet MS"/>
                <a:ea typeface="Trebuchet MS"/>
                <a:cs typeface="Trebuchet MS"/>
                <a:sym typeface="Trebuchet MS"/>
              </a:rPr>
              <a:t>It depends which wiring system exists at the institution because our project would work on almost every existing wiring system unless it’s very old.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0" y="3124200"/>
            <a:ext cx="11658600" cy="1786650"/>
          </a:xfrm>
          <a:prstGeom prst="rect">
            <a:avLst/>
          </a:prstGeom>
          <a:noFill/>
          <a:ln>
            <a:noFill/>
          </a:ln>
        </p:spPr>
        <p:txBody>
          <a:bodyPr spcFirstLastPara="1" wrap="square" lIns="91425" tIns="45700" rIns="91425" bIns="45700" anchor="ctr" anchorCtr="0">
            <a:noAutofit/>
          </a:bodyPr>
          <a:lstStyle/>
          <a:p>
            <a:pPr marL="457200" algn="just">
              <a:spcBef>
                <a:spcPts val="480"/>
              </a:spcBef>
              <a:spcAft>
                <a:spcPts val="0"/>
              </a:spcAft>
            </a:pPr>
            <a:r>
              <a:rPr lang="en-US" sz="2400" b="1" dirty="0">
                <a:solidFill>
                  <a:srgbClr val="0033CC"/>
                </a:solidFill>
                <a:latin typeface="Trebuchet MS"/>
              </a:rPr>
              <a:t>Novelty/ Uniqueness of the Project:</a:t>
            </a:r>
          </a:p>
          <a:p>
            <a:pPr marL="800100" indent="-342900" algn="just">
              <a:spcBef>
                <a:spcPts val="480"/>
              </a:spcBef>
              <a:spcAft>
                <a:spcPts val="0"/>
              </a:spcAft>
              <a:buClr>
                <a:srgbClr val="FF0000"/>
              </a:buClr>
              <a:buFont typeface="Arial" panose="020B0604020202020204" pitchFamily="34" charset="0"/>
              <a:buChar char="•"/>
            </a:pPr>
            <a:r>
              <a:rPr lang="en-US" sz="2400" dirty="0">
                <a:solidFill>
                  <a:srgbClr val="0033CC"/>
                </a:solidFill>
                <a:latin typeface="Trebuchet MS"/>
              </a:rPr>
              <a:t>Automated yet reliable attendance system that would help improve classroom learning. Fool proof solution is important keeping in mind the innovative ways students find to bypass attendance systems.</a:t>
            </a:r>
          </a:p>
          <a:p>
            <a:pPr marL="800100" indent="-342900" algn="just">
              <a:spcBef>
                <a:spcPts val="480"/>
              </a:spcBef>
              <a:spcAft>
                <a:spcPts val="0"/>
              </a:spcAft>
              <a:buClr>
                <a:srgbClr val="FF0000"/>
              </a:buClr>
              <a:buFont typeface="Arial" panose="020B0604020202020204" pitchFamily="34" charset="0"/>
              <a:buChar char="•"/>
            </a:pPr>
            <a:r>
              <a:rPr lang="en-US" sz="2400" dirty="0">
                <a:solidFill>
                  <a:srgbClr val="0033CC"/>
                </a:solidFill>
                <a:latin typeface="Trebuchet MS"/>
              </a:rPr>
              <a:t>Real-time implementation that is independent of the wiring system and hence may be extended to Government schools and colleges, in order to reduce their electricity costs.</a:t>
            </a:r>
          </a:p>
          <a:p>
            <a:pPr marL="800100" indent="-342900" algn="just">
              <a:spcBef>
                <a:spcPts val="480"/>
              </a:spcBef>
              <a:spcAft>
                <a:spcPts val="0"/>
              </a:spcAft>
              <a:buClr>
                <a:srgbClr val="FF0000"/>
              </a:buClr>
              <a:buFont typeface="Arial" panose="020B0604020202020204" pitchFamily="34" charset="0"/>
              <a:buChar char="•"/>
            </a:pPr>
            <a:r>
              <a:rPr lang="en-US" sz="2400" dirty="0">
                <a:solidFill>
                  <a:srgbClr val="0033CC"/>
                </a:solidFill>
                <a:latin typeface="Trebuchet MS"/>
              </a:rPr>
              <a:t>Help reduce harmful effects of unsolicited energy consumption on the environment and save our planet for future generations.</a:t>
            </a:r>
          </a:p>
          <a:p>
            <a:pPr marL="457200" algn="just">
              <a:spcBef>
                <a:spcPts val="480"/>
              </a:spcBef>
              <a:spcAft>
                <a:spcPts val="0"/>
              </a:spcAft>
            </a:pPr>
            <a:endParaRPr lang="en-US" sz="2400" dirty="0">
              <a:solidFill>
                <a:srgbClr val="0000FF"/>
              </a:solidFill>
              <a:latin typeface="Trebuchet MS"/>
            </a:endParaRPr>
          </a:p>
        </p:txBody>
      </p:sp>
    </p:spTree>
    <p:extLst>
      <p:ext uri="{BB962C8B-B14F-4D97-AF65-F5344CB8AC3E}">
        <p14:creationId xmlns:p14="http://schemas.microsoft.com/office/powerpoint/2010/main" val="377329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 -1</a:t>
            </a:r>
            <a:endParaRPr lang="en-US" sz="2400" dirty="0"/>
          </a:p>
        </p:txBody>
      </p:sp>
      <p:sp>
        <p:nvSpPr>
          <p:cNvPr id="54" name="Google Shape;54;p7"/>
          <p:cNvSpPr txBox="1"/>
          <p:nvPr/>
        </p:nvSpPr>
        <p:spPr>
          <a:xfrm>
            <a:off x="685800" y="980728"/>
            <a:ext cx="10972800" cy="5535197"/>
          </a:xfrm>
          <a:prstGeom prst="rect">
            <a:avLst/>
          </a:prstGeom>
          <a:noFill/>
          <a:ln>
            <a:noFill/>
          </a:ln>
        </p:spPr>
        <p:txBody>
          <a:bodyPr spcFirstLastPara="1" wrap="square" lIns="91425" tIns="45700" rIns="91425" bIns="45700" anchor="ctr" anchorCtr="0">
            <a:noAutofit/>
          </a:bodyPr>
          <a:lstStyle/>
          <a:p>
            <a:pPr algn="l"/>
            <a:r>
              <a:rPr lang="en-US" sz="2400" b="1" dirty="0">
                <a:solidFill>
                  <a:srgbClr val="0033CC"/>
                </a:solidFill>
                <a:latin typeface="Trebuchet MS" panose="020B0603020202020204" pitchFamily="34" charset="0"/>
              </a:rPr>
              <a:t>Attendance:</a:t>
            </a:r>
          </a:p>
          <a:p>
            <a:pPr algn="l"/>
            <a:endParaRPr lang="en-US" sz="2400" b="1" i="0" u="none" strike="noStrike" baseline="0" dirty="0">
              <a:solidFill>
                <a:srgbClr val="0033CC"/>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33CC"/>
                </a:solidFill>
                <a:latin typeface="Trebuchet MS" panose="020B0603020202020204" pitchFamily="34" charset="0"/>
              </a:rPr>
              <a:t>Attendance can be taken electronically by means of a biometric optical </a:t>
            </a:r>
            <a:r>
              <a:rPr lang="en-IN" sz="2400" i="0" u="none" strike="noStrike" baseline="0" dirty="0">
                <a:solidFill>
                  <a:srgbClr val="0033CC"/>
                </a:solidFill>
                <a:latin typeface="Trebuchet MS" panose="020B0603020202020204" pitchFamily="34" charset="0"/>
              </a:rPr>
              <a:t>fingerprint scanner.</a:t>
            </a:r>
          </a:p>
          <a:p>
            <a:pPr marL="457200" indent="-457200" algn="l">
              <a:buClr>
                <a:srgbClr val="FF0000"/>
              </a:buClr>
              <a:buFont typeface="+mj-lt"/>
              <a:buAutoNum type="arabicPeriod"/>
            </a:pPr>
            <a:endParaRPr lang="en-IN" sz="2400" i="0" u="none" strike="noStrike" baseline="0" dirty="0">
              <a:solidFill>
                <a:srgbClr val="0033CC"/>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33CC"/>
                </a:solidFill>
                <a:latin typeface="Trebuchet MS" panose="020B0603020202020204" pitchFamily="34" charset="0"/>
              </a:rPr>
              <a:t>Security and integrity can be ensured by making the biometric module portable and modular - a small phone sized module carried by the teachers.</a:t>
            </a:r>
          </a:p>
          <a:p>
            <a:pPr marL="457200" indent="-457200" algn="l">
              <a:buClr>
                <a:srgbClr val="FF0000"/>
              </a:buClr>
              <a:buFont typeface="+mj-lt"/>
              <a:buAutoNum type="arabicPeriod"/>
            </a:pPr>
            <a:endParaRPr lang="en-US" sz="2400" i="0" u="none" strike="noStrike" baseline="0" dirty="0">
              <a:solidFill>
                <a:srgbClr val="0033CC"/>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33CC"/>
                </a:solidFill>
                <a:latin typeface="Trebuchet MS" panose="020B0603020202020204" pitchFamily="34" charset="0"/>
              </a:rPr>
              <a:t>The teacher can pass around/have each of the students scan their prints and register their attendance with no manual intervention.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 -2</a:t>
            </a:r>
            <a:endParaRPr lang="en-US" sz="2400" dirty="0"/>
          </a:p>
        </p:txBody>
      </p:sp>
      <p:sp>
        <p:nvSpPr>
          <p:cNvPr id="54" name="Google Shape;54;p7"/>
          <p:cNvSpPr txBox="1"/>
          <p:nvPr/>
        </p:nvSpPr>
        <p:spPr>
          <a:xfrm>
            <a:off x="457200" y="1371600"/>
            <a:ext cx="10591800" cy="514432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rgbClr val="FF0000"/>
              </a:buClr>
              <a:buSzPct val="80000"/>
            </a:pPr>
            <a:r>
              <a:rPr lang="en-US" sz="2400" b="1" dirty="0">
                <a:solidFill>
                  <a:srgbClr val="0033CC"/>
                </a:solidFill>
                <a:latin typeface="Trebuchet MS" panose="020B0603020202020204" pitchFamily="34" charset="0"/>
              </a:rPr>
              <a:t>Electricity Optimization:</a:t>
            </a:r>
          </a:p>
          <a:p>
            <a:pPr marL="457200" indent="-457200" algn="just">
              <a:spcBef>
                <a:spcPts val="480"/>
              </a:spcBef>
              <a:spcAft>
                <a:spcPts val="0"/>
              </a:spcAft>
              <a:buClr>
                <a:srgbClr val="FF0000"/>
              </a:buClr>
              <a:buSzPct val="80000"/>
              <a:buFont typeface="+mj-lt"/>
              <a:buAutoNum type="arabicPeriod"/>
            </a:pPr>
            <a:endParaRPr lang="en-US" sz="2400" dirty="0">
              <a:solidFill>
                <a:srgbClr val="0033CC"/>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33CC"/>
                </a:solidFill>
                <a:latin typeface="Trebuchet MS" panose="020B0603020202020204" pitchFamily="34" charset="0"/>
              </a:rPr>
              <a:t>Spatial sensors placed at the edges of classrooms will notify the system of movement and activity in the room.</a:t>
            </a:r>
          </a:p>
          <a:p>
            <a:pPr marL="457200" indent="-457200" algn="just">
              <a:spcBef>
                <a:spcPts val="480"/>
              </a:spcBef>
              <a:spcAft>
                <a:spcPts val="0"/>
              </a:spcAft>
              <a:buClr>
                <a:srgbClr val="FF0000"/>
              </a:buClr>
              <a:buSzPct val="100000"/>
              <a:buFont typeface="+mj-lt"/>
              <a:buAutoNum type="arabicPeriod"/>
            </a:pPr>
            <a:endParaRPr lang="en-US" sz="2400" dirty="0">
              <a:solidFill>
                <a:srgbClr val="0033CC"/>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33CC"/>
                </a:solidFill>
                <a:latin typeface="Trebuchet MS" panose="020B0603020202020204" pitchFamily="34" charset="0"/>
              </a:rPr>
              <a:t>Edge computed algorithms ensure that the lights and fans are turned on only at specific portions of the room incase of a large classroom/hallway.</a:t>
            </a:r>
          </a:p>
          <a:p>
            <a:pPr marL="457200" indent="-457200" algn="just">
              <a:spcBef>
                <a:spcPts val="480"/>
              </a:spcBef>
              <a:spcAft>
                <a:spcPts val="0"/>
              </a:spcAft>
              <a:buClr>
                <a:srgbClr val="FF0000"/>
              </a:buClr>
              <a:buSzPct val="100000"/>
              <a:buFont typeface="+mj-lt"/>
              <a:buAutoNum type="arabicPeriod"/>
            </a:pPr>
            <a:endParaRPr lang="en-US" sz="2400" dirty="0">
              <a:solidFill>
                <a:srgbClr val="0033CC"/>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33CC"/>
                </a:solidFill>
                <a:latin typeface="Trebuchet MS" panose="020B0603020202020204" pitchFamily="34" charset="0"/>
              </a:rPr>
              <a:t>In case of manual fans, temperature monitors are used to add a level of cost-effective automation.</a:t>
            </a:r>
          </a:p>
        </p:txBody>
      </p:sp>
    </p:spTree>
    <p:extLst>
      <p:ext uri="{BB962C8B-B14F-4D97-AF65-F5344CB8AC3E}">
        <p14:creationId xmlns:p14="http://schemas.microsoft.com/office/powerpoint/2010/main" val="3731817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623392" y="2636912"/>
            <a:ext cx="10044608" cy="2952328"/>
          </a:xfrm>
          <a:prstGeom prst="rect">
            <a:avLst/>
          </a:prstGeom>
          <a:noFill/>
          <a:ln>
            <a:noFill/>
          </a:ln>
        </p:spPr>
        <p:txBody>
          <a:bodyPr spcFirstLastPara="1" wrap="square" lIns="91425" tIns="45700" rIns="91425" bIns="45700" anchor="ctr" anchorCtr="0">
            <a:noAutofit/>
          </a:bodyPr>
          <a:lstStyle/>
          <a:p>
            <a:pPr marL="742950" lvl="1" indent="-285750">
              <a:spcBef>
                <a:spcPts val="480"/>
              </a:spcBef>
              <a:spcAft>
                <a:spcPts val="0"/>
              </a:spcAft>
              <a:buClr>
                <a:srgbClr val="FF0000"/>
              </a:buClr>
              <a:buSzPct val="100000"/>
              <a:buFont typeface="Arial" panose="020B0604020202020204" pitchFamily="34" charset="0"/>
              <a:buChar char="•"/>
            </a:pPr>
            <a:r>
              <a:rPr lang="en-US" sz="2400" b="1" dirty="0">
                <a:solidFill>
                  <a:srgbClr val="0033CC"/>
                </a:solidFill>
                <a:latin typeface="Trebuchet MS"/>
                <a:ea typeface="Trebuchet MS"/>
                <a:cs typeface="Trebuchet MS"/>
                <a:sym typeface="Trebuchet MS"/>
              </a:rPr>
              <a:t>Application Components:</a:t>
            </a:r>
            <a:endParaRPr lang="en-US" sz="2400" dirty="0">
              <a:solidFill>
                <a:srgbClr val="0033CC"/>
              </a:solidFill>
              <a:latin typeface="Trebuchet MS"/>
              <a:ea typeface="Trebuchet MS"/>
              <a:cs typeface="Trebuchet MS"/>
              <a:sym typeface="Trebuchet MS"/>
            </a:endParaRP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Attendance Logging Component</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Power Component</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Temperature Modulation Component</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Database Component </a:t>
            </a:r>
          </a:p>
          <a:p>
            <a:pPr marL="1200150" lvl="2" indent="-285750">
              <a:spcBef>
                <a:spcPts val="480"/>
              </a:spcBef>
              <a:spcAft>
                <a:spcPts val="0"/>
              </a:spcAft>
              <a:buClr>
                <a:srgbClr val="FF0000"/>
              </a:buClr>
              <a:buSzPct val="1000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742950" lvl="1" indent="-285750">
              <a:spcBef>
                <a:spcPts val="480"/>
              </a:spcBef>
              <a:spcAft>
                <a:spcPts val="0"/>
              </a:spcAft>
              <a:buClr>
                <a:srgbClr val="FF0000"/>
              </a:buClr>
              <a:buSzPct val="100000"/>
              <a:buFont typeface="Arial" panose="020B0604020202020204" pitchFamily="34" charset="0"/>
              <a:buChar char="•"/>
            </a:pPr>
            <a:r>
              <a:rPr lang="en-US" sz="2400" b="1" dirty="0">
                <a:solidFill>
                  <a:srgbClr val="0033CC"/>
                </a:solidFill>
                <a:latin typeface="Trebuchet MS"/>
                <a:ea typeface="Trebuchet MS"/>
                <a:cs typeface="Trebuchet MS"/>
                <a:sym typeface="Trebuchet MS"/>
              </a:rPr>
              <a:t>Data Components:</a:t>
            </a:r>
            <a:endParaRPr lang="en-US" sz="2400" dirty="0">
              <a:solidFill>
                <a:srgbClr val="0033CC"/>
              </a:solidFill>
              <a:latin typeface="Trebuchet MS"/>
              <a:ea typeface="Trebuchet MS"/>
              <a:cs typeface="Trebuchet MS"/>
              <a:sym typeface="Trebuchet MS"/>
            </a:endParaRP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Raw Fingerprint Data</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Power Consumption Values</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Current Room temperature </a:t>
            </a:r>
          </a:p>
          <a:p>
            <a:pPr marL="1200150" lvl="2" indent="-28575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Database connectors</a:t>
            </a:r>
          </a:p>
        </p:txBody>
      </p:sp>
      <p:sp>
        <p:nvSpPr>
          <p:cNvPr id="7" name="TextBox 6">
            <a:extLst>
              <a:ext uri="{FF2B5EF4-FFF2-40B4-BE49-F238E27FC236}">
                <a16:creationId xmlns:a16="http://schemas.microsoft.com/office/drawing/2014/main" id="{6E5F3E9F-4CDB-49F8-BEBA-F160E633C282}"/>
              </a:ext>
            </a:extLst>
          </p:cNvPr>
          <p:cNvSpPr txBox="1"/>
          <p:nvPr/>
        </p:nvSpPr>
        <p:spPr>
          <a:xfrm>
            <a:off x="7608168" y="1772816"/>
            <a:ext cx="3059832" cy="2039020"/>
          </a:xfrm>
          <a:prstGeom prst="rect">
            <a:avLst/>
          </a:prstGeom>
          <a:noFill/>
        </p:spPr>
        <p:txBody>
          <a:bodyPr wrap="square" rtlCol="0">
            <a:spAutoFit/>
          </a:bodyPr>
          <a:lstStyle/>
          <a:p>
            <a:pPr marL="342900" indent="-342900">
              <a:spcBef>
                <a:spcPts val="480"/>
              </a:spcBef>
              <a:spcAft>
                <a:spcPts val="0"/>
              </a:spcAft>
              <a:buClr>
                <a:srgbClr val="FF0000"/>
              </a:buClr>
              <a:buSzPct val="100000"/>
              <a:buFont typeface="Arial" panose="020B0604020202020204" pitchFamily="34" charset="0"/>
              <a:buChar char="•"/>
            </a:pPr>
            <a:r>
              <a:rPr lang="en-US" sz="2400" b="1" dirty="0">
                <a:solidFill>
                  <a:srgbClr val="0033CC"/>
                </a:solidFill>
                <a:latin typeface="Trebuchet MS"/>
                <a:ea typeface="Trebuchet MS"/>
                <a:cs typeface="Trebuchet MS"/>
                <a:sym typeface="Trebuchet MS"/>
              </a:rPr>
              <a:t>User Groups:</a:t>
            </a:r>
          </a:p>
          <a:p>
            <a:pPr marL="800100" lvl="1" indent="-34290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Teachers</a:t>
            </a:r>
          </a:p>
          <a:p>
            <a:pPr marL="800100" lvl="1" indent="-34290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Students</a:t>
            </a:r>
          </a:p>
          <a:p>
            <a:pPr marL="800100" lvl="1" indent="-342900">
              <a:spcBef>
                <a:spcPts val="48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Administrator</a:t>
            </a:r>
          </a:p>
          <a:p>
            <a:endParaRPr lang="en-IN" dirty="0"/>
          </a:p>
        </p:txBody>
      </p:sp>
    </p:spTree>
    <p:extLst>
      <p:ext uri="{BB962C8B-B14F-4D97-AF65-F5344CB8AC3E}">
        <p14:creationId xmlns:p14="http://schemas.microsoft.com/office/powerpoint/2010/main" val="78338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sz="2000" kern="0" dirty="0">
                <a:solidFill>
                  <a:srgbClr val="0033CC"/>
                </a:solidFill>
                <a:latin typeface="Trebuchet MS" pitchFamily="34" charset="0"/>
              </a:rPr>
              <a:t>Introduction and Motivation</a:t>
            </a:r>
          </a:p>
          <a:p>
            <a:pPr marL="685791" indent="-342900" algn="just" eaLnBrk="0" hangingPunct="0">
              <a:spcBef>
                <a:spcPct val="20000"/>
              </a:spcBef>
              <a:buFont typeface="Arial" panose="020B0604020202020204" pitchFamily="34" charset="0"/>
              <a:buChar char="•"/>
              <a:defRPr/>
            </a:pPr>
            <a:r>
              <a:rPr lang="en-IN" sz="2000" kern="0" dirty="0">
                <a:solidFill>
                  <a:srgbClr val="0033CC"/>
                </a:solidFill>
                <a:latin typeface="Trebuchet MS" pitchFamily="34" charset="0"/>
              </a:rPr>
              <a:t>Problem Statement</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rPr>
              <a:t>Abstract and Scope</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rPr>
              <a:t>Literature Survey / Existing System</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rPr>
              <a:t>Suggestions from Review – 3</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rPr>
              <a:t>Requirements Specification</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sym typeface="Trebuchet MS"/>
              </a:rPr>
              <a:t>Proposed System / Approach</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sz="2000" kern="0" dirty="0">
                <a:solidFill>
                  <a:srgbClr val="0033CC"/>
                </a:solidFill>
                <a:latin typeface="Trebuchet MS" pitchFamily="34" charset="0"/>
                <a:sym typeface="Trebuchet MS"/>
              </a:rPr>
              <a:t>References</a:t>
            </a:r>
            <a:endParaRPr lang="en-US" sz="2000" kern="0" dirty="0">
              <a:solidFill>
                <a:srgbClr val="0033CC"/>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a:t>
            </a:r>
            <a:endParaRPr lang="en-US" sz="2400" dirty="0"/>
          </a:p>
        </p:txBody>
      </p:sp>
      <p:sp>
        <p:nvSpPr>
          <p:cNvPr id="62" name="Google Shape;62;p8"/>
          <p:cNvSpPr txBox="1"/>
          <p:nvPr/>
        </p:nvSpPr>
        <p:spPr>
          <a:xfrm>
            <a:off x="762000" y="1617675"/>
            <a:ext cx="10287000" cy="4758900"/>
          </a:xfrm>
          <a:prstGeom prst="rect">
            <a:avLst/>
          </a:prstGeom>
          <a:noFill/>
          <a:ln>
            <a:noFill/>
          </a:ln>
        </p:spPr>
        <p:txBody>
          <a:bodyPr spcFirstLastPara="1" wrap="square" lIns="91425" tIns="45700" rIns="91425" bIns="45700" anchor="ctr" anchorCtr="0">
            <a:noAutofit/>
          </a:bodyPr>
          <a:lstStyle/>
          <a:p>
            <a:pPr>
              <a:spcBef>
                <a:spcPts val="480"/>
              </a:spcBef>
              <a:spcAft>
                <a:spcPts val="0"/>
              </a:spcAft>
              <a:buClr>
                <a:srgbClr val="FF0000"/>
              </a:buClr>
              <a:buSzPct val="80000"/>
            </a:pPr>
            <a:endParaRPr lang="en-US" sz="2400" dirty="0">
              <a:solidFill>
                <a:srgbClr val="0033CC"/>
              </a:solidFill>
            </a:endParaRPr>
          </a:p>
        </p:txBody>
      </p:sp>
      <p:pic>
        <p:nvPicPr>
          <p:cNvPr id="3" name="Picture 2">
            <a:extLst>
              <a:ext uri="{FF2B5EF4-FFF2-40B4-BE49-F238E27FC236}">
                <a16:creationId xmlns:a16="http://schemas.microsoft.com/office/drawing/2014/main" id="{BEECB6DD-3AF0-4DB5-9345-741978B14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672114"/>
            <a:ext cx="6103078" cy="5185886"/>
          </a:xfrm>
          <a:prstGeom prst="rect">
            <a:avLst/>
          </a:prstGeom>
        </p:spPr>
      </p:pic>
      <p:sp>
        <p:nvSpPr>
          <p:cNvPr id="4" name="TextBox 3">
            <a:extLst>
              <a:ext uri="{FF2B5EF4-FFF2-40B4-BE49-F238E27FC236}">
                <a16:creationId xmlns:a16="http://schemas.microsoft.com/office/drawing/2014/main" id="{B006C8DC-536F-4A5B-93C3-FCF5D415CCD2}"/>
              </a:ext>
            </a:extLst>
          </p:cNvPr>
          <p:cNvSpPr txBox="1"/>
          <p:nvPr/>
        </p:nvSpPr>
        <p:spPr>
          <a:xfrm>
            <a:off x="914400" y="1905000"/>
            <a:ext cx="2971800" cy="461665"/>
          </a:xfrm>
          <a:prstGeom prst="rect">
            <a:avLst/>
          </a:prstGeom>
          <a:noFill/>
        </p:spPr>
        <p:txBody>
          <a:bodyPr wrap="square" rtlCol="0">
            <a:spAutoFit/>
          </a:bodyPr>
          <a:lstStyle/>
          <a:p>
            <a:r>
              <a:rPr lang="en-IN" sz="2400" dirty="0">
                <a:solidFill>
                  <a:srgbClr val="0000FF"/>
                </a:solidFill>
                <a:latin typeface="Trebuchet MS" panose="020B0603020202020204" pitchFamily="34" charset="0"/>
              </a:rPr>
              <a:t>Class Diagram: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(if applicable)</a:t>
            </a:r>
            <a:endParaRPr lang="en-US" sz="2400" dirty="0"/>
          </a:p>
        </p:txBody>
      </p:sp>
      <p:sp>
        <p:nvSpPr>
          <p:cNvPr id="62" name="Google Shape;62;p8"/>
          <p:cNvSpPr txBox="1"/>
          <p:nvPr/>
        </p:nvSpPr>
        <p:spPr>
          <a:xfrm>
            <a:off x="2029650" y="1617675"/>
            <a:ext cx="9019350" cy="47589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BB134520-4B5D-4511-9CAA-E20507C3F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344" y="1712916"/>
            <a:ext cx="6335030" cy="4893136"/>
          </a:xfrm>
          <a:prstGeom prst="rect">
            <a:avLst/>
          </a:prstGeom>
        </p:spPr>
      </p:pic>
      <p:sp>
        <p:nvSpPr>
          <p:cNvPr id="4" name="TextBox 3">
            <a:extLst>
              <a:ext uri="{FF2B5EF4-FFF2-40B4-BE49-F238E27FC236}">
                <a16:creationId xmlns:a16="http://schemas.microsoft.com/office/drawing/2014/main" id="{A89F16E7-4CA6-414E-B956-29CE3673A827}"/>
              </a:ext>
            </a:extLst>
          </p:cNvPr>
          <p:cNvSpPr txBox="1"/>
          <p:nvPr/>
        </p:nvSpPr>
        <p:spPr>
          <a:xfrm>
            <a:off x="990600" y="2057400"/>
            <a:ext cx="2743200" cy="461665"/>
          </a:xfrm>
          <a:prstGeom prst="rect">
            <a:avLst/>
          </a:prstGeom>
          <a:noFill/>
        </p:spPr>
        <p:txBody>
          <a:bodyPr wrap="square" rtlCol="0">
            <a:spAutoFit/>
          </a:bodyPr>
          <a:lstStyle/>
          <a:p>
            <a:r>
              <a:rPr lang="en-IN" sz="2400" dirty="0">
                <a:solidFill>
                  <a:srgbClr val="0000FF"/>
                </a:solidFill>
                <a:latin typeface="Trebuchet MS" panose="020B0603020202020204" pitchFamily="34" charset="0"/>
              </a:rPr>
              <a:t>Use-Case Diagram:</a:t>
            </a:r>
          </a:p>
        </p:txBody>
      </p:sp>
    </p:spTree>
    <p:extLst>
      <p:ext uri="{BB962C8B-B14F-4D97-AF65-F5344CB8AC3E}">
        <p14:creationId xmlns:p14="http://schemas.microsoft.com/office/powerpoint/2010/main" val="228408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983432" y="1752600"/>
            <a:ext cx="9227368" cy="4724400"/>
          </a:xfrm>
          <a:prstGeom prst="rect">
            <a:avLst/>
          </a:prstGeom>
        </p:spPr>
        <p:txBody>
          <a:bodyPr/>
          <a:lstStyle/>
          <a:p>
            <a:pPr marL="342900" indent="-342900" algn="just">
              <a:spcBef>
                <a:spcPts val="0"/>
              </a:spcBef>
              <a:spcAft>
                <a:spcPts val="0"/>
              </a:spcAft>
              <a:buClr>
                <a:srgbClr val="FF0000"/>
              </a:buClr>
              <a:buFont typeface="Arial" panose="020B0604020202020204" pitchFamily="34" charset="0"/>
              <a:buChar char="•"/>
            </a:pPr>
            <a:r>
              <a:rPr lang="en-US" sz="2400" dirty="0">
                <a:solidFill>
                  <a:srgbClr val="0033CC"/>
                </a:solidFill>
                <a:latin typeface="Trebuchet MS"/>
                <a:ea typeface="Trebuchet MS"/>
                <a:cs typeface="Trebuchet MS"/>
                <a:sym typeface="Trebuchet MS"/>
              </a:rPr>
              <a:t>Progress so far:</a:t>
            </a:r>
          </a:p>
          <a:p>
            <a:pPr marL="457200" indent="-457200" algn="just">
              <a:spcBef>
                <a:spcPts val="0"/>
              </a:spcBef>
              <a:spcAft>
                <a:spcPts val="0"/>
              </a:spcAft>
              <a:buClr>
                <a:srgbClr val="FF0000"/>
              </a:buClr>
              <a:buFont typeface="+mj-lt"/>
              <a:buAutoNum type="arabicPeriod"/>
            </a:pPr>
            <a:r>
              <a:rPr lang="en-US" sz="2400" dirty="0">
                <a:solidFill>
                  <a:srgbClr val="0033CC"/>
                </a:solidFill>
                <a:latin typeface="Trebuchet MS"/>
                <a:ea typeface="Trebuchet MS"/>
                <a:cs typeface="Trebuchet MS"/>
                <a:sym typeface="Trebuchet MS"/>
              </a:rPr>
              <a:t>Literature Survey</a:t>
            </a:r>
          </a:p>
          <a:p>
            <a:pPr marL="457200" indent="-457200" algn="just">
              <a:spcBef>
                <a:spcPts val="0"/>
              </a:spcBef>
              <a:spcAft>
                <a:spcPts val="0"/>
              </a:spcAft>
              <a:buClr>
                <a:srgbClr val="FF0000"/>
              </a:buClr>
              <a:buFont typeface="+mj-lt"/>
              <a:buAutoNum type="arabicPeriod"/>
            </a:pPr>
            <a:r>
              <a:rPr lang="en-US" sz="2400" dirty="0">
                <a:solidFill>
                  <a:srgbClr val="0033CC"/>
                </a:solidFill>
                <a:latin typeface="Trebuchet MS"/>
                <a:ea typeface="Trebuchet MS"/>
                <a:cs typeface="Trebuchet MS"/>
                <a:sym typeface="Trebuchet MS"/>
              </a:rPr>
              <a:t>Architecture Proposal</a:t>
            </a:r>
          </a:p>
          <a:p>
            <a:pPr marL="457200" indent="-457200" algn="just">
              <a:spcBef>
                <a:spcPts val="0"/>
              </a:spcBef>
              <a:spcAft>
                <a:spcPts val="0"/>
              </a:spcAft>
              <a:buClr>
                <a:srgbClr val="FF0000"/>
              </a:buClr>
              <a:buFont typeface="+mj-lt"/>
              <a:buAutoNum type="arabicPeriod"/>
            </a:pPr>
            <a:r>
              <a:rPr lang="en-US" sz="2400" dirty="0">
                <a:solidFill>
                  <a:srgbClr val="0033CC"/>
                </a:solidFill>
                <a:latin typeface="Trebuchet MS"/>
                <a:ea typeface="Trebuchet MS"/>
                <a:cs typeface="Trebuchet MS"/>
                <a:sym typeface="Trebuchet MS"/>
              </a:rPr>
              <a:t>Desired Changes</a:t>
            </a:r>
          </a:p>
          <a:p>
            <a:pPr marL="457200" indent="-457200" algn="just">
              <a:spcBef>
                <a:spcPts val="0"/>
              </a:spcBef>
              <a:spcAft>
                <a:spcPts val="0"/>
              </a:spcAft>
              <a:buClr>
                <a:srgbClr val="FF0000"/>
              </a:buClr>
              <a:buFont typeface="+mj-lt"/>
              <a:buAutoNum type="arabicPeriod"/>
            </a:pPr>
            <a:r>
              <a:rPr lang="en-US" sz="2400" dirty="0">
                <a:solidFill>
                  <a:srgbClr val="0033CC"/>
                </a:solidFill>
                <a:latin typeface="Trebuchet MS"/>
                <a:ea typeface="Trebuchet MS"/>
                <a:cs typeface="Trebuchet MS"/>
                <a:sym typeface="Trebuchet MS"/>
              </a:rPr>
              <a:t>3 Reviews accompanying documentation</a:t>
            </a:r>
          </a:p>
          <a:p>
            <a:pPr marL="457200" indent="-457200" algn="just">
              <a:spcBef>
                <a:spcPts val="0"/>
              </a:spcBef>
              <a:spcAft>
                <a:spcPts val="0"/>
              </a:spcAft>
              <a:buClr>
                <a:srgbClr val="FF0000"/>
              </a:buClr>
              <a:buFont typeface="+mj-lt"/>
              <a:buAutoNum type="arabicPeriod"/>
            </a:pPr>
            <a:r>
              <a:rPr lang="en-US" sz="2400" dirty="0">
                <a:solidFill>
                  <a:srgbClr val="0033CC"/>
                </a:solidFill>
                <a:latin typeface="Trebuchet MS"/>
                <a:ea typeface="Trebuchet MS"/>
                <a:cs typeface="Trebuchet MS"/>
                <a:sym typeface="Trebuchet MS"/>
              </a:rPr>
              <a:t>CapStone Phase-1 Report (along with its Plagiarism Report)</a:t>
            </a: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42900" indent="-342900" algn="just">
              <a:spcBef>
                <a:spcPts val="0"/>
              </a:spcBef>
              <a:spcAft>
                <a:spcPts val="0"/>
              </a:spcAft>
              <a:buClr>
                <a:srgbClr val="FF0000"/>
              </a:buClr>
              <a:buFont typeface="Arial" panose="020B0604020202020204" pitchFamily="34" charset="0"/>
              <a:buChar char="•"/>
            </a:pPr>
            <a:r>
              <a:rPr lang="en-US" sz="2400" dirty="0">
                <a:solidFill>
                  <a:srgbClr val="0033CC"/>
                </a:solidFill>
                <a:latin typeface="Trebuchet MS"/>
                <a:ea typeface="Trebuchet MS"/>
                <a:cs typeface="Trebuchet MS"/>
                <a:sym typeface="Trebuchet MS"/>
              </a:rPr>
              <a:t>What is the percentage completion of the project?</a:t>
            </a:r>
          </a:p>
          <a:p>
            <a:pPr algn="just">
              <a:spcBef>
                <a:spcPts val="0"/>
              </a:spcBef>
              <a:spcAft>
                <a:spcPts val="0"/>
              </a:spcAft>
              <a:buClr>
                <a:srgbClr val="FF0000"/>
              </a:buClr>
            </a:pPr>
            <a:r>
              <a:rPr lang="en-US" sz="2400" dirty="0">
                <a:solidFill>
                  <a:srgbClr val="0033CC"/>
                </a:solidFill>
                <a:latin typeface="Trebuchet MS"/>
                <a:ea typeface="Trebuchet MS"/>
                <a:cs typeface="Trebuchet MS"/>
                <a:sym typeface="Trebuchet MS"/>
              </a:rPr>
              <a:t>    - 30%</a:t>
            </a: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Capstone (Phase-I &amp; Phase-II) Project Timeline</a:t>
            </a:r>
            <a:endParaRPr lang="en-US" sz="2400" dirty="0">
              <a:solidFill>
                <a:srgbClr val="FF0000"/>
              </a:solidFill>
              <a:latin typeface="Trebuchet MS"/>
            </a:endParaRPr>
          </a:p>
        </p:txBody>
      </p:sp>
      <p:sp>
        <p:nvSpPr>
          <p:cNvPr id="5" name="TextBox 4">
            <a:extLst>
              <a:ext uri="{FF2B5EF4-FFF2-40B4-BE49-F238E27FC236}">
                <a16:creationId xmlns:a16="http://schemas.microsoft.com/office/drawing/2014/main" id="{EBB10B19-4157-41B3-85CA-452455B519DD}"/>
              </a:ext>
            </a:extLst>
          </p:cNvPr>
          <p:cNvSpPr txBox="1"/>
          <p:nvPr/>
        </p:nvSpPr>
        <p:spPr>
          <a:xfrm>
            <a:off x="1066800" y="2003213"/>
            <a:ext cx="8839199" cy="904863"/>
          </a:xfrm>
          <a:prstGeom prst="rect">
            <a:avLst/>
          </a:prstGeom>
          <a:noFill/>
        </p:spPr>
        <p:txBody>
          <a:bodyPr wrap="square">
            <a:spAutoFit/>
          </a:bodyPr>
          <a:lstStyle/>
          <a:p>
            <a:pPr marL="1077913" lvl="1" indent="-265113" algn="just" eaLnBrk="0" hangingPunct="0">
              <a:spcBef>
                <a:spcPts val="0"/>
              </a:spcBef>
              <a:spcAft>
                <a:spcPts val="0"/>
              </a:spcAft>
              <a:buFont typeface="Wingdings" pitchFamily="2" charset="2"/>
              <a:buChar char="§"/>
              <a:defRPr/>
            </a:pPr>
            <a:endParaRPr lang="en-IN" sz="2400" dirty="0">
              <a:solidFill>
                <a:srgbClr val="0033CC"/>
              </a:solidFill>
              <a:latin typeface="Trebuchet MS"/>
            </a:endParaRPr>
          </a:p>
          <a:p>
            <a:pPr marL="1077913" lvl="1" indent="-265113" algn="just" eaLnBrk="0" hangingPunct="0">
              <a:spcBef>
                <a:spcPct val="20000"/>
              </a:spcBef>
              <a:defRPr/>
            </a:pPr>
            <a:endParaRPr lang="en-IN" sz="2400" dirty="0">
              <a:solidFill>
                <a:srgbClr val="0000FF"/>
              </a:solidFill>
              <a:latin typeface="Trebuchet MS" pitchFamily="34" charset="0"/>
            </a:endParaRPr>
          </a:p>
        </p:txBody>
      </p:sp>
      <p:pic>
        <p:nvPicPr>
          <p:cNvPr id="6" name="Picture 5">
            <a:extLst>
              <a:ext uri="{FF2B5EF4-FFF2-40B4-BE49-F238E27FC236}">
                <a16:creationId xmlns:a16="http://schemas.microsoft.com/office/drawing/2014/main" id="{2A2380AD-2994-497A-A12D-CD369DDBE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844824"/>
            <a:ext cx="8381999" cy="4483396"/>
          </a:xfrm>
          <a:prstGeom prst="rect">
            <a:avLst/>
          </a:prstGeom>
        </p:spPr>
      </p:pic>
    </p:spTree>
    <p:extLst>
      <p:ext uri="{BB962C8B-B14F-4D97-AF65-F5344CB8AC3E}">
        <p14:creationId xmlns:p14="http://schemas.microsoft.com/office/powerpoint/2010/main" val="1007940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767409" y="1905000"/>
            <a:ext cx="10009112" cy="3490186"/>
          </a:xfrm>
          <a:prstGeom prst="rect">
            <a:avLst/>
          </a:prstGeom>
          <a:noFill/>
        </p:spPr>
        <p:txBody>
          <a:bodyPr wrap="square">
            <a:spAutoFit/>
          </a:bodyPr>
          <a:lstStyle/>
          <a:p>
            <a:pPr marL="685791" indent="-342900" algn="just" eaLnBrk="0" hangingPunct="0">
              <a:spcBef>
                <a:spcPct val="20000"/>
              </a:spcBef>
              <a:buFont typeface="Wingdings" panose="05000000000000000000" pitchFamily="2" charset="2"/>
              <a:buChar char="q"/>
              <a:defRPr/>
            </a:pPr>
            <a:r>
              <a:rPr lang="en-IN" sz="2400" kern="0" dirty="0">
                <a:solidFill>
                  <a:srgbClr val="0033CC"/>
                </a:solidFill>
                <a:latin typeface="Trebuchet MS" pitchFamily="34" charset="0"/>
              </a:rPr>
              <a:t>Hardware Requirements:</a:t>
            </a:r>
          </a:p>
          <a:p>
            <a:pPr marL="342891" indent="12700" algn="just" eaLnBrk="0" hangingPunct="0">
              <a:spcBef>
                <a:spcPct val="20000"/>
              </a:spcBef>
              <a:defRPr/>
            </a:pPr>
            <a:r>
              <a:rPr lang="en-IN" sz="2400" kern="0" dirty="0">
                <a:solidFill>
                  <a:srgbClr val="0033CC"/>
                </a:solidFill>
                <a:latin typeface="Trebuchet MS" pitchFamily="34" charset="0"/>
              </a:rPr>
              <a:t>• UART Capacitive Fingerprint Sensor</a:t>
            </a:r>
          </a:p>
          <a:p>
            <a:pPr marL="342891" indent="12700" algn="just" eaLnBrk="0" hangingPunct="0">
              <a:spcBef>
                <a:spcPct val="20000"/>
              </a:spcBef>
              <a:defRPr/>
            </a:pPr>
            <a:r>
              <a:rPr lang="en-IN" sz="2400" kern="0" dirty="0">
                <a:solidFill>
                  <a:srgbClr val="0033CC"/>
                </a:solidFill>
                <a:latin typeface="Trebuchet MS" pitchFamily="34" charset="0"/>
              </a:rPr>
              <a:t>• Digital temperature controller thermostat (Model: Absolute Native Electronics W1209 50~100)</a:t>
            </a:r>
          </a:p>
          <a:p>
            <a:pPr marL="342891" indent="12700" algn="just" eaLnBrk="0" hangingPunct="0">
              <a:spcBef>
                <a:spcPct val="20000"/>
              </a:spcBef>
              <a:defRPr/>
            </a:pPr>
            <a:r>
              <a:rPr lang="en-IN" sz="2400" kern="0" dirty="0">
                <a:solidFill>
                  <a:srgbClr val="0033CC"/>
                </a:solidFill>
                <a:latin typeface="Trebuchet MS" pitchFamily="34" charset="0"/>
              </a:rPr>
              <a:t>• </a:t>
            </a:r>
            <a:r>
              <a:rPr lang="en-IN" sz="2400" kern="0" dirty="0" err="1">
                <a:solidFill>
                  <a:srgbClr val="0033CC"/>
                </a:solidFill>
                <a:latin typeface="Trebuchet MS" pitchFamily="34" charset="0"/>
              </a:rPr>
              <a:t>Tolako</a:t>
            </a:r>
            <a:r>
              <a:rPr lang="en-IN" sz="2400" kern="0" dirty="0">
                <a:solidFill>
                  <a:srgbClr val="0033CC"/>
                </a:solidFill>
                <a:latin typeface="Trebuchet MS" pitchFamily="34" charset="0"/>
              </a:rPr>
              <a:t> 5v Relay Module</a:t>
            </a:r>
          </a:p>
          <a:p>
            <a:pPr marL="342891" indent="12700" algn="just" eaLnBrk="0" hangingPunct="0">
              <a:spcBef>
                <a:spcPct val="20000"/>
              </a:spcBef>
              <a:defRPr/>
            </a:pPr>
            <a:r>
              <a:rPr lang="en-IN" sz="2400" kern="0" dirty="0">
                <a:solidFill>
                  <a:srgbClr val="0033CC"/>
                </a:solidFill>
                <a:latin typeface="Trebuchet MS" pitchFamily="34" charset="0"/>
              </a:rPr>
              <a:t>• PIR Motion Detector Sensor Module HC-SR501</a:t>
            </a:r>
          </a:p>
          <a:p>
            <a:pPr marL="342891" indent="12700" algn="just" eaLnBrk="0" hangingPunct="0">
              <a:spcBef>
                <a:spcPct val="20000"/>
              </a:spcBef>
              <a:defRPr/>
            </a:pPr>
            <a:r>
              <a:rPr lang="en-IN" sz="2400" kern="0" dirty="0">
                <a:solidFill>
                  <a:srgbClr val="0033CC"/>
                </a:solidFill>
                <a:latin typeface="Trebuchet MS" pitchFamily="34" charset="0"/>
              </a:rPr>
              <a:t>• Microcontroller: Raspberry Pico/ Raspberry Pi</a:t>
            </a:r>
          </a:p>
          <a:p>
            <a:pPr marL="342891" indent="12700" algn="just" eaLnBrk="0" hangingPunct="0">
              <a:spcBef>
                <a:spcPct val="20000"/>
              </a:spcBef>
              <a:defRPr/>
            </a:pPr>
            <a:r>
              <a:rPr lang="en-IN" sz="2400" kern="0" dirty="0">
                <a:solidFill>
                  <a:srgbClr val="0033CC"/>
                </a:solidFill>
                <a:latin typeface="Trebuchet MS" pitchFamily="34" charset="0"/>
              </a:rPr>
              <a:t>• Transmitter and Receiver for 1km range.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Conclusion</a:t>
            </a:r>
            <a:endParaRPr lang="en-US" sz="2400" dirty="0">
              <a:solidFill>
                <a:srgbClr val="FF0000"/>
              </a:solidFill>
              <a:latin typeface="Trebuchet MS"/>
            </a:endParaRPr>
          </a:p>
        </p:txBody>
      </p:sp>
      <p:sp>
        <p:nvSpPr>
          <p:cNvPr id="4" name="TextBox 3">
            <a:extLst>
              <a:ext uri="{FF2B5EF4-FFF2-40B4-BE49-F238E27FC236}">
                <a16:creationId xmlns:a16="http://schemas.microsoft.com/office/drawing/2014/main" id="{727DBA03-1C08-4765-8444-DE44682A95E9}"/>
              </a:ext>
            </a:extLst>
          </p:cNvPr>
          <p:cNvSpPr txBox="1"/>
          <p:nvPr/>
        </p:nvSpPr>
        <p:spPr>
          <a:xfrm>
            <a:off x="983432" y="1844824"/>
            <a:ext cx="9217024" cy="2677656"/>
          </a:xfrm>
          <a:prstGeom prst="rect">
            <a:avLst/>
          </a:prstGeom>
          <a:noFill/>
        </p:spPr>
        <p:txBody>
          <a:bodyPr wrap="square" rtlCol="0">
            <a:spAutoFit/>
          </a:bodyPr>
          <a:lstStyle/>
          <a:p>
            <a:pPr marL="342900" indent="-342900" algn="l">
              <a:buFont typeface="Arial" panose="020B0604020202020204" pitchFamily="34" charset="0"/>
              <a:buChar char="•"/>
            </a:pPr>
            <a:r>
              <a:rPr lang="en-US" sz="2400" b="0" i="0" u="none" strike="noStrike" baseline="0" dirty="0">
                <a:solidFill>
                  <a:srgbClr val="0033CC"/>
                </a:solidFill>
                <a:latin typeface="Trebuchet MS" panose="020B0603020202020204" pitchFamily="34" charset="0"/>
              </a:rPr>
              <a:t>The final goal from this project is to build a real-time solution to power consumption and an overhaul to attendance for our university.</a:t>
            </a:r>
          </a:p>
          <a:p>
            <a:pPr marL="342900" indent="-342900" algn="l">
              <a:buFont typeface="Arial" panose="020B0604020202020204" pitchFamily="34" charset="0"/>
              <a:buChar char="•"/>
            </a:pPr>
            <a:endParaRPr lang="en-US" sz="2400" dirty="0">
              <a:solidFill>
                <a:srgbClr val="0033CC"/>
              </a:solidFill>
              <a:latin typeface="Trebuchet MS" panose="020B0603020202020204" pitchFamily="34" charset="0"/>
            </a:endParaRPr>
          </a:p>
          <a:p>
            <a:pPr marL="342900" indent="-342900">
              <a:buFont typeface="Arial" panose="020B0604020202020204" pitchFamily="34" charset="0"/>
              <a:buChar char="•"/>
            </a:pPr>
            <a:r>
              <a:rPr lang="en-US" sz="2400" dirty="0">
                <a:solidFill>
                  <a:srgbClr val="0033CC"/>
                </a:solidFill>
                <a:latin typeface="Trebuchet MS" pitchFamily="34" charset="0"/>
                <a:ea typeface="Trebuchet MS"/>
                <a:cs typeface="Trebuchet MS"/>
                <a:sym typeface="Trebuchet MS"/>
              </a:rPr>
              <a:t>We are also looking forward to add a Humanitarian Side to our project.</a:t>
            </a:r>
          </a:p>
          <a:p>
            <a:pPr algn="l"/>
            <a:endParaRPr lang="en-IN" sz="2400" dirty="0">
              <a:solidFill>
                <a:srgbClr val="0033CC"/>
              </a:solidFill>
              <a:latin typeface="Trebuchet MS" panose="020B0603020202020204" pitchFamily="34" charset="0"/>
            </a:endParaRPr>
          </a:p>
        </p:txBody>
      </p:sp>
    </p:spTree>
    <p:extLst>
      <p:ext uri="{BB962C8B-B14F-4D97-AF65-F5344CB8AC3E}">
        <p14:creationId xmlns:p14="http://schemas.microsoft.com/office/powerpoint/2010/main" val="2374062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623392" y="1828800"/>
            <a:ext cx="10657184" cy="4724400"/>
          </a:xfrm>
          <a:prstGeom prst="rect">
            <a:avLst/>
          </a:prstGeom>
        </p:spPr>
        <p:txBody>
          <a:bodyPr/>
          <a:lstStyle/>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3"/>
              </a:rPr>
              <a:t>https://ietresearch.onlinelibrary.wiley.com/doi/pdfdirect/10.1049/iet-net.2018.5182</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4"/>
              </a:rPr>
              <a:t>https://iacis.org/iis/2018/3_iis_2018_33-41.pdf</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5"/>
              </a:rPr>
              <a:t>https://ieeexplore.ieee.org/abstract/document/8553750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6"/>
              </a:rPr>
              <a:t>https://ieeexplore.ieee.org/abstract/document/9086010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7"/>
              </a:rPr>
              <a:t>https://link.springer.com/article/10.1007/s10462-018-9648-9</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8"/>
              </a:rPr>
              <a:t>https://ieeexplore.ieee.org/document/8871173</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9"/>
              </a:rPr>
              <a:t>https://ieeexplore.ieee.org/document/6907930</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10"/>
              </a:rPr>
              <a:t>https://ieeexplore.ieee.org/document/8767229</a:t>
            </a:r>
            <a:endParaRPr lang="en-IN" sz="2400" dirty="0">
              <a:solidFill>
                <a:srgbClr val="0000FF"/>
              </a:solidFill>
              <a:latin typeface="Trebuchet MS" pitchFamily="34" charset="0"/>
            </a:endParaRPr>
          </a:p>
          <a:p>
            <a:pPr marL="685800"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hlinkClick r:id="rId11"/>
              </a:rPr>
              <a:t>https://ieeexplore.ieee.org/document/8519856</a:t>
            </a:r>
            <a:endParaRPr lang="en-IN" sz="2400" dirty="0">
              <a:solidFill>
                <a:srgbClr val="0000FF"/>
              </a:solidFill>
              <a:latin typeface="Trebuchet MS" pitchFamily="34" charset="0"/>
            </a:endParaRP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35360" y="2238380"/>
            <a:ext cx="10945216" cy="4162419"/>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rPr>
              <a:t>For years, universities have been using traditional methods as they bring about a sense of familiarity and comfort. </a:t>
            </a:r>
          </a:p>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rPr>
              <a:t>However, the key to increase the productivity and enhance the learning experience lies in the modernization of our college campuses.</a:t>
            </a:r>
          </a:p>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rPr>
              <a:t>Our work focuses on two of the most pressing issues - attendance and unsolicited energy consumption. </a:t>
            </a:r>
          </a:p>
          <a:p>
            <a:pPr marL="685791" indent="-342900" algn="just" eaLnBrk="0" hangingPunct="0">
              <a:spcBef>
                <a:spcPct val="20000"/>
              </a:spcBef>
              <a:buFont typeface="Arial" panose="020B0604020202020204" pitchFamily="34" charset="0"/>
              <a:buChar char="•"/>
              <a:defRPr/>
            </a:pPr>
            <a:r>
              <a:rPr lang="en-US" sz="2400" kern="0" dirty="0">
                <a:solidFill>
                  <a:srgbClr val="0033CC"/>
                </a:solidFill>
                <a:latin typeface="Trebuchet MS" pitchFamily="34" charset="0"/>
              </a:rPr>
              <a:t>Our goal was to overhaul the manual system, without compromising its integrity.</a:t>
            </a:r>
            <a:endParaRPr lang="en-IN" sz="2400" kern="0" dirty="0">
              <a:solidFill>
                <a:srgbClr val="0033CC"/>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Introduction and Motivation</a:t>
            </a:r>
          </a:p>
        </p:txBody>
      </p:sp>
    </p:spTree>
    <p:extLst>
      <p:ext uri="{BB962C8B-B14F-4D97-AF65-F5344CB8AC3E}">
        <p14:creationId xmlns:p14="http://schemas.microsoft.com/office/powerpoint/2010/main" val="389258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695400" y="2238380"/>
            <a:ext cx="10081120" cy="4162419"/>
          </a:xfrm>
          <a:prstGeom prst="rect">
            <a:avLst/>
          </a:prstGeom>
        </p:spPr>
        <p:txBody>
          <a:bodyPr/>
          <a:lstStyle/>
          <a:p>
            <a:pPr marL="342891" indent="12700" algn="just" eaLnBrk="0" hangingPunct="0">
              <a:spcBef>
                <a:spcPct val="20000"/>
              </a:spcBef>
              <a:defRPr/>
            </a:pPr>
            <a:r>
              <a:rPr lang="en-US" sz="2400" kern="0" dirty="0">
                <a:solidFill>
                  <a:srgbClr val="0033CC"/>
                </a:solidFill>
                <a:latin typeface="Trebuchet MS" pitchFamily="34" charset="0"/>
              </a:rPr>
              <a:t>A proposal for an IoT-based intelligent environment, with the primary objective of energy optimization and an intelligent, yet reliable attendance system that focuses on reducing latency to give an enhanced learning experience.</a:t>
            </a:r>
            <a:endParaRPr lang="en-IN" sz="2400" kern="0" dirty="0">
              <a:solidFill>
                <a:srgbClr val="0033CC"/>
              </a:solidFill>
              <a:latin typeface="Trebuchet MS" pitchFamily="34" charset="0"/>
            </a:endParaRPr>
          </a:p>
          <a:p>
            <a:pPr marL="342891" indent="12700" algn="just" eaLnBrk="0" hangingPunct="0">
              <a:spcBef>
                <a:spcPct val="20000"/>
              </a:spcBef>
              <a:defRPr/>
            </a:pPr>
            <a:endParaRPr lang="en-IN" sz="2400" kern="0" dirty="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Problem Statement</a:t>
            </a:r>
          </a:p>
        </p:txBody>
      </p:sp>
    </p:spTree>
    <p:extLst>
      <p:ext uri="{BB962C8B-B14F-4D97-AF65-F5344CB8AC3E}">
        <p14:creationId xmlns:p14="http://schemas.microsoft.com/office/powerpoint/2010/main" val="822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623392" y="1881336"/>
            <a:ext cx="10441160" cy="4519463"/>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Abstract:</a:t>
            </a:r>
          </a:p>
          <a:p>
            <a:pPr marL="800091" indent="-457200" algn="just" eaLnBrk="0" hangingPunct="0">
              <a:spcBef>
                <a:spcPct val="20000"/>
              </a:spcBef>
              <a:buFont typeface="+mj-lt"/>
              <a:buAutoNum type="arabicPeriod"/>
              <a:defRPr/>
            </a:pPr>
            <a:r>
              <a:rPr lang="en-US" sz="2400" kern="0" dirty="0">
                <a:solidFill>
                  <a:srgbClr val="0033CC"/>
                </a:solidFill>
                <a:latin typeface="Trebuchet MS" pitchFamily="34" charset="0"/>
              </a:rPr>
              <a:t> For a long time, attendance has always been taken manually. This has caused multiple discrepancies and has wasted useful class time.</a:t>
            </a:r>
          </a:p>
          <a:p>
            <a:pPr marL="800091" indent="-457200" algn="just" eaLnBrk="0" hangingPunct="0">
              <a:spcBef>
                <a:spcPct val="20000"/>
              </a:spcBef>
              <a:buFont typeface="+mj-lt"/>
              <a:buAutoNum type="arabicPeriod"/>
              <a:defRPr/>
            </a:pPr>
            <a:r>
              <a:rPr lang="en-US" sz="2400" kern="0" dirty="0">
                <a:solidFill>
                  <a:srgbClr val="0033CC"/>
                </a:solidFill>
                <a:latin typeface="Trebuchet MS" pitchFamily="34" charset="0"/>
              </a:rPr>
              <a:t>In addition to this, classroom equipment like fans etc. have occasionally been left on thereby wasting considerable energy.</a:t>
            </a:r>
          </a:p>
          <a:p>
            <a:pPr marL="342891" algn="just" eaLnBrk="0" hangingPunct="0">
              <a:spcBef>
                <a:spcPct val="20000"/>
              </a:spcBef>
              <a:defRPr/>
            </a:pPr>
            <a:endParaRPr lang="en-US" sz="24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US" sz="2400" kern="0" dirty="0">
                <a:solidFill>
                  <a:srgbClr val="0033CC"/>
                </a:solidFill>
                <a:latin typeface="Trebuchet MS" pitchFamily="34" charset="0"/>
              </a:rPr>
              <a:t> Scope:</a:t>
            </a:r>
          </a:p>
          <a:p>
            <a:pPr marL="685791" indent="-342900" algn="just" eaLnBrk="0" hangingPunct="0">
              <a:spcBef>
                <a:spcPct val="20000"/>
              </a:spcBef>
              <a:buFont typeface="Wingdings" panose="05000000000000000000" pitchFamily="2" charset="2"/>
              <a:buChar char="Ø"/>
              <a:defRPr/>
            </a:pPr>
            <a:r>
              <a:rPr lang="en-IN" sz="2400" kern="0" dirty="0">
                <a:solidFill>
                  <a:srgbClr val="0033CC"/>
                </a:solidFill>
                <a:latin typeface="Trebuchet MS" pitchFamily="34" charset="0"/>
              </a:rPr>
              <a:t>We are planning to firstly implement this project in our own campus and then extend it to other institutions.</a:t>
            </a:r>
          </a:p>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81200" y="175260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nvGraphicFramePr>
        <p:xfrm>
          <a:off x="533400" y="1752600"/>
          <a:ext cx="10591800" cy="4724400"/>
        </p:xfrm>
        <a:graphic>
          <a:graphicData uri="http://schemas.openxmlformats.org/drawingml/2006/table">
            <a:tbl>
              <a:tblPr firstRow="1" bandRow="1">
                <a:tableStyleId>{5C22544A-7EE6-4342-B048-85BDC9FD1C3A}</a:tableStyleId>
              </a:tblPr>
              <a:tblGrid>
                <a:gridCol w="2444262">
                  <a:extLst>
                    <a:ext uri="{9D8B030D-6E8A-4147-A177-3AD203B41FA5}">
                      <a16:colId xmlns:a16="http://schemas.microsoft.com/office/drawing/2014/main" val="544568753"/>
                    </a:ext>
                  </a:extLst>
                </a:gridCol>
                <a:gridCol w="2851638">
                  <a:extLst>
                    <a:ext uri="{9D8B030D-6E8A-4147-A177-3AD203B41FA5}">
                      <a16:colId xmlns:a16="http://schemas.microsoft.com/office/drawing/2014/main" val="3641861079"/>
                    </a:ext>
                  </a:extLst>
                </a:gridCol>
                <a:gridCol w="2647950">
                  <a:extLst>
                    <a:ext uri="{9D8B030D-6E8A-4147-A177-3AD203B41FA5}">
                      <a16:colId xmlns:a16="http://schemas.microsoft.com/office/drawing/2014/main" val="2449920280"/>
                    </a:ext>
                  </a:extLst>
                </a:gridCol>
                <a:gridCol w="2647950">
                  <a:extLst>
                    <a:ext uri="{9D8B030D-6E8A-4147-A177-3AD203B41FA5}">
                      <a16:colId xmlns:a16="http://schemas.microsoft.com/office/drawing/2014/main" val="4093352871"/>
                    </a:ext>
                  </a:extLst>
                </a:gridCol>
              </a:tblGrid>
              <a:tr h="685800">
                <a:tc>
                  <a:txBody>
                    <a:bodyPr/>
                    <a:lstStyle/>
                    <a:p>
                      <a:r>
                        <a:rPr lang="en-IN" dirty="0"/>
                        <a:t>Paper Details</a:t>
                      </a:r>
                    </a:p>
                  </a:txBody>
                  <a:tcPr/>
                </a:tc>
                <a:tc>
                  <a:txBody>
                    <a:bodyPr/>
                    <a:lstStyle/>
                    <a:p>
                      <a:r>
                        <a:rPr lang="en-IN" dirty="0"/>
                        <a:t>Objective of paper, Techniques/Methods</a:t>
                      </a:r>
                    </a:p>
                  </a:txBody>
                  <a:tcPr/>
                </a:tc>
                <a:tc>
                  <a:txBody>
                    <a:bodyPr/>
                    <a:lstStyle/>
                    <a:p>
                      <a:r>
                        <a:rPr lang="en-IN" dirty="0"/>
                        <a:t>Advantages</a:t>
                      </a:r>
                    </a:p>
                  </a:txBody>
                  <a:tcPr/>
                </a:tc>
                <a:tc>
                  <a:txBody>
                    <a:bodyPr/>
                    <a:lstStyle/>
                    <a:p>
                      <a:r>
                        <a:rPr lang="en-IN" dirty="0"/>
                        <a:t>Limitations</a:t>
                      </a:r>
                    </a:p>
                  </a:txBody>
                  <a:tcPr/>
                </a:tc>
                <a:extLst>
                  <a:ext uri="{0D108BD9-81ED-4DB2-BD59-A6C34878D82A}">
                    <a16:rowId xmlns:a16="http://schemas.microsoft.com/office/drawing/2014/main" val="4162360280"/>
                  </a:ext>
                </a:extLst>
              </a:tr>
              <a:tr h="1447800">
                <a:tc>
                  <a:txBody>
                    <a:bodyPr/>
                    <a:lstStyle/>
                    <a:p>
                      <a:r>
                        <a:rPr lang="en-IN" sz="1800" b="0" i="0" kern="1200" dirty="0">
                          <a:solidFill>
                            <a:schemeClr val="dk1"/>
                          </a:solidFill>
                          <a:effectLst/>
                          <a:latin typeface="+mn-lt"/>
                          <a:ea typeface="+mn-ea"/>
                          <a:cs typeface="+mn-cs"/>
                        </a:rPr>
                        <a:t>https://ieeexplore.ieee.org/abstract/document/8433537</a:t>
                      </a:r>
                      <a:endParaRPr lang="en-IN" dirty="0"/>
                    </a:p>
                  </a:txBody>
                  <a:tcPr/>
                </a:tc>
                <a:tc>
                  <a:txBody>
                    <a:bodyPr/>
                    <a:lstStyle/>
                    <a:p>
                      <a:r>
                        <a:rPr lang="en-US" dirty="0"/>
                        <a:t>Smart Attendance Monitoring System (SAMS): A Face Recognition Based Attendance System for Classroom Environment</a:t>
                      </a:r>
                      <a:endParaRPr lang="en-IN" dirty="0"/>
                    </a:p>
                  </a:txBody>
                  <a:tcPr/>
                </a:tc>
                <a:tc>
                  <a:txBody>
                    <a:bodyPr/>
                    <a:lstStyle/>
                    <a:p>
                      <a:r>
                        <a:rPr lang="en-US" dirty="0"/>
                        <a:t>Automatic attendance management system for convenience or data reliability.</a:t>
                      </a:r>
                      <a:endParaRPr lang="en-IN" dirty="0"/>
                    </a:p>
                  </a:txBody>
                  <a:tcPr/>
                </a:tc>
                <a:tc>
                  <a:txBody>
                    <a:bodyPr/>
                    <a:lstStyle/>
                    <a:p>
                      <a:r>
                        <a:rPr lang="en-IN" dirty="0"/>
                        <a:t>Highly Time Consuming and Insecure.</a:t>
                      </a:r>
                    </a:p>
                  </a:txBody>
                  <a:tcPr/>
                </a:tc>
                <a:extLst>
                  <a:ext uri="{0D108BD9-81ED-4DB2-BD59-A6C34878D82A}">
                    <a16:rowId xmlns:a16="http://schemas.microsoft.com/office/drawing/2014/main" val="2662010983"/>
                  </a:ext>
                </a:extLst>
              </a:tr>
              <a:tr h="1139371">
                <a:tc>
                  <a:txBody>
                    <a:bodyPr/>
                    <a:lstStyle/>
                    <a:p>
                      <a:r>
                        <a:rPr lang="en-IN" dirty="0"/>
                        <a:t>https://ieeexplore.ieee.org/abstract/document/7892666</a:t>
                      </a:r>
                    </a:p>
                  </a:txBody>
                  <a:tcPr/>
                </a:tc>
                <a:tc>
                  <a:txBody>
                    <a:bodyPr/>
                    <a:lstStyle/>
                    <a:p>
                      <a:r>
                        <a:rPr lang="en-US" dirty="0"/>
                        <a:t>Automatic lighting and Control System For Classroom</a:t>
                      </a:r>
                      <a:endParaRPr lang="en-IN" dirty="0"/>
                    </a:p>
                  </a:txBody>
                  <a:tcPr/>
                </a:tc>
                <a:tc>
                  <a:txBody>
                    <a:bodyPr/>
                    <a:lstStyle/>
                    <a:p>
                      <a:r>
                        <a:rPr lang="en-US" sz="1800" b="0" i="0" kern="1200" dirty="0">
                          <a:solidFill>
                            <a:schemeClr val="dk1"/>
                          </a:solidFill>
                          <a:effectLst/>
                          <a:latin typeface="+mn-lt"/>
                          <a:ea typeface="+mn-ea"/>
                          <a:cs typeface="+mn-cs"/>
                        </a:rPr>
                        <a:t>Automatic lighting and control using Arduino for the efficient use of energy in Classroom condition.</a:t>
                      </a:r>
                      <a:endParaRPr lang="en-IN" dirty="0"/>
                    </a:p>
                  </a:txBody>
                  <a:tcPr/>
                </a:tc>
                <a:tc>
                  <a:txBody>
                    <a:bodyPr/>
                    <a:lstStyle/>
                    <a:p>
                      <a:r>
                        <a:rPr lang="en-IN" dirty="0"/>
                        <a:t>Manual switch ON and OFF option not available.</a:t>
                      </a:r>
                    </a:p>
                  </a:txBody>
                  <a:tcPr/>
                </a:tc>
                <a:extLst>
                  <a:ext uri="{0D108BD9-81ED-4DB2-BD59-A6C34878D82A}">
                    <a16:rowId xmlns:a16="http://schemas.microsoft.com/office/drawing/2014/main" val="289772768"/>
                  </a:ext>
                </a:extLst>
              </a:tr>
              <a:tr h="1386840">
                <a:tc>
                  <a:txBody>
                    <a:bodyPr/>
                    <a:lstStyle/>
                    <a:p>
                      <a:r>
                        <a:rPr lang="en-IN" dirty="0"/>
                        <a:t>https://ieeexplore.ieee.org/abstract/document/7311993</a:t>
                      </a:r>
                    </a:p>
                  </a:txBody>
                  <a:tcPr/>
                </a:tc>
                <a:tc>
                  <a:txBody>
                    <a:bodyPr/>
                    <a:lstStyle/>
                    <a:p>
                      <a:r>
                        <a:rPr lang="en-US" dirty="0"/>
                        <a:t>Smart University: A New concept on the Internet of Things</a:t>
                      </a:r>
                      <a:endParaRPr lang="en-IN" dirty="0"/>
                    </a:p>
                  </a:txBody>
                  <a:tcPr/>
                </a:tc>
                <a:tc>
                  <a:txBody>
                    <a:bodyPr/>
                    <a:lstStyle/>
                    <a:p>
                      <a:r>
                        <a:rPr lang="en-IN" dirty="0"/>
                        <a:t>Create a sustainable campus environment that helps build a cohesive learning experience.</a:t>
                      </a:r>
                    </a:p>
                  </a:txBody>
                  <a:tcPr/>
                </a:tc>
                <a:tc>
                  <a:txBody>
                    <a:bodyPr/>
                    <a:lstStyle/>
                    <a:p>
                      <a:r>
                        <a:rPr lang="en-IN" dirty="0"/>
                        <a:t>Loss of data due to volume generated and transmission via MCS.</a:t>
                      </a:r>
                    </a:p>
                  </a:txBody>
                  <a:tcPr/>
                </a:tc>
                <a:extLst>
                  <a:ext uri="{0D108BD9-81ED-4DB2-BD59-A6C34878D82A}">
                    <a16:rowId xmlns:a16="http://schemas.microsoft.com/office/drawing/2014/main" val="1810925201"/>
                  </a:ext>
                </a:extLst>
              </a:tr>
            </a:tbl>
          </a:graphicData>
        </a:graphic>
      </p:graphicFrame>
    </p:spTree>
    <p:extLst>
      <p:ext uri="{BB962C8B-B14F-4D97-AF65-F5344CB8AC3E}">
        <p14:creationId xmlns:p14="http://schemas.microsoft.com/office/powerpoint/2010/main" val="302918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1707120"/>
            <a:ext cx="8077200" cy="4724400"/>
          </a:xfrm>
          <a:prstGeom prst="rect">
            <a:avLst/>
          </a:prstGeom>
        </p:spPr>
        <p:txBody>
          <a:bodyPr/>
          <a:lstStyle/>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graphicFrame>
        <p:nvGraphicFramePr>
          <p:cNvPr id="2" name="Table 2">
            <a:extLst>
              <a:ext uri="{FF2B5EF4-FFF2-40B4-BE49-F238E27FC236}">
                <a16:creationId xmlns:a16="http://schemas.microsoft.com/office/drawing/2014/main" id="{6F0F28C5-57CF-477E-BE3B-37103A0ED6D0}"/>
              </a:ext>
            </a:extLst>
          </p:cNvPr>
          <p:cNvGraphicFramePr>
            <a:graphicFrameLocks noGrp="1"/>
          </p:cNvGraphicFramePr>
          <p:nvPr/>
        </p:nvGraphicFramePr>
        <p:xfrm>
          <a:off x="685800" y="2083283"/>
          <a:ext cx="10439400" cy="3054888"/>
        </p:xfrm>
        <a:graphic>
          <a:graphicData uri="http://schemas.openxmlformats.org/drawingml/2006/table">
            <a:tbl>
              <a:tblPr firstRow="1" bandRow="1">
                <a:tableStyleId>{5C22544A-7EE6-4342-B048-85BDC9FD1C3A}</a:tableStyleId>
              </a:tblPr>
              <a:tblGrid>
                <a:gridCol w="2409092">
                  <a:extLst>
                    <a:ext uri="{9D8B030D-6E8A-4147-A177-3AD203B41FA5}">
                      <a16:colId xmlns:a16="http://schemas.microsoft.com/office/drawing/2014/main" val="544568753"/>
                    </a:ext>
                  </a:extLst>
                </a:gridCol>
                <a:gridCol w="2810608">
                  <a:extLst>
                    <a:ext uri="{9D8B030D-6E8A-4147-A177-3AD203B41FA5}">
                      <a16:colId xmlns:a16="http://schemas.microsoft.com/office/drawing/2014/main" val="3641861079"/>
                    </a:ext>
                  </a:extLst>
                </a:gridCol>
                <a:gridCol w="2609850">
                  <a:extLst>
                    <a:ext uri="{9D8B030D-6E8A-4147-A177-3AD203B41FA5}">
                      <a16:colId xmlns:a16="http://schemas.microsoft.com/office/drawing/2014/main" val="2449920280"/>
                    </a:ext>
                  </a:extLst>
                </a:gridCol>
                <a:gridCol w="2609850">
                  <a:extLst>
                    <a:ext uri="{9D8B030D-6E8A-4147-A177-3AD203B41FA5}">
                      <a16:colId xmlns:a16="http://schemas.microsoft.com/office/drawing/2014/main" val="4093352871"/>
                    </a:ext>
                  </a:extLst>
                </a:gridCol>
              </a:tblGrid>
              <a:tr h="809164">
                <a:tc>
                  <a:txBody>
                    <a:bodyPr/>
                    <a:lstStyle/>
                    <a:p>
                      <a:r>
                        <a:rPr lang="en-IN" dirty="0"/>
                        <a:t>Paper Details</a:t>
                      </a:r>
                    </a:p>
                  </a:txBody>
                  <a:tcPr/>
                </a:tc>
                <a:tc>
                  <a:txBody>
                    <a:bodyPr/>
                    <a:lstStyle/>
                    <a:p>
                      <a:r>
                        <a:rPr lang="en-IN" dirty="0"/>
                        <a:t>Objective of paper, Techniques/Methods</a:t>
                      </a:r>
                    </a:p>
                  </a:txBody>
                  <a:tcPr/>
                </a:tc>
                <a:tc>
                  <a:txBody>
                    <a:bodyPr/>
                    <a:lstStyle/>
                    <a:p>
                      <a:r>
                        <a:rPr lang="en-IN" dirty="0"/>
                        <a:t>Advantages</a:t>
                      </a:r>
                    </a:p>
                  </a:txBody>
                  <a:tcPr/>
                </a:tc>
                <a:tc>
                  <a:txBody>
                    <a:bodyPr/>
                    <a:lstStyle/>
                    <a:p>
                      <a:r>
                        <a:rPr lang="en-IN" dirty="0"/>
                        <a:t>Limitations</a:t>
                      </a:r>
                    </a:p>
                  </a:txBody>
                  <a:tcPr/>
                </a:tc>
                <a:extLst>
                  <a:ext uri="{0D108BD9-81ED-4DB2-BD59-A6C34878D82A}">
                    <a16:rowId xmlns:a16="http://schemas.microsoft.com/office/drawing/2014/main" val="4162360280"/>
                  </a:ext>
                </a:extLst>
              </a:tr>
              <a:tr h="1155949">
                <a:tc>
                  <a:txBody>
                    <a:bodyPr/>
                    <a:lstStyle/>
                    <a:p>
                      <a:r>
                        <a:rPr lang="en-IN" dirty="0"/>
                        <a:t>https://ieeexplore.ieee.org/abstract/document/8821515</a:t>
                      </a:r>
                    </a:p>
                  </a:txBody>
                  <a:tcPr/>
                </a:tc>
                <a:tc>
                  <a:txBody>
                    <a:bodyPr/>
                    <a:lstStyle/>
                    <a:p>
                      <a:r>
                        <a:rPr lang="en-US" dirty="0"/>
                        <a:t>Smart attendance system based on frequency distribution algorithm with passive RFID tags.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Strong anti-interference capability and non-intrusiveness.</a:t>
                      </a:r>
                      <a:endParaRPr lang="en-IN" dirty="0"/>
                    </a:p>
                    <a:p>
                      <a:endParaRPr lang="en-IN" dirty="0"/>
                    </a:p>
                  </a:txBody>
                  <a:tcPr/>
                </a:tc>
                <a:tc>
                  <a:txBody>
                    <a:bodyPr/>
                    <a:lstStyle/>
                    <a:p>
                      <a:r>
                        <a:rPr lang="en-IN" dirty="0"/>
                        <a:t>Easy for students to find loopholes.</a:t>
                      </a:r>
                    </a:p>
                  </a:txBody>
                  <a:tcPr/>
                </a:tc>
                <a:extLst>
                  <a:ext uri="{0D108BD9-81ED-4DB2-BD59-A6C34878D82A}">
                    <a16:rowId xmlns:a16="http://schemas.microsoft.com/office/drawing/2014/main" val="2662010983"/>
                  </a:ext>
                </a:extLst>
              </a:tr>
              <a:tr h="1057004">
                <a:tc>
                  <a:txBody>
                    <a:bodyPr/>
                    <a:lstStyle/>
                    <a:p>
                      <a:r>
                        <a:rPr lang="en-IN" dirty="0"/>
                        <a:t>https://ieeexplore.ieee.org/document/8519856</a:t>
                      </a:r>
                    </a:p>
                  </a:txBody>
                  <a:tcPr/>
                </a:tc>
                <a:tc>
                  <a:txBody>
                    <a:bodyPr/>
                    <a:lstStyle/>
                    <a:p>
                      <a:r>
                        <a:rPr lang="en-US" dirty="0"/>
                        <a:t>IoT-Aided Charity: An Excess Food Redistribution Framework</a:t>
                      </a:r>
                      <a:endParaRPr lang="en-IN" dirty="0"/>
                    </a:p>
                  </a:txBody>
                  <a:tcPr/>
                </a:tc>
                <a:tc>
                  <a:txBody>
                    <a:bodyPr/>
                    <a:lstStyle/>
                    <a:p>
                      <a:r>
                        <a:rPr lang="en-US" sz="1800" b="0" i="0" kern="1200" dirty="0">
                          <a:solidFill>
                            <a:schemeClr val="dk1"/>
                          </a:solidFill>
                          <a:effectLst/>
                          <a:latin typeface="+mn-lt"/>
                          <a:ea typeface="+mn-ea"/>
                          <a:cs typeface="+mn-cs"/>
                        </a:rPr>
                        <a:t>Food Waste Reduction and Management.</a:t>
                      </a:r>
                      <a:endParaRPr lang="en-IN" dirty="0"/>
                    </a:p>
                  </a:txBody>
                  <a:tcPr/>
                </a:tc>
                <a:tc>
                  <a:txBody>
                    <a:bodyPr/>
                    <a:lstStyle/>
                    <a:p>
                      <a:r>
                        <a:rPr lang="en-IN" dirty="0"/>
                        <a:t>Heavily affected by external factors like time and transportation.</a:t>
                      </a:r>
                    </a:p>
                  </a:txBody>
                  <a:tcPr/>
                </a:tc>
                <a:extLst>
                  <a:ext uri="{0D108BD9-81ED-4DB2-BD59-A6C34878D82A}">
                    <a16:rowId xmlns:a16="http://schemas.microsoft.com/office/drawing/2014/main" val="289772768"/>
                  </a:ext>
                </a:extLst>
              </a:tr>
            </a:tbl>
          </a:graphicData>
        </a:graphic>
      </p:graphicFrame>
    </p:spTree>
    <p:extLst>
      <p:ext uri="{BB962C8B-B14F-4D97-AF65-F5344CB8AC3E}">
        <p14:creationId xmlns:p14="http://schemas.microsoft.com/office/powerpoint/2010/main" val="250619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381000" y="1905000"/>
            <a:ext cx="10972800" cy="4724400"/>
          </a:xfrm>
          <a:prstGeom prst="rect">
            <a:avLst/>
          </a:prstGeom>
        </p:spPr>
        <p:txBody>
          <a:bodyPr/>
          <a:lstStyle/>
          <a:p>
            <a:pPr algn="just"/>
            <a:r>
              <a:rPr lang="en-US" sz="2000" dirty="0">
                <a:solidFill>
                  <a:srgbClr val="0033CC"/>
                </a:solidFill>
                <a:latin typeface="Trebuchet MS" panose="020B0603020202020204" pitchFamily="34" charset="0"/>
                <a:ea typeface="Cambria" panose="02040503050406030204" pitchFamily="18" charset="0"/>
              </a:rPr>
              <a:t>The use of Internet of Things in the advanced world is the focal point of enthusiasm of numerous analysts and standardization bodies since quite a long while. The project will introduce the total adaptation of approaches of an intelligent classroom framework. We will likewise introduce a composition of the proposed model.</a:t>
            </a:r>
          </a:p>
          <a:p>
            <a:pPr algn="just"/>
            <a:endParaRPr lang="en-US" sz="2000" dirty="0">
              <a:solidFill>
                <a:srgbClr val="0033CC"/>
              </a:solidFill>
              <a:latin typeface="Trebuchet MS" panose="020B0603020202020204" pitchFamily="34" charset="0"/>
              <a:ea typeface="Cambria" panose="02040503050406030204" pitchFamily="18" charset="0"/>
            </a:endParaRPr>
          </a:p>
          <a:p>
            <a:pPr algn="just"/>
            <a:r>
              <a:rPr lang="en-US" sz="2000" b="1" dirty="0">
                <a:solidFill>
                  <a:srgbClr val="0033CC"/>
                </a:solidFill>
                <a:latin typeface="Trebuchet MS" panose="020B0603020202020204" pitchFamily="34" charset="0"/>
                <a:ea typeface="Cambria" panose="02040503050406030204" pitchFamily="18" charset="0"/>
              </a:rPr>
              <a:t>As a conclusion of extensive literature survey, we have curated the following results:</a:t>
            </a:r>
          </a:p>
          <a:p>
            <a:pPr algn="just"/>
            <a:endParaRPr lang="en-US" dirty="0">
              <a:solidFill>
                <a:srgbClr val="0033CC"/>
              </a:solidFill>
              <a:latin typeface="Trebuchet MS" panose="020B0603020202020204" pitchFamily="34" charset="0"/>
              <a:ea typeface="Cambria" panose="02040503050406030204" pitchFamily="18" charset="0"/>
            </a:endParaRPr>
          </a:p>
          <a:p>
            <a:pPr algn="just">
              <a:buFont typeface="Wingdings" pitchFamily="2" charset="2"/>
              <a:buChar char="§"/>
            </a:pPr>
            <a:r>
              <a:rPr lang="en-US" sz="2000" b="0" i="0" dirty="0">
                <a:solidFill>
                  <a:srgbClr val="0033CC"/>
                </a:solidFill>
                <a:effectLst/>
                <a:latin typeface="Trebuchet MS" panose="020B0603020202020204" pitchFamily="34" charset="0"/>
                <a:ea typeface="Cambria" panose="02040503050406030204" pitchFamily="18" charset="0"/>
              </a:rPr>
              <a:t> In general, campuses spread over a fairly large area and it is very difficult for management to track everything that happens. Daily, thousands of students, teachers and visitors can be present into a university, each with at least an object connected to the Internet, smartphone or tablet. This forms a highly interconnected network that operates over an Mobile Crowd Sensing network and generates an immense volume of data. </a:t>
            </a:r>
            <a:r>
              <a:rPr lang="en-US" sz="2000" dirty="0">
                <a:solidFill>
                  <a:srgbClr val="0033CC"/>
                </a:solidFill>
                <a:latin typeface="Trebuchet MS" panose="020B0603020202020204" pitchFamily="34" charset="0"/>
                <a:ea typeface="Cambria" panose="02040503050406030204" pitchFamily="18" charset="0"/>
              </a:rPr>
              <a:t>Patterns and predictions can be made from this varied data.</a:t>
            </a:r>
          </a:p>
        </p:txBody>
      </p:sp>
    </p:spTree>
    <p:extLst>
      <p:ext uri="{BB962C8B-B14F-4D97-AF65-F5344CB8AC3E}">
        <p14:creationId xmlns:p14="http://schemas.microsoft.com/office/powerpoint/2010/main" val="327333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7" name="Content Placeholder 2"/>
          <p:cNvSpPr txBox="1">
            <a:spLocks/>
          </p:cNvSpPr>
          <p:nvPr/>
        </p:nvSpPr>
        <p:spPr>
          <a:xfrm>
            <a:off x="304800" y="1905000"/>
            <a:ext cx="11277600" cy="4724400"/>
          </a:xfrm>
          <a:prstGeom prst="rect">
            <a:avLst/>
          </a:prstGeom>
        </p:spPr>
        <p:txBody>
          <a:bodyPr/>
          <a:lstStyle/>
          <a:p>
            <a:pPr algn="just">
              <a:buFont typeface="Wingdings" pitchFamily="2" charset="2"/>
              <a:buChar char="§"/>
            </a:pPr>
            <a:r>
              <a:rPr lang="en-US" sz="2000" b="0" i="0" dirty="0">
                <a:solidFill>
                  <a:srgbClr val="0033CC"/>
                </a:solidFill>
                <a:effectLst/>
                <a:latin typeface="Trebuchet MS" panose="020B0603020202020204" pitchFamily="34" charset="0"/>
              </a:rPr>
              <a:t> Attendance information has always been an important part of university management. However, some opportunistic students may consign others to punch their timecards, which hampers the authenticity of attendance and effectiveness of record keeping. The existing manual system is time consuming and prone to by passing. Hence, it is necessary to develop an innovative anti-cheating system for attendance.</a:t>
            </a:r>
          </a:p>
          <a:p>
            <a:pPr algn="just"/>
            <a:endParaRPr lang="en-US" sz="2000" b="0" i="0" dirty="0">
              <a:solidFill>
                <a:srgbClr val="0033CC"/>
              </a:solidFill>
              <a:effectLst/>
              <a:latin typeface="Trebuchet MS" panose="020B0603020202020204" pitchFamily="34" charset="0"/>
            </a:endParaRPr>
          </a:p>
          <a:p>
            <a:pPr algn="just">
              <a:buFont typeface="Wingdings" pitchFamily="2" charset="2"/>
              <a:buChar char="§"/>
            </a:pPr>
            <a:r>
              <a:rPr lang="en-US" sz="2000" b="0" i="0" dirty="0">
                <a:solidFill>
                  <a:srgbClr val="0033CC"/>
                </a:solidFill>
                <a:effectLst/>
                <a:latin typeface="Trebuchet MS" panose="020B0603020202020204" pitchFamily="34" charset="0"/>
              </a:rPr>
              <a:t> Most of colleges and universities use the traditional lighting system where we have a switch to control the lighting. Most of us i.e., students and faculty members are habituated towards leaving the classroom without switching the lights and fans, which leads to unnecessary consumption of energy for organization and paying huge amount of bill from their budget.</a:t>
            </a:r>
            <a:r>
              <a:rPr lang="en-US" sz="2000" b="0" i="0" dirty="0">
                <a:solidFill>
                  <a:srgbClr val="0033CC"/>
                </a:solidFill>
                <a:effectLst/>
                <a:latin typeface="Arial" panose="020B0604020202020204" pitchFamily="34" charset="0"/>
              </a:rPr>
              <a:t> </a:t>
            </a:r>
          </a:p>
          <a:p>
            <a:pPr algn="just">
              <a:buFont typeface="Wingdings" pitchFamily="2" charset="2"/>
              <a:buChar char="§"/>
            </a:pPr>
            <a:endParaRPr lang="en-US" sz="2000" dirty="0">
              <a:solidFill>
                <a:srgbClr val="0033CC"/>
              </a:solidFill>
              <a:latin typeface="Arial" panose="020B0604020202020204" pitchFamily="34" charset="0"/>
            </a:endParaRPr>
          </a:p>
          <a:p>
            <a:pPr algn="just"/>
            <a:r>
              <a:rPr lang="en-US" sz="2000" b="0" i="0" dirty="0">
                <a:solidFill>
                  <a:srgbClr val="0033CC"/>
                </a:solidFill>
                <a:effectLst/>
                <a:latin typeface="Trebuchet MS" panose="020B0603020202020204" pitchFamily="34" charset="0"/>
              </a:rPr>
              <a:t>The system developed will control lighting in particular area of classroom based on the presence of human using relay control compared to the one placed in ceiling which would switch on or off based on presence of human in room irrespective of position.</a:t>
            </a:r>
          </a:p>
          <a:p>
            <a:pPr algn="just">
              <a:buFont typeface="Wingdings" pitchFamily="2" charset="2"/>
              <a:buChar char="§"/>
            </a:pPr>
            <a:endParaRPr lang="en-US" sz="2000" dirty="0">
              <a:solidFill>
                <a:srgbClr val="0000FF"/>
              </a:solidFill>
              <a:latin typeface="Trebuchet MS" panose="020B0603020202020204" pitchFamily="34" charset="0"/>
              <a:ea typeface="Cambria" panose="02040503050406030204" pitchFamily="18" charset="0"/>
            </a:endParaRPr>
          </a:p>
        </p:txBody>
      </p:sp>
    </p:spTree>
    <p:extLst>
      <p:ext uri="{BB962C8B-B14F-4D97-AF65-F5344CB8AC3E}">
        <p14:creationId xmlns:p14="http://schemas.microsoft.com/office/powerpoint/2010/main" val="14779667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228</TotalTime>
  <Words>1943</Words>
  <Application>Microsoft Office PowerPoint</Application>
  <PresentationFormat>Widescreen</PresentationFormat>
  <Paragraphs>218</Paragraphs>
  <Slides>27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Bhavan Naik</cp:lastModifiedBy>
  <cp:revision>39</cp:revision>
  <dcterms:created xsi:type="dcterms:W3CDTF">2020-11-22T08:14:37Z</dcterms:created>
  <dcterms:modified xsi:type="dcterms:W3CDTF">2021-05-12T06:06:30Z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