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1"/>
  </p:notesMasterIdLst>
  <p:handoutMasterIdLst>
    <p:handoutMasterId r:id="rId22"/>
  </p:handoutMasterIdLst>
  <p:sldIdLst>
    <p:sldId id="538" r:id="rId2"/>
    <p:sldId id="535" r:id="rId3"/>
    <p:sldId id="569" r:id="rId4"/>
    <p:sldId id="578" r:id="rId5"/>
    <p:sldId id="568" r:id="rId6"/>
    <p:sldId id="562" r:id="rId7"/>
    <p:sldId id="563" r:id="rId8"/>
    <p:sldId id="564" r:id="rId9"/>
    <p:sldId id="565" r:id="rId10"/>
    <p:sldId id="553" r:id="rId11"/>
    <p:sldId id="580" r:id="rId12"/>
    <p:sldId id="581" r:id="rId13"/>
    <p:sldId id="582" r:id="rId14"/>
    <p:sldId id="583" r:id="rId15"/>
    <p:sldId id="584" r:id="rId16"/>
    <p:sldId id="572" r:id="rId17"/>
    <p:sldId id="577" r:id="rId18"/>
    <p:sldId id="552" r:id="rId19"/>
    <p:sldId id="549" r:id="rId20"/>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6281E0"/>
    <a:srgbClr val="FF33CC"/>
    <a:srgbClr val="FF0066"/>
    <a:srgbClr val="0000FF"/>
    <a:srgbClr val="33CC33"/>
    <a:srgbClr val="00FFFF"/>
    <a:srgbClr val="6600FF"/>
    <a:srgbClr val="CC66FF"/>
    <a:srgbClr val="6283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86811" autoAdjust="0"/>
  </p:normalViewPr>
  <p:slideViewPr>
    <p:cSldViewPr>
      <p:cViewPr varScale="1">
        <p:scale>
          <a:sx n="72" d="100"/>
          <a:sy n="72" d="100"/>
        </p:scale>
        <p:origin x="666" y="78"/>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3/8/2021</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3/8/2021</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11</a:t>
            </a:fld>
            <a:endParaRPr lang="en-US"/>
          </a:p>
        </p:txBody>
      </p:sp>
    </p:spTree>
    <p:extLst>
      <p:ext uri="{BB962C8B-B14F-4D97-AF65-F5344CB8AC3E}">
        <p14:creationId xmlns:p14="http://schemas.microsoft.com/office/powerpoint/2010/main" val="3667106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extLst>
      <p:ext uri="{BB962C8B-B14F-4D97-AF65-F5344CB8AC3E}">
        <p14:creationId xmlns:p14="http://schemas.microsoft.com/office/powerpoint/2010/main" val="64946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13</a:t>
            </a:fld>
            <a:endParaRPr lang="en-US"/>
          </a:p>
        </p:txBody>
      </p:sp>
    </p:spTree>
    <p:extLst>
      <p:ext uri="{BB962C8B-B14F-4D97-AF65-F5344CB8AC3E}">
        <p14:creationId xmlns:p14="http://schemas.microsoft.com/office/powerpoint/2010/main" val="763269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14</a:t>
            </a:fld>
            <a:endParaRPr lang="en-US"/>
          </a:p>
        </p:txBody>
      </p:sp>
    </p:spTree>
    <p:extLst>
      <p:ext uri="{BB962C8B-B14F-4D97-AF65-F5344CB8AC3E}">
        <p14:creationId xmlns:p14="http://schemas.microsoft.com/office/powerpoint/2010/main" val="3237645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15</a:t>
            </a:fld>
            <a:endParaRPr lang="en-US"/>
          </a:p>
        </p:txBody>
      </p:sp>
    </p:spTree>
    <p:extLst>
      <p:ext uri="{BB962C8B-B14F-4D97-AF65-F5344CB8AC3E}">
        <p14:creationId xmlns:p14="http://schemas.microsoft.com/office/powerpoint/2010/main" val="926231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18</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1030833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10</a:t>
            </a:fld>
            <a:endParaRPr lang="en-US"/>
          </a:p>
        </p:txBody>
      </p:sp>
    </p:spTree>
    <p:extLst>
      <p:ext uri="{BB962C8B-B14F-4D97-AF65-F5344CB8AC3E}">
        <p14:creationId xmlns:p14="http://schemas.microsoft.com/office/powerpoint/2010/main" val="1288778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3/8/2021</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3/8/2021</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3/8/2021</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3/8/2021</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3/8/2021</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3/8/2021</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3/8/2021</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3/8/2021</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3/8/2021</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3/8/2021</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grpSp>
        <p:nvGrpSpPr>
          <p:cNvPr id="7" name="Google Shape;9;p1">
            <a:extLst>
              <a:ext uri="{FF2B5EF4-FFF2-40B4-BE49-F238E27FC236}">
                <a16:creationId xmlns:a16="http://schemas.microsoft.com/office/drawing/2014/main" id="{276CCA2D-1AAE-1044-8CB4-114CF8E3B30E}"/>
              </a:ext>
            </a:extLst>
          </p:cNvPr>
          <p:cNvGrpSpPr/>
          <p:nvPr userDrawn="1"/>
        </p:nvGrpSpPr>
        <p:grpSpPr>
          <a:xfrm>
            <a:off x="10962132" y="226826"/>
            <a:ext cx="783335" cy="276600"/>
            <a:chOff x="8283500" y="77358"/>
            <a:chExt cx="783335" cy="276600"/>
          </a:xfrm>
        </p:grpSpPr>
        <p:pic>
          <p:nvPicPr>
            <p:cNvPr id="8" name="Google Shape;10;p1">
              <a:extLst>
                <a:ext uri="{FF2B5EF4-FFF2-40B4-BE49-F238E27FC236}">
                  <a16:creationId xmlns:a16="http://schemas.microsoft.com/office/drawing/2014/main" id="{91C1E45F-BA3F-1845-BB89-13F8D2C7BB75}"/>
                </a:ext>
              </a:extLst>
            </p:cNvPr>
            <p:cNvPicPr preferRelativeResize="0"/>
            <p:nvPr/>
          </p:nvPicPr>
          <p:blipFill>
            <a:blip r:embed="rId11" cstate="print">
              <a:alphaModFix/>
            </a:blip>
            <a:stretch>
              <a:fillRect/>
            </a:stretch>
          </p:blipFill>
          <p:spPr>
            <a:xfrm>
              <a:off x="8335643" y="101458"/>
              <a:ext cx="731192" cy="228259"/>
            </a:xfrm>
            <a:prstGeom prst="rect">
              <a:avLst/>
            </a:prstGeom>
            <a:noFill/>
            <a:ln>
              <a:noFill/>
            </a:ln>
          </p:spPr>
        </p:pic>
        <p:cxnSp>
          <p:nvCxnSpPr>
            <p:cNvPr id="9" name="Google Shape;11;p1">
              <a:extLst>
                <a:ext uri="{FF2B5EF4-FFF2-40B4-BE49-F238E27FC236}">
                  <a16:creationId xmlns:a16="http://schemas.microsoft.com/office/drawing/2014/main" id="{B26B9128-95DF-E547-AB29-F669AACA1B0C}"/>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ieeexplore.ieee.org/document/8871173" TargetMode="External"/><Relationship Id="rId3" Type="http://schemas.openxmlformats.org/officeDocument/2006/relationships/hyperlink" Target="https://ietresearch.onlinelibrary.wiley.com/doi/pdfdirect/10.1049/iet-net.2018.5182" TargetMode="External"/><Relationship Id="rId7" Type="http://schemas.openxmlformats.org/officeDocument/2006/relationships/hyperlink" Target="https://link.springer.com/article/10.1007/s10462-018-9648-9"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ieeexplore.ieee.org/abstract/document/9086010" TargetMode="External"/><Relationship Id="rId11" Type="http://schemas.openxmlformats.org/officeDocument/2006/relationships/hyperlink" Target="https://ieeexplore.ieee.org/document/8519856" TargetMode="External"/><Relationship Id="rId5" Type="http://schemas.openxmlformats.org/officeDocument/2006/relationships/hyperlink" Target="https://ieeexplore.ieee.org/abstract/document/8553750" TargetMode="External"/><Relationship Id="rId10" Type="http://schemas.openxmlformats.org/officeDocument/2006/relationships/hyperlink" Target="https://ieeexplore.ieee.org/document/8767229" TargetMode="External"/><Relationship Id="rId4" Type="http://schemas.openxmlformats.org/officeDocument/2006/relationships/hyperlink" Target="https://iacis.org/iis/2018/3_iis_2018_33-41.pdf" TargetMode="External"/><Relationship Id="rId9" Type="http://schemas.openxmlformats.org/officeDocument/2006/relationships/hyperlink" Target="https://ieeexplore.ieee.org/document/690793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2011308"/>
            <a:ext cx="9753600" cy="1384995"/>
          </a:xfrm>
          <a:prstGeom prst="rect">
            <a:avLst/>
          </a:prstGeom>
        </p:spPr>
        <p:txBody>
          <a:bodyPr wrap="square">
            <a:spAutoFit/>
          </a:bodyPr>
          <a:lstStyle/>
          <a:p>
            <a:pPr marL="342891" indent="-342891" algn="ctr" eaLnBrk="0" hangingPunct="0">
              <a:defRPr/>
            </a:pPr>
            <a:r>
              <a:rPr lang="en-IN" sz="2800" b="1" dirty="0">
                <a:solidFill>
                  <a:srgbClr val="FF0000"/>
                </a:solidFill>
                <a:latin typeface="Trebuchet MS" pitchFamily="34" charset="0"/>
              </a:rPr>
              <a:t>UE18CS390A – Capstone </a:t>
            </a:r>
            <a:r>
              <a:rPr lang="en-US" sz="2800" b="1" dirty="0">
                <a:solidFill>
                  <a:srgbClr val="FF0000"/>
                </a:solidFill>
                <a:latin typeface="Trebuchet MS" pitchFamily="34" charset="0"/>
              </a:rPr>
              <a:t>Project Review #2</a:t>
            </a:r>
          </a:p>
          <a:p>
            <a:pPr marL="342891" indent="-342891" algn="ctr" eaLnBrk="0" hangingPunct="0">
              <a:defRPr/>
            </a:pPr>
            <a:r>
              <a:rPr lang="en-US" sz="2800" dirty="0">
                <a:solidFill>
                  <a:srgbClr val="FF0000"/>
                </a:solidFill>
                <a:latin typeface="Trebuchet MS" pitchFamily="34" charset="0"/>
              </a:rPr>
              <a:t>(Project Requirements Specification and Literature Survey)</a:t>
            </a:r>
            <a:endParaRPr lang="en-US" sz="2400" dirty="0">
              <a:solidFill>
                <a:srgbClr val="FF0000"/>
              </a:solidFill>
              <a:latin typeface="Trebuchet MS" pitchFamily="34" charset="0"/>
            </a:endParaRPr>
          </a:p>
          <a:p>
            <a:pPr marL="342891" indent="-342891" algn="r" eaLnBrk="0" hangingPunct="0">
              <a:defRPr/>
            </a:pPr>
            <a:endParaRPr lang="en-US" sz="2800" b="1" dirty="0">
              <a:solidFill>
                <a:srgbClr val="FF0000"/>
              </a:solidFill>
              <a:latin typeface="Trebuchet MS" pitchFamily="34" charset="0"/>
            </a:endParaRPr>
          </a:p>
        </p:txBody>
      </p:sp>
      <p:sp>
        <p:nvSpPr>
          <p:cNvPr id="4" name="Google Shape;26;p3"/>
          <p:cNvSpPr txBox="1"/>
          <p:nvPr/>
        </p:nvSpPr>
        <p:spPr>
          <a:xfrm>
            <a:off x="1828800" y="3733800"/>
            <a:ext cx="8458200" cy="198157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000" dirty="0">
                <a:solidFill>
                  <a:srgbClr val="0033CC"/>
                </a:solidFill>
                <a:latin typeface="Trebuchet MS"/>
                <a:ea typeface="Trebuchet MS"/>
                <a:cs typeface="Trebuchet MS"/>
                <a:sym typeface="Trebuchet MS"/>
              </a:rPr>
              <a:t>Project Title   : 	Smart Classroom Solutions</a:t>
            </a:r>
          </a:p>
          <a:p>
            <a:pPr>
              <a:spcBef>
                <a:spcPts val="0"/>
              </a:spcBef>
              <a:spcAft>
                <a:spcPts val="0"/>
              </a:spcAft>
            </a:pPr>
            <a:r>
              <a:rPr lang="en-US" sz="2000" dirty="0">
                <a:solidFill>
                  <a:srgbClr val="0033CC"/>
                </a:solidFill>
                <a:latin typeface="Trebuchet MS"/>
                <a:ea typeface="Trebuchet MS"/>
                <a:cs typeface="Trebuchet MS"/>
                <a:sym typeface="Trebuchet MS"/>
              </a:rPr>
              <a:t>Project ID       : 	71</a:t>
            </a:r>
          </a:p>
          <a:p>
            <a:pPr>
              <a:spcBef>
                <a:spcPts val="0"/>
              </a:spcBef>
              <a:spcAft>
                <a:spcPts val="0"/>
              </a:spcAft>
            </a:pPr>
            <a:r>
              <a:rPr lang="en-US" sz="2000" dirty="0">
                <a:solidFill>
                  <a:srgbClr val="0033CC"/>
                </a:solidFill>
                <a:latin typeface="Trebuchet MS"/>
                <a:ea typeface="Trebuchet MS"/>
                <a:cs typeface="Trebuchet MS"/>
                <a:sym typeface="Trebuchet MS"/>
              </a:rPr>
              <a:t>Project Guide : 	Dr. Annapurna             </a:t>
            </a:r>
          </a:p>
          <a:p>
            <a:pPr>
              <a:spcBef>
                <a:spcPts val="0"/>
              </a:spcBef>
              <a:spcAft>
                <a:spcPts val="0"/>
              </a:spcAft>
            </a:pPr>
            <a:r>
              <a:rPr lang="en-US" sz="2000" dirty="0">
                <a:solidFill>
                  <a:srgbClr val="0033CC"/>
                </a:solidFill>
                <a:latin typeface="Trebuchet MS"/>
                <a:ea typeface="Trebuchet MS"/>
                <a:cs typeface="Trebuchet MS"/>
                <a:sym typeface="Trebuchet MS"/>
              </a:rPr>
              <a:t>Project Team  : 	Akshaya Visvanathan (PES2201800089)</a:t>
            </a:r>
          </a:p>
          <a:p>
            <a:pPr>
              <a:spcBef>
                <a:spcPts val="0"/>
              </a:spcBef>
              <a:spcAft>
                <a:spcPts val="0"/>
              </a:spcAft>
            </a:pPr>
            <a:r>
              <a:rPr lang="en-US" sz="2000" dirty="0">
                <a:solidFill>
                  <a:srgbClr val="0033CC"/>
                </a:solidFill>
                <a:latin typeface="Trebuchet MS"/>
                <a:ea typeface="Trebuchet MS"/>
                <a:cs typeface="Trebuchet MS"/>
                <a:sym typeface="Trebuchet MS"/>
              </a:rPr>
              <a:t>		Bhavan Naik (PES2201800047)</a:t>
            </a:r>
          </a:p>
          <a:p>
            <a:pPr>
              <a:spcBef>
                <a:spcPts val="0"/>
              </a:spcBef>
              <a:spcAft>
                <a:spcPts val="0"/>
              </a:spcAft>
            </a:pPr>
            <a:r>
              <a:rPr lang="en-US" sz="2000" dirty="0">
                <a:solidFill>
                  <a:srgbClr val="0033CC"/>
                </a:solidFill>
                <a:latin typeface="Trebuchet MS"/>
                <a:ea typeface="Trebuchet MS"/>
                <a:cs typeface="Trebuchet MS"/>
                <a:sym typeface="Trebuchet MS"/>
              </a:rPr>
              <a:t>		Akhil S Kumar (PES2201800137)</a:t>
            </a:r>
          </a:p>
          <a:p>
            <a:pPr>
              <a:spcBef>
                <a:spcPts val="0"/>
              </a:spcBef>
              <a:spcAft>
                <a:spcPts val="0"/>
              </a:spcAft>
            </a:pPr>
            <a:r>
              <a:rPr lang="en-US" sz="2000" dirty="0">
                <a:solidFill>
                  <a:srgbClr val="0033CC"/>
                </a:solidFill>
                <a:latin typeface="Trebuchet MS"/>
                <a:ea typeface="Trebuchet MS"/>
                <a:cs typeface="Trebuchet MS"/>
                <a:sym typeface="Trebuchet MS"/>
              </a:rPr>
              <a:t>		Atharva Moghe (PES2201800131)</a:t>
            </a:r>
            <a:endParaRPr lang="en-US" sz="2000" dirty="0">
              <a:solidFill>
                <a:srgbClr val="0033CC"/>
              </a:solidFill>
            </a:endParaRPr>
          </a:p>
          <a:p>
            <a:pPr>
              <a:spcBef>
                <a:spcPts val="0"/>
              </a:spcBef>
              <a:spcAft>
                <a:spcPts val="0"/>
              </a:spcAft>
            </a:pPr>
            <a:endParaRPr lang="en-US" sz="2400" dirty="0">
              <a:solidFill>
                <a:srgbClr val="0033CC"/>
              </a:solidFill>
              <a:latin typeface="Trebuchet MS"/>
              <a:ea typeface="Trebuchet MS"/>
              <a:cs typeface="Trebuchet MS"/>
              <a:sym typeface="Trebuchet MS"/>
            </a:endParaRPr>
          </a:p>
          <a:p>
            <a:pPr>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81200" y="1752600"/>
            <a:ext cx="8077200" cy="4724400"/>
          </a:xfrm>
          <a:prstGeom prst="rect">
            <a:avLst/>
          </a:prstGeom>
        </p:spPr>
        <p:txBody>
          <a:bodyPr/>
          <a:lstStyle/>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graphicFrame>
        <p:nvGraphicFramePr>
          <p:cNvPr id="2" name="Table 2">
            <a:extLst>
              <a:ext uri="{FF2B5EF4-FFF2-40B4-BE49-F238E27FC236}">
                <a16:creationId xmlns:a16="http://schemas.microsoft.com/office/drawing/2014/main" id="{6F0F28C5-57CF-477E-BE3B-37103A0ED6D0}"/>
              </a:ext>
            </a:extLst>
          </p:cNvPr>
          <p:cNvGraphicFramePr>
            <a:graphicFrameLocks noGrp="1"/>
          </p:cNvGraphicFramePr>
          <p:nvPr>
            <p:extLst>
              <p:ext uri="{D42A27DB-BD31-4B8C-83A1-F6EECF244321}">
                <p14:modId xmlns:p14="http://schemas.microsoft.com/office/powerpoint/2010/main" val="877730608"/>
              </p:ext>
            </p:extLst>
          </p:nvPr>
        </p:nvGraphicFramePr>
        <p:xfrm>
          <a:off x="533400" y="1752600"/>
          <a:ext cx="10591800" cy="4724400"/>
        </p:xfrm>
        <a:graphic>
          <a:graphicData uri="http://schemas.openxmlformats.org/drawingml/2006/table">
            <a:tbl>
              <a:tblPr firstRow="1" bandRow="1">
                <a:tableStyleId>{5C22544A-7EE6-4342-B048-85BDC9FD1C3A}</a:tableStyleId>
              </a:tblPr>
              <a:tblGrid>
                <a:gridCol w="2444262">
                  <a:extLst>
                    <a:ext uri="{9D8B030D-6E8A-4147-A177-3AD203B41FA5}">
                      <a16:colId xmlns:a16="http://schemas.microsoft.com/office/drawing/2014/main" val="544568753"/>
                    </a:ext>
                  </a:extLst>
                </a:gridCol>
                <a:gridCol w="2851638">
                  <a:extLst>
                    <a:ext uri="{9D8B030D-6E8A-4147-A177-3AD203B41FA5}">
                      <a16:colId xmlns:a16="http://schemas.microsoft.com/office/drawing/2014/main" val="3641861079"/>
                    </a:ext>
                  </a:extLst>
                </a:gridCol>
                <a:gridCol w="2647950">
                  <a:extLst>
                    <a:ext uri="{9D8B030D-6E8A-4147-A177-3AD203B41FA5}">
                      <a16:colId xmlns:a16="http://schemas.microsoft.com/office/drawing/2014/main" val="2449920280"/>
                    </a:ext>
                  </a:extLst>
                </a:gridCol>
                <a:gridCol w="2647950">
                  <a:extLst>
                    <a:ext uri="{9D8B030D-6E8A-4147-A177-3AD203B41FA5}">
                      <a16:colId xmlns:a16="http://schemas.microsoft.com/office/drawing/2014/main" val="4093352871"/>
                    </a:ext>
                  </a:extLst>
                </a:gridCol>
              </a:tblGrid>
              <a:tr h="685800">
                <a:tc>
                  <a:txBody>
                    <a:bodyPr/>
                    <a:lstStyle/>
                    <a:p>
                      <a:r>
                        <a:rPr lang="en-IN" dirty="0"/>
                        <a:t>Paper Details</a:t>
                      </a:r>
                    </a:p>
                  </a:txBody>
                  <a:tcPr/>
                </a:tc>
                <a:tc>
                  <a:txBody>
                    <a:bodyPr/>
                    <a:lstStyle/>
                    <a:p>
                      <a:r>
                        <a:rPr lang="en-IN" dirty="0"/>
                        <a:t>Objective of paper, Techniques/Methods</a:t>
                      </a:r>
                    </a:p>
                  </a:txBody>
                  <a:tcPr/>
                </a:tc>
                <a:tc>
                  <a:txBody>
                    <a:bodyPr/>
                    <a:lstStyle/>
                    <a:p>
                      <a:r>
                        <a:rPr lang="en-IN" dirty="0"/>
                        <a:t>Advantages</a:t>
                      </a:r>
                    </a:p>
                  </a:txBody>
                  <a:tcPr/>
                </a:tc>
                <a:tc>
                  <a:txBody>
                    <a:bodyPr/>
                    <a:lstStyle/>
                    <a:p>
                      <a:r>
                        <a:rPr lang="en-IN" dirty="0"/>
                        <a:t>Limitations</a:t>
                      </a:r>
                    </a:p>
                  </a:txBody>
                  <a:tcPr/>
                </a:tc>
                <a:extLst>
                  <a:ext uri="{0D108BD9-81ED-4DB2-BD59-A6C34878D82A}">
                    <a16:rowId xmlns:a16="http://schemas.microsoft.com/office/drawing/2014/main" val="4162360280"/>
                  </a:ext>
                </a:extLst>
              </a:tr>
              <a:tr h="1447800">
                <a:tc>
                  <a:txBody>
                    <a:bodyPr/>
                    <a:lstStyle/>
                    <a:p>
                      <a:r>
                        <a:rPr lang="en-IN" sz="1800" b="0" i="0" kern="1200" dirty="0">
                          <a:solidFill>
                            <a:schemeClr val="dk1"/>
                          </a:solidFill>
                          <a:effectLst/>
                          <a:latin typeface="+mn-lt"/>
                          <a:ea typeface="+mn-ea"/>
                          <a:cs typeface="+mn-cs"/>
                        </a:rPr>
                        <a:t>https://ieeexplore.ieee.org/abstract/document/8433537</a:t>
                      </a:r>
                      <a:endParaRPr lang="en-IN" dirty="0"/>
                    </a:p>
                  </a:txBody>
                  <a:tcPr/>
                </a:tc>
                <a:tc>
                  <a:txBody>
                    <a:bodyPr/>
                    <a:lstStyle/>
                    <a:p>
                      <a:r>
                        <a:rPr lang="en-US" dirty="0"/>
                        <a:t>Smart Attendance Monitoring System (SAMS): A Face Recognition Based Attendance System for Classroom Environment</a:t>
                      </a:r>
                      <a:endParaRPr lang="en-IN" dirty="0"/>
                    </a:p>
                  </a:txBody>
                  <a:tcPr/>
                </a:tc>
                <a:tc>
                  <a:txBody>
                    <a:bodyPr/>
                    <a:lstStyle/>
                    <a:p>
                      <a:r>
                        <a:rPr lang="en-US" dirty="0"/>
                        <a:t>Automatic attendance management system for convenience or data reliability.</a:t>
                      </a:r>
                      <a:endParaRPr lang="en-IN" dirty="0"/>
                    </a:p>
                  </a:txBody>
                  <a:tcPr/>
                </a:tc>
                <a:tc>
                  <a:txBody>
                    <a:bodyPr/>
                    <a:lstStyle/>
                    <a:p>
                      <a:r>
                        <a:rPr lang="en-IN" dirty="0"/>
                        <a:t>Highly Time Consuming and Insecure.</a:t>
                      </a:r>
                    </a:p>
                  </a:txBody>
                  <a:tcPr/>
                </a:tc>
                <a:extLst>
                  <a:ext uri="{0D108BD9-81ED-4DB2-BD59-A6C34878D82A}">
                    <a16:rowId xmlns:a16="http://schemas.microsoft.com/office/drawing/2014/main" val="2662010983"/>
                  </a:ext>
                </a:extLst>
              </a:tr>
              <a:tr h="1139371">
                <a:tc>
                  <a:txBody>
                    <a:bodyPr/>
                    <a:lstStyle/>
                    <a:p>
                      <a:r>
                        <a:rPr lang="en-IN" dirty="0"/>
                        <a:t>https://ieeexplore.ieee.org/abstract/document/7892666</a:t>
                      </a:r>
                    </a:p>
                  </a:txBody>
                  <a:tcPr/>
                </a:tc>
                <a:tc>
                  <a:txBody>
                    <a:bodyPr/>
                    <a:lstStyle/>
                    <a:p>
                      <a:r>
                        <a:rPr lang="en-US" dirty="0"/>
                        <a:t>Automatic lighting and Control System For Classroom</a:t>
                      </a:r>
                      <a:endParaRPr lang="en-IN" dirty="0"/>
                    </a:p>
                  </a:txBody>
                  <a:tcPr/>
                </a:tc>
                <a:tc>
                  <a:txBody>
                    <a:bodyPr/>
                    <a:lstStyle/>
                    <a:p>
                      <a:r>
                        <a:rPr lang="en-US" sz="1800" b="0" i="0" kern="1200" dirty="0">
                          <a:solidFill>
                            <a:schemeClr val="dk1"/>
                          </a:solidFill>
                          <a:effectLst/>
                          <a:latin typeface="+mn-lt"/>
                          <a:ea typeface="+mn-ea"/>
                          <a:cs typeface="+mn-cs"/>
                        </a:rPr>
                        <a:t>Automatic lighting and control using Arduino for the efficient use of energy in Classroom condition.</a:t>
                      </a:r>
                      <a:endParaRPr lang="en-IN" dirty="0"/>
                    </a:p>
                  </a:txBody>
                  <a:tcPr/>
                </a:tc>
                <a:tc>
                  <a:txBody>
                    <a:bodyPr/>
                    <a:lstStyle/>
                    <a:p>
                      <a:r>
                        <a:rPr lang="en-IN" dirty="0"/>
                        <a:t>Manual switch ON and OFF option not available.</a:t>
                      </a:r>
                    </a:p>
                  </a:txBody>
                  <a:tcPr/>
                </a:tc>
                <a:extLst>
                  <a:ext uri="{0D108BD9-81ED-4DB2-BD59-A6C34878D82A}">
                    <a16:rowId xmlns:a16="http://schemas.microsoft.com/office/drawing/2014/main" val="289772768"/>
                  </a:ext>
                </a:extLst>
              </a:tr>
              <a:tr h="1386840">
                <a:tc>
                  <a:txBody>
                    <a:bodyPr/>
                    <a:lstStyle/>
                    <a:p>
                      <a:r>
                        <a:rPr lang="en-IN" dirty="0"/>
                        <a:t>https://ieeexplore.ieee.org/abstract/document/7311993</a:t>
                      </a:r>
                    </a:p>
                  </a:txBody>
                  <a:tcPr/>
                </a:tc>
                <a:tc>
                  <a:txBody>
                    <a:bodyPr/>
                    <a:lstStyle/>
                    <a:p>
                      <a:r>
                        <a:rPr lang="en-US" dirty="0"/>
                        <a:t>Smart University: A New concept on the Internet of Things</a:t>
                      </a:r>
                      <a:endParaRPr lang="en-IN" dirty="0"/>
                    </a:p>
                  </a:txBody>
                  <a:tcPr/>
                </a:tc>
                <a:tc>
                  <a:txBody>
                    <a:bodyPr/>
                    <a:lstStyle/>
                    <a:p>
                      <a:r>
                        <a:rPr lang="en-IN" dirty="0"/>
                        <a:t>Create a sustainable campus environment that helps build a cohesive learning experience.</a:t>
                      </a:r>
                    </a:p>
                  </a:txBody>
                  <a:tcPr/>
                </a:tc>
                <a:tc>
                  <a:txBody>
                    <a:bodyPr/>
                    <a:lstStyle/>
                    <a:p>
                      <a:r>
                        <a:rPr lang="en-IN" dirty="0"/>
                        <a:t>Loss of data due to volume generated and transmission via MCS.</a:t>
                      </a:r>
                    </a:p>
                  </a:txBody>
                  <a:tcPr/>
                </a:tc>
                <a:extLst>
                  <a:ext uri="{0D108BD9-81ED-4DB2-BD59-A6C34878D82A}">
                    <a16:rowId xmlns:a16="http://schemas.microsoft.com/office/drawing/2014/main" val="1810925201"/>
                  </a:ext>
                </a:extLst>
              </a:tr>
            </a:tbl>
          </a:graphicData>
        </a:graphic>
      </p:graphicFrame>
    </p:spTree>
    <p:extLst>
      <p:ext uri="{BB962C8B-B14F-4D97-AF65-F5344CB8AC3E}">
        <p14:creationId xmlns:p14="http://schemas.microsoft.com/office/powerpoint/2010/main" val="3029185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05000" y="1707120"/>
            <a:ext cx="8077200" cy="4724400"/>
          </a:xfrm>
          <a:prstGeom prst="rect">
            <a:avLst/>
          </a:prstGeom>
        </p:spPr>
        <p:txBody>
          <a:bodyPr/>
          <a:lstStyle/>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graphicFrame>
        <p:nvGraphicFramePr>
          <p:cNvPr id="2" name="Table 2">
            <a:extLst>
              <a:ext uri="{FF2B5EF4-FFF2-40B4-BE49-F238E27FC236}">
                <a16:creationId xmlns:a16="http://schemas.microsoft.com/office/drawing/2014/main" id="{6F0F28C5-57CF-477E-BE3B-37103A0ED6D0}"/>
              </a:ext>
            </a:extLst>
          </p:cNvPr>
          <p:cNvGraphicFramePr>
            <a:graphicFrameLocks noGrp="1"/>
          </p:cNvGraphicFramePr>
          <p:nvPr>
            <p:extLst>
              <p:ext uri="{D42A27DB-BD31-4B8C-83A1-F6EECF244321}">
                <p14:modId xmlns:p14="http://schemas.microsoft.com/office/powerpoint/2010/main" val="2999159123"/>
              </p:ext>
            </p:extLst>
          </p:nvPr>
        </p:nvGraphicFramePr>
        <p:xfrm>
          <a:off x="685800" y="2083283"/>
          <a:ext cx="10439400" cy="3054888"/>
        </p:xfrm>
        <a:graphic>
          <a:graphicData uri="http://schemas.openxmlformats.org/drawingml/2006/table">
            <a:tbl>
              <a:tblPr firstRow="1" bandRow="1">
                <a:tableStyleId>{5C22544A-7EE6-4342-B048-85BDC9FD1C3A}</a:tableStyleId>
              </a:tblPr>
              <a:tblGrid>
                <a:gridCol w="2409092">
                  <a:extLst>
                    <a:ext uri="{9D8B030D-6E8A-4147-A177-3AD203B41FA5}">
                      <a16:colId xmlns:a16="http://schemas.microsoft.com/office/drawing/2014/main" val="544568753"/>
                    </a:ext>
                  </a:extLst>
                </a:gridCol>
                <a:gridCol w="2810608">
                  <a:extLst>
                    <a:ext uri="{9D8B030D-6E8A-4147-A177-3AD203B41FA5}">
                      <a16:colId xmlns:a16="http://schemas.microsoft.com/office/drawing/2014/main" val="3641861079"/>
                    </a:ext>
                  </a:extLst>
                </a:gridCol>
                <a:gridCol w="2609850">
                  <a:extLst>
                    <a:ext uri="{9D8B030D-6E8A-4147-A177-3AD203B41FA5}">
                      <a16:colId xmlns:a16="http://schemas.microsoft.com/office/drawing/2014/main" val="2449920280"/>
                    </a:ext>
                  </a:extLst>
                </a:gridCol>
                <a:gridCol w="2609850">
                  <a:extLst>
                    <a:ext uri="{9D8B030D-6E8A-4147-A177-3AD203B41FA5}">
                      <a16:colId xmlns:a16="http://schemas.microsoft.com/office/drawing/2014/main" val="4093352871"/>
                    </a:ext>
                  </a:extLst>
                </a:gridCol>
              </a:tblGrid>
              <a:tr h="809164">
                <a:tc>
                  <a:txBody>
                    <a:bodyPr/>
                    <a:lstStyle/>
                    <a:p>
                      <a:r>
                        <a:rPr lang="en-IN" dirty="0"/>
                        <a:t>Paper Details</a:t>
                      </a:r>
                    </a:p>
                  </a:txBody>
                  <a:tcPr/>
                </a:tc>
                <a:tc>
                  <a:txBody>
                    <a:bodyPr/>
                    <a:lstStyle/>
                    <a:p>
                      <a:r>
                        <a:rPr lang="en-IN" dirty="0"/>
                        <a:t>Objective of paper, Techniques/Methods</a:t>
                      </a:r>
                    </a:p>
                  </a:txBody>
                  <a:tcPr/>
                </a:tc>
                <a:tc>
                  <a:txBody>
                    <a:bodyPr/>
                    <a:lstStyle/>
                    <a:p>
                      <a:r>
                        <a:rPr lang="en-IN" dirty="0"/>
                        <a:t>Advantages</a:t>
                      </a:r>
                    </a:p>
                  </a:txBody>
                  <a:tcPr/>
                </a:tc>
                <a:tc>
                  <a:txBody>
                    <a:bodyPr/>
                    <a:lstStyle/>
                    <a:p>
                      <a:r>
                        <a:rPr lang="en-IN" dirty="0"/>
                        <a:t>Limitations</a:t>
                      </a:r>
                    </a:p>
                  </a:txBody>
                  <a:tcPr/>
                </a:tc>
                <a:extLst>
                  <a:ext uri="{0D108BD9-81ED-4DB2-BD59-A6C34878D82A}">
                    <a16:rowId xmlns:a16="http://schemas.microsoft.com/office/drawing/2014/main" val="4162360280"/>
                  </a:ext>
                </a:extLst>
              </a:tr>
              <a:tr h="1155949">
                <a:tc>
                  <a:txBody>
                    <a:bodyPr/>
                    <a:lstStyle/>
                    <a:p>
                      <a:r>
                        <a:rPr lang="en-IN" dirty="0"/>
                        <a:t>https://ieeexplore.ieee.org/abstract/document/8821515</a:t>
                      </a:r>
                    </a:p>
                  </a:txBody>
                  <a:tcPr/>
                </a:tc>
                <a:tc>
                  <a:txBody>
                    <a:bodyPr/>
                    <a:lstStyle/>
                    <a:p>
                      <a:r>
                        <a:rPr lang="en-US" dirty="0"/>
                        <a:t>Smart attendance system based on frequency distribution algorithm with passive RFID tags.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Strong anti-interference capability and non-intrusiveness.</a:t>
                      </a:r>
                      <a:endParaRPr lang="en-IN" dirty="0"/>
                    </a:p>
                    <a:p>
                      <a:endParaRPr lang="en-IN" dirty="0"/>
                    </a:p>
                  </a:txBody>
                  <a:tcPr/>
                </a:tc>
                <a:tc>
                  <a:txBody>
                    <a:bodyPr/>
                    <a:lstStyle/>
                    <a:p>
                      <a:r>
                        <a:rPr lang="en-IN" dirty="0"/>
                        <a:t>Easy for students to find loopholes.</a:t>
                      </a:r>
                    </a:p>
                  </a:txBody>
                  <a:tcPr/>
                </a:tc>
                <a:extLst>
                  <a:ext uri="{0D108BD9-81ED-4DB2-BD59-A6C34878D82A}">
                    <a16:rowId xmlns:a16="http://schemas.microsoft.com/office/drawing/2014/main" val="2662010983"/>
                  </a:ext>
                </a:extLst>
              </a:tr>
              <a:tr h="1057004">
                <a:tc>
                  <a:txBody>
                    <a:bodyPr/>
                    <a:lstStyle/>
                    <a:p>
                      <a:r>
                        <a:rPr lang="en-IN" dirty="0"/>
                        <a:t>https://ieeexplore.ieee.org/document/8519856</a:t>
                      </a:r>
                    </a:p>
                  </a:txBody>
                  <a:tcPr/>
                </a:tc>
                <a:tc>
                  <a:txBody>
                    <a:bodyPr/>
                    <a:lstStyle/>
                    <a:p>
                      <a:r>
                        <a:rPr lang="en-US" dirty="0"/>
                        <a:t>IoT-Aided Charity: An Excess Food Redistribution Framework</a:t>
                      </a:r>
                      <a:endParaRPr lang="en-IN" dirty="0"/>
                    </a:p>
                  </a:txBody>
                  <a:tcPr/>
                </a:tc>
                <a:tc>
                  <a:txBody>
                    <a:bodyPr/>
                    <a:lstStyle/>
                    <a:p>
                      <a:r>
                        <a:rPr lang="en-US" sz="1800" b="0" i="0" kern="1200" dirty="0">
                          <a:solidFill>
                            <a:schemeClr val="dk1"/>
                          </a:solidFill>
                          <a:effectLst/>
                          <a:latin typeface="+mn-lt"/>
                          <a:ea typeface="+mn-ea"/>
                          <a:cs typeface="+mn-cs"/>
                        </a:rPr>
                        <a:t>Food Waste Reduction and Management.</a:t>
                      </a:r>
                      <a:endParaRPr lang="en-IN" dirty="0"/>
                    </a:p>
                  </a:txBody>
                  <a:tcPr/>
                </a:tc>
                <a:tc>
                  <a:txBody>
                    <a:bodyPr/>
                    <a:lstStyle/>
                    <a:p>
                      <a:r>
                        <a:rPr lang="en-IN" dirty="0"/>
                        <a:t>Heavily affected by external factors like time and transportation.</a:t>
                      </a:r>
                    </a:p>
                  </a:txBody>
                  <a:tcPr/>
                </a:tc>
                <a:extLst>
                  <a:ext uri="{0D108BD9-81ED-4DB2-BD59-A6C34878D82A}">
                    <a16:rowId xmlns:a16="http://schemas.microsoft.com/office/drawing/2014/main" val="289772768"/>
                  </a:ext>
                </a:extLst>
              </a:tr>
            </a:tbl>
          </a:graphicData>
        </a:graphic>
      </p:graphicFrame>
    </p:spTree>
    <p:extLst>
      <p:ext uri="{BB962C8B-B14F-4D97-AF65-F5344CB8AC3E}">
        <p14:creationId xmlns:p14="http://schemas.microsoft.com/office/powerpoint/2010/main" val="2506191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Summary of Literature Survey</a:t>
            </a:r>
          </a:p>
        </p:txBody>
      </p:sp>
      <p:sp>
        <p:nvSpPr>
          <p:cNvPr id="7" name="Content Placeholder 2"/>
          <p:cNvSpPr txBox="1">
            <a:spLocks/>
          </p:cNvSpPr>
          <p:nvPr/>
        </p:nvSpPr>
        <p:spPr>
          <a:xfrm>
            <a:off x="381000" y="1905000"/>
            <a:ext cx="10972800" cy="4724400"/>
          </a:xfrm>
          <a:prstGeom prst="rect">
            <a:avLst/>
          </a:prstGeom>
        </p:spPr>
        <p:txBody>
          <a:bodyPr/>
          <a:lstStyle/>
          <a:p>
            <a:pPr algn="just"/>
            <a:r>
              <a:rPr lang="en-US" sz="2000" dirty="0">
                <a:solidFill>
                  <a:srgbClr val="0033CC"/>
                </a:solidFill>
                <a:latin typeface="Trebuchet MS" panose="020B0603020202020204" pitchFamily="34" charset="0"/>
                <a:ea typeface="Cambria" panose="02040503050406030204" pitchFamily="18" charset="0"/>
              </a:rPr>
              <a:t>The use of Internet of Things in the advanced world is the focal point of enthusiasm of numerous analysts and standardization bodies since quite a long while. The project will introduce the total adaptation of approaches of an intelligent classroom framework. We will likewise introduce a composition of the proposed model.</a:t>
            </a:r>
          </a:p>
          <a:p>
            <a:pPr algn="just"/>
            <a:endParaRPr lang="en-US" sz="2000" dirty="0">
              <a:solidFill>
                <a:srgbClr val="0033CC"/>
              </a:solidFill>
              <a:latin typeface="Trebuchet MS" panose="020B0603020202020204" pitchFamily="34" charset="0"/>
              <a:ea typeface="Cambria" panose="02040503050406030204" pitchFamily="18" charset="0"/>
            </a:endParaRPr>
          </a:p>
          <a:p>
            <a:pPr algn="just"/>
            <a:r>
              <a:rPr lang="en-US" sz="2000" b="1" dirty="0">
                <a:solidFill>
                  <a:srgbClr val="0033CC"/>
                </a:solidFill>
                <a:latin typeface="Trebuchet MS" panose="020B0603020202020204" pitchFamily="34" charset="0"/>
                <a:ea typeface="Cambria" panose="02040503050406030204" pitchFamily="18" charset="0"/>
              </a:rPr>
              <a:t>As a conclusion of extensive literature survey, we have curated the following results:</a:t>
            </a:r>
          </a:p>
          <a:p>
            <a:pPr algn="just"/>
            <a:endParaRPr lang="en-US" dirty="0">
              <a:solidFill>
                <a:srgbClr val="0033CC"/>
              </a:solidFill>
              <a:latin typeface="Trebuchet MS" panose="020B0603020202020204" pitchFamily="34" charset="0"/>
              <a:ea typeface="Cambria" panose="02040503050406030204" pitchFamily="18" charset="0"/>
            </a:endParaRPr>
          </a:p>
          <a:p>
            <a:pPr algn="just">
              <a:buFont typeface="Wingdings" pitchFamily="2" charset="2"/>
              <a:buChar char="§"/>
            </a:pPr>
            <a:r>
              <a:rPr lang="en-US" sz="2000" b="0" i="0" dirty="0">
                <a:solidFill>
                  <a:srgbClr val="0033CC"/>
                </a:solidFill>
                <a:effectLst/>
                <a:latin typeface="Trebuchet MS" panose="020B0603020202020204" pitchFamily="34" charset="0"/>
                <a:ea typeface="Cambria" panose="02040503050406030204" pitchFamily="18" charset="0"/>
              </a:rPr>
              <a:t> In general, campuses spread over a fairly large area and it is very difficult for management to track everything that happens. Daily, thousands of students, teachers and visitors can be present into a university, each with at least an object connected to the Internet, smartphone or tablet. This forms a highly interconnected network that operates over an Mobile Crowd Sensing network and generates an immense volume of data. </a:t>
            </a:r>
            <a:r>
              <a:rPr lang="en-US" sz="2000" dirty="0">
                <a:solidFill>
                  <a:srgbClr val="0033CC"/>
                </a:solidFill>
                <a:latin typeface="Trebuchet MS" panose="020B0603020202020204" pitchFamily="34" charset="0"/>
                <a:ea typeface="Cambria" panose="02040503050406030204" pitchFamily="18" charset="0"/>
              </a:rPr>
              <a:t>Patterns and predictions can be made from this varied data.</a:t>
            </a:r>
          </a:p>
        </p:txBody>
      </p:sp>
    </p:spTree>
    <p:extLst>
      <p:ext uri="{BB962C8B-B14F-4D97-AF65-F5344CB8AC3E}">
        <p14:creationId xmlns:p14="http://schemas.microsoft.com/office/powerpoint/2010/main" val="3273330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Summary of Literature Survey</a:t>
            </a:r>
          </a:p>
        </p:txBody>
      </p:sp>
      <p:sp>
        <p:nvSpPr>
          <p:cNvPr id="7" name="Content Placeholder 2"/>
          <p:cNvSpPr txBox="1">
            <a:spLocks/>
          </p:cNvSpPr>
          <p:nvPr/>
        </p:nvSpPr>
        <p:spPr>
          <a:xfrm>
            <a:off x="304800" y="1905000"/>
            <a:ext cx="11277600" cy="4724400"/>
          </a:xfrm>
          <a:prstGeom prst="rect">
            <a:avLst/>
          </a:prstGeom>
        </p:spPr>
        <p:txBody>
          <a:bodyPr/>
          <a:lstStyle/>
          <a:p>
            <a:pPr algn="just">
              <a:buFont typeface="Wingdings" pitchFamily="2" charset="2"/>
              <a:buChar char="§"/>
            </a:pPr>
            <a:r>
              <a:rPr lang="en-US" sz="2000" b="0" i="0" dirty="0">
                <a:solidFill>
                  <a:srgbClr val="0000FF"/>
                </a:solidFill>
                <a:effectLst/>
                <a:latin typeface="Trebuchet MS" panose="020B0603020202020204" pitchFamily="34" charset="0"/>
              </a:rPr>
              <a:t> </a:t>
            </a:r>
            <a:r>
              <a:rPr lang="en-US" sz="2000" b="0" i="0" dirty="0">
                <a:solidFill>
                  <a:srgbClr val="0033CC"/>
                </a:solidFill>
                <a:effectLst/>
                <a:latin typeface="Trebuchet MS" panose="020B0603020202020204" pitchFamily="34" charset="0"/>
              </a:rPr>
              <a:t>Attendance information has always been an important part of university management. However, some opportunistic students may consign others to punch their timecards, which hampers the authenticity of attendance and effectiveness of record keeping. The existing manual system is time consuming and prone to by passing. Hence, it is necessary to develop an innovative anti-cheating system for attendance.</a:t>
            </a:r>
          </a:p>
          <a:p>
            <a:pPr algn="just"/>
            <a:endParaRPr lang="en-US" sz="2000" b="0" i="0" dirty="0">
              <a:solidFill>
                <a:srgbClr val="0033CC"/>
              </a:solidFill>
              <a:effectLst/>
              <a:latin typeface="Trebuchet MS" panose="020B0603020202020204" pitchFamily="34" charset="0"/>
            </a:endParaRPr>
          </a:p>
          <a:p>
            <a:pPr algn="just">
              <a:buFont typeface="Wingdings" pitchFamily="2" charset="2"/>
              <a:buChar char="§"/>
            </a:pPr>
            <a:r>
              <a:rPr lang="en-US" sz="2000" b="0" i="0" dirty="0">
                <a:solidFill>
                  <a:srgbClr val="0033CC"/>
                </a:solidFill>
                <a:effectLst/>
                <a:latin typeface="Trebuchet MS" panose="020B0603020202020204" pitchFamily="34" charset="0"/>
              </a:rPr>
              <a:t> Most of colleges and universities use the traditional lighting system where we have a switch to control the lighting. Most of us i.e., students and faculty members are habituated towards leaving the classroom without switching the lights and fans, which leads to unnecessary consumption of energy for organization and paying huge amount of bill from their budget.</a:t>
            </a:r>
            <a:r>
              <a:rPr lang="en-US" sz="2000" b="0" i="0" dirty="0">
                <a:solidFill>
                  <a:srgbClr val="0033CC"/>
                </a:solidFill>
                <a:effectLst/>
                <a:latin typeface="Arial" panose="020B0604020202020204" pitchFamily="34" charset="0"/>
              </a:rPr>
              <a:t> </a:t>
            </a:r>
          </a:p>
          <a:p>
            <a:pPr algn="just">
              <a:buFont typeface="Wingdings" pitchFamily="2" charset="2"/>
              <a:buChar char="§"/>
            </a:pPr>
            <a:endParaRPr lang="en-US" sz="2000" dirty="0">
              <a:solidFill>
                <a:srgbClr val="0033CC"/>
              </a:solidFill>
              <a:latin typeface="Arial" panose="020B0604020202020204" pitchFamily="34" charset="0"/>
            </a:endParaRPr>
          </a:p>
          <a:p>
            <a:pPr algn="just"/>
            <a:r>
              <a:rPr lang="en-US" sz="2000" b="0" i="0" dirty="0">
                <a:solidFill>
                  <a:srgbClr val="0033CC"/>
                </a:solidFill>
                <a:effectLst/>
                <a:latin typeface="Trebuchet MS" panose="020B0603020202020204" pitchFamily="34" charset="0"/>
              </a:rPr>
              <a:t>The system developed will control lighting in particular area of classroom based on the presence of human using relay control compared to the one placed in ceiling which would switch on or off based on presence of human in room irrespective of position.</a:t>
            </a:r>
          </a:p>
          <a:p>
            <a:pPr algn="just">
              <a:buFont typeface="Wingdings" pitchFamily="2" charset="2"/>
              <a:buChar char="§"/>
            </a:pPr>
            <a:endParaRPr lang="en-US" sz="2000" dirty="0">
              <a:solidFill>
                <a:srgbClr val="0000FF"/>
              </a:solidFill>
              <a:latin typeface="Trebuchet MS" panose="020B0603020202020204" pitchFamily="34" charset="0"/>
              <a:ea typeface="Cambria" panose="02040503050406030204" pitchFamily="18" charset="0"/>
            </a:endParaRPr>
          </a:p>
        </p:txBody>
      </p:sp>
    </p:spTree>
    <p:extLst>
      <p:ext uri="{BB962C8B-B14F-4D97-AF65-F5344CB8AC3E}">
        <p14:creationId xmlns:p14="http://schemas.microsoft.com/office/powerpoint/2010/main" val="1477966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Summary of Literature Survey</a:t>
            </a:r>
          </a:p>
        </p:txBody>
      </p:sp>
      <p:sp>
        <p:nvSpPr>
          <p:cNvPr id="7" name="Content Placeholder 2"/>
          <p:cNvSpPr txBox="1">
            <a:spLocks/>
          </p:cNvSpPr>
          <p:nvPr/>
        </p:nvSpPr>
        <p:spPr>
          <a:xfrm>
            <a:off x="685800" y="1905000"/>
            <a:ext cx="10896600" cy="4724400"/>
          </a:xfrm>
          <a:prstGeom prst="rect">
            <a:avLst/>
          </a:prstGeom>
        </p:spPr>
        <p:txBody>
          <a:bodyPr/>
          <a:lstStyle/>
          <a:p>
            <a:pPr algn="l"/>
            <a:r>
              <a:rPr lang="en-US" sz="2000" b="1" i="0" dirty="0">
                <a:solidFill>
                  <a:srgbClr val="0033CC"/>
                </a:solidFill>
                <a:effectLst/>
                <a:latin typeface="Trebuchet MS" panose="020B0603020202020204" pitchFamily="34" charset="0"/>
              </a:rPr>
              <a:t>Type of Sensors that Can Be Used in a Smart University:</a:t>
            </a:r>
          </a:p>
          <a:p>
            <a:pPr algn="l"/>
            <a:r>
              <a:rPr lang="en-US" sz="2000" b="0" i="0" dirty="0">
                <a:solidFill>
                  <a:srgbClr val="0033CC"/>
                </a:solidFill>
                <a:effectLst/>
                <a:latin typeface="Trebuchet MS" panose="020B0603020202020204" pitchFamily="34" charset="0"/>
              </a:rPr>
              <a:t>Sensors and technologies can be identified depending on their usefulness in a university campus; then they can be used and after that split in the following categories:</a:t>
            </a:r>
          </a:p>
          <a:p>
            <a:pPr algn="l">
              <a:buFont typeface="Arial" panose="020B0604020202020204" pitchFamily="34" charset="0"/>
              <a:buChar char="•"/>
            </a:pPr>
            <a:r>
              <a:rPr lang="en-US" sz="2000" b="0" i="0" dirty="0">
                <a:solidFill>
                  <a:srgbClr val="0033CC"/>
                </a:solidFill>
                <a:effectLst/>
                <a:latin typeface="Trebuchet MS" panose="020B0603020202020204" pitchFamily="34" charset="0"/>
              </a:rPr>
              <a:t> EN (environment): noise, humidity, temperature, light;</a:t>
            </a:r>
          </a:p>
          <a:p>
            <a:pPr algn="l">
              <a:buFont typeface="Arial" panose="020B0604020202020204" pitchFamily="34" charset="0"/>
              <a:buChar char="•"/>
            </a:pPr>
            <a:r>
              <a:rPr lang="en-US" sz="2000" b="0" i="0" dirty="0">
                <a:solidFill>
                  <a:srgbClr val="0033CC"/>
                </a:solidFill>
                <a:effectLst/>
                <a:latin typeface="Trebuchet MS" panose="020B0603020202020204" pitchFamily="34" charset="0"/>
              </a:rPr>
              <a:t> SC (security): motion detection, window / door open / closed, video, fingerprint;</a:t>
            </a:r>
          </a:p>
          <a:p>
            <a:pPr algn="l">
              <a:buFont typeface="Arial" panose="020B0604020202020204" pitchFamily="34" charset="0"/>
              <a:buChar char="•"/>
            </a:pPr>
            <a:r>
              <a:rPr lang="en-US" sz="2000" b="0" i="0" dirty="0">
                <a:solidFill>
                  <a:srgbClr val="0033CC"/>
                </a:solidFill>
                <a:effectLst/>
                <a:latin typeface="Trebuchet MS" panose="020B0603020202020204" pitchFamily="34" charset="0"/>
              </a:rPr>
              <a:t> SF (Safety): smoke / gas, fire, water, radiation;</a:t>
            </a:r>
          </a:p>
          <a:p>
            <a:pPr algn="l">
              <a:buFont typeface="Arial" panose="020B0604020202020204" pitchFamily="34" charset="0"/>
              <a:buChar char="•"/>
            </a:pPr>
            <a:r>
              <a:rPr lang="en-US" sz="2000" b="0" i="0" dirty="0">
                <a:solidFill>
                  <a:srgbClr val="0033CC"/>
                </a:solidFill>
                <a:effectLst/>
                <a:latin typeface="Trebuchet MS" panose="020B0603020202020204" pitchFamily="34" charset="0"/>
              </a:rPr>
              <a:t> UT (utilitarian): NFC tags, electrical voltage;</a:t>
            </a:r>
          </a:p>
          <a:p>
            <a:pPr algn="l">
              <a:buFont typeface="Arial" panose="020B0604020202020204" pitchFamily="34" charset="0"/>
              <a:buChar char="•"/>
            </a:pPr>
            <a:r>
              <a:rPr lang="en-US" sz="2000" b="0" i="0" dirty="0">
                <a:solidFill>
                  <a:srgbClr val="0033CC"/>
                </a:solidFill>
                <a:effectLst/>
                <a:latin typeface="Trebuchet MS" panose="020B0603020202020204" pitchFamily="34" charset="0"/>
              </a:rPr>
              <a:t> IN (information): Barcode. OR tags. RFID card.</a:t>
            </a:r>
          </a:p>
          <a:p>
            <a:pPr algn="just">
              <a:buFont typeface="Wingdings" pitchFamily="2" charset="2"/>
              <a:buChar char="§"/>
            </a:pPr>
            <a:endParaRPr lang="en-US" sz="2000" dirty="0">
              <a:solidFill>
                <a:srgbClr val="0000FF"/>
              </a:solidFill>
              <a:latin typeface="Trebuchet MS" panose="020B0603020202020204" pitchFamily="34" charset="0"/>
              <a:ea typeface="Cambria" panose="02040503050406030204" pitchFamily="18" charset="0"/>
            </a:endParaRPr>
          </a:p>
        </p:txBody>
      </p:sp>
      <p:pic>
        <p:nvPicPr>
          <p:cNvPr id="2" name="Picture 1">
            <a:extLst>
              <a:ext uri="{FF2B5EF4-FFF2-40B4-BE49-F238E27FC236}">
                <a16:creationId xmlns:a16="http://schemas.microsoft.com/office/drawing/2014/main" id="{4EC08ADA-DF1C-4EB3-A4C2-4D74D7A005EE}"/>
              </a:ext>
            </a:extLst>
          </p:cNvPr>
          <p:cNvPicPr>
            <a:picLocks noChangeAspect="1"/>
          </p:cNvPicPr>
          <p:nvPr/>
        </p:nvPicPr>
        <p:blipFill>
          <a:blip r:embed="rId3"/>
          <a:stretch>
            <a:fillRect/>
          </a:stretch>
        </p:blipFill>
        <p:spPr>
          <a:xfrm>
            <a:off x="7467600" y="3581400"/>
            <a:ext cx="3364019" cy="2819660"/>
          </a:xfrm>
          <a:prstGeom prst="rect">
            <a:avLst/>
          </a:prstGeom>
        </p:spPr>
      </p:pic>
    </p:spTree>
    <p:extLst>
      <p:ext uri="{BB962C8B-B14F-4D97-AF65-F5344CB8AC3E}">
        <p14:creationId xmlns:p14="http://schemas.microsoft.com/office/powerpoint/2010/main" val="2265222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Summary of Literature Survey</a:t>
            </a:r>
          </a:p>
        </p:txBody>
      </p:sp>
      <p:sp>
        <p:nvSpPr>
          <p:cNvPr id="7" name="Content Placeholder 2"/>
          <p:cNvSpPr txBox="1">
            <a:spLocks/>
          </p:cNvSpPr>
          <p:nvPr/>
        </p:nvSpPr>
        <p:spPr>
          <a:xfrm>
            <a:off x="457200" y="2286000"/>
            <a:ext cx="10058400" cy="3697287"/>
          </a:xfrm>
          <a:prstGeom prst="rect">
            <a:avLst/>
          </a:prstGeom>
        </p:spPr>
        <p:txBody>
          <a:bodyPr/>
          <a:lstStyle/>
          <a:p>
            <a:pPr marL="342900" indent="-342900" algn="l">
              <a:buFont typeface="Wingdings" panose="05000000000000000000" pitchFamily="2" charset="2"/>
              <a:buChar char="§"/>
            </a:pPr>
            <a:r>
              <a:rPr lang="en-US" sz="2000" b="0" i="0" dirty="0">
                <a:solidFill>
                  <a:srgbClr val="0033CC"/>
                </a:solidFill>
                <a:effectLst/>
                <a:latin typeface="Trebuchet MS" panose="020B0603020202020204" pitchFamily="34" charset="0"/>
              </a:rPr>
              <a:t>A trusted and active community aided and supported by the Internet of Things (IoT) is a key factor in food waste reduction and management. Our paper proposes an IoT based context aware framework which can capture real-time dynamic requirements of both vendors and consumers and perform real-time match-making based on captured data. </a:t>
            </a:r>
          </a:p>
          <a:p>
            <a:pPr marL="342900" indent="-342900" algn="l">
              <a:buFont typeface="Wingdings" panose="05000000000000000000" pitchFamily="2" charset="2"/>
              <a:buChar char="§"/>
            </a:pPr>
            <a:endParaRPr lang="en-US" sz="2000" dirty="0">
              <a:solidFill>
                <a:srgbClr val="0033CC"/>
              </a:solidFill>
              <a:latin typeface="Trebuchet MS" panose="020B0603020202020204" pitchFamily="34" charset="0"/>
            </a:endParaRPr>
          </a:p>
          <a:p>
            <a:pPr marL="342900" indent="-342900" algn="l">
              <a:buFont typeface="Wingdings" panose="05000000000000000000" pitchFamily="2" charset="2"/>
              <a:buChar char="§"/>
            </a:pPr>
            <a:r>
              <a:rPr lang="en-US" sz="2000" b="0" i="0" dirty="0">
                <a:solidFill>
                  <a:srgbClr val="0033CC"/>
                </a:solidFill>
                <a:effectLst/>
                <a:latin typeface="Trebuchet MS" panose="020B0603020202020204" pitchFamily="34" charset="0"/>
              </a:rPr>
              <a:t>We describe our proposed reference framework and the notion of smart food sharing containers as enabling technology in our framework. A prototype system demonstrates the feasibility of a proposed approach using a smart container with embedded sensors</a:t>
            </a:r>
            <a:r>
              <a:rPr lang="en-US" sz="2000" b="0" i="0" dirty="0">
                <a:solidFill>
                  <a:srgbClr val="0033CC"/>
                </a:solidFill>
                <a:effectLst/>
                <a:latin typeface="Arial" panose="020B0604020202020204" pitchFamily="34" charset="0"/>
              </a:rPr>
              <a:t>. </a:t>
            </a:r>
          </a:p>
          <a:p>
            <a:pPr lvl="1"/>
            <a:endParaRPr lang="en-US" sz="2000" b="0" i="0" dirty="0">
              <a:solidFill>
                <a:srgbClr val="0033CC"/>
              </a:solidFill>
              <a:effectLst/>
              <a:latin typeface="Arial" panose="020B0604020202020204" pitchFamily="34" charset="0"/>
            </a:endParaRPr>
          </a:p>
          <a:p>
            <a:br>
              <a:rPr lang="en-US" sz="2000" dirty="0"/>
            </a:br>
            <a:endParaRPr lang="en-US" sz="2000" dirty="0">
              <a:solidFill>
                <a:srgbClr val="0000FF"/>
              </a:solidFill>
              <a:latin typeface="Trebuchet MS" panose="020B0603020202020204" pitchFamily="34" charset="0"/>
              <a:ea typeface="Cambria" panose="02040503050406030204" pitchFamily="18" charset="0"/>
            </a:endParaRPr>
          </a:p>
        </p:txBody>
      </p:sp>
    </p:spTree>
    <p:extLst>
      <p:ext uri="{BB962C8B-B14F-4D97-AF65-F5344CB8AC3E}">
        <p14:creationId xmlns:p14="http://schemas.microsoft.com/office/powerpoint/2010/main" val="243048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a:rPr>
              <a:t>Capstone (Phase-I &amp; Phase-II) Project Timeline</a:t>
            </a:r>
            <a:endParaRPr lang="en-US" sz="2400" dirty="0">
              <a:solidFill>
                <a:srgbClr val="FF0000"/>
              </a:solidFill>
              <a:latin typeface="Trebuchet MS"/>
            </a:endParaRPr>
          </a:p>
        </p:txBody>
      </p:sp>
      <p:pic>
        <p:nvPicPr>
          <p:cNvPr id="6" name="Picture 5">
            <a:extLst>
              <a:ext uri="{FF2B5EF4-FFF2-40B4-BE49-F238E27FC236}">
                <a16:creationId xmlns:a16="http://schemas.microsoft.com/office/drawing/2014/main" id="{7279D0E6-E7DF-4410-8FCD-A58DFE8FB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785708"/>
            <a:ext cx="8749747" cy="46800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Conclusion</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533401" y="1905001"/>
            <a:ext cx="10439400" cy="5262979"/>
          </a:xfrm>
          <a:prstGeom prst="rect">
            <a:avLst/>
          </a:prstGeom>
          <a:noFill/>
        </p:spPr>
        <p:txBody>
          <a:bodyPr wrap="square">
            <a:spAutoFit/>
          </a:bodyPr>
          <a:lstStyle/>
          <a:p>
            <a:pPr marL="342900" lvl="0" indent="-342900" algn="just">
              <a:spcBef>
                <a:spcPts val="0"/>
              </a:spcBef>
              <a:spcAft>
                <a:spcPts val="0"/>
              </a:spcAft>
              <a:buFont typeface="Wingdings" panose="05000000000000000000" pitchFamily="2" charset="2"/>
              <a:buChar char="§"/>
            </a:pPr>
            <a:r>
              <a:rPr lang="en-US" sz="2400" dirty="0">
                <a:solidFill>
                  <a:srgbClr val="0033CC"/>
                </a:solidFill>
                <a:latin typeface="Trebuchet MS"/>
                <a:ea typeface="Trebuchet MS"/>
                <a:cs typeface="Trebuchet MS"/>
                <a:sym typeface="Trebuchet MS"/>
              </a:rPr>
              <a:t> </a:t>
            </a:r>
            <a:r>
              <a:rPr lang="en-US" sz="2400" dirty="0">
                <a:solidFill>
                  <a:srgbClr val="0033CC"/>
                </a:solidFill>
                <a:latin typeface="Trebuchet MS" pitchFamily="34" charset="0"/>
                <a:ea typeface="Trebuchet MS"/>
                <a:cs typeface="Trebuchet MS"/>
                <a:sym typeface="Trebuchet MS"/>
              </a:rPr>
              <a:t>We are currently looking to add some more features and extend the project from classroom level to university level thereby renaming it to “Smart Campus System”.</a:t>
            </a:r>
          </a:p>
          <a:p>
            <a:pPr lvl="0" algn="just">
              <a:spcBef>
                <a:spcPts val="0"/>
              </a:spcBef>
              <a:spcAft>
                <a:spcPts val="0"/>
              </a:spcAft>
            </a:pPr>
            <a:endParaRPr lang="en-US" sz="2400" dirty="0">
              <a:solidFill>
                <a:srgbClr val="0033CC"/>
              </a:solidFill>
              <a:latin typeface="Trebuchet MS" pitchFamily="34" charset="0"/>
              <a:ea typeface="Trebuchet MS"/>
              <a:cs typeface="Trebuchet MS"/>
              <a:sym typeface="Trebuchet MS"/>
            </a:endParaRPr>
          </a:p>
          <a:p>
            <a:pPr marL="342900" lvl="0" indent="-342900" algn="just">
              <a:spcBef>
                <a:spcPts val="0"/>
              </a:spcBef>
              <a:spcAft>
                <a:spcPts val="0"/>
              </a:spcAft>
              <a:buFont typeface="Wingdings" panose="05000000000000000000" pitchFamily="2" charset="2"/>
              <a:buChar char="§"/>
            </a:pPr>
            <a:r>
              <a:rPr lang="en-US" sz="2400" dirty="0">
                <a:solidFill>
                  <a:srgbClr val="0033CC"/>
                </a:solidFill>
                <a:latin typeface="Trebuchet MS" pitchFamily="34" charset="0"/>
                <a:ea typeface="Trebuchet MS"/>
                <a:cs typeface="Trebuchet MS"/>
                <a:sym typeface="Trebuchet MS"/>
              </a:rPr>
              <a:t>We are also looking forward to add a Humanitarian Side to our project.</a:t>
            </a:r>
          </a:p>
          <a:p>
            <a:pPr lvl="0" algn="just">
              <a:spcBef>
                <a:spcPts val="0"/>
              </a:spcBef>
              <a:spcAft>
                <a:spcPts val="0"/>
              </a:spcAft>
            </a:pPr>
            <a:endParaRPr lang="en-US" sz="2400" dirty="0">
              <a:solidFill>
                <a:srgbClr val="0033CC"/>
              </a:solidFill>
              <a:latin typeface="Trebuchet MS" pitchFamily="34" charset="0"/>
              <a:ea typeface="Trebuchet MS"/>
              <a:cs typeface="Trebuchet MS"/>
              <a:sym typeface="Trebuchet MS"/>
            </a:endParaRPr>
          </a:p>
          <a:p>
            <a:pPr marL="342900" lvl="0" indent="-342900" algn="just">
              <a:spcBef>
                <a:spcPts val="0"/>
              </a:spcBef>
              <a:spcAft>
                <a:spcPts val="0"/>
              </a:spcAft>
              <a:buFont typeface="Wingdings" panose="05000000000000000000" pitchFamily="2" charset="2"/>
              <a:buChar char="§"/>
            </a:pPr>
            <a:r>
              <a:rPr lang="en-US" sz="2400" dirty="0">
                <a:solidFill>
                  <a:srgbClr val="0033CC"/>
                </a:solidFill>
                <a:latin typeface="Trebuchet MS" pitchFamily="34" charset="0"/>
                <a:ea typeface="Trebuchet MS"/>
                <a:cs typeface="Trebuchet MS"/>
                <a:sym typeface="Trebuchet MS"/>
              </a:rPr>
              <a:t>Regular studies about Edge Computing to add it into our project.</a:t>
            </a:r>
          </a:p>
          <a:p>
            <a:pPr lvl="0" algn="just">
              <a:spcBef>
                <a:spcPts val="0"/>
              </a:spcBef>
              <a:spcAft>
                <a:spcPts val="0"/>
              </a:spcAft>
            </a:pPr>
            <a:endParaRPr lang="en-US" sz="2400" dirty="0">
              <a:solidFill>
                <a:srgbClr val="0033CC"/>
              </a:solidFill>
              <a:latin typeface="Trebuchet MS" pitchFamily="34" charset="0"/>
              <a:ea typeface="Trebuchet MS"/>
              <a:cs typeface="Trebuchet MS"/>
              <a:sym typeface="Trebuchet MS"/>
            </a:endParaRPr>
          </a:p>
          <a:p>
            <a:pPr marL="342900" lvl="0" indent="-342900" algn="just">
              <a:spcBef>
                <a:spcPts val="0"/>
              </a:spcBef>
              <a:spcAft>
                <a:spcPts val="0"/>
              </a:spcAft>
              <a:buFont typeface="Wingdings" panose="05000000000000000000" pitchFamily="2" charset="2"/>
              <a:buChar char="§"/>
            </a:pPr>
            <a:r>
              <a:rPr lang="en-US" sz="2400" dirty="0">
                <a:solidFill>
                  <a:srgbClr val="0033CC"/>
                </a:solidFill>
                <a:latin typeface="Trebuchet MS" pitchFamily="34" charset="0"/>
                <a:ea typeface="Trebuchet MS"/>
                <a:cs typeface="Trebuchet MS"/>
                <a:sym typeface="Trebuchet MS"/>
              </a:rPr>
              <a:t>Looking at Feasible Algorithms for Analysis of data collected from the sensors.</a:t>
            </a: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Content Placeholder 2"/>
          <p:cNvSpPr txBox="1">
            <a:spLocks/>
          </p:cNvSpPr>
          <p:nvPr/>
        </p:nvSpPr>
        <p:spPr>
          <a:xfrm>
            <a:off x="228600" y="1828800"/>
            <a:ext cx="11277600" cy="4724400"/>
          </a:xfrm>
          <a:prstGeom prst="rect">
            <a:avLst/>
          </a:prstGeom>
        </p:spPr>
        <p:txBody>
          <a:bodyPr/>
          <a:lstStyle/>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3"/>
              </a:rPr>
              <a:t>https://ietresearch.onlinelibrary.wiley.com/doi/pdfdirect/10.1049/iet-net.2018.5182</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4"/>
              </a:rPr>
              <a:t>https://iacis.org/iis/2018/3_iis_2018_33-41.pdf</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5"/>
              </a:rPr>
              <a:t>https://ieeexplore.ieee.org/abstract/document/8553750</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6"/>
              </a:rPr>
              <a:t>https://ieeexplore.ieee.org/abstract/document/9086010</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7"/>
              </a:rPr>
              <a:t>https://link.springer.com/article/10.1007/s10462-018-9648-9</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8"/>
              </a:rPr>
              <a:t>https://ieeexplore.ieee.org/document/8871173</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9"/>
              </a:rPr>
              <a:t>https://ieeexplore.ieee.org/document/6907930</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10"/>
              </a:rPr>
              <a:t>https://ieeexplore.ieee.org/document/8767229</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11"/>
              </a:rPr>
              <a:t>https://ieeexplore.ieee.org/document/8519856</a:t>
            </a: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Tree>
    <p:extLst>
      <p:ext uri="{BB962C8B-B14F-4D97-AF65-F5344CB8AC3E}">
        <p14:creationId xmlns:p14="http://schemas.microsoft.com/office/powerpoint/2010/main" val="390235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66800" y="1752600"/>
            <a:ext cx="8534400" cy="4724400"/>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000" kern="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000" kern="0" dirty="0">
              <a:solidFill>
                <a:srgbClr val="0000FF"/>
              </a:solidFill>
              <a:latin typeface="Trebuchet MS" pitchFamily="34" charset="0"/>
            </a:endParaRP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Abstract </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Motivation Scope of the Project</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Suggestions from Review – 1</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sym typeface="Trebuchet MS"/>
              </a:rPr>
              <a:t>Functional and Non - Functional Requirements</a:t>
            </a:r>
            <a:endParaRPr lang="en-US" sz="2400" dirty="0">
              <a:solidFill>
                <a:srgbClr val="0033CC"/>
              </a:solidFill>
              <a:latin typeface="Trebuchet MS"/>
              <a:sym typeface="Arial"/>
            </a:endParaRP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Literature Survey </a:t>
            </a:r>
          </a:p>
          <a:p>
            <a:pPr marL="685791" indent="-342900" algn="just" eaLnBrk="0" hangingPunct="0">
              <a:spcBef>
                <a:spcPts val="0"/>
              </a:spcBef>
              <a:spcAft>
                <a:spcPts val="0"/>
              </a:spcAft>
              <a:buFont typeface="Wingdings" pitchFamily="2" charset="2"/>
              <a:buChar char="§"/>
              <a:defRPr/>
            </a:pPr>
            <a:r>
              <a:rPr lang="en-IN" sz="2400" dirty="0">
                <a:solidFill>
                  <a:srgbClr val="0033CC"/>
                </a:solidFill>
                <a:latin typeface="Trebuchet MS"/>
              </a:rPr>
              <a:t>Capstone (Phase-I &amp; Phase-II) Project Timeline </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Conclusion</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References </a:t>
            </a:r>
          </a:p>
          <a:p>
            <a:pPr marL="685791" indent="-342900" algn="just" eaLnBrk="0" hangingPunct="0">
              <a:spcBef>
                <a:spcPts val="0"/>
              </a:spcBef>
              <a:spcAft>
                <a:spcPts val="0"/>
              </a:spcAft>
              <a:buFont typeface="Arial" panose="020B0604020202020204" pitchFamily="34" charset="0"/>
              <a:buChar char="•"/>
              <a:defRPr/>
            </a:pPr>
            <a:endParaRPr lang="en-US" sz="2400" dirty="0">
              <a:solidFill>
                <a:srgbClr val="0033CC"/>
              </a:solidFill>
              <a:latin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685800" y="1828800"/>
            <a:ext cx="8305800" cy="4191000"/>
          </a:xfrm>
          <a:prstGeom prst="rect">
            <a:avLst/>
          </a:prstGeom>
        </p:spPr>
        <p:txBody>
          <a:bodyPr/>
          <a:lstStyle/>
          <a:p>
            <a:pPr marL="342891" indent="12700" algn="just" eaLnBrk="0" hangingPunct="0">
              <a:spcBef>
                <a:spcPct val="20000"/>
              </a:spcBef>
              <a:buFont typeface="Wingdings" pitchFamily="2" charset="2"/>
              <a:buChar char="§"/>
              <a:defRPr/>
            </a:pPr>
            <a:endParaRPr lang="en-IN" sz="2400" kern="0" dirty="0">
              <a:solidFill>
                <a:srgbClr val="0000FF"/>
              </a:solidFill>
              <a:latin typeface="Trebuchet MS" pitchFamily="34" charset="0"/>
            </a:endParaRPr>
          </a:p>
          <a:p>
            <a:pPr marL="342891" indent="12700" algn="just" eaLnBrk="0" hangingPunct="0">
              <a:spcBef>
                <a:spcPct val="20000"/>
              </a:spcBef>
              <a:buFont typeface="Wingdings" pitchFamily="2" charset="2"/>
              <a:buChar char="§"/>
              <a:defRPr/>
            </a:pPr>
            <a:r>
              <a:rPr lang="en-IN" sz="2400" kern="0" dirty="0">
                <a:solidFill>
                  <a:srgbClr val="0033CC"/>
                </a:solidFill>
                <a:latin typeface="Trebuchet MS" pitchFamily="34" charset="0"/>
              </a:rPr>
              <a:t> Problem Statement:</a:t>
            </a:r>
          </a:p>
          <a:p>
            <a:pPr marL="342891" algn="just" eaLnBrk="0" hangingPunct="0">
              <a:spcBef>
                <a:spcPct val="20000"/>
              </a:spcBef>
              <a:defRPr/>
            </a:pPr>
            <a:r>
              <a:rPr lang="en-US" sz="2400" kern="0" dirty="0">
                <a:solidFill>
                  <a:srgbClr val="0033CC"/>
                </a:solidFill>
                <a:latin typeface="Trebuchet MS" pitchFamily="34" charset="0"/>
              </a:rPr>
              <a:t>A proposal for an IoT-based intelligent environment, with the primary objective of energy optimization and an intelligent, yet reliable attendance system that focuses on reducing latency to give an enhanced learning experience.</a:t>
            </a:r>
            <a:endParaRPr lang="en-IN" sz="2400" kern="0" dirty="0">
              <a:solidFill>
                <a:srgbClr val="0033CC"/>
              </a:solidFill>
              <a:latin typeface="Trebuchet MS" pitchFamily="34" charset="0"/>
            </a:endParaRPr>
          </a:p>
        </p:txBody>
      </p:sp>
      <p:sp>
        <p:nvSpPr>
          <p:cNvPr id="14" name="Text Box 34"/>
          <p:cNvSpPr txBox="1">
            <a:spLocks noChangeArrowheads="1"/>
          </p:cNvSpPr>
          <p:nvPr/>
        </p:nvSpPr>
        <p:spPr bwMode="auto">
          <a:xfrm>
            <a:off x="4419600" y="1119490"/>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sym typeface="Trebuchet MS"/>
              </a:rPr>
              <a:t>Abstract</a:t>
            </a:r>
            <a:endParaRPr lang="en-US" sz="2400" dirty="0">
              <a:solidFill>
                <a:srgbClr val="FF0000"/>
              </a:solidFill>
              <a:latin typeface="Trebuchet MS" pitchFamily="34" charset="0"/>
            </a:endParaRPr>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304800" y="1971604"/>
            <a:ext cx="10058400" cy="4048195"/>
          </a:xfrm>
          <a:prstGeom prst="rect">
            <a:avLst/>
          </a:prstGeom>
        </p:spPr>
        <p:txBody>
          <a:bodyPr/>
          <a:lstStyle/>
          <a:p>
            <a:pPr marL="342891" indent="12700" algn="just" eaLnBrk="0" hangingPunct="0">
              <a:spcBef>
                <a:spcPct val="20000"/>
              </a:spcBef>
              <a:buFont typeface="Wingdings" pitchFamily="2" charset="2"/>
              <a:buChar char="§"/>
              <a:defRPr/>
            </a:pPr>
            <a:r>
              <a:rPr lang="en-IN" sz="2400" kern="0" dirty="0">
                <a:solidFill>
                  <a:srgbClr val="0000FF"/>
                </a:solidFill>
                <a:latin typeface="Trebuchet MS" pitchFamily="34" charset="0"/>
              </a:rPr>
              <a:t> </a:t>
            </a:r>
            <a:r>
              <a:rPr lang="en-IN" sz="2400" kern="0" dirty="0">
                <a:solidFill>
                  <a:srgbClr val="0033CC"/>
                </a:solidFill>
                <a:latin typeface="Trebuchet MS" pitchFamily="34" charset="0"/>
              </a:rPr>
              <a:t>Motivation:</a:t>
            </a:r>
          </a:p>
          <a:p>
            <a:pPr marL="800091" indent="-457200" algn="just" eaLnBrk="0" hangingPunct="0">
              <a:spcBef>
                <a:spcPct val="20000"/>
              </a:spcBef>
              <a:buFont typeface="+mj-lt"/>
              <a:buAutoNum type="arabicPeriod"/>
              <a:defRPr/>
            </a:pPr>
            <a:r>
              <a:rPr lang="en-US" sz="2400" kern="0" dirty="0">
                <a:solidFill>
                  <a:srgbClr val="0033CC"/>
                </a:solidFill>
                <a:latin typeface="Trebuchet MS" pitchFamily="34" charset="0"/>
              </a:rPr>
              <a:t> For a long time, attendance has always been taken manually. This has caused multiple discrepancies and has wasted useful class time.</a:t>
            </a:r>
          </a:p>
          <a:p>
            <a:pPr marL="800091" indent="-457200" algn="just" eaLnBrk="0" hangingPunct="0">
              <a:spcBef>
                <a:spcPct val="20000"/>
              </a:spcBef>
              <a:buFont typeface="+mj-lt"/>
              <a:buAutoNum type="arabicPeriod"/>
              <a:defRPr/>
            </a:pPr>
            <a:r>
              <a:rPr lang="en-US" sz="2400" kern="0" dirty="0">
                <a:solidFill>
                  <a:srgbClr val="0033CC"/>
                </a:solidFill>
                <a:latin typeface="Trebuchet MS" pitchFamily="34" charset="0"/>
              </a:rPr>
              <a:t>In addition to this, classroom equipment like fans etc. have occasionally been left on thereby wasting considerable energy.</a:t>
            </a:r>
          </a:p>
          <a:p>
            <a:pPr marL="342891" algn="just" eaLnBrk="0" hangingPunct="0">
              <a:spcBef>
                <a:spcPct val="20000"/>
              </a:spcBef>
              <a:defRPr/>
            </a:pPr>
            <a:endParaRPr lang="en-US" sz="2400" kern="0" dirty="0">
              <a:solidFill>
                <a:srgbClr val="0033CC"/>
              </a:solidFill>
              <a:latin typeface="Trebuchet MS" pitchFamily="34" charset="0"/>
            </a:endParaRPr>
          </a:p>
          <a:p>
            <a:pPr marL="342891" indent="12700" algn="just" eaLnBrk="0" hangingPunct="0">
              <a:spcBef>
                <a:spcPct val="20000"/>
              </a:spcBef>
              <a:buFont typeface="Wingdings" pitchFamily="2" charset="2"/>
              <a:buChar char="§"/>
              <a:defRPr/>
            </a:pPr>
            <a:r>
              <a:rPr lang="en-US" sz="2400" kern="0" dirty="0">
                <a:solidFill>
                  <a:srgbClr val="0033CC"/>
                </a:solidFill>
                <a:latin typeface="Trebuchet MS" pitchFamily="34" charset="0"/>
              </a:rPr>
              <a:t> Scope:</a:t>
            </a:r>
          </a:p>
          <a:p>
            <a:pPr marL="685791" indent="-342900" algn="just" eaLnBrk="0" hangingPunct="0">
              <a:spcBef>
                <a:spcPct val="20000"/>
              </a:spcBef>
              <a:buFont typeface="Wingdings" panose="05000000000000000000" pitchFamily="2" charset="2"/>
              <a:buChar char="Ø"/>
              <a:defRPr/>
            </a:pPr>
            <a:r>
              <a:rPr lang="en-IN" sz="2400" kern="0" dirty="0">
                <a:solidFill>
                  <a:srgbClr val="0033CC"/>
                </a:solidFill>
                <a:latin typeface="Trebuchet MS" pitchFamily="34" charset="0"/>
              </a:rPr>
              <a:t>We are planning to firstly implement this project in our own campus and then extend it to other institutions.</a:t>
            </a:r>
          </a:p>
        </p:txBody>
      </p:sp>
      <p:sp>
        <p:nvSpPr>
          <p:cNvPr id="14" name="Text Box 34"/>
          <p:cNvSpPr txBox="1">
            <a:spLocks noChangeArrowheads="1"/>
          </p:cNvSpPr>
          <p:nvPr/>
        </p:nvSpPr>
        <p:spPr bwMode="auto">
          <a:xfrm>
            <a:off x="4419600" y="1119490"/>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sym typeface="Trebuchet MS"/>
              </a:rPr>
              <a:t>Motivation and Scope of the Project</a:t>
            </a:r>
            <a:endParaRPr lang="en-US" sz="2400" dirty="0">
              <a:solidFill>
                <a:srgbClr val="FF0000"/>
              </a:solidFill>
              <a:latin typeface="Trebuchet MS" pitchFamily="34" charset="0"/>
            </a:endParaRPr>
          </a:p>
        </p:txBody>
      </p:sp>
    </p:spTree>
    <p:extLst>
      <p:ext uri="{BB962C8B-B14F-4D97-AF65-F5344CB8AC3E}">
        <p14:creationId xmlns:p14="http://schemas.microsoft.com/office/powerpoint/2010/main" val="420849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304800" y="1905000"/>
            <a:ext cx="11049000" cy="4054661"/>
          </a:xfrm>
          <a:prstGeom prst="rect">
            <a:avLst/>
          </a:prstGeom>
        </p:spPr>
        <p:txBody>
          <a:bodyPr/>
          <a:lstStyle/>
          <a:p>
            <a:pPr marL="342891" indent="12700" algn="just" eaLnBrk="0" hangingPunct="0">
              <a:spcBef>
                <a:spcPct val="20000"/>
              </a:spcBef>
              <a:buFont typeface="Wingdings" pitchFamily="2" charset="2"/>
              <a:buChar char="§"/>
              <a:defRPr/>
            </a:pPr>
            <a:r>
              <a:rPr lang="en-IN" sz="2400" kern="0" dirty="0">
                <a:solidFill>
                  <a:srgbClr val="0000FF"/>
                </a:solidFill>
                <a:latin typeface="Trebuchet MS" pitchFamily="34" charset="0"/>
              </a:rPr>
              <a:t> </a:t>
            </a:r>
            <a:r>
              <a:rPr lang="en-IN" sz="2400" kern="0" dirty="0">
                <a:solidFill>
                  <a:srgbClr val="0033CC"/>
                </a:solidFill>
                <a:latin typeface="Trebuchet MS" pitchFamily="34" charset="0"/>
              </a:rPr>
              <a:t>Provide the suggestions and remarks given by the panel members: </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Extension of the project to Smart Campus.</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Inclusion of Sound Acoustics as a part of the project.</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Work on type of server that would be used.</a:t>
            </a:r>
          </a:p>
          <a:p>
            <a:pPr marL="342891" algn="just" eaLnBrk="0" hangingPunct="0">
              <a:spcBef>
                <a:spcPct val="20000"/>
              </a:spcBef>
              <a:defRPr/>
            </a:pPr>
            <a:endParaRPr lang="en-IN" sz="2400" kern="0" dirty="0">
              <a:solidFill>
                <a:srgbClr val="0033CC"/>
              </a:solidFill>
              <a:latin typeface="Trebuchet MS" pitchFamily="34" charset="0"/>
            </a:endParaRPr>
          </a:p>
          <a:p>
            <a:pPr marL="342891" indent="12700" algn="just" eaLnBrk="0" hangingPunct="0">
              <a:spcBef>
                <a:spcPct val="20000"/>
              </a:spcBef>
              <a:buFont typeface="Wingdings" pitchFamily="2" charset="2"/>
              <a:buChar char="§"/>
              <a:defRPr/>
            </a:pPr>
            <a:r>
              <a:rPr lang="en-IN" sz="2400" kern="0" dirty="0">
                <a:solidFill>
                  <a:srgbClr val="0033CC"/>
                </a:solidFill>
                <a:latin typeface="Trebuchet MS" pitchFamily="34" charset="0"/>
              </a:rPr>
              <a:t> Mention the feasibility on the same showing the progress:</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We are thinking of adding a humanitarian part and a few other features, thereby extending the project.</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We have dropped the plan of including Sound Acoustics.</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We have come to a conclusion of using ThingSpeak in our project.</a:t>
            </a: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algn="r" eaLnBrk="0" hangingPunct="0">
              <a:defRPr/>
            </a:pPr>
            <a:r>
              <a:rPr lang="en-US" sz="2400" dirty="0">
                <a:solidFill>
                  <a:srgbClr val="FF0000"/>
                </a:solidFill>
                <a:latin typeface="Trebuchet MS" pitchFamily="34" charset="0"/>
                <a:sym typeface="Trebuchet MS"/>
              </a:rPr>
              <a:t>Suggestions from Review – 1</a:t>
            </a:r>
          </a:p>
        </p:txBody>
      </p:sp>
    </p:spTree>
    <p:extLst>
      <p:ext uri="{BB962C8B-B14F-4D97-AF65-F5344CB8AC3E}">
        <p14:creationId xmlns:p14="http://schemas.microsoft.com/office/powerpoint/2010/main" val="420536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User Classes and Characteristics</a:t>
            </a:r>
            <a:endParaRPr sz="1400" dirty="0">
              <a:solidFill>
                <a:srgbClr val="000000"/>
              </a:solidFill>
              <a:latin typeface="Arial"/>
              <a:ea typeface="Arial"/>
              <a:cs typeface="Arial"/>
              <a:sym typeface="Arial"/>
            </a:endParaRPr>
          </a:p>
        </p:txBody>
      </p:sp>
      <p:sp>
        <p:nvSpPr>
          <p:cNvPr id="47" name="Google Shape;47;p6"/>
          <p:cNvSpPr txBox="1"/>
          <p:nvPr/>
        </p:nvSpPr>
        <p:spPr>
          <a:xfrm>
            <a:off x="381000" y="2322600"/>
            <a:ext cx="11049000" cy="3544200"/>
          </a:xfrm>
          <a:prstGeom prst="rect">
            <a:avLst/>
          </a:prstGeom>
          <a:noFill/>
          <a:ln>
            <a:noFill/>
          </a:ln>
        </p:spPr>
        <p:txBody>
          <a:bodyPr spcFirstLastPara="1" wrap="square" lIns="91425" tIns="45700" rIns="91425" bIns="45700" anchor="ctr" anchorCtr="0">
            <a:noAutofit/>
          </a:bodyPr>
          <a:lstStyle/>
          <a:p>
            <a:pPr indent="457200"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 </a:t>
            </a:r>
          </a:p>
          <a:p>
            <a:pPr indent="457200"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Arial"/>
              </a:rPr>
              <a:t>•	Students:</a:t>
            </a:r>
          </a:p>
          <a:p>
            <a:pPr indent="457200"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Arial"/>
              </a:rPr>
              <a:t>The students take the fingerprint scanner from the teacher for every class, mark their attendance and pass it around the class.</a:t>
            </a:r>
          </a:p>
          <a:p>
            <a:pPr indent="457200"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Arial"/>
            </a:endParaRPr>
          </a:p>
          <a:p>
            <a:pPr indent="457200"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Arial"/>
              </a:rPr>
              <a:t>•	Teachers:</a:t>
            </a:r>
          </a:p>
          <a:p>
            <a:pPr indent="457200"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Arial"/>
              </a:rPr>
              <a:t>The teachers carry the fingerprint scanner attached to the mic system and then would pass the fingerprint scanner around to collect attendance.</a:t>
            </a:r>
          </a:p>
          <a:p>
            <a:pPr indent="457200"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Arial"/>
            </a:endParaRPr>
          </a:p>
          <a:p>
            <a:pPr indent="457200"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Arial"/>
              </a:rPr>
              <a:t>•	System Admin:</a:t>
            </a:r>
          </a:p>
          <a:p>
            <a:pPr indent="457200"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Arial"/>
              </a:rPr>
              <a:t>The system admin monitors the attendance of the students and basically looks after the entire working of the attendance.</a:t>
            </a:r>
          </a:p>
          <a:p>
            <a:pPr indent="457200"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a:solidFill>
                  <a:srgbClr val="FF0000"/>
                </a:solidFill>
                <a:latin typeface="Trebuchet MS"/>
                <a:ea typeface="Trebuchet MS"/>
                <a:cs typeface="Trebuchet MS"/>
                <a:sym typeface="Trebuchet MS"/>
              </a:rPr>
              <a:t>Constraints / Dependencies </a:t>
            </a:r>
            <a:r>
              <a:rPr lang="en-US" sz="2400" dirty="0">
                <a:solidFill>
                  <a:srgbClr val="FF0000"/>
                </a:solidFill>
                <a:latin typeface="Trebuchet MS"/>
                <a:ea typeface="Trebuchet MS"/>
                <a:cs typeface="Trebuchet MS"/>
                <a:sym typeface="Trebuchet MS"/>
              </a:rPr>
              <a:t>/ Assumptions / Risks</a:t>
            </a:r>
            <a:endParaRPr sz="1400" dirty="0">
              <a:solidFill>
                <a:srgbClr val="000000"/>
              </a:solidFill>
              <a:latin typeface="Arial"/>
              <a:ea typeface="Arial"/>
              <a:cs typeface="Arial"/>
              <a:sym typeface="Arial"/>
            </a:endParaRPr>
          </a:p>
        </p:txBody>
      </p:sp>
      <p:sp>
        <p:nvSpPr>
          <p:cNvPr id="54" name="Google Shape;54;p7"/>
          <p:cNvSpPr txBox="1"/>
          <p:nvPr/>
        </p:nvSpPr>
        <p:spPr>
          <a:xfrm>
            <a:off x="457200" y="1791525"/>
            <a:ext cx="10668000" cy="4724400"/>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 </a:t>
            </a:r>
          </a:p>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	Availability of Raspberry Pico:</a:t>
            </a:r>
          </a:p>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Raspberry Pico is very new to the market and needs to be tested whether it satisfies all the requirements for the project. </a:t>
            </a:r>
          </a:p>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	Server Systems in the Institutions:</a:t>
            </a:r>
          </a:p>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Our project, to an extent, depends upon how the server system exists at a particular institution.</a:t>
            </a:r>
          </a:p>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	Existing Wiring in Institutions:</a:t>
            </a:r>
          </a:p>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It depends which wiring system exists at the institution because our project would work on almost every existing wiring system unless it’s very old.</a:t>
            </a:r>
          </a:p>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Functional Requirements</a:t>
            </a:r>
            <a:endParaRPr sz="1400" dirty="0">
              <a:solidFill>
                <a:srgbClr val="000000"/>
              </a:solidFill>
              <a:latin typeface="Arial"/>
              <a:ea typeface="Arial"/>
              <a:cs typeface="Arial"/>
              <a:sym typeface="Arial"/>
            </a:endParaRPr>
          </a:p>
        </p:txBody>
      </p:sp>
      <p:sp>
        <p:nvSpPr>
          <p:cNvPr id="62" name="Google Shape;62;p8"/>
          <p:cNvSpPr txBox="1"/>
          <p:nvPr/>
        </p:nvSpPr>
        <p:spPr>
          <a:xfrm>
            <a:off x="228600" y="2471739"/>
            <a:ext cx="10896600" cy="3904835"/>
          </a:xfrm>
          <a:prstGeom prst="rect">
            <a:avLst/>
          </a:prstGeom>
          <a:noFill/>
          <a:ln>
            <a:noFill/>
          </a:ln>
        </p:spPr>
        <p:txBody>
          <a:bodyPr spcFirstLastPara="1" wrap="square" lIns="91425" tIns="45700" rIns="91425" bIns="45700" anchor="ctr" anchorCtr="0">
            <a:noAutofit/>
          </a:bodyPr>
          <a:lstStyle/>
          <a:p>
            <a:pPr marL="342891" indent="12700" algn="just" eaLnBrk="0" hangingPunct="0">
              <a:spcBef>
                <a:spcPct val="20000"/>
              </a:spcBef>
              <a:buFont typeface="Wingdings" pitchFamily="2" charset="2"/>
              <a:buChar char="§"/>
              <a:defRPr/>
            </a:pPr>
            <a:r>
              <a:rPr lang="en-IN" sz="2400" kern="0" dirty="0">
                <a:solidFill>
                  <a:srgbClr val="0000FF"/>
                </a:solidFill>
                <a:latin typeface="Trebuchet MS" pitchFamily="34" charset="0"/>
              </a:rPr>
              <a:t> </a:t>
            </a:r>
            <a:r>
              <a:rPr lang="en-IN" sz="2400" kern="0" dirty="0">
                <a:solidFill>
                  <a:srgbClr val="0033CC"/>
                </a:solidFill>
                <a:latin typeface="Trebuchet MS" pitchFamily="34" charset="0"/>
              </a:rPr>
              <a:t>Attendance Management System: </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Validity Tests: Individual Fingerprints scanned to Database.</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Error Handling and Recovery: Manual Attendance, Automatic Verify.</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Sequence of Operations: Scan -&gt; Relay -&gt; Verification.</a:t>
            </a:r>
          </a:p>
          <a:p>
            <a:pPr marL="800091" indent="-457200" algn="just" eaLnBrk="0" hangingPunct="0">
              <a:spcBef>
                <a:spcPct val="20000"/>
              </a:spcBef>
              <a:buFont typeface="+mj-lt"/>
              <a:buAutoNum type="arabicPeriod"/>
              <a:defRPr/>
            </a:pPr>
            <a:endParaRPr lang="en-IN" sz="2400" kern="0" dirty="0">
              <a:solidFill>
                <a:srgbClr val="0033CC"/>
              </a:solidFill>
              <a:latin typeface="Trebuchet MS" pitchFamily="34" charset="0"/>
            </a:endParaRPr>
          </a:p>
          <a:p>
            <a:pPr marL="342891" indent="12700" algn="just" eaLnBrk="0" hangingPunct="0">
              <a:spcBef>
                <a:spcPct val="20000"/>
              </a:spcBef>
              <a:buFont typeface="Wingdings" pitchFamily="2" charset="2"/>
              <a:buChar char="§"/>
              <a:defRPr/>
            </a:pPr>
            <a:r>
              <a:rPr lang="en-IN" sz="2400" kern="0" dirty="0">
                <a:solidFill>
                  <a:srgbClr val="0033CC"/>
                </a:solidFill>
                <a:latin typeface="Trebuchet MS" pitchFamily="34" charset="0"/>
              </a:rPr>
              <a:t> Classroom Energy Management: </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Validity Tests: Power System, Bidirectional Switch Connections.</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Error Handling and Recovery: Circuit Breakers.</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Sequence of Operations: Check -&gt; Modulate -&gt; Switch.</a:t>
            </a:r>
          </a:p>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Non - Functional Requirements</a:t>
            </a:r>
            <a:endParaRPr lang="en-US" sz="1400" dirty="0">
              <a:solidFill>
                <a:srgbClr val="000000"/>
              </a:solidFill>
              <a:latin typeface="Arial"/>
              <a:ea typeface="Arial"/>
              <a:cs typeface="Arial"/>
              <a:sym typeface="Arial"/>
            </a:endParaRPr>
          </a:p>
        </p:txBody>
      </p:sp>
      <p:sp>
        <p:nvSpPr>
          <p:cNvPr id="70" name="Google Shape;70;p9"/>
          <p:cNvSpPr txBox="1"/>
          <p:nvPr/>
        </p:nvSpPr>
        <p:spPr>
          <a:xfrm>
            <a:off x="381000" y="1143000"/>
            <a:ext cx="10668000" cy="5410200"/>
          </a:xfrm>
          <a:prstGeom prst="rect">
            <a:avLst/>
          </a:prstGeom>
          <a:noFill/>
          <a:ln>
            <a:noFill/>
          </a:ln>
        </p:spPr>
        <p:txBody>
          <a:bodyPr spcFirstLastPara="1" wrap="square" lIns="91425" tIns="45700" rIns="91425" bIns="45700" anchor="ctr" anchorCtr="0">
            <a:noAutofit/>
          </a:bodyPr>
          <a:lstStyle/>
          <a:p>
            <a:pPr marL="342891" indent="12700" algn="just" eaLnBrk="0" hangingPunct="0">
              <a:spcBef>
                <a:spcPct val="20000"/>
              </a:spcBef>
              <a:buClr>
                <a:schemeClr val="dk1"/>
              </a:buClr>
              <a:buSzPts val="2000"/>
              <a:defRPr/>
            </a:pPr>
            <a:r>
              <a:rPr lang="en-US" sz="2400" kern="0" dirty="0">
                <a:solidFill>
                  <a:srgbClr val="0000FF"/>
                </a:solidFill>
                <a:latin typeface="Trebuchet MS" pitchFamily="34" charset="0"/>
                <a:sym typeface="Trebuchet MS"/>
              </a:rPr>
              <a:t> </a:t>
            </a:r>
          </a:p>
          <a:p>
            <a:pPr marL="685791" indent="-342900" algn="just" eaLnBrk="0" hangingPunct="0">
              <a:spcBef>
                <a:spcPct val="20000"/>
              </a:spcBef>
              <a:buClr>
                <a:schemeClr val="dk1"/>
              </a:buClr>
              <a:buSzPts val="2000"/>
              <a:buFont typeface="Wingdings" panose="05000000000000000000" pitchFamily="2" charset="2"/>
              <a:buChar char="§"/>
              <a:defRPr/>
            </a:pPr>
            <a:r>
              <a:rPr lang="en-US" sz="2400" kern="0" dirty="0">
                <a:solidFill>
                  <a:srgbClr val="0033CC"/>
                </a:solidFill>
                <a:latin typeface="Trebuchet MS" pitchFamily="34" charset="0"/>
                <a:sym typeface="Trebuchet MS"/>
              </a:rPr>
              <a:t>Performance Requirements:</a:t>
            </a:r>
          </a:p>
          <a:p>
            <a:pPr marL="342891" algn="just" eaLnBrk="0" hangingPunct="0">
              <a:spcBef>
                <a:spcPct val="20000"/>
              </a:spcBef>
              <a:buClr>
                <a:schemeClr val="dk1"/>
              </a:buClr>
              <a:buSzPts val="2000"/>
              <a:defRPr/>
            </a:pPr>
            <a:r>
              <a:rPr lang="en-US" sz="2400" kern="0" dirty="0">
                <a:solidFill>
                  <a:srgbClr val="0033CC"/>
                </a:solidFill>
                <a:latin typeface="Trebuchet MS" pitchFamily="34" charset="0"/>
                <a:sym typeface="Trebuchet MS"/>
              </a:rPr>
              <a:t>Our product is designed to be extremely versatile, and it doesn’t have any specific conditions to work under and no external factors are going to affect the performance of the product.</a:t>
            </a:r>
          </a:p>
          <a:p>
            <a:pPr marL="685791" indent="-342900" algn="just" eaLnBrk="0" hangingPunct="0">
              <a:spcBef>
                <a:spcPct val="20000"/>
              </a:spcBef>
              <a:buClr>
                <a:schemeClr val="dk1"/>
              </a:buClr>
              <a:buSzPts val="2000"/>
              <a:buFont typeface="Wingdings" panose="05000000000000000000" pitchFamily="2" charset="2"/>
              <a:buChar char="§"/>
              <a:defRPr/>
            </a:pPr>
            <a:r>
              <a:rPr lang="en-US" sz="2400" kern="0" dirty="0">
                <a:solidFill>
                  <a:srgbClr val="0033CC"/>
                </a:solidFill>
                <a:latin typeface="Trebuchet MS" pitchFamily="34" charset="0"/>
                <a:sym typeface="Trebuchet MS"/>
              </a:rPr>
              <a:t>Safety Requirements:</a:t>
            </a:r>
          </a:p>
          <a:p>
            <a:pPr marL="342891" algn="just" eaLnBrk="0" hangingPunct="0">
              <a:spcBef>
                <a:spcPct val="20000"/>
              </a:spcBef>
              <a:buClr>
                <a:schemeClr val="dk1"/>
              </a:buClr>
              <a:buSzPts val="2000"/>
              <a:defRPr/>
            </a:pPr>
            <a:r>
              <a:rPr lang="en-US" sz="2400" kern="0" dirty="0">
                <a:solidFill>
                  <a:srgbClr val="0033CC"/>
                </a:solidFill>
                <a:latin typeface="Trebuchet MS" pitchFamily="34" charset="0"/>
                <a:sym typeface="Trebuchet MS"/>
              </a:rPr>
              <a:t>Our project uses a 5V relay which allows a relatively low voltage to easily control higher power circuits. </a:t>
            </a:r>
          </a:p>
          <a:p>
            <a:pPr marL="685791" indent="-342900" algn="just" eaLnBrk="0" hangingPunct="0">
              <a:spcBef>
                <a:spcPct val="20000"/>
              </a:spcBef>
              <a:buClr>
                <a:schemeClr val="dk1"/>
              </a:buClr>
              <a:buSzPts val="2000"/>
              <a:buFont typeface="Wingdings" panose="05000000000000000000" pitchFamily="2" charset="2"/>
              <a:buChar char="§"/>
              <a:defRPr/>
            </a:pPr>
            <a:r>
              <a:rPr lang="en-US" sz="2400" kern="0" dirty="0">
                <a:solidFill>
                  <a:srgbClr val="0033CC"/>
                </a:solidFill>
                <a:latin typeface="Trebuchet MS" pitchFamily="34" charset="0"/>
                <a:sym typeface="Trebuchet MS"/>
              </a:rPr>
              <a:t>Security Requirements:</a:t>
            </a:r>
          </a:p>
          <a:p>
            <a:pPr marL="342891" algn="just" eaLnBrk="0" hangingPunct="0">
              <a:spcBef>
                <a:spcPct val="20000"/>
              </a:spcBef>
              <a:buClr>
                <a:schemeClr val="dk1"/>
              </a:buClr>
              <a:buSzPts val="2000"/>
              <a:defRPr/>
            </a:pPr>
            <a:r>
              <a:rPr lang="en-US" sz="2400" kern="0" dirty="0">
                <a:solidFill>
                  <a:srgbClr val="0033CC"/>
                </a:solidFill>
                <a:latin typeface="Trebuchet MS" pitchFamily="34" charset="0"/>
                <a:sym typeface="Trebuchet MS"/>
              </a:rPr>
              <a:t>Security is not an issue with our product as the device will always be in the possession of the teacher. The data collected will be stored safely on a server which is only accessible by the floor admin.</a:t>
            </a:r>
            <a:endParaRPr lang="en-IN" sz="2400" kern="0" dirty="0">
              <a:solidFill>
                <a:srgbClr val="0033CC"/>
              </a:solidFill>
              <a:latin typeface="Trebuchet MS" pitchFamily="34" charset="0"/>
              <a:sym typeface="Trebuchet MS"/>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735</TotalTime>
  <Words>1672</Words>
  <Application>Microsoft Office PowerPoint</Application>
  <PresentationFormat>Widescreen</PresentationFormat>
  <Paragraphs>170</Paragraphs>
  <Slides>19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Bhavan Naik</cp:lastModifiedBy>
  <cp:revision>161</cp:revision>
  <dcterms:created xsi:type="dcterms:W3CDTF">2020-11-22T08:14:37Z</dcterms:created>
  <dcterms:modified xsi:type="dcterms:W3CDTF">2021-03-08T04:21:54Z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