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3"/>
  </p:notesMasterIdLst>
  <p:handoutMasterIdLst>
    <p:handoutMasterId r:id="rId24"/>
  </p:handoutMasterIdLst>
  <p:sldIdLst>
    <p:sldId id="538" r:id="rId2"/>
    <p:sldId id="535" r:id="rId3"/>
    <p:sldId id="569" r:id="rId4"/>
    <p:sldId id="586" r:id="rId5"/>
    <p:sldId id="587" r:id="rId6"/>
    <p:sldId id="588" r:id="rId7"/>
    <p:sldId id="568" r:id="rId8"/>
    <p:sldId id="571" r:id="rId9"/>
    <p:sldId id="566" r:id="rId10"/>
    <p:sldId id="589" r:id="rId11"/>
    <p:sldId id="592" r:id="rId12"/>
    <p:sldId id="593" r:id="rId13"/>
    <p:sldId id="590" r:id="rId14"/>
    <p:sldId id="564" r:id="rId15"/>
    <p:sldId id="594" r:id="rId16"/>
    <p:sldId id="565" r:id="rId17"/>
    <p:sldId id="580" r:id="rId18"/>
    <p:sldId id="583" r:id="rId19"/>
    <p:sldId id="584" r:id="rId20"/>
    <p:sldId id="581" r:id="rId21"/>
    <p:sldId id="582" r:id="rId2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0066"/>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72" d="100"/>
          <a:sy n="72" d="100"/>
        </p:scale>
        <p:origin x="654" y="7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4/11/2021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4/11/2021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2108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491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15</a:t>
            </a:fld>
            <a:endParaRPr/>
          </a:p>
        </p:txBody>
      </p:sp>
    </p:spTree>
    <p:extLst>
      <p:ext uri="{BB962C8B-B14F-4D97-AF65-F5344CB8AC3E}">
        <p14:creationId xmlns:p14="http://schemas.microsoft.com/office/powerpoint/2010/main" val="707479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20</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64946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763269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323764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456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202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4/11/2021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4/11/2021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4/11/2021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4/11/2021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4/11/2021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4/11/2021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4/11/2021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4/11/2021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4/11/2021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4/11/2021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ieeexplore.ieee.org/document/8871173" TargetMode="External"/><Relationship Id="rId3" Type="http://schemas.openxmlformats.org/officeDocument/2006/relationships/hyperlink" Target="https://ietresearch.onlinelibrary.wiley.com/doi/pdfdirect/10.1049/iet-net.2018.5182" TargetMode="External"/><Relationship Id="rId7" Type="http://schemas.openxmlformats.org/officeDocument/2006/relationships/hyperlink" Target="https://link.springer.com/article/10.1007/s10462-018-9648-9"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ieeexplore.ieee.org/abstract/document/9086010" TargetMode="External"/><Relationship Id="rId11" Type="http://schemas.openxmlformats.org/officeDocument/2006/relationships/hyperlink" Target="https://ieeexplore.ieee.org/document/8519856" TargetMode="External"/><Relationship Id="rId5" Type="http://schemas.openxmlformats.org/officeDocument/2006/relationships/hyperlink" Target="https://ieeexplore.ieee.org/abstract/document/8553750" TargetMode="External"/><Relationship Id="rId10" Type="http://schemas.openxmlformats.org/officeDocument/2006/relationships/hyperlink" Target="https://ieeexplore.ieee.org/document/8767229" TargetMode="External"/><Relationship Id="rId4" Type="http://schemas.openxmlformats.org/officeDocument/2006/relationships/hyperlink" Target="https://iacis.org/iis/2018/3_iis_2018_33-41.pdf" TargetMode="External"/><Relationship Id="rId9" Type="http://schemas.openxmlformats.org/officeDocument/2006/relationships/hyperlink" Target="https://ieeexplore.ieee.org/document/690793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011308"/>
            <a:ext cx="9677400" cy="1384995"/>
          </a:xfrm>
          <a:prstGeom prst="rect">
            <a:avLst/>
          </a:prstGeom>
        </p:spPr>
        <p:txBody>
          <a:bodyPr wrap="square">
            <a:spAutoFit/>
          </a:bodyPr>
          <a:lstStyle/>
          <a:p>
            <a:pPr marL="342891" indent="-342891" algn="ctr" eaLnBrk="0" hangingPunct="0">
              <a:defRPr/>
            </a:pPr>
            <a:r>
              <a:rPr lang="en-IN" sz="2800" b="1" dirty="0">
                <a:solidFill>
                  <a:srgbClr val="FF0000"/>
                </a:solidFill>
                <a:latin typeface="Trebuchet MS" pitchFamily="34" charset="0"/>
              </a:rPr>
              <a:t>UE18CS390A – Capstone </a:t>
            </a:r>
            <a:r>
              <a:rPr lang="en-US" sz="2800" b="1" dirty="0">
                <a:solidFill>
                  <a:srgbClr val="FF0000"/>
                </a:solidFill>
                <a:latin typeface="Trebuchet MS" pitchFamily="34" charset="0"/>
              </a:rPr>
              <a:t>Project Review #3</a:t>
            </a:r>
          </a:p>
          <a:p>
            <a:pPr marL="342891" indent="-342891" algn="ctr" eaLnBrk="0" hangingPunct="0">
              <a:defRPr/>
            </a:pPr>
            <a:r>
              <a:rPr lang="en-US" sz="2800" dirty="0">
                <a:solidFill>
                  <a:srgbClr val="FF0000"/>
                </a:solidFill>
                <a:latin typeface="Trebuchet MS" pitchFamily="34" charset="0"/>
              </a:rPr>
              <a:t>(High Level Design and Proposed Methodology)</a:t>
            </a:r>
            <a:endParaRPr lang="en-US" sz="2400" dirty="0">
              <a:solidFill>
                <a:srgbClr val="FF0000"/>
              </a:solidFill>
              <a:latin typeface="Trebuchet MS" pitchFamily="34" charset="0"/>
            </a:endParaRPr>
          </a:p>
          <a:p>
            <a:pPr marL="342891" indent="-342891" algn="r" eaLnBrk="0" hangingPunct="0">
              <a:defRPr/>
            </a:pPr>
            <a:endParaRPr lang="en-US" sz="2800" b="1" dirty="0">
              <a:solidFill>
                <a:srgbClr val="FF0000"/>
              </a:solidFill>
              <a:latin typeface="Trebuchet MS" pitchFamily="34" charset="0"/>
            </a:endParaRPr>
          </a:p>
        </p:txBody>
      </p:sp>
      <p:sp>
        <p:nvSpPr>
          <p:cNvPr id="4" name="Google Shape;26;p3"/>
          <p:cNvSpPr txBox="1"/>
          <p:nvPr/>
        </p:nvSpPr>
        <p:spPr>
          <a:xfrm>
            <a:off x="1828800" y="3581401"/>
            <a:ext cx="8458200" cy="2133974"/>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00FF"/>
                </a:solidFill>
                <a:latin typeface="Trebuchet MS"/>
                <a:ea typeface="Trebuchet MS"/>
                <a:cs typeface="Trebuchet MS"/>
                <a:sym typeface="Trebuchet MS"/>
              </a:rPr>
              <a:t>Project Title   : 	Smart Classroom Solutions</a:t>
            </a:r>
          </a:p>
          <a:p>
            <a:pPr>
              <a:spcBef>
                <a:spcPts val="0"/>
              </a:spcBef>
              <a:spcAft>
                <a:spcPts val="0"/>
              </a:spcAft>
            </a:pPr>
            <a:r>
              <a:rPr lang="en-US" sz="2400" dirty="0">
                <a:solidFill>
                  <a:srgbClr val="0000FF"/>
                </a:solidFill>
                <a:latin typeface="Trebuchet MS"/>
                <a:ea typeface="Trebuchet MS"/>
                <a:cs typeface="Trebuchet MS"/>
                <a:sym typeface="Trebuchet MS"/>
              </a:rPr>
              <a:t>Project ID       : 	71</a:t>
            </a:r>
          </a:p>
          <a:p>
            <a:pPr>
              <a:spcBef>
                <a:spcPts val="0"/>
              </a:spcBef>
              <a:spcAft>
                <a:spcPts val="0"/>
              </a:spcAft>
            </a:pPr>
            <a:r>
              <a:rPr lang="en-US" sz="2400" dirty="0">
                <a:solidFill>
                  <a:srgbClr val="0000FF"/>
                </a:solidFill>
                <a:latin typeface="Trebuchet MS"/>
                <a:ea typeface="Trebuchet MS"/>
                <a:cs typeface="Trebuchet MS"/>
                <a:sym typeface="Trebuchet MS"/>
              </a:rPr>
              <a:t>Project Guide : 	Dr. Annapurna             </a:t>
            </a:r>
          </a:p>
          <a:p>
            <a:pPr>
              <a:spcBef>
                <a:spcPts val="0"/>
              </a:spcBef>
              <a:spcAft>
                <a:spcPts val="0"/>
              </a:spcAft>
            </a:pPr>
            <a:r>
              <a:rPr lang="en-US" sz="2400" dirty="0">
                <a:solidFill>
                  <a:srgbClr val="0000FF"/>
                </a:solidFill>
                <a:latin typeface="Trebuchet MS"/>
                <a:ea typeface="Trebuchet MS"/>
                <a:cs typeface="Trebuchet MS"/>
                <a:sym typeface="Trebuchet MS"/>
              </a:rPr>
              <a:t>Project Team  : 	Akshaya Visvanathan (PES2201800089)</a:t>
            </a:r>
          </a:p>
          <a:p>
            <a:pPr>
              <a:spcBef>
                <a:spcPts val="0"/>
              </a:spcBef>
              <a:spcAft>
                <a:spcPts val="0"/>
              </a:spcAft>
            </a:pPr>
            <a:r>
              <a:rPr lang="en-US" sz="2400" dirty="0">
                <a:solidFill>
                  <a:srgbClr val="0000FF"/>
                </a:solidFill>
                <a:latin typeface="Trebuchet MS"/>
                <a:ea typeface="Trebuchet MS"/>
                <a:cs typeface="Trebuchet MS"/>
                <a:sym typeface="Trebuchet MS"/>
              </a:rPr>
              <a:t>			Bhavan Naik (PES2201800047)</a:t>
            </a:r>
          </a:p>
          <a:p>
            <a:pPr>
              <a:spcBef>
                <a:spcPts val="0"/>
              </a:spcBef>
              <a:spcAft>
                <a:spcPts val="0"/>
              </a:spcAft>
            </a:pPr>
            <a:r>
              <a:rPr lang="en-US" sz="2400" dirty="0">
                <a:solidFill>
                  <a:srgbClr val="0000FF"/>
                </a:solidFill>
                <a:latin typeface="Trebuchet MS"/>
                <a:ea typeface="Trebuchet MS"/>
                <a:cs typeface="Trebuchet MS"/>
                <a:sym typeface="Trebuchet MS"/>
              </a:rPr>
              <a:t>			Akhil S Kumar (PES2201800137)</a:t>
            </a:r>
          </a:p>
          <a:p>
            <a:pPr>
              <a:spcBef>
                <a:spcPts val="0"/>
              </a:spcBef>
              <a:spcAft>
                <a:spcPts val="0"/>
              </a:spcAft>
            </a:pPr>
            <a:r>
              <a:rPr lang="en-US" sz="2400" dirty="0">
                <a:solidFill>
                  <a:srgbClr val="0000FF"/>
                </a:solidFill>
                <a:latin typeface="Trebuchet MS"/>
                <a:ea typeface="Trebuchet MS"/>
                <a:cs typeface="Trebuchet MS"/>
                <a:sym typeface="Trebuchet MS"/>
              </a:rPr>
              <a:t>			Atharva Moghe (PES2201800131)</a:t>
            </a:r>
            <a:endParaRPr lang="en-US" sz="2400" dirty="0">
              <a:solidFill>
                <a:srgbClr val="0000FF"/>
              </a:solidFill>
            </a:endParaRPr>
          </a:p>
          <a:p>
            <a:pPr>
              <a:spcBef>
                <a:spcPts val="0"/>
              </a:spcBef>
              <a:spcAft>
                <a:spcPts val="0"/>
              </a:spcAft>
            </a:pPr>
            <a:endParaRPr sz="2400" dirty="0">
              <a:solidFill>
                <a:srgbClr val="0000F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 -2</a:t>
            </a:r>
            <a:endParaRPr lang="en-US" sz="2400" dirty="0"/>
          </a:p>
        </p:txBody>
      </p:sp>
      <p:sp>
        <p:nvSpPr>
          <p:cNvPr id="54" name="Google Shape;54;p7"/>
          <p:cNvSpPr txBox="1"/>
          <p:nvPr/>
        </p:nvSpPr>
        <p:spPr>
          <a:xfrm>
            <a:off x="457200" y="1371600"/>
            <a:ext cx="10591800" cy="514432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rgbClr val="FF0000"/>
              </a:buClr>
              <a:buSzPct val="80000"/>
            </a:pPr>
            <a:r>
              <a:rPr lang="en-US" sz="2400" b="1" dirty="0">
                <a:solidFill>
                  <a:srgbClr val="0000FF"/>
                </a:solidFill>
                <a:latin typeface="Trebuchet MS" panose="020B0603020202020204" pitchFamily="34" charset="0"/>
              </a:rPr>
              <a:t>Electricity Optimization:</a:t>
            </a:r>
          </a:p>
          <a:p>
            <a:pPr marL="457200" indent="-457200" algn="just">
              <a:spcBef>
                <a:spcPts val="480"/>
              </a:spcBef>
              <a:spcAft>
                <a:spcPts val="0"/>
              </a:spcAft>
              <a:buClr>
                <a:srgbClr val="FF0000"/>
              </a:buClr>
              <a:buSzPct val="80000"/>
              <a:buFont typeface="+mj-lt"/>
              <a:buAutoNum type="arabicPeriod"/>
            </a:pPr>
            <a:endParaRPr lang="en-US" sz="2400" dirty="0">
              <a:solidFill>
                <a:srgbClr val="0000FF"/>
              </a:solidFill>
              <a:latin typeface="Trebuchet MS" panose="020B0603020202020204" pitchFamily="34" charset="0"/>
            </a:endParaRPr>
          </a:p>
          <a:p>
            <a:pPr marL="457200" indent="-457200" algn="just">
              <a:spcBef>
                <a:spcPts val="480"/>
              </a:spcBef>
              <a:spcAft>
                <a:spcPts val="0"/>
              </a:spcAft>
              <a:buClr>
                <a:srgbClr val="FF0000"/>
              </a:buClr>
              <a:buSzPct val="100000"/>
              <a:buFont typeface="+mj-lt"/>
              <a:buAutoNum type="arabicPeriod"/>
            </a:pPr>
            <a:r>
              <a:rPr lang="en-US" sz="2400" dirty="0">
                <a:solidFill>
                  <a:srgbClr val="0000FF"/>
                </a:solidFill>
                <a:latin typeface="Trebuchet MS" panose="020B0603020202020204" pitchFamily="34" charset="0"/>
              </a:rPr>
              <a:t>Spatial sensors placed at the edges of classrooms will notify the system of movement and activity in the room.</a:t>
            </a:r>
          </a:p>
          <a:p>
            <a:pPr marL="457200" indent="-457200" algn="just">
              <a:spcBef>
                <a:spcPts val="480"/>
              </a:spcBef>
              <a:spcAft>
                <a:spcPts val="0"/>
              </a:spcAft>
              <a:buClr>
                <a:srgbClr val="FF0000"/>
              </a:buClr>
              <a:buSzPct val="100000"/>
              <a:buFont typeface="+mj-lt"/>
              <a:buAutoNum type="arabicPeriod"/>
            </a:pPr>
            <a:endParaRPr lang="en-US" sz="2400" dirty="0">
              <a:solidFill>
                <a:srgbClr val="0000FF"/>
              </a:solidFill>
              <a:latin typeface="Trebuchet MS" panose="020B0603020202020204" pitchFamily="34" charset="0"/>
            </a:endParaRPr>
          </a:p>
          <a:p>
            <a:pPr marL="457200" indent="-457200" algn="just">
              <a:spcBef>
                <a:spcPts val="480"/>
              </a:spcBef>
              <a:spcAft>
                <a:spcPts val="0"/>
              </a:spcAft>
              <a:buClr>
                <a:srgbClr val="FF0000"/>
              </a:buClr>
              <a:buSzPct val="100000"/>
              <a:buFont typeface="+mj-lt"/>
              <a:buAutoNum type="arabicPeriod"/>
            </a:pPr>
            <a:r>
              <a:rPr lang="en-US" sz="2400" dirty="0">
                <a:solidFill>
                  <a:srgbClr val="0000FF"/>
                </a:solidFill>
                <a:latin typeface="Trebuchet MS" panose="020B0603020202020204" pitchFamily="34" charset="0"/>
              </a:rPr>
              <a:t>Edge computed algorithms ensure that the lights and fans are turned on only at specific portions of the room incase of a large classroom/hallway.</a:t>
            </a:r>
          </a:p>
          <a:p>
            <a:pPr marL="457200" indent="-457200" algn="just">
              <a:spcBef>
                <a:spcPts val="480"/>
              </a:spcBef>
              <a:spcAft>
                <a:spcPts val="0"/>
              </a:spcAft>
              <a:buClr>
                <a:srgbClr val="FF0000"/>
              </a:buClr>
              <a:buSzPct val="100000"/>
              <a:buFont typeface="+mj-lt"/>
              <a:buAutoNum type="arabicPeriod"/>
            </a:pPr>
            <a:endParaRPr lang="en-US" sz="2400" dirty="0">
              <a:solidFill>
                <a:srgbClr val="0000FF"/>
              </a:solidFill>
              <a:latin typeface="Trebuchet MS" panose="020B0603020202020204" pitchFamily="34" charset="0"/>
            </a:endParaRPr>
          </a:p>
          <a:p>
            <a:pPr marL="457200" indent="-457200" algn="just">
              <a:spcBef>
                <a:spcPts val="480"/>
              </a:spcBef>
              <a:spcAft>
                <a:spcPts val="0"/>
              </a:spcAft>
              <a:buClr>
                <a:srgbClr val="FF0000"/>
              </a:buClr>
              <a:buSzPct val="100000"/>
              <a:buFont typeface="+mj-lt"/>
              <a:buAutoNum type="arabicPeriod"/>
            </a:pPr>
            <a:r>
              <a:rPr lang="en-US" sz="2400" dirty="0">
                <a:solidFill>
                  <a:srgbClr val="0000FF"/>
                </a:solidFill>
                <a:latin typeface="Trebuchet MS" panose="020B0603020202020204" pitchFamily="34" charset="0"/>
              </a:rPr>
              <a:t>In case of manual fans, temperature monitors are used to add a level of cost-effective automation.</a:t>
            </a:r>
          </a:p>
        </p:txBody>
      </p:sp>
    </p:spTree>
    <p:extLst>
      <p:ext uri="{BB962C8B-B14F-4D97-AF65-F5344CB8AC3E}">
        <p14:creationId xmlns:p14="http://schemas.microsoft.com/office/powerpoint/2010/main" val="373181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a:t>
            </a:r>
            <a:endParaRPr lang="en-US" sz="2400" dirty="0"/>
          </a:p>
        </p:txBody>
      </p:sp>
      <p:sp>
        <p:nvSpPr>
          <p:cNvPr id="54" name="Google Shape;54;p7"/>
          <p:cNvSpPr txBox="1"/>
          <p:nvPr/>
        </p:nvSpPr>
        <p:spPr>
          <a:xfrm>
            <a:off x="685800" y="1791525"/>
            <a:ext cx="9982200" cy="3777075"/>
          </a:xfrm>
          <a:prstGeom prst="rect">
            <a:avLst/>
          </a:prstGeom>
          <a:noFill/>
          <a:ln>
            <a:noFill/>
          </a:ln>
        </p:spPr>
        <p:txBody>
          <a:bodyPr spcFirstLastPara="1" wrap="square" lIns="91425" tIns="45700" rIns="91425" bIns="45700" anchor="ctr" anchorCtr="0">
            <a:noAutofit/>
          </a:bodyPr>
          <a:lstStyle/>
          <a:p>
            <a:pPr marL="742950" lvl="1" indent="-285750">
              <a:spcBef>
                <a:spcPts val="480"/>
              </a:spcBef>
              <a:spcAft>
                <a:spcPts val="0"/>
              </a:spcAft>
              <a:buClr>
                <a:srgbClr val="FF0000"/>
              </a:buClr>
              <a:buSzPct val="100000"/>
              <a:buFont typeface="Arial" panose="020B0604020202020204" pitchFamily="34" charset="0"/>
              <a:buChar char="•"/>
            </a:pPr>
            <a:r>
              <a:rPr lang="en-US" sz="2400" b="1" dirty="0">
                <a:solidFill>
                  <a:srgbClr val="0000FF"/>
                </a:solidFill>
                <a:latin typeface="Trebuchet MS"/>
                <a:ea typeface="Trebuchet MS"/>
                <a:cs typeface="Trebuchet MS"/>
                <a:sym typeface="Trebuchet MS"/>
              </a:rPr>
              <a:t>Application Components:</a:t>
            </a:r>
          </a:p>
          <a:p>
            <a:pPr marL="742950" lvl="1" indent="-285750">
              <a:spcBef>
                <a:spcPts val="480"/>
              </a:spcBef>
              <a:spcAft>
                <a:spcPts val="0"/>
              </a:spcAft>
              <a:buClr>
                <a:srgbClr val="FF0000"/>
              </a:buClr>
              <a:buSzPct val="100000"/>
              <a:buFont typeface="Arial" panose="020B0604020202020204" pitchFamily="34" charset="0"/>
              <a:buChar char="•"/>
            </a:pPr>
            <a:endParaRPr lang="en-US" sz="2400" dirty="0">
              <a:solidFill>
                <a:srgbClr val="0000FF"/>
              </a:solidFill>
              <a:latin typeface="Trebuchet MS"/>
              <a:ea typeface="Trebuchet MS"/>
              <a:cs typeface="Trebuchet MS"/>
              <a:sym typeface="Trebuchet MS"/>
            </a:endParaRP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Attendance Logging Component</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Power Component</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Temperature Modulation Component</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Database Component </a:t>
            </a:r>
          </a:p>
        </p:txBody>
      </p:sp>
    </p:spTree>
    <p:extLst>
      <p:ext uri="{BB962C8B-B14F-4D97-AF65-F5344CB8AC3E}">
        <p14:creationId xmlns:p14="http://schemas.microsoft.com/office/powerpoint/2010/main" val="78338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a:t>
            </a:r>
            <a:endParaRPr lang="en-US" sz="2400" dirty="0"/>
          </a:p>
        </p:txBody>
      </p:sp>
      <p:sp>
        <p:nvSpPr>
          <p:cNvPr id="54" name="Google Shape;54;p7"/>
          <p:cNvSpPr txBox="1"/>
          <p:nvPr/>
        </p:nvSpPr>
        <p:spPr>
          <a:xfrm>
            <a:off x="609600" y="1791525"/>
            <a:ext cx="10058400" cy="3777075"/>
          </a:xfrm>
          <a:prstGeom prst="rect">
            <a:avLst/>
          </a:prstGeom>
          <a:noFill/>
          <a:ln>
            <a:noFill/>
          </a:ln>
        </p:spPr>
        <p:txBody>
          <a:bodyPr spcFirstLastPara="1" wrap="square" lIns="91425" tIns="45700" rIns="91425" bIns="45700" anchor="ctr" anchorCtr="0">
            <a:noAutofit/>
          </a:bodyPr>
          <a:lstStyle/>
          <a:p>
            <a:pPr marL="742950" lvl="1" indent="-285750">
              <a:spcBef>
                <a:spcPts val="480"/>
              </a:spcBef>
              <a:spcAft>
                <a:spcPts val="0"/>
              </a:spcAft>
              <a:buClr>
                <a:srgbClr val="FF0000"/>
              </a:buClr>
              <a:buSzPct val="100000"/>
              <a:buFont typeface="Arial" panose="020B0604020202020204" pitchFamily="34" charset="0"/>
              <a:buChar char="•"/>
            </a:pPr>
            <a:r>
              <a:rPr lang="en-US" sz="2400" b="1" dirty="0">
                <a:solidFill>
                  <a:srgbClr val="0000FF"/>
                </a:solidFill>
                <a:latin typeface="Trebuchet MS"/>
                <a:ea typeface="Trebuchet MS"/>
                <a:cs typeface="Trebuchet MS"/>
                <a:sym typeface="Trebuchet MS"/>
              </a:rPr>
              <a:t>Data Components:</a:t>
            </a:r>
          </a:p>
          <a:p>
            <a:pPr marL="742950" lvl="1" indent="-285750">
              <a:spcBef>
                <a:spcPts val="480"/>
              </a:spcBef>
              <a:spcAft>
                <a:spcPts val="0"/>
              </a:spcAft>
              <a:buClr>
                <a:srgbClr val="FF0000"/>
              </a:buClr>
              <a:buSzPct val="100000"/>
              <a:buFont typeface="Arial" panose="020B0604020202020204" pitchFamily="34" charset="0"/>
              <a:buChar char="•"/>
            </a:pPr>
            <a:endParaRPr lang="en-US" sz="2400" dirty="0">
              <a:solidFill>
                <a:srgbClr val="0000FF"/>
              </a:solidFill>
              <a:latin typeface="Trebuchet MS"/>
              <a:ea typeface="Trebuchet MS"/>
              <a:cs typeface="Trebuchet MS"/>
              <a:sym typeface="Trebuchet MS"/>
            </a:endParaRP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Raw Fingerprint Data</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Power Consumption Values</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Current Room temperature </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Database connectors</a:t>
            </a:r>
          </a:p>
        </p:txBody>
      </p:sp>
    </p:spTree>
    <p:extLst>
      <p:ext uri="{BB962C8B-B14F-4D97-AF65-F5344CB8AC3E}">
        <p14:creationId xmlns:p14="http://schemas.microsoft.com/office/powerpoint/2010/main" val="358425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385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a:t>
            </a:r>
            <a:endParaRPr lang="en-US" sz="2400" dirty="0"/>
          </a:p>
        </p:txBody>
      </p:sp>
      <p:sp>
        <p:nvSpPr>
          <p:cNvPr id="54" name="Google Shape;54;p7"/>
          <p:cNvSpPr txBox="1"/>
          <p:nvPr/>
        </p:nvSpPr>
        <p:spPr>
          <a:xfrm>
            <a:off x="1066800" y="1617751"/>
            <a:ext cx="10744200" cy="4481250"/>
          </a:xfrm>
          <a:prstGeom prst="rect">
            <a:avLst/>
          </a:prstGeom>
          <a:noFill/>
          <a:ln>
            <a:noFill/>
          </a:ln>
        </p:spPr>
        <p:txBody>
          <a:bodyPr spcFirstLastPara="1" wrap="square" lIns="91425" tIns="45700" rIns="91425" bIns="45700" anchor="ctr" anchorCtr="0">
            <a:noAutofit/>
          </a:bodyPr>
          <a:lstStyle/>
          <a:p>
            <a:pPr marL="342900" indent="-342900">
              <a:spcBef>
                <a:spcPts val="480"/>
              </a:spcBef>
              <a:spcAft>
                <a:spcPts val="0"/>
              </a:spcAft>
              <a:buClr>
                <a:srgbClr val="FF0000"/>
              </a:buClr>
              <a:buSzPct val="100000"/>
              <a:buFont typeface="Arial" panose="020B0604020202020204" pitchFamily="34" charset="0"/>
              <a:buChar char="•"/>
            </a:pPr>
            <a:r>
              <a:rPr lang="en-US" sz="2400" b="1" dirty="0">
                <a:solidFill>
                  <a:srgbClr val="0000FF"/>
                </a:solidFill>
                <a:latin typeface="Trebuchet MS"/>
                <a:ea typeface="Trebuchet MS"/>
                <a:cs typeface="Trebuchet MS"/>
                <a:sym typeface="Trebuchet MS"/>
              </a:rPr>
              <a:t>User Groups:</a:t>
            </a:r>
          </a:p>
          <a:p>
            <a:pPr marL="342900" indent="-342900">
              <a:spcBef>
                <a:spcPts val="480"/>
              </a:spcBef>
              <a:spcAft>
                <a:spcPts val="0"/>
              </a:spcAft>
              <a:buClr>
                <a:srgbClr val="FF0000"/>
              </a:buClr>
              <a:buSzPct val="100000"/>
              <a:buFont typeface="Arial" panose="020B0604020202020204" pitchFamily="34" charset="0"/>
              <a:buChar char="•"/>
            </a:pPr>
            <a:endParaRPr lang="en-US" sz="2400" b="1" dirty="0">
              <a:solidFill>
                <a:srgbClr val="0000FF"/>
              </a:solidFill>
              <a:latin typeface="Trebuchet MS"/>
              <a:ea typeface="Trebuchet MS"/>
              <a:cs typeface="Trebuchet MS"/>
              <a:sym typeface="Trebuchet MS"/>
            </a:endParaRPr>
          </a:p>
          <a:p>
            <a:pPr marL="800100" lvl="1" indent="-34290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Teachers</a:t>
            </a:r>
          </a:p>
          <a:p>
            <a:pPr marL="800100" lvl="1" indent="-342900">
              <a:spcBef>
                <a:spcPts val="480"/>
              </a:spcBef>
              <a:spcAft>
                <a:spcPts val="0"/>
              </a:spcAft>
              <a:buClr>
                <a:srgbClr val="FF0000"/>
              </a:buClr>
              <a:buSzPct val="100000"/>
              <a:buFont typeface="Arial" panose="020B0604020202020204" pitchFamily="34" charset="0"/>
              <a:buChar char="•"/>
            </a:pPr>
            <a:endParaRPr lang="en-US" sz="2400" dirty="0">
              <a:solidFill>
                <a:srgbClr val="0000FF"/>
              </a:solidFill>
              <a:latin typeface="Trebuchet MS"/>
              <a:ea typeface="Trebuchet MS"/>
              <a:cs typeface="Trebuchet MS"/>
              <a:sym typeface="Trebuchet MS"/>
            </a:endParaRPr>
          </a:p>
          <a:p>
            <a:pPr marL="800100" lvl="1" indent="-34290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Students</a:t>
            </a:r>
          </a:p>
          <a:p>
            <a:pPr marL="800100" lvl="1" indent="-342900">
              <a:spcBef>
                <a:spcPts val="480"/>
              </a:spcBef>
              <a:spcAft>
                <a:spcPts val="0"/>
              </a:spcAft>
              <a:buClr>
                <a:srgbClr val="FF0000"/>
              </a:buClr>
              <a:buSzPct val="100000"/>
              <a:buFont typeface="Arial" panose="020B0604020202020204" pitchFamily="34" charset="0"/>
              <a:buChar char="•"/>
            </a:pPr>
            <a:endParaRPr lang="en-US" sz="2400" dirty="0">
              <a:solidFill>
                <a:srgbClr val="0000FF"/>
              </a:solidFill>
              <a:latin typeface="Trebuchet MS"/>
              <a:ea typeface="Trebuchet MS"/>
              <a:cs typeface="Trebuchet MS"/>
              <a:sym typeface="Trebuchet MS"/>
            </a:endParaRPr>
          </a:p>
          <a:p>
            <a:pPr marL="800100" lvl="1" indent="-342900">
              <a:spcBef>
                <a:spcPts val="480"/>
              </a:spcBef>
              <a:spcAft>
                <a:spcPts val="0"/>
              </a:spcAft>
              <a:buClr>
                <a:srgbClr val="FF0000"/>
              </a:buClr>
              <a:buSzPct val="100000"/>
              <a:buFont typeface="Arial" panose="020B0604020202020204" pitchFamily="34" charset="0"/>
              <a:buChar char="•"/>
            </a:pPr>
            <a:r>
              <a:rPr lang="en-US" sz="2400" dirty="0">
                <a:solidFill>
                  <a:srgbClr val="0000FF"/>
                </a:solidFill>
                <a:latin typeface="Trebuchet MS"/>
                <a:ea typeface="Trebuchet MS"/>
                <a:cs typeface="Trebuchet MS"/>
                <a:sym typeface="Trebuchet MS"/>
              </a:rPr>
              <a:t>Administrator</a:t>
            </a:r>
          </a:p>
          <a:p>
            <a:pPr marL="800100" lvl="1" indent="-342900">
              <a:spcBef>
                <a:spcPts val="480"/>
              </a:spcBef>
              <a:spcAft>
                <a:spcPts val="0"/>
              </a:spcAft>
              <a:buClr>
                <a:srgbClr val="FF0000"/>
              </a:buClr>
              <a:buSzPct val="100000"/>
              <a:buFont typeface="Arial" panose="020B0604020202020204" pitchFamily="34" charset="0"/>
              <a:buChar char="•"/>
            </a:pPr>
            <a:endParaRPr lang="en-US" sz="2400" dirty="0">
              <a:solidFill>
                <a:srgbClr val="0000F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a:t>
            </a:r>
            <a:endParaRPr lang="en-US" sz="2400" dirty="0"/>
          </a:p>
        </p:txBody>
      </p:sp>
      <p:sp>
        <p:nvSpPr>
          <p:cNvPr id="62" name="Google Shape;62;p8"/>
          <p:cNvSpPr txBox="1"/>
          <p:nvPr/>
        </p:nvSpPr>
        <p:spPr>
          <a:xfrm>
            <a:off x="762000" y="1617675"/>
            <a:ext cx="10287000" cy="4758900"/>
          </a:xfrm>
          <a:prstGeom prst="rect">
            <a:avLst/>
          </a:prstGeom>
          <a:noFill/>
          <a:ln>
            <a:noFill/>
          </a:ln>
        </p:spPr>
        <p:txBody>
          <a:bodyPr spcFirstLastPara="1" wrap="square" lIns="91425" tIns="45700" rIns="91425" bIns="45700" anchor="ctr" anchorCtr="0">
            <a:noAutofit/>
          </a:bodyPr>
          <a:lstStyle/>
          <a:p>
            <a:pPr>
              <a:spcBef>
                <a:spcPts val="480"/>
              </a:spcBef>
              <a:spcAft>
                <a:spcPts val="0"/>
              </a:spcAft>
              <a:buClr>
                <a:srgbClr val="FF0000"/>
              </a:buClr>
              <a:buSzPct val="80000"/>
            </a:pPr>
            <a:endParaRPr lang="en-US" sz="2400" dirty="0">
              <a:solidFill>
                <a:srgbClr val="0033CC"/>
              </a:solidFill>
            </a:endParaRPr>
          </a:p>
        </p:txBody>
      </p:sp>
      <p:pic>
        <p:nvPicPr>
          <p:cNvPr id="3" name="Picture 2">
            <a:extLst>
              <a:ext uri="{FF2B5EF4-FFF2-40B4-BE49-F238E27FC236}">
                <a16:creationId xmlns:a16="http://schemas.microsoft.com/office/drawing/2014/main" id="{BEECB6DD-3AF0-4DB5-9345-741978B14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672114"/>
            <a:ext cx="6103078" cy="5185886"/>
          </a:xfrm>
          <a:prstGeom prst="rect">
            <a:avLst/>
          </a:prstGeom>
        </p:spPr>
      </p:pic>
      <p:sp>
        <p:nvSpPr>
          <p:cNvPr id="4" name="TextBox 3">
            <a:extLst>
              <a:ext uri="{FF2B5EF4-FFF2-40B4-BE49-F238E27FC236}">
                <a16:creationId xmlns:a16="http://schemas.microsoft.com/office/drawing/2014/main" id="{B006C8DC-536F-4A5B-93C3-FCF5D415CCD2}"/>
              </a:ext>
            </a:extLst>
          </p:cNvPr>
          <p:cNvSpPr txBox="1"/>
          <p:nvPr/>
        </p:nvSpPr>
        <p:spPr>
          <a:xfrm>
            <a:off x="914400" y="1905000"/>
            <a:ext cx="2971800" cy="461665"/>
          </a:xfrm>
          <a:prstGeom prst="rect">
            <a:avLst/>
          </a:prstGeom>
          <a:noFill/>
        </p:spPr>
        <p:txBody>
          <a:bodyPr wrap="square" rtlCol="0">
            <a:spAutoFit/>
          </a:bodyPr>
          <a:lstStyle/>
          <a:p>
            <a:r>
              <a:rPr lang="en-IN" sz="2400" dirty="0">
                <a:solidFill>
                  <a:srgbClr val="0000FF"/>
                </a:solidFill>
                <a:latin typeface="Trebuchet MS" panose="020B0603020202020204" pitchFamily="34" charset="0"/>
              </a:rPr>
              <a:t>Class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 (if applicable)</a:t>
            </a:r>
            <a:endParaRPr lang="en-US" sz="2400" dirty="0"/>
          </a:p>
        </p:txBody>
      </p:sp>
      <p:sp>
        <p:nvSpPr>
          <p:cNvPr id="62" name="Google Shape;62;p8"/>
          <p:cNvSpPr txBox="1"/>
          <p:nvPr/>
        </p:nvSpPr>
        <p:spPr>
          <a:xfrm>
            <a:off x="2029650" y="1617675"/>
            <a:ext cx="9019350" cy="4758900"/>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BB134520-4B5D-4511-9CAA-E20507C3F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344" y="1712916"/>
            <a:ext cx="6335030" cy="4893136"/>
          </a:xfrm>
          <a:prstGeom prst="rect">
            <a:avLst/>
          </a:prstGeom>
        </p:spPr>
      </p:pic>
      <p:sp>
        <p:nvSpPr>
          <p:cNvPr id="4" name="TextBox 3">
            <a:extLst>
              <a:ext uri="{FF2B5EF4-FFF2-40B4-BE49-F238E27FC236}">
                <a16:creationId xmlns:a16="http://schemas.microsoft.com/office/drawing/2014/main" id="{A89F16E7-4CA6-414E-B956-29CE3673A827}"/>
              </a:ext>
            </a:extLst>
          </p:cNvPr>
          <p:cNvSpPr txBox="1"/>
          <p:nvPr/>
        </p:nvSpPr>
        <p:spPr>
          <a:xfrm>
            <a:off x="990600" y="2057400"/>
            <a:ext cx="2743200" cy="461665"/>
          </a:xfrm>
          <a:prstGeom prst="rect">
            <a:avLst/>
          </a:prstGeom>
          <a:noFill/>
        </p:spPr>
        <p:txBody>
          <a:bodyPr wrap="square" rtlCol="0">
            <a:spAutoFit/>
          </a:bodyPr>
          <a:lstStyle/>
          <a:p>
            <a:r>
              <a:rPr lang="en-IN" sz="2400" dirty="0">
                <a:solidFill>
                  <a:srgbClr val="0000FF"/>
                </a:solidFill>
                <a:latin typeface="Trebuchet MS" panose="020B0603020202020204" pitchFamily="34" charset="0"/>
              </a:rPr>
              <a:t>Use-Case Diagram:</a:t>
            </a:r>
          </a:p>
        </p:txBody>
      </p:sp>
    </p:spTree>
    <p:extLst>
      <p:ext uri="{BB962C8B-B14F-4D97-AF65-F5344CB8AC3E}">
        <p14:creationId xmlns:p14="http://schemas.microsoft.com/office/powerpoint/2010/main" val="228408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Technologies Used</a:t>
            </a:r>
            <a:endParaRPr lang="en-US" sz="2400" dirty="0"/>
          </a:p>
        </p:txBody>
      </p:sp>
      <p:sp>
        <p:nvSpPr>
          <p:cNvPr id="70" name="Google Shape;70;p9"/>
          <p:cNvSpPr txBox="1"/>
          <p:nvPr/>
        </p:nvSpPr>
        <p:spPr>
          <a:xfrm>
            <a:off x="723900" y="2055900"/>
            <a:ext cx="10744200" cy="3054000"/>
          </a:xfrm>
          <a:prstGeom prst="rect">
            <a:avLst/>
          </a:prstGeom>
          <a:noFill/>
          <a:ln>
            <a:noFill/>
          </a:ln>
        </p:spPr>
        <p:txBody>
          <a:bodyPr spcFirstLastPara="1" wrap="square" lIns="91425" tIns="45700" rIns="91425" bIns="45700" anchor="ctr" anchorCtr="0">
            <a:noAutofit/>
          </a:bodyPr>
          <a:lstStyle/>
          <a:p>
            <a:pPr marL="342900" indent="-342900">
              <a:spcBef>
                <a:spcPts val="0"/>
              </a:spcBef>
              <a:spcAft>
                <a:spcPts val="0"/>
              </a:spcAft>
              <a:buClr>
                <a:srgbClr val="FF0000"/>
              </a:buClr>
              <a:buFont typeface="Arial" panose="020B0604020202020204" pitchFamily="34" charset="0"/>
              <a:buChar char="•"/>
            </a:pPr>
            <a:r>
              <a:rPr lang="en-US" sz="2400" dirty="0">
                <a:solidFill>
                  <a:srgbClr val="0000FF"/>
                </a:solidFill>
                <a:latin typeface="Trebuchet MS"/>
                <a:ea typeface="Trebuchet MS"/>
                <a:cs typeface="Trebuchet MS"/>
                <a:sym typeface="Trebuchet MS"/>
              </a:rPr>
              <a:t>Optical Biometric Sensor Module</a:t>
            </a:r>
          </a:p>
          <a:p>
            <a:pPr marL="342900" indent="-342900">
              <a:spcBef>
                <a:spcPts val="0"/>
              </a:spcBef>
              <a:spcAft>
                <a:spcPts val="0"/>
              </a:spcAft>
              <a:buClr>
                <a:srgbClr val="FF0000"/>
              </a:buClr>
              <a:buFont typeface="Arial" panose="020B0604020202020204" pitchFamily="34" charset="0"/>
              <a:buChar char="•"/>
            </a:pPr>
            <a:endParaRPr lang="en-US" sz="2400" dirty="0">
              <a:solidFill>
                <a:srgbClr val="0000FF"/>
              </a:solidFill>
              <a:latin typeface="Trebuchet MS"/>
              <a:ea typeface="Trebuchet MS"/>
              <a:cs typeface="Trebuchet MS"/>
              <a:sym typeface="Trebuchet MS"/>
            </a:endParaRPr>
          </a:p>
          <a:p>
            <a:pPr marL="342900" indent="-342900">
              <a:spcBef>
                <a:spcPts val="0"/>
              </a:spcBef>
              <a:spcAft>
                <a:spcPts val="0"/>
              </a:spcAft>
              <a:buClr>
                <a:srgbClr val="FF0000"/>
              </a:buClr>
              <a:buFont typeface="Arial" panose="020B0604020202020204" pitchFamily="34" charset="0"/>
              <a:buChar char="•"/>
            </a:pPr>
            <a:r>
              <a:rPr lang="en-US" sz="2400" dirty="0">
                <a:solidFill>
                  <a:srgbClr val="0000FF"/>
                </a:solidFill>
                <a:latin typeface="Trebuchet MS"/>
                <a:ea typeface="Trebuchet MS"/>
                <a:cs typeface="Trebuchet MS"/>
                <a:sym typeface="Trebuchet MS"/>
              </a:rPr>
              <a:t>Spatial sensors</a:t>
            </a:r>
          </a:p>
          <a:p>
            <a:pPr marL="342900" indent="-342900">
              <a:spcBef>
                <a:spcPts val="0"/>
              </a:spcBef>
              <a:spcAft>
                <a:spcPts val="0"/>
              </a:spcAft>
              <a:buClr>
                <a:srgbClr val="FF0000"/>
              </a:buClr>
              <a:buFont typeface="Arial" panose="020B0604020202020204" pitchFamily="34" charset="0"/>
              <a:buChar char="•"/>
            </a:pPr>
            <a:endParaRPr lang="en-US" sz="2400" dirty="0">
              <a:solidFill>
                <a:srgbClr val="0000FF"/>
              </a:solidFill>
              <a:latin typeface="Trebuchet MS"/>
              <a:ea typeface="Trebuchet MS"/>
              <a:cs typeface="Trebuchet MS"/>
              <a:sym typeface="Trebuchet MS"/>
            </a:endParaRPr>
          </a:p>
          <a:p>
            <a:pPr marL="342900" indent="-342900">
              <a:spcBef>
                <a:spcPts val="0"/>
              </a:spcBef>
              <a:spcAft>
                <a:spcPts val="0"/>
              </a:spcAft>
              <a:buClr>
                <a:srgbClr val="FF0000"/>
              </a:buClr>
              <a:buFont typeface="Arial" panose="020B0604020202020204" pitchFamily="34" charset="0"/>
              <a:buChar char="•"/>
            </a:pPr>
            <a:r>
              <a:rPr lang="en-US" sz="2400" dirty="0">
                <a:solidFill>
                  <a:srgbClr val="0000FF"/>
                </a:solidFill>
                <a:latin typeface="Trebuchet MS"/>
                <a:ea typeface="Trebuchet MS"/>
                <a:cs typeface="Trebuchet MS"/>
                <a:sym typeface="Trebuchet MS"/>
              </a:rPr>
              <a:t>Raspberry Pico Microcontroller</a:t>
            </a:r>
          </a:p>
          <a:p>
            <a:pPr marL="342900" indent="-342900">
              <a:spcBef>
                <a:spcPts val="0"/>
              </a:spcBef>
              <a:spcAft>
                <a:spcPts val="0"/>
              </a:spcAft>
              <a:buClr>
                <a:srgbClr val="FF0000"/>
              </a:buClr>
              <a:buFont typeface="Arial" panose="020B0604020202020204" pitchFamily="34" charset="0"/>
              <a:buChar char="•"/>
            </a:pPr>
            <a:endParaRPr lang="en-US" sz="2400" dirty="0">
              <a:solidFill>
                <a:srgbClr val="0000FF"/>
              </a:solidFill>
              <a:latin typeface="Trebuchet MS"/>
              <a:ea typeface="Trebuchet MS"/>
              <a:cs typeface="Trebuchet MS"/>
              <a:sym typeface="Trebuchet MS"/>
            </a:endParaRPr>
          </a:p>
          <a:p>
            <a:pPr marL="342900" indent="-342900">
              <a:spcBef>
                <a:spcPts val="0"/>
              </a:spcBef>
              <a:spcAft>
                <a:spcPts val="0"/>
              </a:spcAft>
              <a:buClr>
                <a:srgbClr val="FF0000"/>
              </a:buClr>
              <a:buFont typeface="Arial" panose="020B0604020202020204" pitchFamily="34" charset="0"/>
              <a:buChar char="•"/>
            </a:pPr>
            <a:r>
              <a:rPr lang="en-US" sz="2400" dirty="0">
                <a:solidFill>
                  <a:srgbClr val="0000FF"/>
                </a:solidFill>
                <a:latin typeface="Trebuchet MS"/>
                <a:ea typeface="Trebuchet MS"/>
                <a:cs typeface="Trebuchet MS"/>
                <a:sym typeface="Trebuchet MS"/>
              </a:rPr>
              <a:t>WPF/UWP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Progress</a:t>
            </a:r>
            <a:endParaRPr lang="en-US" sz="2400" dirty="0"/>
          </a:p>
        </p:txBody>
      </p:sp>
      <p:sp>
        <p:nvSpPr>
          <p:cNvPr id="6" name="Content Placeholder 2"/>
          <p:cNvSpPr txBox="1">
            <a:spLocks/>
          </p:cNvSpPr>
          <p:nvPr/>
        </p:nvSpPr>
        <p:spPr>
          <a:xfrm>
            <a:off x="838200" y="1752600"/>
            <a:ext cx="9372600" cy="4724400"/>
          </a:xfrm>
          <a:prstGeom prst="rect">
            <a:avLst/>
          </a:prstGeom>
        </p:spPr>
        <p:txBody>
          <a:bodyPr/>
          <a:lstStyle/>
          <a:p>
            <a:pPr marL="342900" indent="-342900" algn="just">
              <a:spcBef>
                <a:spcPts val="0"/>
              </a:spcBef>
              <a:spcAft>
                <a:spcPts val="0"/>
              </a:spcAft>
              <a:buClr>
                <a:srgbClr val="FF0000"/>
              </a:buClr>
              <a:buFont typeface="Arial" panose="020B0604020202020204" pitchFamily="34" charset="0"/>
              <a:buChar char="•"/>
            </a:pPr>
            <a:r>
              <a:rPr lang="en-US" sz="2400" dirty="0">
                <a:solidFill>
                  <a:srgbClr val="0000FF"/>
                </a:solidFill>
                <a:latin typeface="Trebuchet MS"/>
                <a:ea typeface="Trebuchet MS"/>
                <a:cs typeface="Trebuchet MS"/>
                <a:sym typeface="Trebuchet MS"/>
              </a:rPr>
              <a:t>Progress so far:</a:t>
            </a:r>
          </a:p>
          <a:p>
            <a:pPr marL="457200" indent="-457200" algn="just">
              <a:spcBef>
                <a:spcPts val="0"/>
              </a:spcBef>
              <a:spcAft>
                <a:spcPts val="0"/>
              </a:spcAft>
              <a:buClr>
                <a:srgbClr val="FF0000"/>
              </a:buClr>
              <a:buFont typeface="+mj-lt"/>
              <a:buAutoNum type="arabicPeriod"/>
            </a:pPr>
            <a:r>
              <a:rPr lang="en-US" sz="2400" dirty="0">
                <a:solidFill>
                  <a:srgbClr val="0000FF"/>
                </a:solidFill>
                <a:latin typeface="Trebuchet MS"/>
                <a:ea typeface="Trebuchet MS"/>
                <a:cs typeface="Trebuchet MS"/>
                <a:sym typeface="Trebuchet MS"/>
              </a:rPr>
              <a:t>Literature Survey</a:t>
            </a:r>
          </a:p>
          <a:p>
            <a:pPr marL="457200" indent="-457200" algn="just">
              <a:spcBef>
                <a:spcPts val="0"/>
              </a:spcBef>
              <a:spcAft>
                <a:spcPts val="0"/>
              </a:spcAft>
              <a:buClr>
                <a:srgbClr val="FF0000"/>
              </a:buClr>
              <a:buFont typeface="+mj-lt"/>
              <a:buAutoNum type="arabicPeriod"/>
            </a:pPr>
            <a:r>
              <a:rPr lang="en-US" sz="2400" dirty="0">
                <a:solidFill>
                  <a:srgbClr val="0000FF"/>
                </a:solidFill>
                <a:latin typeface="Trebuchet MS"/>
                <a:ea typeface="Trebuchet MS"/>
                <a:cs typeface="Trebuchet MS"/>
                <a:sym typeface="Trebuchet MS"/>
              </a:rPr>
              <a:t>Architecture Proposal</a:t>
            </a:r>
          </a:p>
          <a:p>
            <a:pPr marL="457200" indent="-457200" algn="just">
              <a:spcBef>
                <a:spcPts val="0"/>
              </a:spcBef>
              <a:spcAft>
                <a:spcPts val="0"/>
              </a:spcAft>
              <a:buClr>
                <a:srgbClr val="FF0000"/>
              </a:buClr>
              <a:buFont typeface="+mj-lt"/>
              <a:buAutoNum type="arabicPeriod"/>
            </a:pPr>
            <a:r>
              <a:rPr lang="en-US" sz="2400" dirty="0">
                <a:solidFill>
                  <a:srgbClr val="0000FF"/>
                </a:solidFill>
                <a:latin typeface="Trebuchet MS"/>
                <a:ea typeface="Trebuchet MS"/>
                <a:cs typeface="Trebuchet MS"/>
                <a:sym typeface="Trebuchet MS"/>
              </a:rPr>
              <a:t>Desired Changes</a:t>
            </a:r>
          </a:p>
          <a:p>
            <a:pPr marL="457200" indent="-457200" algn="just">
              <a:spcBef>
                <a:spcPts val="0"/>
              </a:spcBef>
              <a:spcAft>
                <a:spcPts val="0"/>
              </a:spcAft>
              <a:buClr>
                <a:srgbClr val="FF0000"/>
              </a:buClr>
              <a:buFont typeface="+mj-lt"/>
              <a:buAutoNum type="arabicPeriod"/>
            </a:pPr>
            <a:r>
              <a:rPr lang="en-US" sz="2400" dirty="0">
                <a:solidFill>
                  <a:srgbClr val="0000FF"/>
                </a:solidFill>
                <a:latin typeface="Trebuchet MS"/>
                <a:ea typeface="Trebuchet MS"/>
                <a:cs typeface="Trebuchet MS"/>
                <a:sym typeface="Trebuchet MS"/>
              </a:rPr>
              <a:t>3 Reviews accompanying documentation</a:t>
            </a:r>
          </a:p>
          <a:p>
            <a:pPr marL="457200" indent="-457200" algn="just">
              <a:spcBef>
                <a:spcPts val="0"/>
              </a:spcBef>
              <a:spcAft>
                <a:spcPts val="0"/>
              </a:spcAft>
              <a:buClr>
                <a:srgbClr val="FF0000"/>
              </a:buClr>
              <a:buFont typeface="+mj-lt"/>
              <a:buAutoNum type="arabicPeriod"/>
            </a:pPr>
            <a:r>
              <a:rPr lang="en-US" sz="2400" dirty="0">
                <a:solidFill>
                  <a:srgbClr val="0000FF"/>
                </a:solidFill>
                <a:latin typeface="Trebuchet MS"/>
                <a:ea typeface="Trebuchet MS"/>
                <a:cs typeface="Trebuchet MS"/>
                <a:sym typeface="Trebuchet MS"/>
              </a:rPr>
              <a:t>CapStone Phase-1 Report (in progress)</a:t>
            </a:r>
          </a:p>
          <a:p>
            <a:pPr algn="just">
              <a:spcBef>
                <a:spcPts val="0"/>
              </a:spcBef>
              <a:spcAft>
                <a:spcPts val="0"/>
              </a:spcAft>
            </a:pPr>
            <a:endParaRPr lang="en-US" sz="2400" dirty="0">
              <a:solidFill>
                <a:srgbClr val="0000FF"/>
              </a:solidFill>
              <a:latin typeface="Trebuchet MS"/>
              <a:ea typeface="Trebuchet MS"/>
              <a:cs typeface="Trebuchet MS"/>
              <a:sym typeface="Trebuchet MS"/>
            </a:endParaRPr>
          </a:p>
          <a:p>
            <a:pPr algn="just">
              <a:spcBef>
                <a:spcPts val="0"/>
              </a:spcBef>
              <a:spcAft>
                <a:spcPts val="0"/>
              </a:spcAft>
            </a:pPr>
            <a:endParaRPr lang="en-US" sz="2400" dirty="0">
              <a:solidFill>
                <a:srgbClr val="0000FF"/>
              </a:solidFill>
              <a:latin typeface="Trebuchet MS"/>
              <a:ea typeface="Trebuchet MS"/>
              <a:cs typeface="Trebuchet MS"/>
              <a:sym typeface="Trebuchet MS"/>
            </a:endParaRPr>
          </a:p>
          <a:p>
            <a:pPr marL="342900" indent="-342900" algn="just">
              <a:spcBef>
                <a:spcPts val="0"/>
              </a:spcBef>
              <a:spcAft>
                <a:spcPts val="0"/>
              </a:spcAft>
              <a:buClr>
                <a:srgbClr val="FF0000"/>
              </a:buClr>
              <a:buFont typeface="Arial" panose="020B0604020202020204" pitchFamily="34" charset="0"/>
              <a:buChar char="•"/>
            </a:pPr>
            <a:r>
              <a:rPr lang="en-US" sz="2400" dirty="0">
                <a:solidFill>
                  <a:srgbClr val="0000FF"/>
                </a:solidFill>
                <a:latin typeface="Trebuchet MS"/>
                <a:ea typeface="Trebuchet MS"/>
                <a:cs typeface="Trebuchet MS"/>
                <a:sym typeface="Trebuchet MS"/>
              </a:rPr>
              <a:t>What is the percentage completion of the project?</a:t>
            </a:r>
          </a:p>
          <a:p>
            <a:pPr algn="just">
              <a:spcBef>
                <a:spcPts val="0"/>
              </a:spcBef>
              <a:spcAft>
                <a:spcPts val="0"/>
              </a:spcAft>
              <a:buClr>
                <a:srgbClr val="FF0000"/>
              </a:buClr>
            </a:pPr>
            <a:r>
              <a:rPr lang="en-US" sz="2400" dirty="0">
                <a:solidFill>
                  <a:srgbClr val="0000FF"/>
                </a:solidFill>
                <a:latin typeface="Trebuchet MS"/>
                <a:ea typeface="Trebuchet MS"/>
                <a:cs typeface="Trebuchet MS"/>
                <a:sym typeface="Trebuchet MS"/>
              </a:rPr>
              <a:t>    - 25%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Capstone (Phase-I &amp; Phase-II) Project Timeline</a:t>
            </a:r>
            <a:endParaRPr lang="en-US" sz="2400" dirty="0">
              <a:solidFill>
                <a:srgbClr val="FF0000"/>
              </a:solidFill>
              <a:latin typeface="Trebuchet MS"/>
            </a:endParaRPr>
          </a:p>
        </p:txBody>
      </p:sp>
      <p:sp>
        <p:nvSpPr>
          <p:cNvPr id="5" name="TextBox 4">
            <a:extLst>
              <a:ext uri="{FF2B5EF4-FFF2-40B4-BE49-F238E27FC236}">
                <a16:creationId xmlns:a16="http://schemas.microsoft.com/office/drawing/2014/main" id="{EBB10B19-4157-41B3-85CA-452455B519DD}"/>
              </a:ext>
            </a:extLst>
          </p:cNvPr>
          <p:cNvSpPr txBox="1"/>
          <p:nvPr/>
        </p:nvSpPr>
        <p:spPr>
          <a:xfrm>
            <a:off x="1066800" y="2003213"/>
            <a:ext cx="8839199" cy="1274195"/>
          </a:xfrm>
          <a:prstGeom prst="rect">
            <a:avLst/>
          </a:prstGeom>
          <a:noFill/>
        </p:spPr>
        <p:txBody>
          <a:bodyPr wrap="square">
            <a:spAutoFit/>
          </a:bodyPr>
          <a:lstStyle/>
          <a:p>
            <a:pPr marL="342891" lvl="0" algn="just" eaLnBrk="0" hangingPunct="0">
              <a:spcBef>
                <a:spcPts val="0"/>
              </a:spcBef>
              <a:spcAft>
                <a:spcPts val="0"/>
              </a:spcAft>
              <a:defRPr/>
            </a:pPr>
            <a:endParaRPr lang="en-IN" sz="2400" dirty="0">
              <a:solidFill>
                <a:srgbClr val="0033CC"/>
              </a:solidFill>
              <a:latin typeface="Trebuchet MS"/>
            </a:endParaRPr>
          </a:p>
          <a:p>
            <a:pPr marL="1077913" lvl="1" indent="-265113" algn="just" eaLnBrk="0" hangingPunct="0">
              <a:spcBef>
                <a:spcPts val="0"/>
              </a:spcBef>
              <a:spcAft>
                <a:spcPts val="0"/>
              </a:spcAft>
              <a:buFont typeface="Wingdings" pitchFamily="2" charset="2"/>
              <a:buChar char="§"/>
              <a:defRPr/>
            </a:pPr>
            <a:endParaRPr lang="en-IN" sz="2400" dirty="0">
              <a:solidFill>
                <a:srgbClr val="0033CC"/>
              </a:solidFill>
              <a:latin typeface="Trebuchet MS"/>
            </a:endParaRPr>
          </a:p>
          <a:p>
            <a:pPr marL="1077913" lvl="1" indent="-265113" algn="just" eaLnBrk="0" hangingPunct="0">
              <a:spcBef>
                <a:spcPct val="20000"/>
              </a:spcBef>
              <a:defRPr/>
            </a:pPr>
            <a:endParaRPr lang="en-IN" sz="2400" dirty="0">
              <a:solidFill>
                <a:srgbClr val="0000FF"/>
              </a:solidFill>
              <a:latin typeface="Trebuchet MS" pitchFamily="34" charset="0"/>
            </a:endParaRPr>
          </a:p>
        </p:txBody>
      </p:sp>
      <p:pic>
        <p:nvPicPr>
          <p:cNvPr id="6" name="Picture 5" descr="Timeline&#10;&#10;Description automatically generated">
            <a:extLst>
              <a:ext uri="{FF2B5EF4-FFF2-40B4-BE49-F238E27FC236}">
                <a16:creationId xmlns:a16="http://schemas.microsoft.com/office/drawing/2014/main" id="{F32D7C4F-3419-4336-9A4D-4A22C5BE5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22947"/>
            <a:ext cx="8839199" cy="4727945"/>
          </a:xfrm>
          <a:prstGeom prst="rect">
            <a:avLst/>
          </a:prstGeom>
        </p:spPr>
      </p:pic>
    </p:spTree>
    <p:extLst>
      <p:ext uri="{BB962C8B-B14F-4D97-AF65-F5344CB8AC3E}">
        <p14:creationId xmlns:p14="http://schemas.microsoft.com/office/powerpoint/2010/main" val="100794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Conclusion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838201" y="1905001"/>
            <a:ext cx="10134600" cy="3785652"/>
          </a:xfrm>
          <a:prstGeom prst="rect">
            <a:avLst/>
          </a:prstGeom>
          <a:noFill/>
        </p:spPr>
        <p:txBody>
          <a:bodyPr wrap="square">
            <a:spAutoFit/>
          </a:bodyPr>
          <a:lstStyle/>
          <a:p>
            <a:pPr marL="342900" lvl="0" indent="-342900" algn="just">
              <a:spcBef>
                <a:spcPts val="0"/>
              </a:spcBef>
              <a:spcAft>
                <a:spcPts val="0"/>
              </a:spcAft>
              <a:buFont typeface="Wingdings" panose="05000000000000000000" pitchFamily="2" charset="2"/>
              <a:buChar char="§"/>
            </a:pPr>
            <a:r>
              <a:rPr lang="en-US" sz="2400" dirty="0">
                <a:solidFill>
                  <a:srgbClr val="0000FF"/>
                </a:solidFill>
                <a:latin typeface="Trebuchet MS" pitchFamily="34" charset="0"/>
                <a:ea typeface="Trebuchet MS"/>
                <a:cs typeface="Trebuchet MS"/>
                <a:sym typeface="Trebuchet MS"/>
              </a:rPr>
              <a:t>We are currently looking to add some more features and extend the project from classroom level to university level thereby renaming it to “Smart Campus System”.</a:t>
            </a:r>
          </a:p>
          <a:p>
            <a:pPr lvl="0" algn="just">
              <a:spcBef>
                <a:spcPts val="0"/>
              </a:spcBef>
              <a:spcAft>
                <a:spcPts val="0"/>
              </a:spcAft>
            </a:pPr>
            <a:endParaRPr lang="en-US" sz="2400" dirty="0">
              <a:solidFill>
                <a:srgbClr val="0000FF"/>
              </a:solidFill>
              <a:latin typeface="Trebuchet MS" pitchFamily="34" charset="0"/>
              <a:ea typeface="Trebuchet MS"/>
              <a:cs typeface="Trebuchet MS"/>
              <a:sym typeface="Trebuchet MS"/>
            </a:endParaRPr>
          </a:p>
          <a:p>
            <a:pPr marL="342900" lvl="0" indent="-342900" algn="just">
              <a:spcBef>
                <a:spcPts val="0"/>
              </a:spcBef>
              <a:spcAft>
                <a:spcPts val="0"/>
              </a:spcAft>
              <a:buFont typeface="Wingdings" panose="05000000000000000000" pitchFamily="2" charset="2"/>
              <a:buChar char="§"/>
            </a:pPr>
            <a:r>
              <a:rPr lang="en-US" sz="2400" dirty="0">
                <a:solidFill>
                  <a:srgbClr val="0000FF"/>
                </a:solidFill>
                <a:latin typeface="Trebuchet MS" pitchFamily="34" charset="0"/>
                <a:ea typeface="Trebuchet MS"/>
                <a:cs typeface="Trebuchet MS"/>
                <a:sym typeface="Trebuchet MS"/>
              </a:rPr>
              <a:t>We are also looking forward to add a Humanitarian Side to our project.</a:t>
            </a:r>
          </a:p>
          <a:p>
            <a:pPr lvl="0" algn="just">
              <a:spcBef>
                <a:spcPts val="0"/>
              </a:spcBef>
              <a:spcAft>
                <a:spcPts val="0"/>
              </a:spcAft>
            </a:pPr>
            <a:endParaRPr lang="en-US" sz="2400" dirty="0">
              <a:solidFill>
                <a:srgbClr val="0000FF"/>
              </a:solidFill>
              <a:latin typeface="Trebuchet MS" pitchFamily="34" charset="0"/>
              <a:ea typeface="Trebuchet MS"/>
              <a:cs typeface="Trebuchet MS"/>
              <a:sym typeface="Trebuchet MS"/>
            </a:endParaRPr>
          </a:p>
          <a:p>
            <a:pPr marL="342900" lvl="0" indent="-342900" algn="just">
              <a:spcBef>
                <a:spcPts val="0"/>
              </a:spcBef>
              <a:spcAft>
                <a:spcPts val="0"/>
              </a:spcAft>
              <a:buFont typeface="Wingdings" panose="05000000000000000000" pitchFamily="2" charset="2"/>
              <a:buChar char="§"/>
            </a:pPr>
            <a:r>
              <a:rPr lang="en-US" sz="2400" dirty="0">
                <a:solidFill>
                  <a:srgbClr val="0000FF"/>
                </a:solidFill>
                <a:latin typeface="Trebuchet MS" pitchFamily="34" charset="0"/>
                <a:ea typeface="Trebuchet MS"/>
                <a:cs typeface="Trebuchet MS"/>
                <a:sym typeface="Trebuchet MS"/>
              </a:rPr>
              <a:t>Looking at Feasible Algorithms for Analysis of data collected from the sensors.</a:t>
            </a:r>
            <a:endParaRPr lang="en-US" sz="2400" dirty="0">
              <a:solidFill>
                <a:srgbClr val="0000FF"/>
              </a:solidFill>
              <a:latin typeface="Trebuchet MS"/>
              <a:ea typeface="Trebuchet MS"/>
              <a:cs typeface="Trebuchet MS"/>
              <a:sym typeface="Trebuchet MS"/>
            </a:endParaRPr>
          </a:p>
          <a:p>
            <a:pPr lvl="0" algn="just">
              <a:spcBef>
                <a:spcPts val="0"/>
              </a:spcBef>
              <a:spcAft>
                <a:spcPts val="0"/>
              </a:spcAft>
            </a:pPr>
            <a:endParaRPr lang="en-US" sz="2400" dirty="0">
              <a:solidFill>
                <a:srgbClr val="0000FF"/>
              </a:solidFill>
              <a:latin typeface="Trebuchet MS"/>
              <a:ea typeface="Trebuchet MS"/>
              <a:cs typeface="Trebuchet MS"/>
              <a:sym typeface="Trebuchet MS"/>
            </a:endParaRPr>
          </a:p>
        </p:txBody>
      </p:sp>
    </p:spTree>
    <p:extLst>
      <p:ext uri="{BB962C8B-B14F-4D97-AF65-F5344CB8AC3E}">
        <p14:creationId xmlns:p14="http://schemas.microsoft.com/office/powerpoint/2010/main" val="78653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66800" y="1752600"/>
            <a:ext cx="8534400" cy="4724400"/>
          </a:xfrm>
          <a:prstGeom prst="rect">
            <a:avLst/>
          </a:prstGeom>
        </p:spPr>
        <p:txBody>
          <a:bodyPr/>
          <a:lstStyle/>
          <a:p>
            <a:pPr marL="685791" indent="-342900" algn="just" eaLnBrk="0" hangingPunct="0">
              <a:spcBef>
                <a:spcPts val="0"/>
              </a:spcBef>
              <a:spcAft>
                <a:spcPts val="0"/>
              </a:spcAft>
              <a:buFont typeface="Wingdings" pitchFamily="2" charset="2"/>
              <a:buChar char="§"/>
              <a:defRPr/>
            </a:pPr>
            <a:r>
              <a:rPr lang="en-US" sz="2400" dirty="0">
                <a:solidFill>
                  <a:srgbClr val="0000FF"/>
                </a:solidFill>
                <a:latin typeface="Trebuchet MS"/>
                <a:ea typeface="Trebuchet MS"/>
                <a:cs typeface="Trebuchet MS"/>
                <a:sym typeface="Trebuchet MS"/>
              </a:rPr>
              <a:t>Abstract</a:t>
            </a:r>
            <a:r>
              <a:rPr lang="en-US" sz="2400" dirty="0">
                <a:solidFill>
                  <a:srgbClr val="0033CC"/>
                </a:solidFill>
                <a:latin typeface="Trebuchet MS"/>
                <a:ea typeface="Trebuchet MS"/>
                <a:cs typeface="Trebuchet MS"/>
                <a:sym typeface="Trebuchet MS"/>
              </a:rPr>
              <a:t> </a:t>
            </a:r>
          </a:p>
          <a:p>
            <a:pPr marL="685791" indent="-342900" algn="just" eaLnBrk="0" hangingPunct="0">
              <a:spcBef>
                <a:spcPts val="0"/>
              </a:spcBef>
              <a:spcAft>
                <a:spcPts val="0"/>
              </a:spcAft>
              <a:buFont typeface="Wingdings" pitchFamily="2" charset="2"/>
              <a:buChar char="§"/>
              <a:defRPr/>
            </a:pPr>
            <a:r>
              <a:rPr lang="en-US" sz="2400" kern="0" dirty="0">
                <a:solidFill>
                  <a:srgbClr val="0000FF"/>
                </a:solidFill>
                <a:latin typeface="Trebuchet MS" pitchFamily="34" charset="0"/>
              </a:rPr>
              <a:t>Summary of Literature Survey</a:t>
            </a:r>
            <a:endParaRPr lang="en-US" sz="2400" kern="0" dirty="0">
              <a:solidFill>
                <a:srgbClr val="0000FF"/>
              </a:solidFill>
              <a:latin typeface="Trebuchet MS" pitchFamily="34" charset="0"/>
              <a:sym typeface="Trebuchet MS"/>
            </a:endParaRP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rPr>
              <a:t>Suggestions from Review – 2</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Proposed Methodology / Design Approach</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Technologies Used</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References</a:t>
            </a: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Arial" panose="020B0604020202020204" pitchFamily="34" charset="0"/>
              <a:buChar char="•"/>
              <a:defRPr/>
            </a:pPr>
            <a:endParaRPr lang="en-US" sz="2400" dirty="0">
              <a:solidFill>
                <a:srgbClr val="0033CC"/>
              </a:solidFill>
              <a:latin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609600" y="1828800"/>
            <a:ext cx="10210800" cy="4724400"/>
          </a:xfrm>
          <a:prstGeom prst="rect">
            <a:avLst/>
          </a:prstGeom>
        </p:spPr>
        <p:txBody>
          <a:bodyPr/>
          <a:lstStyle/>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3"/>
              </a:rPr>
              <a:t>https://ietresearch.onlinelibrary.wiley.com/doi/pdfdirect/10.1049/iet-net.2018.5182</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4"/>
              </a:rPr>
              <a:t>https://iacis.org/iis/2018/3_iis_2018_33-41.pdf</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5"/>
              </a:rPr>
              <a:t>https://ieeexplore.ieee.org/abstract/document/8553750</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6"/>
              </a:rPr>
              <a:t>https://ieeexplore.ieee.org/abstract/document/9086010</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7"/>
              </a:rPr>
              <a:t>https://link.springer.com/article/10.1007/s10462-018-9648-9</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8"/>
              </a:rPr>
              <a:t>https://ieeexplore.ieee.org/document/8871173</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9"/>
              </a:rPr>
              <a:t>https://ieeexplore.ieee.org/document/6907930</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10"/>
              </a:rPr>
              <a:t>https://ieeexplore.ieee.org/document/8767229</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11"/>
              </a:rPr>
              <a:t>https://ieeexplore.ieee.org/document/8519856</a:t>
            </a: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a:p>
            <a:pPr marL="1077913" lvl="1" indent="-265113" algn="just" eaLnBrk="0" hangingPunct="0">
              <a:spcBef>
                <a:spcPct val="20000"/>
              </a:spcBef>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Tree>
    <p:extLst>
      <p:ext uri="{BB962C8B-B14F-4D97-AF65-F5344CB8AC3E}">
        <p14:creationId xmlns:p14="http://schemas.microsoft.com/office/powerpoint/2010/main" val="1494727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685800" y="1828800"/>
            <a:ext cx="9982200" cy="4191000"/>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 Problem Statement:</a:t>
            </a:r>
          </a:p>
          <a:p>
            <a:pPr marL="342891" algn="just" eaLnBrk="0" hangingPunct="0">
              <a:spcBef>
                <a:spcPct val="20000"/>
              </a:spcBef>
              <a:defRPr/>
            </a:pPr>
            <a:r>
              <a:rPr lang="en-US" sz="2400" kern="0" dirty="0">
                <a:solidFill>
                  <a:srgbClr val="0000FF"/>
                </a:solidFill>
                <a:latin typeface="Trebuchet MS" pitchFamily="34" charset="0"/>
              </a:rPr>
              <a:t>A proposal for an IoT-based intelligent environment, with the primary objective of energy optimization and an intelligent, yet reliable attendance system that focuses on reducing latency to give an enhanced learning experience.</a:t>
            </a:r>
            <a:endParaRPr lang="en-IN" sz="2400" kern="0" dirty="0">
              <a:solidFill>
                <a:srgbClr val="0000FF"/>
              </a:solidFill>
              <a:latin typeface="Trebuchet MS" pitchFamily="34" charset="0"/>
            </a:endParaRPr>
          </a:p>
          <a:p>
            <a:pPr marL="342891" algn="just" eaLnBrk="0" hangingPunct="0">
              <a:spcBef>
                <a:spcPct val="20000"/>
              </a:spcBef>
              <a:defRPr/>
            </a:pPr>
            <a:endParaRPr lang="en-IN" sz="2400" kern="0" dirty="0">
              <a:solidFill>
                <a:srgbClr val="0000FF"/>
              </a:solidFill>
              <a:latin typeface="Trebuchet MS" pitchFamily="34" charset="0"/>
            </a:endParaRPr>
          </a:p>
          <a:p>
            <a:pPr marL="342891"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sym typeface="Trebuchet MS"/>
              </a:rPr>
              <a:t>Abstract</a:t>
            </a:r>
            <a:endParaRPr lang="en-US" sz="2400" dirty="0">
              <a:solidFill>
                <a:srgbClr val="FF0000"/>
              </a:solidFill>
              <a:latin typeface="Trebuchet MS" pitchFamily="34" charset="0"/>
            </a:endParaRP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830997"/>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 in Review 2</a:t>
            </a:r>
          </a:p>
          <a:p>
            <a:pPr marL="342891" indent="-342891" algn="r" eaLnBrk="0" hangingPunct="0">
              <a:defRPr/>
            </a:pPr>
            <a:endParaRPr lang="en-US" sz="2400" dirty="0">
              <a:solidFill>
                <a:srgbClr val="FF0000"/>
              </a:solidFill>
              <a:latin typeface="Trebuchet MS" pitchFamily="34" charset="0"/>
            </a:endParaRPr>
          </a:p>
        </p:txBody>
      </p:sp>
      <p:sp>
        <p:nvSpPr>
          <p:cNvPr id="7" name="Content Placeholder 2"/>
          <p:cNvSpPr txBox="1">
            <a:spLocks/>
          </p:cNvSpPr>
          <p:nvPr/>
        </p:nvSpPr>
        <p:spPr>
          <a:xfrm>
            <a:off x="914400" y="1973999"/>
            <a:ext cx="10439400" cy="4655401"/>
          </a:xfrm>
          <a:prstGeom prst="rect">
            <a:avLst/>
          </a:prstGeom>
        </p:spPr>
        <p:txBody>
          <a:bodyPr/>
          <a:lstStyle/>
          <a:p>
            <a:pPr algn="just"/>
            <a:r>
              <a:rPr lang="en-US" sz="2000" dirty="0">
                <a:solidFill>
                  <a:srgbClr val="0000FF"/>
                </a:solidFill>
                <a:latin typeface="Trebuchet MS" panose="020B0603020202020204" pitchFamily="34" charset="0"/>
                <a:ea typeface="Cambria" panose="02040503050406030204" pitchFamily="18" charset="0"/>
              </a:rPr>
              <a:t>The use of Internet of Things in the advanced world is the focal point of enthusiasm of numerous analysts and standardization bodies since quite a long while. The project will introduce the total adaptation of approaches of an intelligent classroom framework. We will likewise introduce a composition of the proposed model.</a:t>
            </a:r>
          </a:p>
          <a:p>
            <a:pPr algn="just"/>
            <a:endParaRPr lang="en-US" sz="2000" dirty="0">
              <a:solidFill>
                <a:srgbClr val="0000FF"/>
              </a:solidFill>
              <a:latin typeface="Trebuchet MS" panose="020B0603020202020204" pitchFamily="34" charset="0"/>
              <a:ea typeface="Cambria" panose="02040503050406030204" pitchFamily="18" charset="0"/>
            </a:endParaRPr>
          </a:p>
          <a:p>
            <a:pPr algn="just"/>
            <a:r>
              <a:rPr lang="en-US" sz="2000" b="1" dirty="0">
                <a:solidFill>
                  <a:srgbClr val="0000FF"/>
                </a:solidFill>
                <a:latin typeface="Trebuchet MS" panose="020B0603020202020204" pitchFamily="34" charset="0"/>
                <a:ea typeface="Cambria" panose="02040503050406030204" pitchFamily="18" charset="0"/>
              </a:rPr>
              <a:t>As a conclusion of extensive literature survey, we have curated the following results:</a:t>
            </a:r>
          </a:p>
          <a:p>
            <a:pPr algn="just"/>
            <a:endParaRPr lang="en-US" dirty="0">
              <a:solidFill>
                <a:srgbClr val="0000FF"/>
              </a:solidFill>
              <a:latin typeface="Trebuchet MS" panose="020B0603020202020204" pitchFamily="34" charset="0"/>
              <a:ea typeface="Cambria" panose="02040503050406030204" pitchFamily="18" charset="0"/>
            </a:endParaRPr>
          </a:p>
          <a:p>
            <a:pPr algn="just">
              <a:buFont typeface="Wingdings" pitchFamily="2" charset="2"/>
              <a:buChar char="§"/>
            </a:pPr>
            <a:r>
              <a:rPr lang="en-US" sz="2000" b="0" i="0" dirty="0">
                <a:solidFill>
                  <a:srgbClr val="0000FF"/>
                </a:solidFill>
                <a:effectLst/>
                <a:latin typeface="Trebuchet MS" panose="020B0603020202020204" pitchFamily="34" charset="0"/>
                <a:ea typeface="Cambria" panose="02040503050406030204" pitchFamily="18" charset="0"/>
              </a:rPr>
              <a:t> In general, campuses spread over a fairly-large area and it is very difficult for management to track everything that happens. This forms a highly interconnected network that operates over a </a:t>
            </a:r>
            <a:r>
              <a:rPr lang="en-US" sz="2000" b="1" i="0" dirty="0">
                <a:solidFill>
                  <a:srgbClr val="FF0000"/>
                </a:solidFill>
                <a:effectLst/>
                <a:latin typeface="Trebuchet MS" panose="020B0603020202020204" pitchFamily="34" charset="0"/>
                <a:ea typeface="Cambria" panose="02040503050406030204" pitchFamily="18" charset="0"/>
              </a:rPr>
              <a:t>Mobile Crowd Sensing network </a:t>
            </a:r>
            <a:r>
              <a:rPr lang="en-US" sz="2000" b="0" i="0" dirty="0">
                <a:solidFill>
                  <a:srgbClr val="0000FF"/>
                </a:solidFill>
                <a:effectLst/>
                <a:latin typeface="Trebuchet MS" panose="020B0603020202020204" pitchFamily="34" charset="0"/>
                <a:ea typeface="Cambria" panose="02040503050406030204" pitchFamily="18" charset="0"/>
              </a:rPr>
              <a:t>and generates an immense volume of data.</a:t>
            </a:r>
            <a:endParaRPr lang="en-US" sz="2000" dirty="0">
              <a:solidFill>
                <a:srgbClr val="0000FF"/>
              </a:solidFill>
              <a:latin typeface="Trebuchet MS" panose="020B0603020202020204" pitchFamily="34" charset="0"/>
              <a:ea typeface="Cambria" panose="02040503050406030204" pitchFamily="18" charset="0"/>
            </a:endParaRPr>
          </a:p>
        </p:txBody>
      </p:sp>
    </p:spTree>
    <p:extLst>
      <p:ext uri="{BB962C8B-B14F-4D97-AF65-F5344CB8AC3E}">
        <p14:creationId xmlns:p14="http://schemas.microsoft.com/office/powerpoint/2010/main" val="327333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830997"/>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 in Review 2</a:t>
            </a:r>
          </a:p>
          <a:p>
            <a:pPr marL="342891" indent="-342891" algn="r" eaLnBrk="0" hangingPunct="0">
              <a:defRPr/>
            </a:pPr>
            <a:endParaRPr lang="en-US" sz="2400" dirty="0">
              <a:solidFill>
                <a:srgbClr val="FF0000"/>
              </a:solidFill>
              <a:latin typeface="Trebuchet MS" pitchFamily="34" charset="0"/>
            </a:endParaRPr>
          </a:p>
        </p:txBody>
      </p:sp>
      <p:sp>
        <p:nvSpPr>
          <p:cNvPr id="7" name="Content Placeholder 2"/>
          <p:cNvSpPr txBox="1">
            <a:spLocks/>
          </p:cNvSpPr>
          <p:nvPr/>
        </p:nvSpPr>
        <p:spPr>
          <a:xfrm>
            <a:off x="609600" y="1905000"/>
            <a:ext cx="10972800" cy="4724400"/>
          </a:xfrm>
          <a:prstGeom prst="rect">
            <a:avLst/>
          </a:prstGeom>
        </p:spPr>
        <p:txBody>
          <a:bodyPr/>
          <a:lstStyle/>
          <a:p>
            <a:pPr algn="just">
              <a:buFont typeface="Wingdings" pitchFamily="2" charset="2"/>
              <a:buChar char="§"/>
            </a:pPr>
            <a:r>
              <a:rPr lang="en-US" sz="2000" b="0" i="0" dirty="0">
                <a:solidFill>
                  <a:srgbClr val="0000FF"/>
                </a:solidFill>
                <a:effectLst/>
                <a:latin typeface="Trebuchet MS" panose="020B0603020202020204" pitchFamily="34" charset="0"/>
              </a:rPr>
              <a:t> Attendance information has always been an important part of university management. However, some opportunistic students may consign others to punch their timecards, which hampers the authenticity of attendance and effectiveness of record keeping. </a:t>
            </a:r>
          </a:p>
          <a:p>
            <a:pPr algn="just"/>
            <a:endParaRPr lang="en-US" sz="2000" b="0" i="0" dirty="0">
              <a:solidFill>
                <a:srgbClr val="0000FF"/>
              </a:solidFill>
              <a:effectLst/>
              <a:latin typeface="Trebuchet MS" panose="020B0603020202020204" pitchFamily="34" charset="0"/>
            </a:endParaRPr>
          </a:p>
          <a:p>
            <a:pPr algn="just">
              <a:buFont typeface="Wingdings" pitchFamily="2" charset="2"/>
              <a:buChar char="§"/>
            </a:pPr>
            <a:r>
              <a:rPr lang="en-US" sz="2000" b="0" i="0" dirty="0">
                <a:solidFill>
                  <a:srgbClr val="0000FF"/>
                </a:solidFill>
                <a:effectLst/>
                <a:latin typeface="Trebuchet MS" panose="020B0603020202020204" pitchFamily="34" charset="0"/>
              </a:rPr>
              <a:t> Most of colleges and universities use the traditional lighting system where we have a switch to control the lighting. Most of us i.e., students and faculty members are habituated towards leaving the classroom without switching the lights and fans, which leads to unnecessary consumption of energy for organization and paying huge amount of bill from their budget.</a:t>
            </a:r>
            <a:r>
              <a:rPr lang="en-US" sz="2000" b="0" i="0" dirty="0">
                <a:solidFill>
                  <a:srgbClr val="0000FF"/>
                </a:solidFill>
                <a:effectLst/>
                <a:latin typeface="Arial" panose="020B0604020202020204" pitchFamily="34" charset="0"/>
              </a:rPr>
              <a:t> </a:t>
            </a:r>
          </a:p>
          <a:p>
            <a:pPr algn="just">
              <a:buFont typeface="Wingdings" pitchFamily="2" charset="2"/>
              <a:buChar char="§"/>
            </a:pPr>
            <a:endParaRPr lang="en-US" sz="2000" dirty="0">
              <a:solidFill>
                <a:srgbClr val="0000FF"/>
              </a:solidFill>
              <a:latin typeface="Arial" panose="020B0604020202020204" pitchFamily="34" charset="0"/>
            </a:endParaRPr>
          </a:p>
          <a:p>
            <a:pPr algn="just">
              <a:buFont typeface="Wingdings" pitchFamily="2" charset="2"/>
              <a:buChar char="§"/>
            </a:pPr>
            <a:r>
              <a:rPr lang="en-US" sz="2000" b="0" i="0" dirty="0">
                <a:solidFill>
                  <a:srgbClr val="0000FF"/>
                </a:solidFill>
                <a:effectLst/>
                <a:latin typeface="Trebuchet MS" panose="020B0603020202020204" pitchFamily="34" charset="0"/>
              </a:rPr>
              <a:t> The system developed will control lighting in particular area of classroom based on the presence of human using relay control compared to the one placed in ceiling which would switch on or off based on presence of human in room irrespective of position.</a:t>
            </a:r>
          </a:p>
          <a:p>
            <a:pPr algn="just">
              <a:buFont typeface="Wingdings" pitchFamily="2" charset="2"/>
              <a:buChar char="§"/>
            </a:pPr>
            <a:endParaRPr lang="en-US" sz="2000" dirty="0">
              <a:solidFill>
                <a:srgbClr val="0000FF"/>
              </a:solidFill>
              <a:latin typeface="Trebuchet MS" panose="020B0603020202020204" pitchFamily="34" charset="0"/>
              <a:ea typeface="Cambria" panose="02040503050406030204" pitchFamily="18" charset="0"/>
            </a:endParaRPr>
          </a:p>
        </p:txBody>
      </p:sp>
    </p:spTree>
    <p:extLst>
      <p:ext uri="{BB962C8B-B14F-4D97-AF65-F5344CB8AC3E}">
        <p14:creationId xmlns:p14="http://schemas.microsoft.com/office/powerpoint/2010/main" val="147796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830997"/>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 in Review 2</a:t>
            </a:r>
          </a:p>
          <a:p>
            <a:pPr marL="342891" indent="-342891" algn="r" eaLnBrk="0" hangingPunct="0">
              <a:defRPr/>
            </a:pPr>
            <a:endParaRPr lang="en-US" sz="2400" dirty="0">
              <a:solidFill>
                <a:srgbClr val="FF0000"/>
              </a:solidFill>
              <a:latin typeface="Trebuchet MS" pitchFamily="34" charset="0"/>
            </a:endParaRPr>
          </a:p>
        </p:txBody>
      </p:sp>
      <p:sp>
        <p:nvSpPr>
          <p:cNvPr id="7" name="Content Placeholder 2"/>
          <p:cNvSpPr txBox="1">
            <a:spLocks/>
          </p:cNvSpPr>
          <p:nvPr/>
        </p:nvSpPr>
        <p:spPr>
          <a:xfrm>
            <a:off x="685800" y="1905000"/>
            <a:ext cx="5791200" cy="4724400"/>
          </a:xfrm>
          <a:prstGeom prst="rect">
            <a:avLst/>
          </a:prstGeom>
        </p:spPr>
        <p:txBody>
          <a:bodyPr/>
          <a:lstStyle/>
          <a:p>
            <a:pPr algn="l"/>
            <a:r>
              <a:rPr lang="en-US" sz="2000" b="1" i="0" dirty="0">
                <a:solidFill>
                  <a:srgbClr val="0000FF"/>
                </a:solidFill>
                <a:effectLst/>
                <a:latin typeface="Trebuchet MS" panose="020B0603020202020204" pitchFamily="34" charset="0"/>
              </a:rPr>
              <a:t>- Type of Sensors that Can Be Used in a Smart University:</a:t>
            </a:r>
          </a:p>
          <a:p>
            <a:pPr algn="l"/>
            <a:endParaRPr lang="en-US" sz="2000" b="1" i="0" dirty="0">
              <a:solidFill>
                <a:srgbClr val="0000FF"/>
              </a:solidFill>
              <a:effectLst/>
              <a:latin typeface="Trebuchet MS" panose="020B0603020202020204" pitchFamily="34" charset="0"/>
            </a:endParaRPr>
          </a:p>
          <a:p>
            <a:pPr algn="l"/>
            <a:r>
              <a:rPr lang="en-US" sz="2000" b="0" i="0" dirty="0">
                <a:solidFill>
                  <a:srgbClr val="0000FF"/>
                </a:solidFill>
                <a:effectLst/>
                <a:latin typeface="Trebuchet MS" panose="020B0603020202020204" pitchFamily="34" charset="0"/>
              </a:rPr>
              <a:t>Sensors and technologies can be identified</a:t>
            </a:r>
          </a:p>
          <a:p>
            <a:pPr algn="l"/>
            <a:r>
              <a:rPr lang="en-US" sz="2000" b="0" i="0" dirty="0">
                <a:solidFill>
                  <a:srgbClr val="0000FF"/>
                </a:solidFill>
                <a:effectLst/>
                <a:latin typeface="Trebuchet MS" panose="020B0603020202020204" pitchFamily="34" charset="0"/>
              </a:rPr>
              <a:t>depending on their usefulness in a university</a:t>
            </a:r>
          </a:p>
          <a:p>
            <a:pPr algn="l"/>
            <a:r>
              <a:rPr lang="en-US" sz="2000" b="0" i="0" dirty="0">
                <a:solidFill>
                  <a:srgbClr val="0000FF"/>
                </a:solidFill>
                <a:effectLst/>
                <a:latin typeface="Trebuchet MS" panose="020B0603020202020204" pitchFamily="34" charset="0"/>
              </a:rPr>
              <a:t>campus; then they can be used</a:t>
            </a:r>
          </a:p>
          <a:p>
            <a:pPr algn="l"/>
            <a:r>
              <a:rPr lang="en-US" sz="2000" b="0" i="0" dirty="0">
                <a:solidFill>
                  <a:srgbClr val="0000FF"/>
                </a:solidFill>
                <a:effectLst/>
                <a:latin typeface="Trebuchet MS" panose="020B0603020202020204" pitchFamily="34" charset="0"/>
              </a:rPr>
              <a:t>and after that split in the following categories:</a:t>
            </a:r>
          </a:p>
          <a:p>
            <a:pPr algn="just">
              <a:buFont typeface="Wingdings" pitchFamily="2" charset="2"/>
              <a:buChar char="§"/>
            </a:pPr>
            <a:endParaRPr lang="en-US" sz="2000" dirty="0">
              <a:solidFill>
                <a:srgbClr val="0000FF"/>
              </a:solidFill>
              <a:latin typeface="Trebuchet MS" panose="020B0603020202020204" pitchFamily="34" charset="0"/>
              <a:ea typeface="Cambria" panose="02040503050406030204" pitchFamily="18" charset="0"/>
            </a:endParaRPr>
          </a:p>
        </p:txBody>
      </p:sp>
      <p:pic>
        <p:nvPicPr>
          <p:cNvPr id="2" name="Picture 1">
            <a:extLst>
              <a:ext uri="{FF2B5EF4-FFF2-40B4-BE49-F238E27FC236}">
                <a16:creationId xmlns:a16="http://schemas.microsoft.com/office/drawing/2014/main" id="{4EC08ADA-DF1C-4EB3-A4C2-4D74D7A005EE}"/>
              </a:ext>
            </a:extLst>
          </p:cNvPr>
          <p:cNvPicPr>
            <a:picLocks noChangeAspect="1"/>
          </p:cNvPicPr>
          <p:nvPr/>
        </p:nvPicPr>
        <p:blipFill>
          <a:blip r:embed="rId3"/>
          <a:stretch>
            <a:fillRect/>
          </a:stretch>
        </p:blipFill>
        <p:spPr>
          <a:xfrm>
            <a:off x="6141290" y="1940869"/>
            <a:ext cx="5091019" cy="4267200"/>
          </a:xfrm>
          <a:prstGeom prst="rect">
            <a:avLst/>
          </a:prstGeom>
        </p:spPr>
      </p:pic>
    </p:spTree>
    <p:extLst>
      <p:ext uri="{BB962C8B-B14F-4D97-AF65-F5344CB8AC3E}">
        <p14:creationId xmlns:p14="http://schemas.microsoft.com/office/powerpoint/2010/main" val="226522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457200" y="2057400"/>
            <a:ext cx="10896600" cy="3902261"/>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 Provide the suggestions and remarks given by the Guide:</a:t>
            </a:r>
          </a:p>
          <a:p>
            <a:pPr marL="800091" indent="-457200" algn="just" eaLnBrk="0" hangingPunct="0">
              <a:spcBef>
                <a:spcPct val="20000"/>
              </a:spcBef>
              <a:buFont typeface="+mj-lt"/>
              <a:buAutoNum type="arabicPeriod"/>
              <a:defRPr/>
            </a:pPr>
            <a:r>
              <a:rPr lang="en-IN" sz="2400" kern="0" dirty="0">
                <a:solidFill>
                  <a:srgbClr val="0000FF"/>
                </a:solidFill>
                <a:latin typeface="Trebuchet MS" pitchFamily="34" charset="0"/>
              </a:rPr>
              <a:t>Extension of Project to Smart Campus.</a:t>
            </a:r>
          </a:p>
          <a:p>
            <a:pPr marL="800091" indent="-457200" algn="just" eaLnBrk="0" hangingPunct="0">
              <a:spcBef>
                <a:spcPct val="20000"/>
              </a:spcBef>
              <a:buFont typeface="+mj-lt"/>
              <a:buAutoNum type="arabicPeriod"/>
              <a:defRPr/>
            </a:pPr>
            <a:r>
              <a:rPr lang="en-IN" sz="2400" kern="0" dirty="0">
                <a:solidFill>
                  <a:srgbClr val="0000FF"/>
                </a:solidFill>
                <a:latin typeface="Trebuchet MS" pitchFamily="34" charset="0"/>
              </a:rPr>
              <a:t>Type of ML/AI analysis used for the Project.</a:t>
            </a:r>
          </a:p>
          <a:p>
            <a:pPr marL="800091" indent="-457200" algn="just" eaLnBrk="0" hangingPunct="0">
              <a:spcBef>
                <a:spcPct val="20000"/>
              </a:spcBef>
              <a:buFont typeface="+mj-lt"/>
              <a:buAutoNum type="arabicPeriod"/>
              <a:defRPr/>
            </a:pPr>
            <a:r>
              <a:rPr lang="en-IN" sz="2400" kern="0" dirty="0">
                <a:solidFill>
                  <a:srgbClr val="0000FF"/>
                </a:solidFill>
                <a:latin typeface="Trebuchet MS" pitchFamily="34" charset="0"/>
              </a:rPr>
              <a:t>Add Humanitarian side to the Project.</a:t>
            </a:r>
          </a:p>
          <a:p>
            <a:pPr marL="342891" indent="12700" algn="just" eaLnBrk="0" hangingPunct="0">
              <a:spcBef>
                <a:spcPct val="20000"/>
              </a:spcBef>
              <a:buFont typeface="Wingdings" pitchFamily="2" charset="2"/>
              <a:buChar char="§"/>
              <a:defRPr/>
            </a:pPr>
            <a:endParaRPr lang="en-IN" sz="2400" kern="0" dirty="0">
              <a:solidFill>
                <a:srgbClr val="0000FF"/>
              </a:solidFill>
              <a:latin typeface="Trebuchet MS" pitchFamily="34" charset="0"/>
            </a:endParaRPr>
          </a:p>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 Mention the feasibility on the same showing the progress:</a:t>
            </a:r>
          </a:p>
          <a:p>
            <a:pPr marL="800091" indent="-457200" algn="just" eaLnBrk="0" hangingPunct="0">
              <a:spcBef>
                <a:spcPct val="20000"/>
              </a:spcBef>
              <a:buFont typeface="+mj-lt"/>
              <a:buAutoNum type="arabicPeriod"/>
              <a:defRPr/>
            </a:pPr>
            <a:r>
              <a:rPr lang="en-IN" sz="2400" kern="0" dirty="0">
                <a:solidFill>
                  <a:srgbClr val="0000FF"/>
                </a:solidFill>
                <a:latin typeface="Trebuchet MS" pitchFamily="34" charset="0"/>
              </a:rPr>
              <a:t>We have plans to extend it but it all depends upon the time available.</a:t>
            </a:r>
          </a:p>
          <a:p>
            <a:pPr marL="800091" indent="-457200" algn="just" eaLnBrk="0" hangingPunct="0">
              <a:spcBef>
                <a:spcPct val="20000"/>
              </a:spcBef>
              <a:buFont typeface="+mj-lt"/>
              <a:buAutoNum type="arabicPeriod"/>
              <a:defRPr/>
            </a:pPr>
            <a:r>
              <a:rPr lang="en-IN" sz="2400" kern="0" dirty="0">
                <a:solidFill>
                  <a:srgbClr val="0000FF"/>
                </a:solidFill>
                <a:latin typeface="Trebuchet MS" pitchFamily="34" charset="0"/>
              </a:rPr>
              <a:t>Any Multi-class ML Analysis. </a:t>
            </a:r>
          </a:p>
          <a:p>
            <a:pPr marL="800091" indent="-457200" algn="just" eaLnBrk="0" hangingPunct="0">
              <a:spcBef>
                <a:spcPct val="20000"/>
              </a:spcBef>
              <a:buFont typeface="+mj-lt"/>
              <a:buAutoNum type="arabicPeriod"/>
              <a:defRPr/>
            </a:pPr>
            <a:r>
              <a:rPr lang="en-IN" sz="2400" kern="0" dirty="0">
                <a:solidFill>
                  <a:srgbClr val="0000FF"/>
                </a:solidFill>
                <a:latin typeface="Trebuchet MS" pitchFamily="34" charset="0"/>
              </a:rPr>
              <a:t>Extra food distribution using Shortest-Path Algorithm.</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algn="r" eaLnBrk="0" hangingPunct="0">
              <a:defRPr/>
            </a:pPr>
            <a:r>
              <a:rPr lang="en-US" sz="2400" dirty="0">
                <a:solidFill>
                  <a:srgbClr val="FF0000"/>
                </a:solidFill>
                <a:latin typeface="Trebuchet MS" pitchFamily="34" charset="0"/>
                <a:sym typeface="Trebuchet MS"/>
              </a:rPr>
              <a:t>Suggestions from Review – 2</a:t>
            </a:r>
          </a:p>
        </p:txBody>
      </p:sp>
    </p:spTree>
    <p:extLst>
      <p:ext uri="{BB962C8B-B14F-4D97-AF65-F5344CB8AC3E}">
        <p14:creationId xmlns:p14="http://schemas.microsoft.com/office/powerpoint/2010/main" val="420536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47" name="Google Shape;47;p6"/>
          <p:cNvSpPr txBox="1"/>
          <p:nvPr/>
        </p:nvSpPr>
        <p:spPr>
          <a:xfrm>
            <a:off x="0" y="3124200"/>
            <a:ext cx="11658600" cy="1786650"/>
          </a:xfrm>
          <a:prstGeom prst="rect">
            <a:avLst/>
          </a:prstGeom>
          <a:noFill/>
          <a:ln>
            <a:noFill/>
          </a:ln>
        </p:spPr>
        <p:txBody>
          <a:bodyPr spcFirstLastPara="1" wrap="square" lIns="91425" tIns="45700" rIns="91425" bIns="45700" anchor="ctr" anchorCtr="0">
            <a:noAutofit/>
          </a:bodyPr>
          <a:lstStyle/>
          <a:p>
            <a:pPr marL="457200" algn="just">
              <a:spcBef>
                <a:spcPts val="480"/>
              </a:spcBef>
              <a:spcAft>
                <a:spcPts val="0"/>
              </a:spcAft>
            </a:pPr>
            <a:r>
              <a:rPr lang="en-US" sz="2400" b="1" dirty="0">
                <a:solidFill>
                  <a:srgbClr val="0000FF"/>
                </a:solidFill>
                <a:latin typeface="Trebuchet MS"/>
              </a:rPr>
              <a:t>Novelty/ Uniqueness of the Project:</a:t>
            </a:r>
          </a:p>
          <a:p>
            <a:pPr marL="800100" indent="-342900" algn="just">
              <a:spcBef>
                <a:spcPts val="480"/>
              </a:spcBef>
              <a:spcAft>
                <a:spcPts val="0"/>
              </a:spcAft>
              <a:buClr>
                <a:srgbClr val="FF0000"/>
              </a:buClr>
              <a:buFont typeface="Arial" panose="020B0604020202020204" pitchFamily="34" charset="0"/>
              <a:buChar char="•"/>
            </a:pPr>
            <a:r>
              <a:rPr lang="en-US" sz="2400" dirty="0">
                <a:solidFill>
                  <a:srgbClr val="0000FF"/>
                </a:solidFill>
                <a:latin typeface="Trebuchet MS"/>
              </a:rPr>
              <a:t>Automated yet reliable attendance system that would help improve classroom learning. Fool proof solution is important keeping in mind the innovative ways students find to bypass attendance systems.</a:t>
            </a:r>
          </a:p>
          <a:p>
            <a:pPr marL="800100" indent="-342900" algn="just">
              <a:spcBef>
                <a:spcPts val="480"/>
              </a:spcBef>
              <a:spcAft>
                <a:spcPts val="0"/>
              </a:spcAft>
              <a:buClr>
                <a:srgbClr val="FF0000"/>
              </a:buClr>
              <a:buFont typeface="Arial" panose="020B0604020202020204" pitchFamily="34" charset="0"/>
              <a:buChar char="•"/>
            </a:pPr>
            <a:r>
              <a:rPr lang="en-US" sz="2400" dirty="0">
                <a:solidFill>
                  <a:srgbClr val="0000FF"/>
                </a:solidFill>
                <a:latin typeface="Trebuchet MS"/>
              </a:rPr>
              <a:t>Real-time implementation that is independent of the wiring system and hence may be extended to Government schools and colleges, in order to reduce their electricity costs.</a:t>
            </a:r>
          </a:p>
          <a:p>
            <a:pPr marL="800100" indent="-342900" algn="just">
              <a:spcBef>
                <a:spcPts val="480"/>
              </a:spcBef>
              <a:spcAft>
                <a:spcPts val="0"/>
              </a:spcAft>
              <a:buClr>
                <a:srgbClr val="FF0000"/>
              </a:buClr>
              <a:buFont typeface="Arial" panose="020B0604020202020204" pitchFamily="34" charset="0"/>
              <a:buChar char="•"/>
            </a:pPr>
            <a:r>
              <a:rPr lang="en-US" sz="2400" dirty="0">
                <a:solidFill>
                  <a:srgbClr val="0000FF"/>
                </a:solidFill>
                <a:latin typeface="Trebuchet MS"/>
              </a:rPr>
              <a:t>Help reduce harmful effects of unsolicited energy consumption on the environment and save our planet for future generations.</a:t>
            </a:r>
          </a:p>
          <a:p>
            <a:pPr marL="457200" algn="just">
              <a:spcBef>
                <a:spcPts val="480"/>
              </a:spcBef>
              <a:spcAft>
                <a:spcPts val="0"/>
              </a:spcAft>
            </a:pPr>
            <a:endParaRPr lang="en-US" sz="2400" dirty="0">
              <a:solidFill>
                <a:srgbClr val="0000FF"/>
              </a:solidFill>
              <a:latin typeface="Trebuchet MS"/>
            </a:endParaRPr>
          </a:p>
        </p:txBody>
      </p:sp>
    </p:spTree>
    <p:extLst>
      <p:ext uri="{BB962C8B-B14F-4D97-AF65-F5344CB8AC3E}">
        <p14:creationId xmlns:p14="http://schemas.microsoft.com/office/powerpoint/2010/main" val="316707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 -1</a:t>
            </a:r>
            <a:endParaRPr lang="en-US" sz="2400" dirty="0"/>
          </a:p>
        </p:txBody>
      </p:sp>
      <p:sp>
        <p:nvSpPr>
          <p:cNvPr id="54" name="Google Shape;54;p7"/>
          <p:cNvSpPr txBox="1"/>
          <p:nvPr/>
        </p:nvSpPr>
        <p:spPr>
          <a:xfrm>
            <a:off x="685800" y="1295400"/>
            <a:ext cx="10972800" cy="5220525"/>
          </a:xfrm>
          <a:prstGeom prst="rect">
            <a:avLst/>
          </a:prstGeom>
          <a:noFill/>
          <a:ln>
            <a:noFill/>
          </a:ln>
        </p:spPr>
        <p:txBody>
          <a:bodyPr spcFirstLastPara="1" wrap="square" lIns="91425" tIns="45700" rIns="91425" bIns="45700" anchor="ctr" anchorCtr="0">
            <a:noAutofit/>
          </a:bodyPr>
          <a:lstStyle/>
          <a:p>
            <a:pPr algn="l"/>
            <a:r>
              <a:rPr lang="en-US" sz="2400" b="1" dirty="0">
                <a:solidFill>
                  <a:srgbClr val="0000FF"/>
                </a:solidFill>
                <a:latin typeface="Trebuchet MS" panose="020B0603020202020204" pitchFamily="34" charset="0"/>
              </a:rPr>
              <a:t>Attendance:</a:t>
            </a:r>
          </a:p>
          <a:p>
            <a:pPr algn="l"/>
            <a:endParaRPr lang="en-US" sz="2400" b="1" i="0" u="none" strike="noStrike" baseline="0" dirty="0">
              <a:solidFill>
                <a:srgbClr val="0000FF"/>
              </a:solidFill>
              <a:latin typeface="Trebuchet MS" panose="020B0603020202020204" pitchFamily="34" charset="0"/>
            </a:endParaRPr>
          </a:p>
          <a:p>
            <a:pPr marL="457200" indent="-457200" algn="l">
              <a:buClr>
                <a:srgbClr val="FF0000"/>
              </a:buClr>
              <a:buFont typeface="+mj-lt"/>
              <a:buAutoNum type="arabicPeriod"/>
            </a:pPr>
            <a:r>
              <a:rPr lang="en-US" sz="2400" i="0" u="none" strike="noStrike" baseline="0" dirty="0">
                <a:solidFill>
                  <a:srgbClr val="0000FF"/>
                </a:solidFill>
                <a:latin typeface="Trebuchet MS" panose="020B0603020202020204" pitchFamily="34" charset="0"/>
              </a:rPr>
              <a:t>Attendance can be taken electronically by means of a biometric optical </a:t>
            </a:r>
            <a:r>
              <a:rPr lang="en-IN" sz="2400" i="0" u="none" strike="noStrike" baseline="0" dirty="0">
                <a:solidFill>
                  <a:srgbClr val="0000FF"/>
                </a:solidFill>
                <a:latin typeface="Trebuchet MS" panose="020B0603020202020204" pitchFamily="34" charset="0"/>
              </a:rPr>
              <a:t>fingerprint scanner.</a:t>
            </a:r>
          </a:p>
          <a:p>
            <a:pPr marL="457200" indent="-457200" algn="l">
              <a:buClr>
                <a:srgbClr val="FF0000"/>
              </a:buClr>
              <a:buFont typeface="+mj-lt"/>
              <a:buAutoNum type="arabicPeriod"/>
            </a:pPr>
            <a:endParaRPr lang="en-IN" sz="2400" i="0" u="none" strike="noStrike" baseline="0" dirty="0">
              <a:solidFill>
                <a:srgbClr val="0000FF"/>
              </a:solidFill>
              <a:latin typeface="Trebuchet MS" panose="020B0603020202020204" pitchFamily="34" charset="0"/>
            </a:endParaRPr>
          </a:p>
          <a:p>
            <a:pPr marL="457200" indent="-457200" algn="l">
              <a:buClr>
                <a:srgbClr val="FF0000"/>
              </a:buClr>
              <a:buFont typeface="+mj-lt"/>
              <a:buAutoNum type="arabicPeriod"/>
            </a:pPr>
            <a:r>
              <a:rPr lang="en-US" sz="2400" i="0" u="none" strike="noStrike" baseline="0" dirty="0">
                <a:solidFill>
                  <a:srgbClr val="0000FF"/>
                </a:solidFill>
                <a:latin typeface="Trebuchet MS" panose="020B0603020202020204" pitchFamily="34" charset="0"/>
              </a:rPr>
              <a:t>Security and integrity can be ensured by making the biometric module portable and modular - a small phone sized module carried by the teachers.</a:t>
            </a:r>
          </a:p>
          <a:p>
            <a:pPr marL="457200" indent="-457200" algn="l">
              <a:buClr>
                <a:srgbClr val="FF0000"/>
              </a:buClr>
              <a:buFont typeface="+mj-lt"/>
              <a:buAutoNum type="arabicPeriod"/>
            </a:pPr>
            <a:endParaRPr lang="en-US" sz="2400" i="0" u="none" strike="noStrike" baseline="0" dirty="0">
              <a:solidFill>
                <a:srgbClr val="0000FF"/>
              </a:solidFill>
              <a:latin typeface="Trebuchet MS" panose="020B0603020202020204" pitchFamily="34" charset="0"/>
            </a:endParaRPr>
          </a:p>
          <a:p>
            <a:pPr marL="457200" indent="-457200" algn="l">
              <a:buClr>
                <a:srgbClr val="FF0000"/>
              </a:buClr>
              <a:buFont typeface="+mj-lt"/>
              <a:buAutoNum type="arabicPeriod"/>
            </a:pPr>
            <a:r>
              <a:rPr lang="en-US" sz="2400" i="0" u="none" strike="noStrike" baseline="0" dirty="0">
                <a:solidFill>
                  <a:srgbClr val="0000FF"/>
                </a:solidFill>
                <a:latin typeface="Trebuchet MS" panose="020B0603020202020204" pitchFamily="34" charset="0"/>
              </a:rPr>
              <a:t>The teacher can pass around/have each of the students scan their prints and register their attendance with no manual intervention.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711</TotalTime>
  <Words>1060</Words>
  <Application>Microsoft Office PowerPoint</Application>
  <PresentationFormat>Widescreen</PresentationFormat>
  <Paragraphs>148</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Bhavan Naik</cp:lastModifiedBy>
  <cp:revision>182</cp:revision>
  <dcterms:created xsi:type="dcterms:W3CDTF">2020-11-22T08:14:37Z</dcterms:created>
  <dcterms:modified xsi:type="dcterms:W3CDTF">2021-04-11T13:18:00Z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