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799" r:id="rId2"/>
    <p:sldId id="800" r:id="rId3"/>
    <p:sldId id="801" r:id="rId4"/>
    <p:sldId id="810" r:id="rId5"/>
    <p:sldId id="815" r:id="rId6"/>
    <p:sldId id="811" r:id="rId7"/>
    <p:sldId id="8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46CF8-0E11-479F-A6E4-552C31B7B2F9}"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C2F96-6DED-4AB2-9B93-C314B43AF866}" type="slidenum">
              <a:rPr lang="en-US" smtClean="0"/>
              <a:t>‹#›</a:t>
            </a:fld>
            <a:endParaRPr lang="en-US"/>
          </a:p>
        </p:txBody>
      </p:sp>
    </p:spTree>
    <p:extLst>
      <p:ext uri="{BB962C8B-B14F-4D97-AF65-F5344CB8AC3E}">
        <p14:creationId xmlns:p14="http://schemas.microsoft.com/office/powerpoint/2010/main" val="9002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7</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6D9C-E7D3-491A-B89A-5C6DAD75A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A63B6A-1A9F-4580-9B07-054FF8A5A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8AE19-1DAD-41CE-BC7B-38E090EB8B87}"/>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5" name="Footer Placeholder 4">
            <a:extLst>
              <a:ext uri="{FF2B5EF4-FFF2-40B4-BE49-F238E27FC236}">
                <a16:creationId xmlns:a16="http://schemas.microsoft.com/office/drawing/2014/main" id="{CF755D1C-E283-4DBD-92D2-4C27CECD8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D414C-C9F8-48F0-90C4-4D20BF5FE7E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14049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F362-BEE7-4350-9F86-361A012448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C0E728-72BD-497A-9B7F-5324CA46A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6B60F-CE87-4333-A85D-734680630835}"/>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5" name="Footer Placeholder 4">
            <a:extLst>
              <a:ext uri="{FF2B5EF4-FFF2-40B4-BE49-F238E27FC236}">
                <a16:creationId xmlns:a16="http://schemas.microsoft.com/office/drawing/2014/main" id="{755A1849-25D5-4868-B433-82C162B3D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B56DE-F32D-4282-BB0B-B500A97132CC}"/>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89475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38354-29C1-43FF-A6ED-1895C0F3C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BAB511-233D-405B-B55E-AEC9C37EA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D146B-CBFA-43D1-9F13-F137A0BFE17D}"/>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5" name="Footer Placeholder 4">
            <a:extLst>
              <a:ext uri="{FF2B5EF4-FFF2-40B4-BE49-F238E27FC236}">
                <a16:creationId xmlns:a16="http://schemas.microsoft.com/office/drawing/2014/main" id="{BA430D83-D494-4E0A-944E-E72739CD4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F06F7-101F-4074-91C8-69964DAA63C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2764944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6451006"/>
            <a:ext cx="4114800" cy="365125"/>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838200" y="1517861"/>
            <a:ext cx="10515600" cy="46591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838200" y="227340"/>
            <a:ext cx="10515600" cy="990709"/>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000" dirty="0"/>
              <a:t>Sub heading</a:t>
            </a:r>
            <a:endParaRPr lang="en-GB" dirty="0"/>
          </a:p>
        </p:txBody>
      </p:sp>
    </p:spTree>
    <p:extLst>
      <p:ext uri="{BB962C8B-B14F-4D97-AF65-F5344CB8AC3E}">
        <p14:creationId xmlns:p14="http://schemas.microsoft.com/office/powerpoint/2010/main" val="10865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286C-94F6-483C-B6E4-F424000D8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19FA5-9C4E-4F09-9BA1-CD9517DBB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15FE1-B981-444F-9083-0FA0BE0016C7}"/>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5" name="Footer Placeholder 4">
            <a:extLst>
              <a:ext uri="{FF2B5EF4-FFF2-40B4-BE49-F238E27FC236}">
                <a16:creationId xmlns:a16="http://schemas.microsoft.com/office/drawing/2014/main" id="{41F57CCE-3664-4BAF-92EE-1BD09A5DC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23EEF-8326-45DF-AA05-55798367850A}"/>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268046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91BF-57FF-41B4-B122-420E49F2C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FAE24-3345-4E47-B8AA-B0AD0AD61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6771D-8D95-4997-961C-CBD7F7A0E1A7}"/>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5" name="Footer Placeholder 4">
            <a:extLst>
              <a:ext uri="{FF2B5EF4-FFF2-40B4-BE49-F238E27FC236}">
                <a16:creationId xmlns:a16="http://schemas.microsoft.com/office/drawing/2014/main" id="{99AFBBA9-A88D-4AB1-A120-766301337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07AA7-8BF5-4BA9-A9DC-30C3BABE1C44}"/>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36810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CE2A-7DEE-49BD-8197-303800B16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77F410-A6F6-41FF-9011-35DCC30A9D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A9283-227F-40D8-BC77-83EC1722C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F42EA9-03E9-49DC-9B73-C747487EADF1}"/>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6" name="Footer Placeholder 5">
            <a:extLst>
              <a:ext uri="{FF2B5EF4-FFF2-40B4-BE49-F238E27FC236}">
                <a16:creationId xmlns:a16="http://schemas.microsoft.com/office/drawing/2014/main" id="{72C514DE-65C4-4AF1-A216-FF8D03700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48AE8-30FB-4AF6-84E0-3C6594E740D7}"/>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72309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E28C-73B2-457E-BE40-70706B089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94E469-170E-4475-BFDB-2371F70A9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C9F3A-94B9-4AC5-AF09-B17005AEC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C4666B-A45D-49AE-9BE1-018A19F77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5A601-9EDA-45DE-9CC1-05F57D975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602BFF-A59D-4E9D-BB22-FD114217DC72}"/>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8" name="Footer Placeholder 7">
            <a:extLst>
              <a:ext uri="{FF2B5EF4-FFF2-40B4-BE49-F238E27FC236}">
                <a16:creationId xmlns:a16="http://schemas.microsoft.com/office/drawing/2014/main" id="{57D68938-9977-4546-8DE7-5827A8FEB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64027-105A-48A9-90C1-983D78184223}"/>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407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6720-DEC5-4615-9B97-702DBD6890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1DD4CD-DF18-4E0D-B7ED-9D2BA7A61FF1}"/>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4" name="Footer Placeholder 3">
            <a:extLst>
              <a:ext uri="{FF2B5EF4-FFF2-40B4-BE49-F238E27FC236}">
                <a16:creationId xmlns:a16="http://schemas.microsoft.com/office/drawing/2014/main" id="{F9C5932A-A547-478A-BAB0-64D4E30FAE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746F18-568A-444B-AB96-3D89BDB32D1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76447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76555-5E9F-406C-B8E0-AEF1E33994C9}"/>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3" name="Footer Placeholder 2">
            <a:extLst>
              <a:ext uri="{FF2B5EF4-FFF2-40B4-BE49-F238E27FC236}">
                <a16:creationId xmlns:a16="http://schemas.microsoft.com/office/drawing/2014/main" id="{653E96E3-8631-419B-88D0-F0DDF2A9E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E2F9B-D02B-4E01-98F6-E70F2A95BC6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181550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9BD5-1871-4BD7-8A4F-737A07F98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9F815-BC4E-4AAA-839D-EE970E479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77073B-2080-47ED-ADB7-5B7704C84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A7F4D-4A0F-4401-AE00-B9DAE8AD76C8}"/>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6" name="Footer Placeholder 5">
            <a:extLst>
              <a:ext uri="{FF2B5EF4-FFF2-40B4-BE49-F238E27FC236}">
                <a16:creationId xmlns:a16="http://schemas.microsoft.com/office/drawing/2014/main" id="{CA97E62F-16EF-4941-A3C4-B906110A5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97913-116D-4F17-B9A4-A1803499B568}"/>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73203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31BC-C14C-4884-ACCD-7D335DF564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DB9BFB-EAF3-43ED-85BF-D3D8C1EB4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727D74-B41D-4D0B-8025-881ABDFB9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79E6D-5E52-4D99-B45F-A66454A34194}"/>
              </a:ext>
            </a:extLst>
          </p:cNvPr>
          <p:cNvSpPr>
            <a:spLocks noGrp="1"/>
          </p:cNvSpPr>
          <p:nvPr>
            <p:ph type="dt" sz="half" idx="10"/>
          </p:nvPr>
        </p:nvSpPr>
        <p:spPr/>
        <p:txBody>
          <a:bodyPr/>
          <a:lstStyle/>
          <a:p>
            <a:fld id="{5F41504C-C3DC-43E3-A734-0BAD8F804FD7}" type="datetimeFigureOut">
              <a:rPr lang="en-US" smtClean="0"/>
              <a:t>9/15/2022</a:t>
            </a:fld>
            <a:endParaRPr lang="en-US"/>
          </a:p>
        </p:txBody>
      </p:sp>
      <p:sp>
        <p:nvSpPr>
          <p:cNvPr id="6" name="Footer Placeholder 5">
            <a:extLst>
              <a:ext uri="{FF2B5EF4-FFF2-40B4-BE49-F238E27FC236}">
                <a16:creationId xmlns:a16="http://schemas.microsoft.com/office/drawing/2014/main" id="{AADE1576-6328-45C1-9F5F-3553107E1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5E7A1-2CDB-405E-A96E-8F0E31F6FCEC}"/>
              </a:ext>
            </a:extLst>
          </p:cNvPr>
          <p:cNvSpPr>
            <a:spLocks noGrp="1"/>
          </p:cNvSpPr>
          <p:nvPr>
            <p:ph type="sldNum" sz="quarter" idx="12"/>
          </p:nvPr>
        </p:nvSpPr>
        <p:spPr/>
        <p:txBody>
          <a:bodyPr/>
          <a:lstStyle/>
          <a:p>
            <a:fld id="{1BEE97E9-191F-49E7-9860-00D1B746C9EE}" type="slidenum">
              <a:rPr lang="en-US" smtClean="0"/>
              <a:t>‹#›</a:t>
            </a:fld>
            <a:endParaRPr lang="en-US"/>
          </a:p>
        </p:txBody>
      </p:sp>
    </p:spTree>
    <p:extLst>
      <p:ext uri="{BB962C8B-B14F-4D97-AF65-F5344CB8AC3E}">
        <p14:creationId xmlns:p14="http://schemas.microsoft.com/office/powerpoint/2010/main" val="348622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58828-7638-41E5-B5BB-9AB6210A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FEE81F-F2FE-402A-A80C-BE525627C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FB2C0-19B9-4D03-8800-8DEA80E98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1504C-C3DC-43E3-A734-0BAD8F804FD7}" type="datetimeFigureOut">
              <a:rPr lang="en-US" smtClean="0"/>
              <a:t>9/15/2022</a:t>
            </a:fld>
            <a:endParaRPr lang="en-US"/>
          </a:p>
        </p:txBody>
      </p:sp>
      <p:sp>
        <p:nvSpPr>
          <p:cNvPr id="5" name="Footer Placeholder 4">
            <a:extLst>
              <a:ext uri="{FF2B5EF4-FFF2-40B4-BE49-F238E27FC236}">
                <a16:creationId xmlns:a16="http://schemas.microsoft.com/office/drawing/2014/main" id="{A2123497-30E2-4756-B8C7-45F650334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2A112B-BD29-443C-8A0B-741B0ACEC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E97E9-191F-49E7-9860-00D1B746C9EE}" type="slidenum">
              <a:rPr lang="en-US" smtClean="0"/>
              <a:t>‹#›</a:t>
            </a:fld>
            <a:endParaRPr lang="en-US"/>
          </a:p>
        </p:txBody>
      </p:sp>
    </p:spTree>
    <p:extLst>
      <p:ext uri="{BB962C8B-B14F-4D97-AF65-F5344CB8AC3E}">
        <p14:creationId xmlns:p14="http://schemas.microsoft.com/office/powerpoint/2010/main" val="264722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tiff"/><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Layout" Target="../slideLayouts/slideLayout12.xml"/><Relationship Id="rId5" Type="http://schemas.openxmlformats.org/officeDocument/2006/relationships/image" Target="../media/image2.tif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tiff"/><Relationship Id="rId1" Type="http://schemas.openxmlformats.org/officeDocument/2006/relationships/slideLayout" Target="../slideLayouts/slideLayout12.xml"/><Relationship Id="rId5" Type="http://schemas.openxmlformats.org/officeDocument/2006/relationships/image" Target="../media/image2.tif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476203" y="41870"/>
            <a:ext cx="5007428" cy="990709"/>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6422572" y="5486400"/>
            <a:ext cx="52578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351017" y="5508172"/>
            <a:ext cx="52578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51017" y="4786086"/>
            <a:ext cx="5257800"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351017" y="4064000"/>
            <a:ext cx="2558143"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155903" y="4064000"/>
            <a:ext cx="2452914"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541332" y="2350381"/>
            <a:ext cx="1070883" cy="1002791"/>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4537934" y="2282289"/>
            <a:ext cx="1070883" cy="1070883"/>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351089" y="2362463"/>
            <a:ext cx="1264523" cy="990709"/>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351017" y="2013858"/>
            <a:ext cx="1106265" cy="323165"/>
          </a:xfrm>
          <a:prstGeom prst="rect">
            <a:avLst/>
          </a:prstGeom>
          <a:noFill/>
        </p:spPr>
        <p:txBody>
          <a:bodyPr wrap="none" rtlCol="0">
            <a:spAutoFit/>
          </a:bodyPr>
          <a:lstStyle/>
          <a:p>
            <a:r>
              <a:rPr lang="en-US" sz="1500"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442312" y="1972421"/>
            <a:ext cx="1070999" cy="323165"/>
          </a:xfrm>
          <a:prstGeom prst="rect">
            <a:avLst/>
          </a:prstGeom>
          <a:noFill/>
        </p:spPr>
        <p:txBody>
          <a:bodyPr wrap="none" rtlCol="0">
            <a:spAutoFit/>
          </a:bodyPr>
          <a:lstStyle/>
          <a:p>
            <a:r>
              <a:rPr lang="en-US" sz="1500" dirty="0" err="1"/>
              <a:t>AppServers</a:t>
            </a:r>
            <a:endParaRPr lang="en-US" sz="1500"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4428460" y="1950649"/>
            <a:ext cx="985206" cy="323165"/>
          </a:xfrm>
          <a:prstGeom prst="rect">
            <a:avLst/>
          </a:prstGeom>
          <a:noFill/>
        </p:spPr>
        <p:txBody>
          <a:bodyPr wrap="none" rtlCol="0">
            <a:spAutoFit/>
          </a:bodyPr>
          <a:lstStyle/>
          <a:p>
            <a:r>
              <a:rPr lang="en-US" sz="1500"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6547758" y="92633"/>
            <a:ext cx="5007428" cy="990709"/>
          </a:xfrm>
          <a:prstGeom prst="rect">
            <a:avLst/>
          </a:prstGeom>
        </p:spPr>
        <p:txBody>
          <a:bodyPr vert="horz" lIns="91440" tIns="45720" rIns="91440" bIns="45720"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416"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6422572" y="4064000"/>
            <a:ext cx="5257800" cy="11028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6422572" y="1772204"/>
            <a:ext cx="2547257" cy="19833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1" name="Rectangle 30">
            <a:extLst>
              <a:ext uri="{FF2B5EF4-FFF2-40B4-BE49-F238E27FC236}">
                <a16:creationId xmlns:a16="http://schemas.microsoft.com/office/drawing/2014/main" id="{14F41087-CA99-EE4D-938D-184F40B1A8DC}"/>
              </a:ext>
            </a:extLst>
          </p:cNvPr>
          <p:cNvSpPr/>
          <p:nvPr/>
        </p:nvSpPr>
        <p:spPr>
          <a:xfrm>
            <a:off x="6479517" y="3234871"/>
            <a:ext cx="2424998"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6479517" y="2655181"/>
            <a:ext cx="1095274"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7831433" y="2667263"/>
            <a:ext cx="1073081"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6515101" y="2045498"/>
            <a:ext cx="632262" cy="495355"/>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7449517" y="2055155"/>
            <a:ext cx="484997" cy="454158"/>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8262908" y="2055155"/>
            <a:ext cx="492367" cy="492367"/>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6426955" y="1772204"/>
            <a:ext cx="909223" cy="271934"/>
          </a:xfrm>
          <a:prstGeom prst="rect">
            <a:avLst/>
          </a:prstGeom>
          <a:noFill/>
        </p:spPr>
        <p:txBody>
          <a:bodyPr wrap="none" rtlCol="0">
            <a:spAutoFit/>
          </a:bodyPr>
          <a:lstStyle/>
          <a:p>
            <a:r>
              <a:rPr lang="en-US" sz="1167"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7299560" y="1783848"/>
            <a:ext cx="877163" cy="271934"/>
          </a:xfrm>
          <a:prstGeom prst="rect">
            <a:avLst/>
          </a:prstGeom>
          <a:noFill/>
        </p:spPr>
        <p:txBody>
          <a:bodyPr wrap="none" rtlCol="0">
            <a:spAutoFit/>
          </a:bodyPr>
          <a:lstStyle/>
          <a:p>
            <a:r>
              <a:rPr lang="en-US" sz="1167" dirty="0" err="1"/>
              <a:t>AppServers</a:t>
            </a:r>
            <a:endParaRPr lang="en-US" sz="1167"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8112423" y="1783847"/>
            <a:ext cx="813043" cy="271934"/>
          </a:xfrm>
          <a:prstGeom prst="rect">
            <a:avLst/>
          </a:prstGeom>
          <a:noFill/>
        </p:spPr>
        <p:txBody>
          <a:bodyPr wrap="none" rtlCol="0">
            <a:spAutoFit/>
          </a:bodyPr>
          <a:lstStyle/>
          <a:p>
            <a:r>
              <a:rPr lang="en-US" sz="1167"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9082059" y="1784286"/>
            <a:ext cx="2547257" cy="19833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3" name="Rectangle 42">
            <a:extLst>
              <a:ext uri="{FF2B5EF4-FFF2-40B4-BE49-F238E27FC236}">
                <a16:creationId xmlns:a16="http://schemas.microsoft.com/office/drawing/2014/main" id="{CD55713E-4236-7344-B02C-6B63E639459B}"/>
              </a:ext>
            </a:extLst>
          </p:cNvPr>
          <p:cNvSpPr/>
          <p:nvPr/>
        </p:nvSpPr>
        <p:spPr>
          <a:xfrm>
            <a:off x="9139004" y="3246953"/>
            <a:ext cx="2424998"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9139005" y="2667263"/>
            <a:ext cx="1095274"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0490920" y="2679344"/>
            <a:ext cx="1073081"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9174588" y="2057579"/>
            <a:ext cx="632262" cy="495355"/>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109004" y="2067237"/>
            <a:ext cx="484997" cy="454158"/>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0922396" y="2067237"/>
            <a:ext cx="492367" cy="492367"/>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9086442" y="1784286"/>
            <a:ext cx="909223" cy="271934"/>
          </a:xfrm>
          <a:prstGeom prst="rect">
            <a:avLst/>
          </a:prstGeom>
          <a:noFill/>
        </p:spPr>
        <p:txBody>
          <a:bodyPr wrap="none" rtlCol="0">
            <a:spAutoFit/>
          </a:bodyPr>
          <a:lstStyle/>
          <a:p>
            <a:r>
              <a:rPr lang="en-US" sz="1167"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9959047" y="1795930"/>
            <a:ext cx="877163" cy="271934"/>
          </a:xfrm>
          <a:prstGeom prst="rect">
            <a:avLst/>
          </a:prstGeom>
          <a:noFill/>
        </p:spPr>
        <p:txBody>
          <a:bodyPr wrap="none" rtlCol="0">
            <a:spAutoFit/>
          </a:bodyPr>
          <a:lstStyle/>
          <a:p>
            <a:r>
              <a:rPr lang="en-US" sz="1167" dirty="0" err="1"/>
              <a:t>AppServers</a:t>
            </a:r>
            <a:endParaRPr lang="en-US" sz="1167"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0771910" y="1795929"/>
            <a:ext cx="813043" cy="271934"/>
          </a:xfrm>
          <a:prstGeom prst="rect">
            <a:avLst/>
          </a:prstGeom>
          <a:noFill/>
        </p:spPr>
        <p:txBody>
          <a:bodyPr wrap="none" rtlCol="0">
            <a:spAutoFit/>
          </a:bodyPr>
          <a:lstStyle/>
          <a:p>
            <a:r>
              <a:rPr lang="en-US" sz="1167"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6984727" y="1345801"/>
            <a:ext cx="1431802" cy="323165"/>
          </a:xfrm>
          <a:prstGeom prst="rect">
            <a:avLst/>
          </a:prstGeom>
          <a:noFill/>
        </p:spPr>
        <p:txBody>
          <a:bodyPr wrap="none" rtlCol="0">
            <a:spAutoFit/>
          </a:bodyPr>
          <a:lstStyle/>
          <a:p>
            <a:r>
              <a:rPr lang="en-US" sz="1500"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9473136" y="1341680"/>
            <a:ext cx="1431802" cy="323165"/>
          </a:xfrm>
          <a:prstGeom prst="rect">
            <a:avLst/>
          </a:prstGeom>
          <a:noFill/>
        </p:spPr>
        <p:txBody>
          <a:bodyPr wrap="none" rtlCol="0">
            <a:spAutoFit/>
          </a:bodyPr>
          <a:lstStyle/>
          <a:p>
            <a:r>
              <a:rPr lang="en-US" sz="1500"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601388" y="170451"/>
            <a:ext cx="10839498" cy="990709"/>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156858" y="5421088"/>
            <a:ext cx="5427843"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156858" y="4699003"/>
            <a:ext cx="5427843"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156858" y="3926113"/>
            <a:ext cx="5427843" cy="457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262984" y="166676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3345243" y="1989996"/>
            <a:ext cx="1264523" cy="990709"/>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3345171" y="1641391"/>
            <a:ext cx="1106265" cy="323165"/>
          </a:xfrm>
          <a:prstGeom prst="rect">
            <a:avLst/>
          </a:prstGeom>
          <a:noFill/>
        </p:spPr>
        <p:txBody>
          <a:bodyPr wrap="none" rtlCol="0">
            <a:spAutoFit/>
          </a:bodyPr>
          <a:lstStyle/>
          <a:p>
            <a:r>
              <a:rPr lang="en-US" sz="1500"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3342110" y="3272469"/>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000353" y="3268985"/>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5099629" y="1662403"/>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8" name="Rectangle 57">
            <a:extLst>
              <a:ext uri="{FF2B5EF4-FFF2-40B4-BE49-F238E27FC236}">
                <a16:creationId xmlns:a16="http://schemas.microsoft.com/office/drawing/2014/main" id="{9A0E4B44-3E05-0E49-8A89-59E0DA650E63}"/>
              </a:ext>
            </a:extLst>
          </p:cNvPr>
          <p:cNvSpPr/>
          <p:nvPr/>
        </p:nvSpPr>
        <p:spPr>
          <a:xfrm>
            <a:off x="5178756" y="3268104"/>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5836999" y="3264620"/>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5258357" y="2020889"/>
            <a:ext cx="1070883" cy="1002791"/>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5159337" y="1642928"/>
            <a:ext cx="1070999" cy="323165"/>
          </a:xfrm>
          <a:prstGeom prst="rect">
            <a:avLst/>
          </a:prstGeom>
          <a:noFill/>
        </p:spPr>
        <p:txBody>
          <a:bodyPr wrap="none" rtlCol="0">
            <a:spAutoFit/>
          </a:bodyPr>
          <a:lstStyle/>
          <a:p>
            <a:r>
              <a:rPr lang="en-US" sz="1500" dirty="0" err="1"/>
              <a:t>AppServers</a:t>
            </a:r>
            <a:endParaRPr lang="en-US" sz="1500" dirty="0"/>
          </a:p>
        </p:txBody>
      </p:sp>
      <p:sp>
        <p:nvSpPr>
          <p:cNvPr id="62" name="Rectangle 61">
            <a:extLst>
              <a:ext uri="{FF2B5EF4-FFF2-40B4-BE49-F238E27FC236}">
                <a16:creationId xmlns:a16="http://schemas.microsoft.com/office/drawing/2014/main" id="{D4D1DF4C-3435-3C40-82EC-3C50DCF5944D}"/>
              </a:ext>
            </a:extLst>
          </p:cNvPr>
          <p:cNvSpPr/>
          <p:nvPr/>
        </p:nvSpPr>
        <p:spPr>
          <a:xfrm>
            <a:off x="7021595" y="164746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3" name="Rectangle 62">
            <a:extLst>
              <a:ext uri="{FF2B5EF4-FFF2-40B4-BE49-F238E27FC236}">
                <a16:creationId xmlns:a16="http://schemas.microsoft.com/office/drawing/2014/main" id="{5D25642E-CE1B-F044-A6D0-3553D0B4D44B}"/>
              </a:ext>
            </a:extLst>
          </p:cNvPr>
          <p:cNvSpPr/>
          <p:nvPr/>
        </p:nvSpPr>
        <p:spPr>
          <a:xfrm>
            <a:off x="7100722" y="3253169"/>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7758964" y="3249685"/>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7180323" y="1989995"/>
            <a:ext cx="1070883" cy="1070883"/>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7070848" y="1658355"/>
            <a:ext cx="985206" cy="323165"/>
          </a:xfrm>
          <a:prstGeom prst="rect">
            <a:avLst/>
          </a:prstGeom>
          <a:noFill/>
        </p:spPr>
        <p:txBody>
          <a:bodyPr wrap="none" rtlCol="0">
            <a:spAutoFit/>
          </a:bodyPr>
          <a:lstStyle/>
          <a:p>
            <a:r>
              <a:rPr lang="en-US" sz="1500"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3333995" y="1310223"/>
            <a:ext cx="949940" cy="323165"/>
          </a:xfrm>
          <a:prstGeom prst="rect">
            <a:avLst/>
          </a:prstGeom>
          <a:noFill/>
        </p:spPr>
        <p:txBody>
          <a:bodyPr wrap="none" rtlCol="0">
            <a:spAutoFit/>
          </a:bodyPr>
          <a:lstStyle/>
          <a:p>
            <a:r>
              <a:rPr lang="en-US" sz="1500"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5151273" y="1293593"/>
            <a:ext cx="949940" cy="323165"/>
          </a:xfrm>
          <a:prstGeom prst="rect">
            <a:avLst/>
          </a:prstGeom>
          <a:noFill/>
        </p:spPr>
        <p:txBody>
          <a:bodyPr wrap="none" rtlCol="0">
            <a:spAutoFit/>
          </a:bodyPr>
          <a:lstStyle/>
          <a:p>
            <a:r>
              <a:rPr lang="en-US" sz="1500"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7139783" y="1290549"/>
            <a:ext cx="949940" cy="323165"/>
          </a:xfrm>
          <a:prstGeom prst="rect">
            <a:avLst/>
          </a:prstGeom>
          <a:noFill/>
        </p:spPr>
        <p:txBody>
          <a:bodyPr wrap="none" rtlCol="0">
            <a:spAutoFit/>
          </a:bodyPr>
          <a:lstStyle/>
          <a:p>
            <a:r>
              <a:rPr lang="en-US" sz="1500"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156858" y="1310223"/>
            <a:ext cx="1676400" cy="244534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0" name="Rectangle 69">
            <a:extLst>
              <a:ext uri="{FF2B5EF4-FFF2-40B4-BE49-F238E27FC236}">
                <a16:creationId xmlns:a16="http://schemas.microsoft.com/office/drawing/2014/main" id="{61A68AA5-C42F-F846-AE5E-E6803D0C915A}"/>
              </a:ext>
            </a:extLst>
          </p:cNvPr>
          <p:cNvSpPr/>
          <p:nvPr/>
        </p:nvSpPr>
        <p:spPr>
          <a:xfrm>
            <a:off x="4991985" y="1310222"/>
            <a:ext cx="1676400" cy="244534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1" name="Rectangle 70">
            <a:extLst>
              <a:ext uri="{FF2B5EF4-FFF2-40B4-BE49-F238E27FC236}">
                <a16:creationId xmlns:a16="http://schemas.microsoft.com/office/drawing/2014/main" id="{66C09111-E54A-5B4F-B167-F459306AFC4E}"/>
              </a:ext>
            </a:extLst>
          </p:cNvPr>
          <p:cNvSpPr/>
          <p:nvPr/>
        </p:nvSpPr>
        <p:spPr>
          <a:xfrm>
            <a:off x="6908301" y="1299609"/>
            <a:ext cx="1676400" cy="244534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endParaRPr lang="en-GB" dirty="0"/>
          </a:p>
        </p:txBody>
      </p:sp>
      <p:sp>
        <p:nvSpPr>
          <p:cNvPr id="5" name="Rectangle 4">
            <a:extLst>
              <a:ext uri="{FF2B5EF4-FFF2-40B4-BE49-F238E27FC236}">
                <a16:creationId xmlns:a16="http://schemas.microsoft.com/office/drawing/2014/main" id="{23E67ACB-4ECE-4344-A97C-4FB1EE1F4B20}"/>
              </a:ext>
            </a:extLst>
          </p:cNvPr>
          <p:cNvSpPr/>
          <p:nvPr/>
        </p:nvSpPr>
        <p:spPr>
          <a:xfrm>
            <a:off x="283029" y="5845632"/>
            <a:ext cx="11397343"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51114" y="-157737"/>
            <a:ext cx="10804072" cy="990709"/>
          </a:xfrm>
          <a:prstGeom prst="rect">
            <a:avLst/>
          </a:prstGeom>
        </p:spPr>
        <p:txBody>
          <a:bodyPr vert="horz" lIns="91440" tIns="45720" rIns="91440" bIns="45720"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416"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283029" y="4733240"/>
            <a:ext cx="11397343" cy="102035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6294458" y="1290271"/>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6376717" y="1613498"/>
            <a:ext cx="1264523" cy="990709"/>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6376645" y="1264893"/>
            <a:ext cx="1106265" cy="323165"/>
          </a:xfrm>
          <a:prstGeom prst="rect">
            <a:avLst/>
          </a:prstGeom>
          <a:noFill/>
        </p:spPr>
        <p:txBody>
          <a:bodyPr wrap="none" rtlCol="0">
            <a:spAutoFit/>
          </a:bodyPr>
          <a:lstStyle/>
          <a:p>
            <a:r>
              <a:rPr lang="en-US" sz="1500"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6373584" y="2895972"/>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7031827" y="2892487"/>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8131104" y="1285906"/>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9" name="Rectangle 38">
            <a:extLst>
              <a:ext uri="{FF2B5EF4-FFF2-40B4-BE49-F238E27FC236}">
                <a16:creationId xmlns:a16="http://schemas.microsoft.com/office/drawing/2014/main" id="{13AD2089-1A07-424B-AA25-B7C99B78C9E5}"/>
              </a:ext>
            </a:extLst>
          </p:cNvPr>
          <p:cNvSpPr/>
          <p:nvPr/>
        </p:nvSpPr>
        <p:spPr>
          <a:xfrm>
            <a:off x="8210230" y="2891607"/>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8868473" y="2888122"/>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289831" y="1644391"/>
            <a:ext cx="1070883" cy="1002791"/>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8190811" y="1266431"/>
            <a:ext cx="1070999" cy="323165"/>
          </a:xfrm>
          <a:prstGeom prst="rect">
            <a:avLst/>
          </a:prstGeom>
          <a:noFill/>
        </p:spPr>
        <p:txBody>
          <a:bodyPr wrap="none" rtlCol="0">
            <a:spAutoFit/>
          </a:bodyPr>
          <a:lstStyle/>
          <a:p>
            <a:r>
              <a:rPr lang="en-US" sz="1500" dirty="0" err="1"/>
              <a:t>AppServers</a:t>
            </a:r>
            <a:endParaRPr lang="en-US" sz="1500" dirty="0"/>
          </a:p>
        </p:txBody>
      </p:sp>
      <p:sp>
        <p:nvSpPr>
          <p:cNvPr id="43" name="Rectangle 42">
            <a:extLst>
              <a:ext uri="{FF2B5EF4-FFF2-40B4-BE49-F238E27FC236}">
                <a16:creationId xmlns:a16="http://schemas.microsoft.com/office/drawing/2014/main" id="{2936B670-F5D3-814A-A244-57B4BB42700C}"/>
              </a:ext>
            </a:extLst>
          </p:cNvPr>
          <p:cNvSpPr/>
          <p:nvPr/>
        </p:nvSpPr>
        <p:spPr>
          <a:xfrm>
            <a:off x="10053069" y="1270971"/>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4" name="Rectangle 43">
            <a:extLst>
              <a:ext uri="{FF2B5EF4-FFF2-40B4-BE49-F238E27FC236}">
                <a16:creationId xmlns:a16="http://schemas.microsoft.com/office/drawing/2014/main" id="{076EB95C-7E0C-804A-9317-B0C7435C077E}"/>
              </a:ext>
            </a:extLst>
          </p:cNvPr>
          <p:cNvSpPr/>
          <p:nvPr/>
        </p:nvSpPr>
        <p:spPr>
          <a:xfrm>
            <a:off x="10132196" y="2876672"/>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0790439" y="2873187"/>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0211797" y="1613498"/>
            <a:ext cx="1070883" cy="1070883"/>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0102323" y="1281857"/>
            <a:ext cx="985206" cy="323165"/>
          </a:xfrm>
          <a:prstGeom prst="rect">
            <a:avLst/>
          </a:prstGeom>
          <a:noFill/>
        </p:spPr>
        <p:txBody>
          <a:bodyPr wrap="none" rtlCol="0">
            <a:spAutoFit/>
          </a:bodyPr>
          <a:lstStyle/>
          <a:p>
            <a:r>
              <a:rPr lang="en-US" sz="1500"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6365469" y="933726"/>
            <a:ext cx="949940" cy="323165"/>
          </a:xfrm>
          <a:prstGeom prst="rect">
            <a:avLst/>
          </a:prstGeom>
          <a:noFill/>
        </p:spPr>
        <p:txBody>
          <a:bodyPr wrap="none" rtlCol="0">
            <a:spAutoFit/>
          </a:bodyPr>
          <a:lstStyle/>
          <a:p>
            <a:r>
              <a:rPr lang="en-US" sz="1500"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8182747" y="917096"/>
            <a:ext cx="949940" cy="323165"/>
          </a:xfrm>
          <a:prstGeom prst="rect">
            <a:avLst/>
          </a:prstGeom>
          <a:noFill/>
        </p:spPr>
        <p:txBody>
          <a:bodyPr wrap="none" rtlCol="0">
            <a:spAutoFit/>
          </a:bodyPr>
          <a:lstStyle/>
          <a:p>
            <a:r>
              <a:rPr lang="en-US" sz="1500"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0171257" y="914051"/>
            <a:ext cx="949940" cy="323165"/>
          </a:xfrm>
          <a:prstGeom prst="rect">
            <a:avLst/>
          </a:prstGeom>
          <a:noFill/>
        </p:spPr>
        <p:txBody>
          <a:bodyPr wrap="none" rtlCol="0">
            <a:spAutoFit/>
          </a:bodyPr>
          <a:lstStyle/>
          <a:p>
            <a:r>
              <a:rPr lang="en-US" sz="1500"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6150427" y="936174"/>
            <a:ext cx="5486400" cy="36895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0" name="Rectangle 69">
            <a:extLst>
              <a:ext uri="{FF2B5EF4-FFF2-40B4-BE49-F238E27FC236}">
                <a16:creationId xmlns:a16="http://schemas.microsoft.com/office/drawing/2014/main" id="{11DFDF79-4DBF-2A41-A931-6B6E0E7C1EB1}"/>
              </a:ext>
            </a:extLst>
          </p:cNvPr>
          <p:cNvSpPr/>
          <p:nvPr/>
        </p:nvSpPr>
        <p:spPr>
          <a:xfrm>
            <a:off x="6294458" y="4098663"/>
            <a:ext cx="5170686"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6308284" y="3463782"/>
            <a:ext cx="5170686" cy="457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499812" y="126814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582071" y="1591375"/>
            <a:ext cx="1264523" cy="990709"/>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581999" y="1242770"/>
            <a:ext cx="1106265" cy="323165"/>
          </a:xfrm>
          <a:prstGeom prst="rect">
            <a:avLst/>
          </a:prstGeom>
          <a:noFill/>
        </p:spPr>
        <p:txBody>
          <a:bodyPr wrap="none" rtlCol="0">
            <a:spAutoFit/>
          </a:bodyPr>
          <a:lstStyle/>
          <a:p>
            <a:r>
              <a:rPr lang="en-US" sz="1500"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578939" y="2873848"/>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237181" y="2870364"/>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336458" y="1263783"/>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9" name="Rectangle 78">
            <a:extLst>
              <a:ext uri="{FF2B5EF4-FFF2-40B4-BE49-F238E27FC236}">
                <a16:creationId xmlns:a16="http://schemas.microsoft.com/office/drawing/2014/main" id="{8B9D94EC-ABAD-894A-85F9-7EA00A16EEFC}"/>
              </a:ext>
            </a:extLst>
          </p:cNvPr>
          <p:cNvSpPr/>
          <p:nvPr/>
        </p:nvSpPr>
        <p:spPr>
          <a:xfrm>
            <a:off x="2415584" y="2869483"/>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073827" y="2865999"/>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495185" y="1622268"/>
            <a:ext cx="1070883" cy="1002791"/>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396166" y="1244307"/>
            <a:ext cx="1070999" cy="323165"/>
          </a:xfrm>
          <a:prstGeom prst="rect">
            <a:avLst/>
          </a:prstGeom>
          <a:noFill/>
        </p:spPr>
        <p:txBody>
          <a:bodyPr wrap="none" rtlCol="0">
            <a:spAutoFit/>
          </a:bodyPr>
          <a:lstStyle/>
          <a:p>
            <a:r>
              <a:rPr lang="en-US" sz="1500" dirty="0" err="1"/>
              <a:t>AppServers</a:t>
            </a:r>
            <a:endParaRPr lang="en-US" sz="1500" dirty="0"/>
          </a:p>
        </p:txBody>
      </p:sp>
      <p:sp>
        <p:nvSpPr>
          <p:cNvPr id="83" name="Rectangle 82">
            <a:extLst>
              <a:ext uri="{FF2B5EF4-FFF2-40B4-BE49-F238E27FC236}">
                <a16:creationId xmlns:a16="http://schemas.microsoft.com/office/drawing/2014/main" id="{4183E386-BF95-DE4D-B42B-4A88A667E981}"/>
              </a:ext>
            </a:extLst>
          </p:cNvPr>
          <p:cNvSpPr/>
          <p:nvPr/>
        </p:nvSpPr>
        <p:spPr>
          <a:xfrm>
            <a:off x="4258424" y="1248848"/>
            <a:ext cx="1449813" cy="1995830"/>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4" name="Rectangle 83">
            <a:extLst>
              <a:ext uri="{FF2B5EF4-FFF2-40B4-BE49-F238E27FC236}">
                <a16:creationId xmlns:a16="http://schemas.microsoft.com/office/drawing/2014/main" id="{D7CC8D84-17C0-1943-B6D4-3926F55EF81E}"/>
              </a:ext>
            </a:extLst>
          </p:cNvPr>
          <p:cNvSpPr/>
          <p:nvPr/>
        </p:nvSpPr>
        <p:spPr>
          <a:xfrm>
            <a:off x="4337550" y="2854548"/>
            <a:ext cx="615043" cy="3044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4995793" y="2851064"/>
            <a:ext cx="615043" cy="304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4417151" y="1591374"/>
            <a:ext cx="1070883" cy="1070883"/>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4307677" y="1259734"/>
            <a:ext cx="985206" cy="323165"/>
          </a:xfrm>
          <a:prstGeom prst="rect">
            <a:avLst/>
          </a:prstGeom>
          <a:noFill/>
        </p:spPr>
        <p:txBody>
          <a:bodyPr wrap="none" rtlCol="0">
            <a:spAutoFit/>
          </a:bodyPr>
          <a:lstStyle/>
          <a:p>
            <a:r>
              <a:rPr lang="en-US" sz="1500"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570823" y="911602"/>
            <a:ext cx="949940" cy="323165"/>
          </a:xfrm>
          <a:prstGeom prst="rect">
            <a:avLst/>
          </a:prstGeom>
          <a:noFill/>
        </p:spPr>
        <p:txBody>
          <a:bodyPr wrap="none" rtlCol="0">
            <a:spAutoFit/>
          </a:bodyPr>
          <a:lstStyle/>
          <a:p>
            <a:r>
              <a:rPr lang="en-US" sz="1500"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388102" y="894972"/>
            <a:ext cx="949940" cy="323165"/>
          </a:xfrm>
          <a:prstGeom prst="rect">
            <a:avLst/>
          </a:prstGeom>
          <a:noFill/>
        </p:spPr>
        <p:txBody>
          <a:bodyPr wrap="none" rtlCol="0">
            <a:spAutoFit/>
          </a:bodyPr>
          <a:lstStyle/>
          <a:p>
            <a:r>
              <a:rPr lang="en-US" sz="1500"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4376612" y="891928"/>
            <a:ext cx="949940" cy="323165"/>
          </a:xfrm>
          <a:prstGeom prst="rect">
            <a:avLst/>
          </a:prstGeom>
          <a:noFill/>
        </p:spPr>
        <p:txBody>
          <a:bodyPr wrap="none" rtlCol="0">
            <a:spAutoFit/>
          </a:bodyPr>
          <a:lstStyle/>
          <a:p>
            <a:r>
              <a:rPr lang="en-US" sz="1500"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355781" y="914051"/>
            <a:ext cx="5486400" cy="36895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2" name="Rectangle 91">
            <a:extLst>
              <a:ext uri="{FF2B5EF4-FFF2-40B4-BE49-F238E27FC236}">
                <a16:creationId xmlns:a16="http://schemas.microsoft.com/office/drawing/2014/main" id="{BC6F2AD6-BDA3-424B-A439-6E4D9B79B75E}"/>
              </a:ext>
            </a:extLst>
          </p:cNvPr>
          <p:cNvSpPr/>
          <p:nvPr/>
        </p:nvSpPr>
        <p:spPr>
          <a:xfrm>
            <a:off x="499812" y="4076539"/>
            <a:ext cx="5170686"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513638" y="3441658"/>
            <a:ext cx="5170686" cy="457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495185" y="587829"/>
            <a:ext cx="1431802" cy="323165"/>
          </a:xfrm>
          <a:prstGeom prst="rect">
            <a:avLst/>
          </a:prstGeom>
          <a:noFill/>
        </p:spPr>
        <p:txBody>
          <a:bodyPr wrap="none" rtlCol="0">
            <a:spAutoFit/>
          </a:bodyPr>
          <a:lstStyle/>
          <a:p>
            <a:r>
              <a:rPr lang="en-US" sz="1500"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7973016" y="594370"/>
            <a:ext cx="1431802" cy="323165"/>
          </a:xfrm>
          <a:prstGeom prst="rect">
            <a:avLst/>
          </a:prstGeom>
          <a:noFill/>
        </p:spPr>
        <p:txBody>
          <a:bodyPr wrap="none" rtlCol="0">
            <a:spAutoFit/>
          </a:bodyPr>
          <a:lstStyle/>
          <a:p>
            <a:r>
              <a:rPr lang="en-US" sz="1500"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11455-4F50-2D43-AE64-1F36058190C2}"/>
              </a:ext>
            </a:extLst>
          </p:cNvPr>
          <p:cNvSpPr>
            <a:spLocks noGrp="1"/>
          </p:cNvSpPr>
          <p:nvPr>
            <p:ph type="ftr" sz="quarter" idx="10"/>
          </p:nvPr>
        </p:nvSpPr>
        <p:spPr/>
        <p:txBody>
          <a:bodyPr/>
          <a:lstStyle/>
          <a:p>
            <a:pPr algn="l"/>
            <a:endParaRPr lang="en-GB" dirty="0"/>
          </a:p>
        </p:txBody>
      </p:sp>
      <p:sp>
        <p:nvSpPr>
          <p:cNvPr id="7" name="Rectangle 6">
            <a:extLst>
              <a:ext uri="{FF2B5EF4-FFF2-40B4-BE49-F238E27FC236}">
                <a16:creationId xmlns:a16="http://schemas.microsoft.com/office/drawing/2014/main" id="{AE60D819-337C-0D49-9D17-8BFB184B50AF}"/>
              </a:ext>
            </a:extLst>
          </p:cNvPr>
          <p:cNvSpPr/>
          <p:nvPr/>
        </p:nvSpPr>
        <p:spPr>
          <a:xfrm>
            <a:off x="87087" y="3026230"/>
            <a:ext cx="2166257" cy="5878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4379691" y="431800"/>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7812310" y="431800"/>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t>Even the most complex applications can be containerized.</a:t>
            </a:r>
            <a:endParaRPr lang="en-US" sz="1500" dirty="0"/>
          </a:p>
        </p:txBody>
      </p:sp>
      <p:sp>
        <p:nvSpPr>
          <p:cNvPr id="10" name="Rectangle 9">
            <a:extLst>
              <a:ext uri="{FF2B5EF4-FFF2-40B4-BE49-F238E27FC236}">
                <a16:creationId xmlns:a16="http://schemas.microsoft.com/office/drawing/2014/main" id="{9E8506FB-EA1C-664F-8EB0-FFB61C43348D}"/>
              </a:ext>
            </a:extLst>
          </p:cNvPr>
          <p:cNvSpPr/>
          <p:nvPr/>
        </p:nvSpPr>
        <p:spPr>
          <a:xfrm>
            <a:off x="4379691" y="1494972"/>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7812310" y="1494972"/>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333" dirty="0"/>
              <a:t>Containers leverage and share the host kernel, making them much more efficient in terms of system resources than virtual machines.</a:t>
            </a:r>
            <a:endParaRPr lang="en-US" sz="1333" dirty="0"/>
          </a:p>
        </p:txBody>
      </p:sp>
      <p:sp>
        <p:nvSpPr>
          <p:cNvPr id="12" name="Rectangle 11">
            <a:extLst>
              <a:ext uri="{FF2B5EF4-FFF2-40B4-BE49-F238E27FC236}">
                <a16:creationId xmlns:a16="http://schemas.microsoft.com/office/drawing/2014/main" id="{7FCD65DF-7376-C44F-B236-6A943F8FAFFF}"/>
              </a:ext>
            </a:extLst>
          </p:cNvPr>
          <p:cNvSpPr/>
          <p:nvPr/>
        </p:nvSpPr>
        <p:spPr>
          <a:xfrm>
            <a:off x="4379691" y="2558144"/>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7812310" y="2558144"/>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t>You can build locally, deploy to the cloud, and run anywhere.</a:t>
            </a:r>
            <a:endParaRPr lang="en-US" sz="1500" dirty="0"/>
          </a:p>
        </p:txBody>
      </p:sp>
      <p:sp>
        <p:nvSpPr>
          <p:cNvPr id="14" name="Rectangle 13">
            <a:extLst>
              <a:ext uri="{FF2B5EF4-FFF2-40B4-BE49-F238E27FC236}">
                <a16:creationId xmlns:a16="http://schemas.microsoft.com/office/drawing/2014/main" id="{D10B6E47-36A1-7A4B-857E-E6C5AC106506}"/>
              </a:ext>
            </a:extLst>
          </p:cNvPr>
          <p:cNvSpPr/>
          <p:nvPr/>
        </p:nvSpPr>
        <p:spPr>
          <a:xfrm>
            <a:off x="4379691" y="3603172"/>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7812310" y="3603172"/>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17" dirty="0"/>
              <a:t>Containers are highly self sufficient and encapsulated, allowing you to replace or upgrade one without disrupting others.</a:t>
            </a:r>
            <a:endParaRPr lang="en-US" sz="1417" dirty="0"/>
          </a:p>
        </p:txBody>
      </p:sp>
      <p:sp>
        <p:nvSpPr>
          <p:cNvPr id="16" name="Rectangle 15">
            <a:extLst>
              <a:ext uri="{FF2B5EF4-FFF2-40B4-BE49-F238E27FC236}">
                <a16:creationId xmlns:a16="http://schemas.microsoft.com/office/drawing/2014/main" id="{42EC02AE-487D-ED4E-9B64-65336A260067}"/>
              </a:ext>
            </a:extLst>
          </p:cNvPr>
          <p:cNvSpPr/>
          <p:nvPr/>
        </p:nvSpPr>
        <p:spPr>
          <a:xfrm>
            <a:off x="4379691" y="4666344"/>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7812310" y="4666344"/>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t>You can increase and automatically distribute container replicas across a </a:t>
            </a:r>
            <a:r>
              <a:rPr lang="en-IN" sz="1500" dirty="0" err="1"/>
              <a:t>datacenter</a:t>
            </a:r>
            <a:r>
              <a:rPr lang="en-IN" sz="1500" dirty="0"/>
              <a:t>.</a:t>
            </a:r>
            <a:endParaRPr lang="en-US" sz="1500" dirty="0"/>
          </a:p>
        </p:txBody>
      </p:sp>
      <p:sp>
        <p:nvSpPr>
          <p:cNvPr id="18" name="Rectangle 17">
            <a:extLst>
              <a:ext uri="{FF2B5EF4-FFF2-40B4-BE49-F238E27FC236}">
                <a16:creationId xmlns:a16="http://schemas.microsoft.com/office/drawing/2014/main" id="{02415467-D0CB-0A42-ABBF-FB7EA86781F6}"/>
              </a:ext>
            </a:extLst>
          </p:cNvPr>
          <p:cNvSpPr/>
          <p:nvPr/>
        </p:nvSpPr>
        <p:spPr>
          <a:xfrm>
            <a:off x="4379691" y="5729515"/>
            <a:ext cx="1868709" cy="5878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7812310" y="5729515"/>
            <a:ext cx="3922487" cy="5878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333" dirty="0"/>
              <a:t>Containers apply aggressive constraints and isolations to processes without any configuration required on the part of the user.</a:t>
            </a:r>
            <a:endParaRPr lang="en-US" sz="1333"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253344" y="725714"/>
            <a:ext cx="2126348" cy="2594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253344" y="1788886"/>
            <a:ext cx="2126348" cy="1531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253344" y="2852057"/>
            <a:ext cx="2126348" cy="468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253344" y="3320144"/>
            <a:ext cx="2126348" cy="576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253344" y="3320144"/>
            <a:ext cx="2126348" cy="1640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253344" y="3320144"/>
            <a:ext cx="2126348" cy="2812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6248400" y="725714"/>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6248400" y="1770743"/>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6248400" y="2833914"/>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6248400" y="3897086"/>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6248400" y="4960258"/>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6248400" y="6012543"/>
            <a:ext cx="15639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56436" y="-241250"/>
            <a:ext cx="5276392" cy="990709"/>
          </a:xfrm>
          <a:prstGeom prst="rect">
            <a:avLst/>
          </a:prstGeom>
        </p:spPr>
        <p:txBody>
          <a:bodyPr vert="horz" lIns="91440" tIns="45720" rIns="91440" bIns="45720"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3333"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endParaRPr lang="en-GB" dirty="0"/>
          </a:p>
        </p:txBody>
      </p:sp>
      <p:sp>
        <p:nvSpPr>
          <p:cNvPr id="3" name="Content Placeholder 2"/>
          <p:cNvSpPr>
            <a:spLocks noGrp="1"/>
          </p:cNvSpPr>
          <p:nvPr>
            <p:ph idx="1"/>
          </p:nvPr>
        </p:nvSpPr>
        <p:spPr>
          <a:xfrm>
            <a:off x="418183" y="2521039"/>
            <a:ext cx="6992251" cy="907961"/>
          </a:xfrm>
        </p:spPr>
        <p:txBody>
          <a:bodyPr>
            <a:noAutofit/>
          </a:bodyPr>
          <a:lstStyle/>
          <a:p>
            <a:pPr marL="0" indent="0" algn="ctr">
              <a:buNone/>
            </a:pPr>
            <a:r>
              <a:rPr lang="en-US" sz="5833" b="1" dirty="0">
                <a:solidFill>
                  <a:schemeClr val="accent6">
                    <a:lumMod val="75000"/>
                  </a:schemeClr>
                </a:solidFill>
              </a:rPr>
              <a:t>Docker</a:t>
            </a:r>
          </a:p>
          <a:p>
            <a:pPr marL="0" indent="0" algn="ctr">
              <a:buNone/>
            </a:pPr>
            <a:r>
              <a:rPr lang="en-US" sz="5833"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7540987" y="1797475"/>
            <a:ext cx="3580068" cy="3580068"/>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8501748" y="1447800"/>
            <a:ext cx="3505200" cy="38494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1" name="Rectangle 20">
            <a:extLst>
              <a:ext uri="{FF2B5EF4-FFF2-40B4-BE49-F238E27FC236}">
                <a16:creationId xmlns:a16="http://schemas.microsoft.com/office/drawing/2014/main" id="{C86248FF-1EE2-6248-9DA2-20AACA51E4CC}"/>
              </a:ext>
            </a:extLst>
          </p:cNvPr>
          <p:cNvSpPr/>
          <p:nvPr/>
        </p:nvSpPr>
        <p:spPr>
          <a:xfrm>
            <a:off x="8686806" y="2879426"/>
            <a:ext cx="1175658" cy="20356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2" name="Rectangle 21">
            <a:extLst>
              <a:ext uri="{FF2B5EF4-FFF2-40B4-BE49-F238E27FC236}">
                <a16:creationId xmlns:a16="http://schemas.microsoft.com/office/drawing/2014/main" id="{C277CD22-4E0E-E149-8AB0-CCA6EA9BAB43}"/>
              </a:ext>
            </a:extLst>
          </p:cNvPr>
          <p:cNvSpPr/>
          <p:nvPr/>
        </p:nvSpPr>
        <p:spPr>
          <a:xfrm>
            <a:off x="10588178" y="2879425"/>
            <a:ext cx="1175658" cy="20465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TextBox 22">
            <a:extLst>
              <a:ext uri="{FF2B5EF4-FFF2-40B4-BE49-F238E27FC236}">
                <a16:creationId xmlns:a16="http://schemas.microsoft.com/office/drawing/2014/main" id="{53F0C538-AD6D-3749-BECC-F2427A64C3D7}"/>
              </a:ext>
            </a:extLst>
          </p:cNvPr>
          <p:cNvSpPr txBox="1"/>
          <p:nvPr/>
        </p:nvSpPr>
        <p:spPr>
          <a:xfrm>
            <a:off x="9641984" y="4938173"/>
            <a:ext cx="1133259" cy="323165"/>
          </a:xfrm>
          <a:prstGeom prst="rect">
            <a:avLst/>
          </a:prstGeom>
          <a:noFill/>
        </p:spPr>
        <p:txBody>
          <a:bodyPr wrap="none" rtlCol="0">
            <a:spAutoFit/>
          </a:bodyPr>
          <a:lstStyle/>
          <a:p>
            <a:r>
              <a:rPr lang="en-US" sz="1500"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8774343" y="4566865"/>
            <a:ext cx="737702" cy="323165"/>
          </a:xfrm>
          <a:prstGeom prst="rect">
            <a:avLst/>
          </a:prstGeom>
          <a:noFill/>
        </p:spPr>
        <p:txBody>
          <a:bodyPr wrap="none" rtlCol="0">
            <a:spAutoFit/>
          </a:bodyPr>
          <a:lstStyle/>
          <a:p>
            <a:r>
              <a:rPr lang="en-US" sz="1500"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0587765" y="4566864"/>
            <a:ext cx="1022011" cy="323165"/>
          </a:xfrm>
          <a:prstGeom prst="rect">
            <a:avLst/>
          </a:prstGeom>
          <a:noFill/>
        </p:spPr>
        <p:txBody>
          <a:bodyPr wrap="none" rtlCol="0">
            <a:spAutoFit/>
          </a:bodyPr>
          <a:lstStyle/>
          <a:p>
            <a:r>
              <a:rPr lang="en-US" sz="1500"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8763006" y="3197376"/>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8763006" y="3891796"/>
            <a:ext cx="1012372" cy="3918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0669820" y="3186618"/>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0684038" y="3887626"/>
            <a:ext cx="1012372" cy="3918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9775378" y="3382561"/>
            <a:ext cx="894443" cy="1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9775378" y="4083569"/>
            <a:ext cx="908661" cy="4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838200" y="-99235"/>
            <a:ext cx="10515600" cy="990709"/>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8730437" y="2256656"/>
            <a:ext cx="3047823" cy="4258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 Daemon</a:t>
            </a:r>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185052" y="891474"/>
            <a:ext cx="8073583" cy="5427838"/>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8" name="Rectangle 57">
            <a:extLst>
              <a:ext uri="{FF2B5EF4-FFF2-40B4-BE49-F238E27FC236}">
                <a16:creationId xmlns:a16="http://schemas.microsoft.com/office/drawing/2014/main" id="{6AF234AC-D5AB-3C40-8D43-58B4B4E32AC0}"/>
              </a:ext>
            </a:extLst>
          </p:cNvPr>
          <p:cNvSpPr/>
          <p:nvPr/>
        </p:nvSpPr>
        <p:spPr>
          <a:xfrm>
            <a:off x="8716013" y="1677198"/>
            <a:ext cx="3047823" cy="4258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3243358" y="1382483"/>
            <a:ext cx="3505200" cy="248194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1" name="Rectangle 20">
            <a:extLst>
              <a:ext uri="{FF2B5EF4-FFF2-40B4-BE49-F238E27FC236}">
                <a16:creationId xmlns:a16="http://schemas.microsoft.com/office/drawing/2014/main" id="{C86248FF-1EE2-6248-9DA2-20AACA51E4CC}"/>
              </a:ext>
            </a:extLst>
          </p:cNvPr>
          <p:cNvSpPr/>
          <p:nvPr/>
        </p:nvSpPr>
        <p:spPr>
          <a:xfrm>
            <a:off x="3428415" y="2244078"/>
            <a:ext cx="1175658" cy="10719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2" name="Rectangle 21">
            <a:extLst>
              <a:ext uri="{FF2B5EF4-FFF2-40B4-BE49-F238E27FC236}">
                <a16:creationId xmlns:a16="http://schemas.microsoft.com/office/drawing/2014/main" id="{C277CD22-4E0E-E149-8AB0-CCA6EA9BAB43}"/>
              </a:ext>
            </a:extLst>
          </p:cNvPr>
          <p:cNvSpPr/>
          <p:nvPr/>
        </p:nvSpPr>
        <p:spPr>
          <a:xfrm>
            <a:off x="5329787" y="2244077"/>
            <a:ext cx="1175658" cy="11502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TextBox 22">
            <a:extLst>
              <a:ext uri="{FF2B5EF4-FFF2-40B4-BE49-F238E27FC236}">
                <a16:creationId xmlns:a16="http://schemas.microsoft.com/office/drawing/2014/main" id="{53F0C538-AD6D-3749-BECC-F2427A64C3D7}"/>
              </a:ext>
            </a:extLst>
          </p:cNvPr>
          <p:cNvSpPr txBox="1"/>
          <p:nvPr/>
        </p:nvSpPr>
        <p:spPr>
          <a:xfrm>
            <a:off x="4194284" y="3454421"/>
            <a:ext cx="1133259" cy="323165"/>
          </a:xfrm>
          <a:prstGeom prst="rect">
            <a:avLst/>
          </a:prstGeom>
          <a:noFill/>
        </p:spPr>
        <p:txBody>
          <a:bodyPr wrap="none" rtlCol="0">
            <a:spAutoFit/>
          </a:bodyPr>
          <a:lstStyle/>
          <a:p>
            <a:r>
              <a:rPr lang="en-US" sz="1500"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3568520" y="3035287"/>
            <a:ext cx="737702" cy="323165"/>
          </a:xfrm>
          <a:prstGeom prst="rect">
            <a:avLst/>
          </a:prstGeom>
          <a:noFill/>
        </p:spPr>
        <p:txBody>
          <a:bodyPr wrap="none" rtlCol="0">
            <a:spAutoFit/>
          </a:bodyPr>
          <a:lstStyle/>
          <a:p>
            <a:r>
              <a:rPr lang="en-US" sz="1500"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5297185" y="3074037"/>
            <a:ext cx="1022011" cy="323165"/>
          </a:xfrm>
          <a:prstGeom prst="rect">
            <a:avLst/>
          </a:prstGeom>
          <a:noFill/>
        </p:spPr>
        <p:txBody>
          <a:bodyPr wrap="none" rtlCol="0">
            <a:spAutoFit/>
          </a:bodyPr>
          <a:lstStyle/>
          <a:p>
            <a:r>
              <a:rPr lang="en-US" sz="1500"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3504615" y="2562028"/>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33" dirty="0" err="1"/>
              <a:t>nginxdemos</a:t>
            </a:r>
            <a:r>
              <a:rPr lang="en-IN" sz="1333" dirty="0"/>
              <a:t>/hello</a:t>
            </a:r>
            <a:endParaRPr lang="en-US" sz="1333" dirty="0"/>
          </a:p>
        </p:txBody>
      </p:sp>
      <p:sp>
        <p:nvSpPr>
          <p:cNvPr id="28" name="Rectangle 27">
            <a:extLst>
              <a:ext uri="{FF2B5EF4-FFF2-40B4-BE49-F238E27FC236}">
                <a16:creationId xmlns:a16="http://schemas.microsoft.com/office/drawing/2014/main" id="{FB8F9173-2712-964B-9CD7-6664DA46303C}"/>
              </a:ext>
            </a:extLst>
          </p:cNvPr>
          <p:cNvSpPr/>
          <p:nvPr/>
        </p:nvSpPr>
        <p:spPr>
          <a:xfrm>
            <a:off x="5425647" y="2574883"/>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Container-11</a:t>
            </a:r>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838200" y="-99235"/>
            <a:ext cx="10515600" cy="990709"/>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3504615" y="1643862"/>
            <a:ext cx="3047823" cy="4258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369834" y="1382483"/>
            <a:ext cx="1792493" cy="13754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8" name="Rectangle 37">
            <a:extLst>
              <a:ext uri="{FF2B5EF4-FFF2-40B4-BE49-F238E27FC236}">
                <a16:creationId xmlns:a16="http://schemas.microsoft.com/office/drawing/2014/main" id="{8293616F-ACE9-C841-9B34-1AFAF9A031E2}"/>
              </a:ext>
            </a:extLst>
          </p:cNvPr>
          <p:cNvSpPr/>
          <p:nvPr/>
        </p:nvSpPr>
        <p:spPr>
          <a:xfrm>
            <a:off x="674617" y="1558629"/>
            <a:ext cx="1012372" cy="3918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33" dirty="0" err="1"/>
              <a:t>nginxdemos</a:t>
            </a:r>
            <a:r>
              <a:rPr lang="en-IN" sz="1333" dirty="0"/>
              <a:t>/hello</a:t>
            </a:r>
            <a:endParaRPr lang="en-US" sz="1333"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420574" y="2052736"/>
            <a:ext cx="1398524" cy="553998"/>
          </a:xfrm>
          <a:prstGeom prst="rect">
            <a:avLst/>
          </a:prstGeom>
          <a:noFill/>
        </p:spPr>
        <p:txBody>
          <a:bodyPr wrap="none" rtlCol="0">
            <a:spAutoFit/>
          </a:bodyPr>
          <a:lstStyle/>
          <a:p>
            <a:r>
              <a:rPr lang="en-US" sz="1500" dirty="0">
                <a:solidFill>
                  <a:schemeClr val="bg1"/>
                </a:solidFill>
              </a:rPr>
              <a:t>Docker Registry</a:t>
            </a:r>
          </a:p>
          <a:p>
            <a:pPr algn="ctr"/>
            <a:r>
              <a:rPr lang="en-US" sz="15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7677973" y="3594634"/>
            <a:ext cx="4348849" cy="14975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7826017" y="4708330"/>
            <a:ext cx="3525324" cy="323165"/>
          </a:xfrm>
          <a:prstGeom prst="rect">
            <a:avLst/>
          </a:prstGeom>
          <a:noFill/>
        </p:spPr>
        <p:txBody>
          <a:bodyPr wrap="none" rtlCol="0">
            <a:spAutoFit/>
          </a:bodyPr>
          <a:lstStyle/>
          <a:p>
            <a:r>
              <a:rPr lang="en-US" sz="1500"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7826017" y="3746179"/>
            <a:ext cx="2495298" cy="323165"/>
          </a:xfrm>
          <a:prstGeom prst="rect">
            <a:avLst/>
          </a:prstGeom>
          <a:solidFill>
            <a:schemeClr val="bg1"/>
          </a:solidFill>
        </p:spPr>
        <p:txBody>
          <a:bodyPr wrap="none" rtlCol="0">
            <a:spAutoFit/>
          </a:bodyPr>
          <a:lstStyle/>
          <a:p>
            <a:r>
              <a:rPr lang="en-US" sz="1500" dirty="0"/>
              <a:t>docker pull </a:t>
            </a:r>
            <a:r>
              <a:rPr lang="en-US" sz="1500" dirty="0" err="1"/>
              <a:t>nginxdemos</a:t>
            </a:r>
            <a:r>
              <a:rPr lang="en-US" sz="1500"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7800687" y="4197713"/>
            <a:ext cx="3365730" cy="323165"/>
          </a:xfrm>
          <a:prstGeom prst="rect">
            <a:avLst/>
          </a:prstGeom>
          <a:solidFill>
            <a:schemeClr val="bg1"/>
          </a:solidFill>
        </p:spPr>
        <p:txBody>
          <a:bodyPr wrap="none" rtlCol="0">
            <a:spAutoFit/>
          </a:bodyPr>
          <a:lstStyle/>
          <a:p>
            <a:r>
              <a:rPr lang="en-IN" sz="1500" dirty="0"/>
              <a:t>docker run -p 82:80 -d </a:t>
            </a:r>
            <a:r>
              <a:rPr lang="en-IN" sz="1500" dirty="0" err="1"/>
              <a:t>nginxdemos</a:t>
            </a:r>
            <a:r>
              <a:rPr lang="en-IN" sz="1500" dirty="0"/>
              <a:t>/hello</a:t>
            </a:r>
            <a:endParaRPr lang="en-US" sz="1500"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6552438" y="1856793"/>
            <a:ext cx="2521228" cy="1889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1686988" y="1754572"/>
            <a:ext cx="1817627" cy="102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1686988" y="1754572"/>
            <a:ext cx="1741427" cy="1025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4570854" y="1796952"/>
            <a:ext cx="3223318" cy="2589988"/>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500"/>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98989" y="4076984"/>
            <a:ext cx="6583379" cy="2266813"/>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P spid="6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614</Words>
  <Application>Microsoft Office PowerPoint</Application>
  <PresentationFormat>Widescreen</PresentationFormat>
  <Paragraphs>137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Physical Machines</vt:lpstr>
      <vt:lpstr>Physical Machines with Docker</vt:lpstr>
      <vt:lpstr>PowerPoint Presentation</vt:lpstr>
      <vt:lpstr>PowerPoint Presentation</vt:lpstr>
      <vt:lpstr>PowerPoint Presentation</vt:lpstr>
      <vt:lpstr>Docker - Terminology</vt:lpstr>
      <vt:lpstr>Docker - 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Machines</dc:title>
  <dc:creator>Mulinty Bhaskar</dc:creator>
  <cp:lastModifiedBy>Mulinty Bhaskar</cp:lastModifiedBy>
  <cp:revision>2</cp:revision>
  <dcterms:created xsi:type="dcterms:W3CDTF">2022-05-23T16:33:05Z</dcterms:created>
  <dcterms:modified xsi:type="dcterms:W3CDTF">2022-09-15T06:37:26Z</dcterms:modified>
</cp:coreProperties>
</file>