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799" r:id="rId2"/>
    <p:sldId id="800" r:id="rId3"/>
    <p:sldId id="801" r:id="rId4"/>
    <p:sldId id="810" r:id="rId5"/>
    <p:sldId id="815" r:id="rId6"/>
    <p:sldId id="811" r:id="rId7"/>
    <p:sldId id="817"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A46CF8-0E11-479F-A6E4-552C31B7B2F9}" type="datetimeFigureOut">
              <a:rPr lang="en-US" smtClean="0"/>
              <a:t>5/23/2022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EC2F96-6DED-4AB2-9B93-C314B43AF866}" type="slidenum">
              <a:rPr lang="en-US" smtClean="0"/>
              <a:t>‹#›</a:t>
            </a:fld>
            <a:endParaRPr lang="en-US"/>
          </a:p>
        </p:txBody>
      </p:sp>
    </p:spTree>
    <p:extLst>
      <p:ext uri="{BB962C8B-B14F-4D97-AF65-F5344CB8AC3E}">
        <p14:creationId xmlns:p14="http://schemas.microsoft.com/office/powerpoint/2010/main" val="900263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D8FE51-5DD6-4BF3-9495-81C4A5D2F89C}" type="slidenum">
              <a:rPr lang="en-US" smtClean="0"/>
              <a:t>7</a:t>
            </a:fld>
            <a:endParaRPr lang="en-US"/>
          </a:p>
        </p:txBody>
      </p:sp>
    </p:spTree>
    <p:extLst>
      <p:ext uri="{BB962C8B-B14F-4D97-AF65-F5344CB8AC3E}">
        <p14:creationId xmlns:p14="http://schemas.microsoft.com/office/powerpoint/2010/main" val="2230449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E6D9C-E7D3-491A-B89A-5C6DAD75AA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EA63B6A-1A9F-4580-9B07-054FF8A5A7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EE8AE19-1DAD-41CE-BC7B-38E090EB8B87}"/>
              </a:ext>
            </a:extLst>
          </p:cNvPr>
          <p:cNvSpPr>
            <a:spLocks noGrp="1"/>
          </p:cNvSpPr>
          <p:nvPr>
            <p:ph type="dt" sz="half" idx="10"/>
          </p:nvPr>
        </p:nvSpPr>
        <p:spPr/>
        <p:txBody>
          <a:bodyPr/>
          <a:lstStyle/>
          <a:p>
            <a:fld id="{5F41504C-C3DC-43E3-A734-0BAD8F804FD7}" type="datetimeFigureOut">
              <a:rPr lang="en-US" smtClean="0"/>
              <a:t>5/23/2022</a:t>
            </a:fld>
            <a:endParaRPr lang="en-US"/>
          </a:p>
        </p:txBody>
      </p:sp>
      <p:sp>
        <p:nvSpPr>
          <p:cNvPr id="5" name="Footer Placeholder 4">
            <a:extLst>
              <a:ext uri="{FF2B5EF4-FFF2-40B4-BE49-F238E27FC236}">
                <a16:creationId xmlns:a16="http://schemas.microsoft.com/office/drawing/2014/main" id="{CF755D1C-E283-4DBD-92D2-4C27CECD86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8D414C-C9F8-48F0-90C4-4D20BF5FE7E8}"/>
              </a:ext>
            </a:extLst>
          </p:cNvPr>
          <p:cNvSpPr>
            <a:spLocks noGrp="1"/>
          </p:cNvSpPr>
          <p:nvPr>
            <p:ph type="sldNum" sz="quarter" idx="12"/>
          </p:nvPr>
        </p:nvSpPr>
        <p:spPr/>
        <p:txBody>
          <a:bodyPr/>
          <a:lstStyle/>
          <a:p>
            <a:fld id="{1BEE97E9-191F-49E7-9860-00D1B746C9EE}" type="slidenum">
              <a:rPr lang="en-US" smtClean="0"/>
              <a:t>‹#›</a:t>
            </a:fld>
            <a:endParaRPr lang="en-US"/>
          </a:p>
        </p:txBody>
      </p:sp>
    </p:spTree>
    <p:extLst>
      <p:ext uri="{BB962C8B-B14F-4D97-AF65-F5344CB8AC3E}">
        <p14:creationId xmlns:p14="http://schemas.microsoft.com/office/powerpoint/2010/main" val="1140498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0F362-BEE7-4350-9F86-361A0124484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0C0E728-72BD-497A-9B7F-5324CA46AE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F6B60F-CE87-4333-A85D-734680630835}"/>
              </a:ext>
            </a:extLst>
          </p:cNvPr>
          <p:cNvSpPr>
            <a:spLocks noGrp="1"/>
          </p:cNvSpPr>
          <p:nvPr>
            <p:ph type="dt" sz="half" idx="10"/>
          </p:nvPr>
        </p:nvSpPr>
        <p:spPr/>
        <p:txBody>
          <a:bodyPr/>
          <a:lstStyle/>
          <a:p>
            <a:fld id="{5F41504C-C3DC-43E3-A734-0BAD8F804FD7}" type="datetimeFigureOut">
              <a:rPr lang="en-US" smtClean="0"/>
              <a:t>5/23/2022</a:t>
            </a:fld>
            <a:endParaRPr lang="en-US"/>
          </a:p>
        </p:txBody>
      </p:sp>
      <p:sp>
        <p:nvSpPr>
          <p:cNvPr id="5" name="Footer Placeholder 4">
            <a:extLst>
              <a:ext uri="{FF2B5EF4-FFF2-40B4-BE49-F238E27FC236}">
                <a16:creationId xmlns:a16="http://schemas.microsoft.com/office/drawing/2014/main" id="{755A1849-25D5-4868-B433-82C162B3D8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9B56DE-F32D-4282-BB0B-B500A97132CC}"/>
              </a:ext>
            </a:extLst>
          </p:cNvPr>
          <p:cNvSpPr>
            <a:spLocks noGrp="1"/>
          </p:cNvSpPr>
          <p:nvPr>
            <p:ph type="sldNum" sz="quarter" idx="12"/>
          </p:nvPr>
        </p:nvSpPr>
        <p:spPr/>
        <p:txBody>
          <a:bodyPr/>
          <a:lstStyle/>
          <a:p>
            <a:fld id="{1BEE97E9-191F-49E7-9860-00D1B746C9EE}" type="slidenum">
              <a:rPr lang="en-US" smtClean="0"/>
              <a:t>‹#›</a:t>
            </a:fld>
            <a:endParaRPr lang="en-US"/>
          </a:p>
        </p:txBody>
      </p:sp>
    </p:spTree>
    <p:extLst>
      <p:ext uri="{BB962C8B-B14F-4D97-AF65-F5344CB8AC3E}">
        <p14:creationId xmlns:p14="http://schemas.microsoft.com/office/powerpoint/2010/main" val="3894759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238354-29C1-43FF-A6ED-1895C0F3C67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EBAB511-233D-405B-B55E-AEC9C37EAA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7D146B-CBFA-43D1-9F13-F137A0BFE17D}"/>
              </a:ext>
            </a:extLst>
          </p:cNvPr>
          <p:cNvSpPr>
            <a:spLocks noGrp="1"/>
          </p:cNvSpPr>
          <p:nvPr>
            <p:ph type="dt" sz="half" idx="10"/>
          </p:nvPr>
        </p:nvSpPr>
        <p:spPr/>
        <p:txBody>
          <a:bodyPr/>
          <a:lstStyle/>
          <a:p>
            <a:fld id="{5F41504C-C3DC-43E3-A734-0BAD8F804FD7}" type="datetimeFigureOut">
              <a:rPr lang="en-US" smtClean="0"/>
              <a:t>5/23/2022</a:t>
            </a:fld>
            <a:endParaRPr lang="en-US"/>
          </a:p>
        </p:txBody>
      </p:sp>
      <p:sp>
        <p:nvSpPr>
          <p:cNvPr id="5" name="Footer Placeholder 4">
            <a:extLst>
              <a:ext uri="{FF2B5EF4-FFF2-40B4-BE49-F238E27FC236}">
                <a16:creationId xmlns:a16="http://schemas.microsoft.com/office/drawing/2014/main" id="{BA430D83-D494-4E0A-944E-E72739CD4E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AF06F7-101F-4074-91C8-69964DAA63C8}"/>
              </a:ext>
            </a:extLst>
          </p:cNvPr>
          <p:cNvSpPr>
            <a:spLocks noGrp="1"/>
          </p:cNvSpPr>
          <p:nvPr>
            <p:ph type="sldNum" sz="quarter" idx="12"/>
          </p:nvPr>
        </p:nvSpPr>
        <p:spPr/>
        <p:txBody>
          <a:bodyPr/>
          <a:lstStyle/>
          <a:p>
            <a:fld id="{1BEE97E9-191F-49E7-9860-00D1B746C9EE}" type="slidenum">
              <a:rPr lang="en-US" smtClean="0"/>
              <a:t>‹#›</a:t>
            </a:fld>
            <a:endParaRPr lang="en-US"/>
          </a:p>
        </p:txBody>
      </p:sp>
    </p:spTree>
    <p:extLst>
      <p:ext uri="{BB962C8B-B14F-4D97-AF65-F5344CB8AC3E}">
        <p14:creationId xmlns:p14="http://schemas.microsoft.com/office/powerpoint/2010/main" val="27649443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a:xfrm>
            <a:off x="0" y="6451006"/>
            <a:ext cx="4114800" cy="365125"/>
          </a:xfrm>
        </p:spPr>
        <p:txBody>
          <a:bodyPr/>
          <a:lstStyle/>
          <a:p>
            <a:pPr algn="l"/>
            <a:r>
              <a:rPr lang="en-US" dirty="0"/>
              <a:t>Kalyan Reddy Daida</a:t>
            </a:r>
            <a:endParaRPr lang="en-GB" dirty="0"/>
          </a:p>
        </p:txBody>
      </p:sp>
      <p:sp>
        <p:nvSpPr>
          <p:cNvPr id="4" name="Content Placeholder 2">
            <a:extLst>
              <a:ext uri="{FF2B5EF4-FFF2-40B4-BE49-F238E27FC236}">
                <a16:creationId xmlns:a16="http://schemas.microsoft.com/office/drawing/2014/main" id="{6E404D94-AC54-F344-B51A-76FE094D9001}"/>
              </a:ext>
            </a:extLst>
          </p:cNvPr>
          <p:cNvSpPr>
            <a:spLocks noGrp="1"/>
          </p:cNvSpPr>
          <p:nvPr>
            <p:ph idx="1"/>
          </p:nvPr>
        </p:nvSpPr>
        <p:spPr>
          <a:xfrm>
            <a:off x="838200" y="1517861"/>
            <a:ext cx="10515600" cy="465910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itle Placeholder 1">
            <a:extLst>
              <a:ext uri="{FF2B5EF4-FFF2-40B4-BE49-F238E27FC236}">
                <a16:creationId xmlns:a16="http://schemas.microsoft.com/office/drawing/2014/main" id="{47D18E9C-71B9-6048-8B72-C5BBB56E4CA9}"/>
              </a:ext>
            </a:extLst>
          </p:cNvPr>
          <p:cNvSpPr>
            <a:spLocks noGrp="1"/>
          </p:cNvSpPr>
          <p:nvPr>
            <p:ph type="title"/>
          </p:nvPr>
        </p:nvSpPr>
        <p:spPr>
          <a:xfrm>
            <a:off x="838200" y="227340"/>
            <a:ext cx="10515600" cy="990709"/>
          </a:xfrm>
          <a:prstGeom prst="rect">
            <a:avLst/>
          </a:prstGeom>
        </p:spPr>
        <p:txBody>
          <a:bodyPr vert="horz" lIns="109728" tIns="54864" rIns="109728" bIns="54864" rtlCol="0" anchor="ctr">
            <a:normAutofit/>
          </a:bodyPr>
          <a:lstStyle>
            <a:lvl1pPr>
              <a:defRPr>
                <a:solidFill>
                  <a:schemeClr val="accent6">
                    <a:lumMod val="75000"/>
                  </a:schemeClr>
                </a:solidFill>
              </a:defRPr>
            </a:lvl1pPr>
          </a:lstStyle>
          <a:p>
            <a:r>
              <a:rPr lang="en-US" dirty="0"/>
              <a:t>Click to edit Master title style</a:t>
            </a:r>
            <a:br>
              <a:rPr lang="en-US" dirty="0"/>
            </a:br>
            <a:r>
              <a:rPr lang="en-US" sz="2000" dirty="0"/>
              <a:t>Sub heading</a:t>
            </a:r>
            <a:endParaRPr lang="en-GB" dirty="0"/>
          </a:p>
        </p:txBody>
      </p:sp>
    </p:spTree>
    <p:extLst>
      <p:ext uri="{BB962C8B-B14F-4D97-AF65-F5344CB8AC3E}">
        <p14:creationId xmlns:p14="http://schemas.microsoft.com/office/powerpoint/2010/main" val="108651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F286C-94F6-483C-B6E4-F424000D82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719FA5-9C4E-4F09-9BA1-CD9517DBBF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415FE1-B981-444F-9083-0FA0BE0016C7}"/>
              </a:ext>
            </a:extLst>
          </p:cNvPr>
          <p:cNvSpPr>
            <a:spLocks noGrp="1"/>
          </p:cNvSpPr>
          <p:nvPr>
            <p:ph type="dt" sz="half" idx="10"/>
          </p:nvPr>
        </p:nvSpPr>
        <p:spPr/>
        <p:txBody>
          <a:bodyPr/>
          <a:lstStyle/>
          <a:p>
            <a:fld id="{5F41504C-C3DC-43E3-A734-0BAD8F804FD7}" type="datetimeFigureOut">
              <a:rPr lang="en-US" smtClean="0"/>
              <a:t>5/23/2022</a:t>
            </a:fld>
            <a:endParaRPr lang="en-US"/>
          </a:p>
        </p:txBody>
      </p:sp>
      <p:sp>
        <p:nvSpPr>
          <p:cNvPr id="5" name="Footer Placeholder 4">
            <a:extLst>
              <a:ext uri="{FF2B5EF4-FFF2-40B4-BE49-F238E27FC236}">
                <a16:creationId xmlns:a16="http://schemas.microsoft.com/office/drawing/2014/main" id="{41F57CCE-3664-4BAF-92EE-1BD09A5DCF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A23EEF-8326-45DF-AA05-55798367850A}"/>
              </a:ext>
            </a:extLst>
          </p:cNvPr>
          <p:cNvSpPr>
            <a:spLocks noGrp="1"/>
          </p:cNvSpPr>
          <p:nvPr>
            <p:ph type="sldNum" sz="quarter" idx="12"/>
          </p:nvPr>
        </p:nvSpPr>
        <p:spPr/>
        <p:txBody>
          <a:bodyPr/>
          <a:lstStyle/>
          <a:p>
            <a:fld id="{1BEE97E9-191F-49E7-9860-00D1B746C9EE}" type="slidenum">
              <a:rPr lang="en-US" smtClean="0"/>
              <a:t>‹#›</a:t>
            </a:fld>
            <a:endParaRPr lang="en-US"/>
          </a:p>
        </p:txBody>
      </p:sp>
    </p:spTree>
    <p:extLst>
      <p:ext uri="{BB962C8B-B14F-4D97-AF65-F5344CB8AC3E}">
        <p14:creationId xmlns:p14="http://schemas.microsoft.com/office/powerpoint/2010/main" val="2680464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991BF-57FF-41B4-B122-420E49F2C2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98FAE24-3345-4E47-B8AA-B0AD0AD611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36771D-8D95-4997-961C-CBD7F7A0E1A7}"/>
              </a:ext>
            </a:extLst>
          </p:cNvPr>
          <p:cNvSpPr>
            <a:spLocks noGrp="1"/>
          </p:cNvSpPr>
          <p:nvPr>
            <p:ph type="dt" sz="half" idx="10"/>
          </p:nvPr>
        </p:nvSpPr>
        <p:spPr/>
        <p:txBody>
          <a:bodyPr/>
          <a:lstStyle/>
          <a:p>
            <a:fld id="{5F41504C-C3DC-43E3-A734-0BAD8F804FD7}" type="datetimeFigureOut">
              <a:rPr lang="en-US" smtClean="0"/>
              <a:t>5/23/2022</a:t>
            </a:fld>
            <a:endParaRPr lang="en-US"/>
          </a:p>
        </p:txBody>
      </p:sp>
      <p:sp>
        <p:nvSpPr>
          <p:cNvPr id="5" name="Footer Placeholder 4">
            <a:extLst>
              <a:ext uri="{FF2B5EF4-FFF2-40B4-BE49-F238E27FC236}">
                <a16:creationId xmlns:a16="http://schemas.microsoft.com/office/drawing/2014/main" id="{99AFBBA9-A88D-4AB1-A120-766301337A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207AA7-8BF5-4BA9-A9DC-30C3BABE1C44}"/>
              </a:ext>
            </a:extLst>
          </p:cNvPr>
          <p:cNvSpPr>
            <a:spLocks noGrp="1"/>
          </p:cNvSpPr>
          <p:nvPr>
            <p:ph type="sldNum" sz="quarter" idx="12"/>
          </p:nvPr>
        </p:nvSpPr>
        <p:spPr/>
        <p:txBody>
          <a:bodyPr/>
          <a:lstStyle/>
          <a:p>
            <a:fld id="{1BEE97E9-191F-49E7-9860-00D1B746C9EE}" type="slidenum">
              <a:rPr lang="en-US" smtClean="0"/>
              <a:t>‹#›</a:t>
            </a:fld>
            <a:endParaRPr lang="en-US"/>
          </a:p>
        </p:txBody>
      </p:sp>
    </p:spTree>
    <p:extLst>
      <p:ext uri="{BB962C8B-B14F-4D97-AF65-F5344CB8AC3E}">
        <p14:creationId xmlns:p14="http://schemas.microsoft.com/office/powerpoint/2010/main" val="1368109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FCE2A-7DEE-49BD-8197-303800B160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77F410-A6F6-41FF-9011-35DCC30A9D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0AA9283-227F-40D8-BC77-83EC1722C1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DF42EA9-03E9-49DC-9B73-C747487EADF1}"/>
              </a:ext>
            </a:extLst>
          </p:cNvPr>
          <p:cNvSpPr>
            <a:spLocks noGrp="1"/>
          </p:cNvSpPr>
          <p:nvPr>
            <p:ph type="dt" sz="half" idx="10"/>
          </p:nvPr>
        </p:nvSpPr>
        <p:spPr/>
        <p:txBody>
          <a:bodyPr/>
          <a:lstStyle/>
          <a:p>
            <a:fld id="{5F41504C-C3DC-43E3-A734-0BAD8F804FD7}" type="datetimeFigureOut">
              <a:rPr lang="en-US" smtClean="0"/>
              <a:t>5/23/2022</a:t>
            </a:fld>
            <a:endParaRPr lang="en-US"/>
          </a:p>
        </p:txBody>
      </p:sp>
      <p:sp>
        <p:nvSpPr>
          <p:cNvPr id="6" name="Footer Placeholder 5">
            <a:extLst>
              <a:ext uri="{FF2B5EF4-FFF2-40B4-BE49-F238E27FC236}">
                <a16:creationId xmlns:a16="http://schemas.microsoft.com/office/drawing/2014/main" id="{72C514DE-65C4-4AF1-A216-FF8D03700C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248AE8-30FB-4AF6-84E0-3C6594E740D7}"/>
              </a:ext>
            </a:extLst>
          </p:cNvPr>
          <p:cNvSpPr>
            <a:spLocks noGrp="1"/>
          </p:cNvSpPr>
          <p:nvPr>
            <p:ph type="sldNum" sz="quarter" idx="12"/>
          </p:nvPr>
        </p:nvSpPr>
        <p:spPr/>
        <p:txBody>
          <a:bodyPr/>
          <a:lstStyle/>
          <a:p>
            <a:fld id="{1BEE97E9-191F-49E7-9860-00D1B746C9EE}" type="slidenum">
              <a:rPr lang="en-US" smtClean="0"/>
              <a:t>‹#›</a:t>
            </a:fld>
            <a:endParaRPr lang="en-US"/>
          </a:p>
        </p:txBody>
      </p:sp>
    </p:spTree>
    <p:extLst>
      <p:ext uri="{BB962C8B-B14F-4D97-AF65-F5344CB8AC3E}">
        <p14:creationId xmlns:p14="http://schemas.microsoft.com/office/powerpoint/2010/main" val="1723090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5E28C-73B2-457E-BE40-70706B08917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694E469-170E-4475-BFDB-2371F70A93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1C9F3A-94B9-4AC5-AF09-B17005AEC8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CC4666B-A45D-49AE-9BE1-018A19F770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E5A601-9EDA-45DE-9CC1-05F57D975A6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3602BFF-A59D-4E9D-BB22-FD114217DC72}"/>
              </a:ext>
            </a:extLst>
          </p:cNvPr>
          <p:cNvSpPr>
            <a:spLocks noGrp="1"/>
          </p:cNvSpPr>
          <p:nvPr>
            <p:ph type="dt" sz="half" idx="10"/>
          </p:nvPr>
        </p:nvSpPr>
        <p:spPr/>
        <p:txBody>
          <a:bodyPr/>
          <a:lstStyle/>
          <a:p>
            <a:fld id="{5F41504C-C3DC-43E3-A734-0BAD8F804FD7}" type="datetimeFigureOut">
              <a:rPr lang="en-US" smtClean="0"/>
              <a:t>5/23/2022</a:t>
            </a:fld>
            <a:endParaRPr lang="en-US"/>
          </a:p>
        </p:txBody>
      </p:sp>
      <p:sp>
        <p:nvSpPr>
          <p:cNvPr id="8" name="Footer Placeholder 7">
            <a:extLst>
              <a:ext uri="{FF2B5EF4-FFF2-40B4-BE49-F238E27FC236}">
                <a16:creationId xmlns:a16="http://schemas.microsoft.com/office/drawing/2014/main" id="{57D68938-9977-4546-8DE7-5827A8FEB6A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8564027-105A-48A9-90C1-983D78184223}"/>
              </a:ext>
            </a:extLst>
          </p:cNvPr>
          <p:cNvSpPr>
            <a:spLocks noGrp="1"/>
          </p:cNvSpPr>
          <p:nvPr>
            <p:ph type="sldNum" sz="quarter" idx="12"/>
          </p:nvPr>
        </p:nvSpPr>
        <p:spPr/>
        <p:txBody>
          <a:bodyPr/>
          <a:lstStyle/>
          <a:p>
            <a:fld id="{1BEE97E9-191F-49E7-9860-00D1B746C9EE}" type="slidenum">
              <a:rPr lang="en-US" smtClean="0"/>
              <a:t>‹#›</a:t>
            </a:fld>
            <a:endParaRPr lang="en-US"/>
          </a:p>
        </p:txBody>
      </p:sp>
    </p:spTree>
    <p:extLst>
      <p:ext uri="{BB962C8B-B14F-4D97-AF65-F5344CB8AC3E}">
        <p14:creationId xmlns:p14="http://schemas.microsoft.com/office/powerpoint/2010/main" val="4075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26720-DEC5-4615-9B97-702DBD6890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A1DD4CD-DF18-4E0D-B7ED-9D2BA7A61FF1}"/>
              </a:ext>
            </a:extLst>
          </p:cNvPr>
          <p:cNvSpPr>
            <a:spLocks noGrp="1"/>
          </p:cNvSpPr>
          <p:nvPr>
            <p:ph type="dt" sz="half" idx="10"/>
          </p:nvPr>
        </p:nvSpPr>
        <p:spPr/>
        <p:txBody>
          <a:bodyPr/>
          <a:lstStyle/>
          <a:p>
            <a:fld id="{5F41504C-C3DC-43E3-A734-0BAD8F804FD7}" type="datetimeFigureOut">
              <a:rPr lang="en-US" smtClean="0"/>
              <a:t>5/23/2022</a:t>
            </a:fld>
            <a:endParaRPr lang="en-US"/>
          </a:p>
        </p:txBody>
      </p:sp>
      <p:sp>
        <p:nvSpPr>
          <p:cNvPr id="4" name="Footer Placeholder 3">
            <a:extLst>
              <a:ext uri="{FF2B5EF4-FFF2-40B4-BE49-F238E27FC236}">
                <a16:creationId xmlns:a16="http://schemas.microsoft.com/office/drawing/2014/main" id="{F9C5932A-A547-478A-BAB0-64D4E30FAE5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6746F18-568A-444B-AB96-3D89BDB32D18}"/>
              </a:ext>
            </a:extLst>
          </p:cNvPr>
          <p:cNvSpPr>
            <a:spLocks noGrp="1"/>
          </p:cNvSpPr>
          <p:nvPr>
            <p:ph type="sldNum" sz="quarter" idx="12"/>
          </p:nvPr>
        </p:nvSpPr>
        <p:spPr/>
        <p:txBody>
          <a:bodyPr/>
          <a:lstStyle/>
          <a:p>
            <a:fld id="{1BEE97E9-191F-49E7-9860-00D1B746C9EE}" type="slidenum">
              <a:rPr lang="en-US" smtClean="0"/>
              <a:t>‹#›</a:t>
            </a:fld>
            <a:endParaRPr lang="en-US"/>
          </a:p>
        </p:txBody>
      </p:sp>
    </p:spTree>
    <p:extLst>
      <p:ext uri="{BB962C8B-B14F-4D97-AF65-F5344CB8AC3E}">
        <p14:creationId xmlns:p14="http://schemas.microsoft.com/office/powerpoint/2010/main" val="3764475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876555-5E9F-406C-B8E0-AEF1E33994C9}"/>
              </a:ext>
            </a:extLst>
          </p:cNvPr>
          <p:cNvSpPr>
            <a:spLocks noGrp="1"/>
          </p:cNvSpPr>
          <p:nvPr>
            <p:ph type="dt" sz="half" idx="10"/>
          </p:nvPr>
        </p:nvSpPr>
        <p:spPr/>
        <p:txBody>
          <a:bodyPr/>
          <a:lstStyle/>
          <a:p>
            <a:fld id="{5F41504C-C3DC-43E3-A734-0BAD8F804FD7}" type="datetimeFigureOut">
              <a:rPr lang="en-US" smtClean="0"/>
              <a:t>5/23/2022</a:t>
            </a:fld>
            <a:endParaRPr lang="en-US"/>
          </a:p>
        </p:txBody>
      </p:sp>
      <p:sp>
        <p:nvSpPr>
          <p:cNvPr id="3" name="Footer Placeholder 2">
            <a:extLst>
              <a:ext uri="{FF2B5EF4-FFF2-40B4-BE49-F238E27FC236}">
                <a16:creationId xmlns:a16="http://schemas.microsoft.com/office/drawing/2014/main" id="{653E96E3-8631-419B-88D0-F0DDF2A9EB5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83E2F9B-D02B-4E01-98F6-E70F2A95BC68}"/>
              </a:ext>
            </a:extLst>
          </p:cNvPr>
          <p:cNvSpPr>
            <a:spLocks noGrp="1"/>
          </p:cNvSpPr>
          <p:nvPr>
            <p:ph type="sldNum" sz="quarter" idx="12"/>
          </p:nvPr>
        </p:nvSpPr>
        <p:spPr/>
        <p:txBody>
          <a:bodyPr/>
          <a:lstStyle/>
          <a:p>
            <a:fld id="{1BEE97E9-191F-49E7-9860-00D1B746C9EE}" type="slidenum">
              <a:rPr lang="en-US" smtClean="0"/>
              <a:t>‹#›</a:t>
            </a:fld>
            <a:endParaRPr lang="en-US"/>
          </a:p>
        </p:txBody>
      </p:sp>
    </p:spTree>
    <p:extLst>
      <p:ext uri="{BB962C8B-B14F-4D97-AF65-F5344CB8AC3E}">
        <p14:creationId xmlns:p14="http://schemas.microsoft.com/office/powerpoint/2010/main" val="1815502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89BD5-1871-4BD7-8A4F-737A07F981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AE9F815-BC4E-4AAA-839D-EE970E479D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B77073B-2080-47ED-ADB7-5B7704C842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DA7F4D-4A0F-4401-AE00-B9DAE8AD76C8}"/>
              </a:ext>
            </a:extLst>
          </p:cNvPr>
          <p:cNvSpPr>
            <a:spLocks noGrp="1"/>
          </p:cNvSpPr>
          <p:nvPr>
            <p:ph type="dt" sz="half" idx="10"/>
          </p:nvPr>
        </p:nvSpPr>
        <p:spPr/>
        <p:txBody>
          <a:bodyPr/>
          <a:lstStyle/>
          <a:p>
            <a:fld id="{5F41504C-C3DC-43E3-A734-0BAD8F804FD7}" type="datetimeFigureOut">
              <a:rPr lang="en-US" smtClean="0"/>
              <a:t>5/23/2022</a:t>
            </a:fld>
            <a:endParaRPr lang="en-US"/>
          </a:p>
        </p:txBody>
      </p:sp>
      <p:sp>
        <p:nvSpPr>
          <p:cNvPr id="6" name="Footer Placeholder 5">
            <a:extLst>
              <a:ext uri="{FF2B5EF4-FFF2-40B4-BE49-F238E27FC236}">
                <a16:creationId xmlns:a16="http://schemas.microsoft.com/office/drawing/2014/main" id="{CA97E62F-16EF-4941-A3C4-B906110A55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A97913-116D-4F17-B9A4-A1803499B568}"/>
              </a:ext>
            </a:extLst>
          </p:cNvPr>
          <p:cNvSpPr>
            <a:spLocks noGrp="1"/>
          </p:cNvSpPr>
          <p:nvPr>
            <p:ph type="sldNum" sz="quarter" idx="12"/>
          </p:nvPr>
        </p:nvSpPr>
        <p:spPr/>
        <p:txBody>
          <a:bodyPr/>
          <a:lstStyle/>
          <a:p>
            <a:fld id="{1BEE97E9-191F-49E7-9860-00D1B746C9EE}" type="slidenum">
              <a:rPr lang="en-US" smtClean="0"/>
              <a:t>‹#›</a:t>
            </a:fld>
            <a:endParaRPr lang="en-US"/>
          </a:p>
        </p:txBody>
      </p:sp>
    </p:spTree>
    <p:extLst>
      <p:ext uri="{BB962C8B-B14F-4D97-AF65-F5344CB8AC3E}">
        <p14:creationId xmlns:p14="http://schemas.microsoft.com/office/powerpoint/2010/main" val="3732034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E31BC-C14C-4884-ACCD-7D335DF564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DDB9BFB-EAF3-43ED-85BF-D3D8C1EB4B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A727D74-B41D-4D0B-8025-881ABDFB92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B79E6D-5E52-4D99-B45F-A66454A34194}"/>
              </a:ext>
            </a:extLst>
          </p:cNvPr>
          <p:cNvSpPr>
            <a:spLocks noGrp="1"/>
          </p:cNvSpPr>
          <p:nvPr>
            <p:ph type="dt" sz="half" idx="10"/>
          </p:nvPr>
        </p:nvSpPr>
        <p:spPr/>
        <p:txBody>
          <a:bodyPr/>
          <a:lstStyle/>
          <a:p>
            <a:fld id="{5F41504C-C3DC-43E3-A734-0BAD8F804FD7}" type="datetimeFigureOut">
              <a:rPr lang="en-US" smtClean="0"/>
              <a:t>5/23/2022</a:t>
            </a:fld>
            <a:endParaRPr lang="en-US"/>
          </a:p>
        </p:txBody>
      </p:sp>
      <p:sp>
        <p:nvSpPr>
          <p:cNvPr id="6" name="Footer Placeholder 5">
            <a:extLst>
              <a:ext uri="{FF2B5EF4-FFF2-40B4-BE49-F238E27FC236}">
                <a16:creationId xmlns:a16="http://schemas.microsoft.com/office/drawing/2014/main" id="{AADE1576-6328-45C1-9F5F-3553107E1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B5E7A1-2CDB-405E-A96E-8F0E31F6FCEC}"/>
              </a:ext>
            </a:extLst>
          </p:cNvPr>
          <p:cNvSpPr>
            <a:spLocks noGrp="1"/>
          </p:cNvSpPr>
          <p:nvPr>
            <p:ph type="sldNum" sz="quarter" idx="12"/>
          </p:nvPr>
        </p:nvSpPr>
        <p:spPr/>
        <p:txBody>
          <a:bodyPr/>
          <a:lstStyle/>
          <a:p>
            <a:fld id="{1BEE97E9-191F-49E7-9860-00D1B746C9EE}" type="slidenum">
              <a:rPr lang="en-US" smtClean="0"/>
              <a:t>‹#›</a:t>
            </a:fld>
            <a:endParaRPr lang="en-US"/>
          </a:p>
        </p:txBody>
      </p:sp>
    </p:spTree>
    <p:extLst>
      <p:ext uri="{BB962C8B-B14F-4D97-AF65-F5344CB8AC3E}">
        <p14:creationId xmlns:p14="http://schemas.microsoft.com/office/powerpoint/2010/main" val="3486223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658828-7638-41E5-B5BB-9AB6210AD3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BFEE81F-F2FE-402A-A80C-BE525627C0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3FB2C0-19B9-4D03-8800-8DEA80E981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41504C-C3DC-43E3-A734-0BAD8F804FD7}" type="datetimeFigureOut">
              <a:rPr lang="en-US" smtClean="0"/>
              <a:t>5/23/2022</a:t>
            </a:fld>
            <a:endParaRPr lang="en-US"/>
          </a:p>
        </p:txBody>
      </p:sp>
      <p:sp>
        <p:nvSpPr>
          <p:cNvPr id="5" name="Footer Placeholder 4">
            <a:extLst>
              <a:ext uri="{FF2B5EF4-FFF2-40B4-BE49-F238E27FC236}">
                <a16:creationId xmlns:a16="http://schemas.microsoft.com/office/drawing/2014/main" id="{A2123497-30E2-4756-B8C7-45F6503341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82A112B-BD29-443C-8A0B-741B0ACEC7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EE97E9-191F-49E7-9860-00D1B746C9EE}" type="slidenum">
              <a:rPr lang="en-US" smtClean="0"/>
              <a:t>‹#›</a:t>
            </a:fld>
            <a:endParaRPr lang="en-US"/>
          </a:p>
        </p:txBody>
      </p:sp>
    </p:spTree>
    <p:extLst>
      <p:ext uri="{BB962C8B-B14F-4D97-AF65-F5344CB8AC3E}">
        <p14:creationId xmlns:p14="http://schemas.microsoft.com/office/powerpoint/2010/main" val="26472280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2.xml"/><Relationship Id="rId5" Type="http://schemas.openxmlformats.org/officeDocument/2006/relationships/image" Target="../media/image3.tiff"/><Relationship Id="rId4" Type="http://schemas.openxmlformats.org/officeDocument/2006/relationships/image" Target="../media/image2.tiff"/></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tiff"/><Relationship Id="rId1" Type="http://schemas.openxmlformats.org/officeDocument/2006/relationships/slideLayout" Target="../slideLayouts/slideLayout12.xml"/><Relationship Id="rId5" Type="http://schemas.openxmlformats.org/officeDocument/2006/relationships/image" Target="../media/image2.tiff"/><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tiff"/><Relationship Id="rId1" Type="http://schemas.openxmlformats.org/officeDocument/2006/relationships/slideLayout" Target="../slideLayouts/slideLayout12.xml"/><Relationship Id="rId5" Type="http://schemas.openxmlformats.org/officeDocument/2006/relationships/image" Target="../media/image2.tiff"/><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D851B03-123B-8A46-B597-5674748527E6}"/>
              </a:ext>
            </a:extLst>
          </p:cNvPr>
          <p:cNvSpPr>
            <a:spLocks noGrp="1"/>
          </p:cNvSpPr>
          <p:nvPr>
            <p:ph type="ftr" sz="quarter" idx="10"/>
          </p:nvPr>
        </p:nvSpPr>
        <p:spPr/>
        <p:txBody>
          <a:bodyPr/>
          <a:lstStyle/>
          <a:p>
            <a:pPr algn="l"/>
            <a:r>
              <a:rPr lang="en-US"/>
              <a:t>Kalyan Reddy Daida</a:t>
            </a:r>
            <a:endParaRPr lang="en-GB" dirty="0"/>
          </a:p>
        </p:txBody>
      </p:sp>
      <p:sp>
        <p:nvSpPr>
          <p:cNvPr id="4" name="Title 3">
            <a:extLst>
              <a:ext uri="{FF2B5EF4-FFF2-40B4-BE49-F238E27FC236}">
                <a16:creationId xmlns:a16="http://schemas.microsoft.com/office/drawing/2014/main" id="{A8190E7C-84DB-0542-84E7-BD7EC8775AC0}"/>
              </a:ext>
            </a:extLst>
          </p:cNvPr>
          <p:cNvSpPr>
            <a:spLocks noGrp="1"/>
          </p:cNvSpPr>
          <p:nvPr>
            <p:ph type="title"/>
          </p:nvPr>
        </p:nvSpPr>
        <p:spPr>
          <a:xfrm>
            <a:off x="476203" y="41870"/>
            <a:ext cx="5007428" cy="990709"/>
          </a:xfrm>
        </p:spPr>
        <p:txBody>
          <a:bodyPr>
            <a:normAutofit/>
          </a:bodyPr>
          <a:lstStyle/>
          <a:p>
            <a:r>
              <a:rPr lang="en-US" b="1" dirty="0"/>
              <a:t>Physical Machines</a:t>
            </a:r>
          </a:p>
        </p:txBody>
      </p:sp>
      <p:sp>
        <p:nvSpPr>
          <p:cNvPr id="5" name="Rectangle 4">
            <a:extLst>
              <a:ext uri="{FF2B5EF4-FFF2-40B4-BE49-F238E27FC236}">
                <a16:creationId xmlns:a16="http://schemas.microsoft.com/office/drawing/2014/main" id="{23E67ACB-4ECE-4344-A97C-4FB1EE1F4B20}"/>
              </a:ext>
            </a:extLst>
          </p:cNvPr>
          <p:cNvSpPr/>
          <p:nvPr/>
        </p:nvSpPr>
        <p:spPr>
          <a:xfrm>
            <a:off x="6422572" y="5486400"/>
            <a:ext cx="52578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Hardware Infrastructure</a:t>
            </a:r>
          </a:p>
        </p:txBody>
      </p:sp>
      <p:sp>
        <p:nvSpPr>
          <p:cNvPr id="17" name="Rectangle 16">
            <a:extLst>
              <a:ext uri="{FF2B5EF4-FFF2-40B4-BE49-F238E27FC236}">
                <a16:creationId xmlns:a16="http://schemas.microsoft.com/office/drawing/2014/main" id="{B736F91E-3781-044C-A836-B7CBFC68C4C4}"/>
              </a:ext>
            </a:extLst>
          </p:cNvPr>
          <p:cNvSpPr/>
          <p:nvPr/>
        </p:nvSpPr>
        <p:spPr>
          <a:xfrm>
            <a:off x="351017" y="5508172"/>
            <a:ext cx="52578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Hardware Infrastructure</a:t>
            </a:r>
          </a:p>
        </p:txBody>
      </p:sp>
      <p:sp>
        <p:nvSpPr>
          <p:cNvPr id="18" name="Rectangle 17">
            <a:extLst>
              <a:ext uri="{FF2B5EF4-FFF2-40B4-BE49-F238E27FC236}">
                <a16:creationId xmlns:a16="http://schemas.microsoft.com/office/drawing/2014/main" id="{3FB7CDA2-3CA6-C148-95FE-B27CFE6AC3D0}"/>
              </a:ext>
            </a:extLst>
          </p:cNvPr>
          <p:cNvSpPr/>
          <p:nvPr/>
        </p:nvSpPr>
        <p:spPr>
          <a:xfrm>
            <a:off x="351017" y="4786086"/>
            <a:ext cx="5257800" cy="4572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Operating System </a:t>
            </a:r>
          </a:p>
        </p:txBody>
      </p:sp>
      <p:sp>
        <p:nvSpPr>
          <p:cNvPr id="19" name="Rectangle 18">
            <a:extLst>
              <a:ext uri="{FF2B5EF4-FFF2-40B4-BE49-F238E27FC236}">
                <a16:creationId xmlns:a16="http://schemas.microsoft.com/office/drawing/2014/main" id="{9330ED75-E349-9248-AAA1-78879A619B5E}"/>
              </a:ext>
            </a:extLst>
          </p:cNvPr>
          <p:cNvSpPr/>
          <p:nvPr/>
        </p:nvSpPr>
        <p:spPr>
          <a:xfrm>
            <a:off x="351017" y="4064000"/>
            <a:ext cx="2558143" cy="4572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Libraries</a:t>
            </a:r>
          </a:p>
        </p:txBody>
      </p:sp>
      <p:sp>
        <p:nvSpPr>
          <p:cNvPr id="20" name="Rectangle 19">
            <a:extLst>
              <a:ext uri="{FF2B5EF4-FFF2-40B4-BE49-F238E27FC236}">
                <a16:creationId xmlns:a16="http://schemas.microsoft.com/office/drawing/2014/main" id="{FFA4E3E0-C669-3E46-870C-DEDD4FF54696}"/>
              </a:ext>
            </a:extLst>
          </p:cNvPr>
          <p:cNvSpPr/>
          <p:nvPr/>
        </p:nvSpPr>
        <p:spPr>
          <a:xfrm>
            <a:off x="3155903" y="4064000"/>
            <a:ext cx="2452914" cy="4572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50" dirty="0"/>
              <a:t>Dependencies</a:t>
            </a:r>
          </a:p>
        </p:txBody>
      </p:sp>
      <p:pic>
        <p:nvPicPr>
          <p:cNvPr id="21" name="Picture 2">
            <a:extLst>
              <a:ext uri="{FF2B5EF4-FFF2-40B4-BE49-F238E27FC236}">
                <a16:creationId xmlns:a16="http://schemas.microsoft.com/office/drawing/2014/main" id="{56A7C951-ECED-3147-AB61-A7DD18496024}"/>
              </a:ext>
            </a:extLst>
          </p:cNvPr>
          <p:cNvPicPr>
            <a:picLocks noChangeAspect="1" noChangeArrowheads="1"/>
          </p:cNvPicPr>
          <p:nvPr/>
        </p:nvPicPr>
        <p:blipFill>
          <a:blip r:embed="rId2">
            <a:alphaModFix/>
            <a:extLst>
              <a:ext uri="{BEBA8EAE-BF5A-486C-A8C5-ECC9F3942E4B}">
                <a14:imgProps xmlns:a14="http://schemas.microsoft.com/office/drawing/2010/main">
                  <a14:imgLayer r:embed="rId3">
                    <a14:imgEffect>
                      <a14:colorTemperature colorTemp="6473"/>
                    </a14:imgEffect>
                    <a14:imgEffect>
                      <a14:saturation sat="189000"/>
                    </a14:imgEffect>
                    <a14:imgEffect>
                      <a14:brightnessContrast bright="2000" contrast="9000"/>
                    </a14:imgEffect>
                  </a14:imgLayer>
                </a14:imgProps>
              </a:ext>
              <a:ext uri="{28A0092B-C50C-407E-A947-70E740481C1C}">
                <a14:useLocalDpi xmlns:a14="http://schemas.microsoft.com/office/drawing/2010/main" val="0"/>
              </a:ext>
            </a:extLst>
          </a:blip>
          <a:stretch>
            <a:fillRect/>
          </a:stretch>
        </p:blipFill>
        <p:spPr bwMode="auto">
          <a:xfrm>
            <a:off x="2541332" y="2350381"/>
            <a:ext cx="1070883" cy="1002791"/>
          </a:xfrm>
          <a:prstGeom prst="rect">
            <a:avLst/>
          </a:prstGeom>
          <a:noFill/>
          <a:effectLst>
            <a:softEdge rad="0"/>
          </a:effectLst>
        </p:spPr>
      </p:pic>
      <p:pic>
        <p:nvPicPr>
          <p:cNvPr id="22" name="Picture 21">
            <a:extLst>
              <a:ext uri="{FF2B5EF4-FFF2-40B4-BE49-F238E27FC236}">
                <a16:creationId xmlns:a16="http://schemas.microsoft.com/office/drawing/2014/main" id="{3721087B-7737-744A-9057-91341A80BF3A}"/>
              </a:ext>
            </a:extLst>
          </p:cNvPr>
          <p:cNvPicPr>
            <a:picLocks noChangeAspect="1"/>
          </p:cNvPicPr>
          <p:nvPr/>
        </p:nvPicPr>
        <p:blipFill>
          <a:blip r:embed="rId4"/>
          <a:stretch>
            <a:fillRect/>
          </a:stretch>
        </p:blipFill>
        <p:spPr>
          <a:xfrm>
            <a:off x="4537934" y="2282289"/>
            <a:ext cx="1070883" cy="1070883"/>
          </a:xfrm>
          <a:prstGeom prst="rect">
            <a:avLst/>
          </a:prstGeom>
        </p:spPr>
      </p:pic>
      <p:pic>
        <p:nvPicPr>
          <p:cNvPr id="23" name="Picture 22">
            <a:extLst>
              <a:ext uri="{FF2B5EF4-FFF2-40B4-BE49-F238E27FC236}">
                <a16:creationId xmlns:a16="http://schemas.microsoft.com/office/drawing/2014/main" id="{1E69514F-97A7-5345-A01F-B4C4D6638C48}"/>
              </a:ext>
            </a:extLst>
          </p:cNvPr>
          <p:cNvPicPr>
            <a:picLocks noChangeAspect="1"/>
          </p:cNvPicPr>
          <p:nvPr/>
        </p:nvPicPr>
        <p:blipFill>
          <a:blip r:embed="rId5"/>
          <a:stretch>
            <a:fillRect/>
          </a:stretch>
        </p:blipFill>
        <p:spPr>
          <a:xfrm>
            <a:off x="351089" y="2362463"/>
            <a:ext cx="1264523" cy="990709"/>
          </a:xfrm>
          <a:prstGeom prst="rect">
            <a:avLst/>
          </a:prstGeom>
        </p:spPr>
      </p:pic>
      <p:sp>
        <p:nvSpPr>
          <p:cNvPr id="24" name="TextBox 23">
            <a:extLst>
              <a:ext uri="{FF2B5EF4-FFF2-40B4-BE49-F238E27FC236}">
                <a16:creationId xmlns:a16="http://schemas.microsoft.com/office/drawing/2014/main" id="{AE5360C0-1E39-EA49-955E-F903988AEEA6}"/>
              </a:ext>
            </a:extLst>
          </p:cNvPr>
          <p:cNvSpPr txBox="1"/>
          <p:nvPr/>
        </p:nvSpPr>
        <p:spPr>
          <a:xfrm>
            <a:off x="351017" y="2013858"/>
            <a:ext cx="1106265" cy="323165"/>
          </a:xfrm>
          <a:prstGeom prst="rect">
            <a:avLst/>
          </a:prstGeom>
          <a:noFill/>
        </p:spPr>
        <p:txBody>
          <a:bodyPr wrap="none" rtlCol="0">
            <a:spAutoFit/>
          </a:bodyPr>
          <a:lstStyle/>
          <a:p>
            <a:r>
              <a:rPr lang="en-US" sz="1500" dirty="0"/>
              <a:t>Webservers</a:t>
            </a:r>
          </a:p>
        </p:txBody>
      </p:sp>
      <p:sp>
        <p:nvSpPr>
          <p:cNvPr id="25" name="TextBox 24">
            <a:extLst>
              <a:ext uri="{FF2B5EF4-FFF2-40B4-BE49-F238E27FC236}">
                <a16:creationId xmlns:a16="http://schemas.microsoft.com/office/drawing/2014/main" id="{069F6E76-FA19-D04D-A4C7-F9D89AF4F960}"/>
              </a:ext>
            </a:extLst>
          </p:cNvPr>
          <p:cNvSpPr txBox="1"/>
          <p:nvPr/>
        </p:nvSpPr>
        <p:spPr>
          <a:xfrm>
            <a:off x="2442312" y="1972421"/>
            <a:ext cx="1070999" cy="323165"/>
          </a:xfrm>
          <a:prstGeom prst="rect">
            <a:avLst/>
          </a:prstGeom>
          <a:noFill/>
        </p:spPr>
        <p:txBody>
          <a:bodyPr wrap="none" rtlCol="0">
            <a:spAutoFit/>
          </a:bodyPr>
          <a:lstStyle/>
          <a:p>
            <a:r>
              <a:rPr lang="en-US" sz="1500" dirty="0" err="1"/>
              <a:t>AppServers</a:t>
            </a:r>
            <a:endParaRPr lang="en-US" sz="1500" dirty="0"/>
          </a:p>
        </p:txBody>
      </p:sp>
      <p:sp>
        <p:nvSpPr>
          <p:cNvPr id="26" name="TextBox 25">
            <a:extLst>
              <a:ext uri="{FF2B5EF4-FFF2-40B4-BE49-F238E27FC236}">
                <a16:creationId xmlns:a16="http://schemas.microsoft.com/office/drawing/2014/main" id="{EB8F1DA5-D0AF-B544-8E4E-4CF5609DA010}"/>
              </a:ext>
            </a:extLst>
          </p:cNvPr>
          <p:cNvSpPr txBox="1"/>
          <p:nvPr/>
        </p:nvSpPr>
        <p:spPr>
          <a:xfrm>
            <a:off x="4428460" y="1950649"/>
            <a:ext cx="985206" cy="323165"/>
          </a:xfrm>
          <a:prstGeom prst="rect">
            <a:avLst/>
          </a:prstGeom>
          <a:noFill/>
        </p:spPr>
        <p:txBody>
          <a:bodyPr wrap="none" rtlCol="0">
            <a:spAutoFit/>
          </a:bodyPr>
          <a:lstStyle/>
          <a:p>
            <a:r>
              <a:rPr lang="en-US" sz="1500" dirty="0"/>
              <a:t>Databases</a:t>
            </a:r>
          </a:p>
        </p:txBody>
      </p:sp>
      <p:sp>
        <p:nvSpPr>
          <p:cNvPr id="27" name="Title 3">
            <a:extLst>
              <a:ext uri="{FF2B5EF4-FFF2-40B4-BE49-F238E27FC236}">
                <a16:creationId xmlns:a16="http://schemas.microsoft.com/office/drawing/2014/main" id="{2131AEA8-5093-9744-9AC8-C914EFADFC90}"/>
              </a:ext>
            </a:extLst>
          </p:cNvPr>
          <p:cNvSpPr txBox="1">
            <a:spLocks/>
          </p:cNvSpPr>
          <p:nvPr/>
        </p:nvSpPr>
        <p:spPr>
          <a:xfrm>
            <a:off x="6547758" y="92633"/>
            <a:ext cx="5007428" cy="990709"/>
          </a:xfrm>
          <a:prstGeom prst="rect">
            <a:avLst/>
          </a:prstGeom>
        </p:spPr>
        <p:txBody>
          <a:bodyPr vert="horz" lIns="91440" tIns="45720" rIns="91440" bIns="45720" rtlCol="0" anchor="ctr">
            <a:normAutofit fontScale="97500"/>
          </a:bodyPr>
          <a:lstStyle>
            <a:lvl1pPr algn="ctr" defTabSz="1097280" rtl="0" eaLnBrk="1" latinLnBrk="0" hangingPunct="1">
              <a:lnSpc>
                <a:spcPct val="90000"/>
              </a:lnSpc>
              <a:spcBef>
                <a:spcPct val="0"/>
              </a:spcBef>
              <a:buNone/>
              <a:defRPr sz="5300" kern="1200">
                <a:solidFill>
                  <a:schemeClr val="accent6">
                    <a:lumMod val="75000"/>
                  </a:schemeClr>
                </a:solidFill>
                <a:latin typeface="+mj-lt"/>
                <a:ea typeface="+mj-ea"/>
                <a:cs typeface="+mj-cs"/>
              </a:defRPr>
            </a:lvl1pPr>
          </a:lstStyle>
          <a:p>
            <a:r>
              <a:rPr lang="en-US" sz="4416" b="1" dirty="0"/>
              <a:t>Virtual Machines</a:t>
            </a:r>
          </a:p>
        </p:txBody>
      </p:sp>
      <p:sp>
        <p:nvSpPr>
          <p:cNvPr id="28" name="Rectangle 27">
            <a:extLst>
              <a:ext uri="{FF2B5EF4-FFF2-40B4-BE49-F238E27FC236}">
                <a16:creationId xmlns:a16="http://schemas.microsoft.com/office/drawing/2014/main" id="{7DA086AC-1157-A54D-92F1-1CD62D297740}"/>
              </a:ext>
            </a:extLst>
          </p:cNvPr>
          <p:cNvSpPr/>
          <p:nvPr/>
        </p:nvSpPr>
        <p:spPr>
          <a:xfrm>
            <a:off x="6422572" y="4064000"/>
            <a:ext cx="5257800" cy="11028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Hypervisor</a:t>
            </a:r>
          </a:p>
        </p:txBody>
      </p:sp>
      <p:sp>
        <p:nvSpPr>
          <p:cNvPr id="3" name="Rectangle 2">
            <a:extLst>
              <a:ext uri="{FF2B5EF4-FFF2-40B4-BE49-F238E27FC236}">
                <a16:creationId xmlns:a16="http://schemas.microsoft.com/office/drawing/2014/main" id="{77BE8B6C-EB59-9F45-9970-03FF31F92E6E}"/>
              </a:ext>
            </a:extLst>
          </p:cNvPr>
          <p:cNvSpPr/>
          <p:nvPr/>
        </p:nvSpPr>
        <p:spPr>
          <a:xfrm>
            <a:off x="6422572" y="1772204"/>
            <a:ext cx="2547257" cy="198336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31" name="Rectangle 30">
            <a:extLst>
              <a:ext uri="{FF2B5EF4-FFF2-40B4-BE49-F238E27FC236}">
                <a16:creationId xmlns:a16="http://schemas.microsoft.com/office/drawing/2014/main" id="{14F41087-CA99-EE4D-938D-184F40B1A8DC}"/>
              </a:ext>
            </a:extLst>
          </p:cNvPr>
          <p:cNvSpPr/>
          <p:nvPr/>
        </p:nvSpPr>
        <p:spPr>
          <a:xfrm>
            <a:off x="6479517" y="3234871"/>
            <a:ext cx="2424998" cy="4572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Operating System </a:t>
            </a:r>
          </a:p>
        </p:txBody>
      </p:sp>
      <p:sp>
        <p:nvSpPr>
          <p:cNvPr id="32" name="Rectangle 31">
            <a:extLst>
              <a:ext uri="{FF2B5EF4-FFF2-40B4-BE49-F238E27FC236}">
                <a16:creationId xmlns:a16="http://schemas.microsoft.com/office/drawing/2014/main" id="{453417E8-47EA-1840-887D-B42142964B9A}"/>
              </a:ext>
            </a:extLst>
          </p:cNvPr>
          <p:cNvSpPr/>
          <p:nvPr/>
        </p:nvSpPr>
        <p:spPr>
          <a:xfrm>
            <a:off x="6479517" y="2655181"/>
            <a:ext cx="1095274" cy="4572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Libs</a:t>
            </a:r>
          </a:p>
        </p:txBody>
      </p:sp>
      <p:sp>
        <p:nvSpPr>
          <p:cNvPr id="33" name="Rectangle 32">
            <a:extLst>
              <a:ext uri="{FF2B5EF4-FFF2-40B4-BE49-F238E27FC236}">
                <a16:creationId xmlns:a16="http://schemas.microsoft.com/office/drawing/2014/main" id="{E1AB01B1-70F3-D34B-B4F1-51B676D8225F}"/>
              </a:ext>
            </a:extLst>
          </p:cNvPr>
          <p:cNvSpPr/>
          <p:nvPr/>
        </p:nvSpPr>
        <p:spPr>
          <a:xfrm>
            <a:off x="7831433" y="2667263"/>
            <a:ext cx="1073081" cy="4572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50" dirty="0"/>
              <a:t>Deps</a:t>
            </a:r>
          </a:p>
        </p:txBody>
      </p:sp>
      <p:pic>
        <p:nvPicPr>
          <p:cNvPr id="36" name="Picture 35">
            <a:extLst>
              <a:ext uri="{FF2B5EF4-FFF2-40B4-BE49-F238E27FC236}">
                <a16:creationId xmlns:a16="http://schemas.microsoft.com/office/drawing/2014/main" id="{9748816B-3D04-F04E-BC44-6C9B2D6EFED0}"/>
              </a:ext>
            </a:extLst>
          </p:cNvPr>
          <p:cNvPicPr>
            <a:picLocks noChangeAspect="1"/>
          </p:cNvPicPr>
          <p:nvPr/>
        </p:nvPicPr>
        <p:blipFill>
          <a:blip r:embed="rId5"/>
          <a:stretch>
            <a:fillRect/>
          </a:stretch>
        </p:blipFill>
        <p:spPr>
          <a:xfrm>
            <a:off x="6515101" y="2045498"/>
            <a:ext cx="632262" cy="495355"/>
          </a:xfrm>
          <a:prstGeom prst="rect">
            <a:avLst/>
          </a:prstGeom>
        </p:spPr>
      </p:pic>
      <p:pic>
        <p:nvPicPr>
          <p:cNvPr id="37" name="Picture 2">
            <a:extLst>
              <a:ext uri="{FF2B5EF4-FFF2-40B4-BE49-F238E27FC236}">
                <a16:creationId xmlns:a16="http://schemas.microsoft.com/office/drawing/2014/main" id="{9807B16C-5E7B-054E-9CB1-740121BF9797}"/>
              </a:ext>
            </a:extLst>
          </p:cNvPr>
          <p:cNvPicPr>
            <a:picLocks noChangeAspect="1" noChangeArrowheads="1"/>
          </p:cNvPicPr>
          <p:nvPr/>
        </p:nvPicPr>
        <p:blipFill>
          <a:blip r:embed="rId2">
            <a:alphaModFix/>
            <a:extLst>
              <a:ext uri="{BEBA8EAE-BF5A-486C-A8C5-ECC9F3942E4B}">
                <a14:imgProps xmlns:a14="http://schemas.microsoft.com/office/drawing/2010/main">
                  <a14:imgLayer r:embed="rId3">
                    <a14:imgEffect>
                      <a14:colorTemperature colorTemp="6473"/>
                    </a14:imgEffect>
                    <a14:imgEffect>
                      <a14:saturation sat="189000"/>
                    </a14:imgEffect>
                    <a14:imgEffect>
                      <a14:brightnessContrast bright="2000" contrast="9000"/>
                    </a14:imgEffect>
                  </a14:imgLayer>
                </a14:imgProps>
              </a:ext>
              <a:ext uri="{28A0092B-C50C-407E-A947-70E740481C1C}">
                <a14:useLocalDpi xmlns:a14="http://schemas.microsoft.com/office/drawing/2010/main" val="0"/>
              </a:ext>
            </a:extLst>
          </a:blip>
          <a:stretch>
            <a:fillRect/>
          </a:stretch>
        </p:blipFill>
        <p:spPr bwMode="auto">
          <a:xfrm>
            <a:off x="7449517" y="2055155"/>
            <a:ext cx="484997" cy="454158"/>
          </a:xfrm>
          <a:prstGeom prst="rect">
            <a:avLst/>
          </a:prstGeom>
          <a:noFill/>
          <a:effectLst>
            <a:softEdge rad="0"/>
          </a:effectLst>
        </p:spPr>
      </p:pic>
      <p:pic>
        <p:nvPicPr>
          <p:cNvPr id="38" name="Picture 37">
            <a:extLst>
              <a:ext uri="{FF2B5EF4-FFF2-40B4-BE49-F238E27FC236}">
                <a16:creationId xmlns:a16="http://schemas.microsoft.com/office/drawing/2014/main" id="{EDBE9AC5-0A3E-EE4B-BE2A-EF95CAE66AE4}"/>
              </a:ext>
            </a:extLst>
          </p:cNvPr>
          <p:cNvPicPr>
            <a:picLocks noChangeAspect="1"/>
          </p:cNvPicPr>
          <p:nvPr/>
        </p:nvPicPr>
        <p:blipFill>
          <a:blip r:embed="rId4"/>
          <a:stretch>
            <a:fillRect/>
          </a:stretch>
        </p:blipFill>
        <p:spPr>
          <a:xfrm>
            <a:off x="8262908" y="2055155"/>
            <a:ext cx="492367" cy="492367"/>
          </a:xfrm>
          <a:prstGeom prst="rect">
            <a:avLst/>
          </a:prstGeom>
        </p:spPr>
      </p:pic>
      <p:sp>
        <p:nvSpPr>
          <p:cNvPr id="39" name="TextBox 38">
            <a:extLst>
              <a:ext uri="{FF2B5EF4-FFF2-40B4-BE49-F238E27FC236}">
                <a16:creationId xmlns:a16="http://schemas.microsoft.com/office/drawing/2014/main" id="{A0AEF8B0-C530-574E-A76B-651C2482BF42}"/>
              </a:ext>
            </a:extLst>
          </p:cNvPr>
          <p:cNvSpPr txBox="1"/>
          <p:nvPr/>
        </p:nvSpPr>
        <p:spPr>
          <a:xfrm>
            <a:off x="6426955" y="1772204"/>
            <a:ext cx="909223" cy="271934"/>
          </a:xfrm>
          <a:prstGeom prst="rect">
            <a:avLst/>
          </a:prstGeom>
          <a:noFill/>
        </p:spPr>
        <p:txBody>
          <a:bodyPr wrap="none" rtlCol="0">
            <a:spAutoFit/>
          </a:bodyPr>
          <a:lstStyle/>
          <a:p>
            <a:r>
              <a:rPr lang="en-US" sz="1167" dirty="0"/>
              <a:t>Webservers</a:t>
            </a:r>
          </a:p>
        </p:txBody>
      </p:sp>
      <p:sp>
        <p:nvSpPr>
          <p:cNvPr id="40" name="TextBox 39">
            <a:extLst>
              <a:ext uri="{FF2B5EF4-FFF2-40B4-BE49-F238E27FC236}">
                <a16:creationId xmlns:a16="http://schemas.microsoft.com/office/drawing/2014/main" id="{D0507B7B-C2CE-1F4B-85DA-16B1C19D0602}"/>
              </a:ext>
            </a:extLst>
          </p:cNvPr>
          <p:cNvSpPr txBox="1"/>
          <p:nvPr/>
        </p:nvSpPr>
        <p:spPr>
          <a:xfrm>
            <a:off x="7299560" y="1783848"/>
            <a:ext cx="877163" cy="271934"/>
          </a:xfrm>
          <a:prstGeom prst="rect">
            <a:avLst/>
          </a:prstGeom>
          <a:noFill/>
        </p:spPr>
        <p:txBody>
          <a:bodyPr wrap="none" rtlCol="0">
            <a:spAutoFit/>
          </a:bodyPr>
          <a:lstStyle/>
          <a:p>
            <a:r>
              <a:rPr lang="en-US" sz="1167" dirty="0" err="1"/>
              <a:t>AppServers</a:t>
            </a:r>
            <a:endParaRPr lang="en-US" sz="1167" dirty="0"/>
          </a:p>
        </p:txBody>
      </p:sp>
      <p:sp>
        <p:nvSpPr>
          <p:cNvPr id="41" name="TextBox 40">
            <a:extLst>
              <a:ext uri="{FF2B5EF4-FFF2-40B4-BE49-F238E27FC236}">
                <a16:creationId xmlns:a16="http://schemas.microsoft.com/office/drawing/2014/main" id="{1B34D9AC-C1B0-114E-B2CB-671124677F1E}"/>
              </a:ext>
            </a:extLst>
          </p:cNvPr>
          <p:cNvSpPr txBox="1"/>
          <p:nvPr/>
        </p:nvSpPr>
        <p:spPr>
          <a:xfrm>
            <a:off x="8112423" y="1783847"/>
            <a:ext cx="813043" cy="271934"/>
          </a:xfrm>
          <a:prstGeom prst="rect">
            <a:avLst/>
          </a:prstGeom>
          <a:noFill/>
        </p:spPr>
        <p:txBody>
          <a:bodyPr wrap="none" rtlCol="0">
            <a:spAutoFit/>
          </a:bodyPr>
          <a:lstStyle/>
          <a:p>
            <a:r>
              <a:rPr lang="en-US" sz="1167" dirty="0"/>
              <a:t>Databases</a:t>
            </a:r>
          </a:p>
        </p:txBody>
      </p:sp>
      <p:sp>
        <p:nvSpPr>
          <p:cNvPr id="42" name="Rectangle 41">
            <a:extLst>
              <a:ext uri="{FF2B5EF4-FFF2-40B4-BE49-F238E27FC236}">
                <a16:creationId xmlns:a16="http://schemas.microsoft.com/office/drawing/2014/main" id="{10A4EC07-64A4-804A-A674-A6EC58F8CC58}"/>
              </a:ext>
            </a:extLst>
          </p:cNvPr>
          <p:cNvSpPr/>
          <p:nvPr/>
        </p:nvSpPr>
        <p:spPr>
          <a:xfrm>
            <a:off x="9082059" y="1784286"/>
            <a:ext cx="2547257" cy="198336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43" name="Rectangle 42">
            <a:extLst>
              <a:ext uri="{FF2B5EF4-FFF2-40B4-BE49-F238E27FC236}">
                <a16:creationId xmlns:a16="http://schemas.microsoft.com/office/drawing/2014/main" id="{CD55713E-4236-7344-B02C-6B63E639459B}"/>
              </a:ext>
            </a:extLst>
          </p:cNvPr>
          <p:cNvSpPr/>
          <p:nvPr/>
        </p:nvSpPr>
        <p:spPr>
          <a:xfrm>
            <a:off x="9139004" y="3246953"/>
            <a:ext cx="2424998" cy="4572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Operating System </a:t>
            </a:r>
          </a:p>
        </p:txBody>
      </p:sp>
      <p:sp>
        <p:nvSpPr>
          <p:cNvPr id="44" name="Rectangle 43">
            <a:extLst>
              <a:ext uri="{FF2B5EF4-FFF2-40B4-BE49-F238E27FC236}">
                <a16:creationId xmlns:a16="http://schemas.microsoft.com/office/drawing/2014/main" id="{4EC27FA0-1423-1C40-9BB1-26DE3D2A9A30}"/>
              </a:ext>
            </a:extLst>
          </p:cNvPr>
          <p:cNvSpPr/>
          <p:nvPr/>
        </p:nvSpPr>
        <p:spPr>
          <a:xfrm>
            <a:off x="9139005" y="2667263"/>
            <a:ext cx="1095274" cy="4572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Libs</a:t>
            </a:r>
          </a:p>
        </p:txBody>
      </p:sp>
      <p:sp>
        <p:nvSpPr>
          <p:cNvPr id="45" name="Rectangle 44">
            <a:extLst>
              <a:ext uri="{FF2B5EF4-FFF2-40B4-BE49-F238E27FC236}">
                <a16:creationId xmlns:a16="http://schemas.microsoft.com/office/drawing/2014/main" id="{528E25F3-344A-2247-889A-A7BDEF1766C5}"/>
              </a:ext>
            </a:extLst>
          </p:cNvPr>
          <p:cNvSpPr/>
          <p:nvPr/>
        </p:nvSpPr>
        <p:spPr>
          <a:xfrm>
            <a:off x="10490920" y="2679344"/>
            <a:ext cx="1073081" cy="4572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50" dirty="0"/>
              <a:t>Deps</a:t>
            </a:r>
          </a:p>
        </p:txBody>
      </p:sp>
      <p:pic>
        <p:nvPicPr>
          <p:cNvPr id="46" name="Picture 45">
            <a:extLst>
              <a:ext uri="{FF2B5EF4-FFF2-40B4-BE49-F238E27FC236}">
                <a16:creationId xmlns:a16="http://schemas.microsoft.com/office/drawing/2014/main" id="{D208BB7D-C806-2343-B20B-8B9D1D9ECF25}"/>
              </a:ext>
            </a:extLst>
          </p:cNvPr>
          <p:cNvPicPr>
            <a:picLocks noChangeAspect="1"/>
          </p:cNvPicPr>
          <p:nvPr/>
        </p:nvPicPr>
        <p:blipFill>
          <a:blip r:embed="rId5"/>
          <a:stretch>
            <a:fillRect/>
          </a:stretch>
        </p:blipFill>
        <p:spPr>
          <a:xfrm>
            <a:off x="9174588" y="2057579"/>
            <a:ext cx="632262" cy="495355"/>
          </a:xfrm>
          <a:prstGeom prst="rect">
            <a:avLst/>
          </a:prstGeom>
        </p:spPr>
      </p:pic>
      <p:pic>
        <p:nvPicPr>
          <p:cNvPr id="47" name="Picture 2">
            <a:extLst>
              <a:ext uri="{FF2B5EF4-FFF2-40B4-BE49-F238E27FC236}">
                <a16:creationId xmlns:a16="http://schemas.microsoft.com/office/drawing/2014/main" id="{4377E0BF-13DF-1F48-A886-5A1860C60435}"/>
              </a:ext>
            </a:extLst>
          </p:cNvPr>
          <p:cNvPicPr>
            <a:picLocks noChangeAspect="1" noChangeArrowheads="1"/>
          </p:cNvPicPr>
          <p:nvPr/>
        </p:nvPicPr>
        <p:blipFill>
          <a:blip r:embed="rId2">
            <a:alphaModFix/>
            <a:extLst>
              <a:ext uri="{BEBA8EAE-BF5A-486C-A8C5-ECC9F3942E4B}">
                <a14:imgProps xmlns:a14="http://schemas.microsoft.com/office/drawing/2010/main">
                  <a14:imgLayer r:embed="rId3">
                    <a14:imgEffect>
                      <a14:colorTemperature colorTemp="6473"/>
                    </a14:imgEffect>
                    <a14:imgEffect>
                      <a14:saturation sat="189000"/>
                    </a14:imgEffect>
                    <a14:imgEffect>
                      <a14:brightnessContrast bright="2000" contrast="9000"/>
                    </a14:imgEffect>
                  </a14:imgLayer>
                </a14:imgProps>
              </a:ext>
              <a:ext uri="{28A0092B-C50C-407E-A947-70E740481C1C}">
                <a14:useLocalDpi xmlns:a14="http://schemas.microsoft.com/office/drawing/2010/main" val="0"/>
              </a:ext>
            </a:extLst>
          </a:blip>
          <a:stretch>
            <a:fillRect/>
          </a:stretch>
        </p:blipFill>
        <p:spPr bwMode="auto">
          <a:xfrm>
            <a:off x="10109004" y="2067237"/>
            <a:ext cx="484997" cy="454158"/>
          </a:xfrm>
          <a:prstGeom prst="rect">
            <a:avLst/>
          </a:prstGeom>
          <a:noFill/>
          <a:effectLst>
            <a:softEdge rad="0"/>
          </a:effectLst>
        </p:spPr>
      </p:pic>
      <p:pic>
        <p:nvPicPr>
          <p:cNvPr id="48" name="Picture 47">
            <a:extLst>
              <a:ext uri="{FF2B5EF4-FFF2-40B4-BE49-F238E27FC236}">
                <a16:creationId xmlns:a16="http://schemas.microsoft.com/office/drawing/2014/main" id="{01310E42-AA8D-B24E-9878-C6E7341E99D4}"/>
              </a:ext>
            </a:extLst>
          </p:cNvPr>
          <p:cNvPicPr>
            <a:picLocks noChangeAspect="1"/>
          </p:cNvPicPr>
          <p:nvPr/>
        </p:nvPicPr>
        <p:blipFill>
          <a:blip r:embed="rId4"/>
          <a:stretch>
            <a:fillRect/>
          </a:stretch>
        </p:blipFill>
        <p:spPr>
          <a:xfrm>
            <a:off x="10922396" y="2067237"/>
            <a:ext cx="492367" cy="492367"/>
          </a:xfrm>
          <a:prstGeom prst="rect">
            <a:avLst/>
          </a:prstGeom>
        </p:spPr>
      </p:pic>
      <p:sp>
        <p:nvSpPr>
          <p:cNvPr id="49" name="TextBox 48">
            <a:extLst>
              <a:ext uri="{FF2B5EF4-FFF2-40B4-BE49-F238E27FC236}">
                <a16:creationId xmlns:a16="http://schemas.microsoft.com/office/drawing/2014/main" id="{F8314DBC-D1D1-BD4E-8E7E-32E518F83435}"/>
              </a:ext>
            </a:extLst>
          </p:cNvPr>
          <p:cNvSpPr txBox="1"/>
          <p:nvPr/>
        </p:nvSpPr>
        <p:spPr>
          <a:xfrm>
            <a:off x="9086442" y="1784286"/>
            <a:ext cx="909223" cy="271934"/>
          </a:xfrm>
          <a:prstGeom prst="rect">
            <a:avLst/>
          </a:prstGeom>
          <a:noFill/>
        </p:spPr>
        <p:txBody>
          <a:bodyPr wrap="none" rtlCol="0">
            <a:spAutoFit/>
          </a:bodyPr>
          <a:lstStyle/>
          <a:p>
            <a:r>
              <a:rPr lang="en-US" sz="1167" dirty="0"/>
              <a:t>Webservers</a:t>
            </a:r>
          </a:p>
        </p:txBody>
      </p:sp>
      <p:sp>
        <p:nvSpPr>
          <p:cNvPr id="50" name="TextBox 49">
            <a:extLst>
              <a:ext uri="{FF2B5EF4-FFF2-40B4-BE49-F238E27FC236}">
                <a16:creationId xmlns:a16="http://schemas.microsoft.com/office/drawing/2014/main" id="{51224772-3977-BF4D-8F20-09D666CAC02E}"/>
              </a:ext>
            </a:extLst>
          </p:cNvPr>
          <p:cNvSpPr txBox="1"/>
          <p:nvPr/>
        </p:nvSpPr>
        <p:spPr>
          <a:xfrm>
            <a:off x="9959047" y="1795930"/>
            <a:ext cx="877163" cy="271934"/>
          </a:xfrm>
          <a:prstGeom prst="rect">
            <a:avLst/>
          </a:prstGeom>
          <a:noFill/>
        </p:spPr>
        <p:txBody>
          <a:bodyPr wrap="none" rtlCol="0">
            <a:spAutoFit/>
          </a:bodyPr>
          <a:lstStyle/>
          <a:p>
            <a:r>
              <a:rPr lang="en-US" sz="1167" dirty="0" err="1"/>
              <a:t>AppServers</a:t>
            </a:r>
            <a:endParaRPr lang="en-US" sz="1167" dirty="0"/>
          </a:p>
        </p:txBody>
      </p:sp>
      <p:sp>
        <p:nvSpPr>
          <p:cNvPr id="51" name="TextBox 50">
            <a:extLst>
              <a:ext uri="{FF2B5EF4-FFF2-40B4-BE49-F238E27FC236}">
                <a16:creationId xmlns:a16="http://schemas.microsoft.com/office/drawing/2014/main" id="{33CB1335-D5C8-9E42-B3B2-46CB1555DD47}"/>
              </a:ext>
            </a:extLst>
          </p:cNvPr>
          <p:cNvSpPr txBox="1"/>
          <p:nvPr/>
        </p:nvSpPr>
        <p:spPr>
          <a:xfrm>
            <a:off x="10771910" y="1795929"/>
            <a:ext cx="813043" cy="271934"/>
          </a:xfrm>
          <a:prstGeom prst="rect">
            <a:avLst/>
          </a:prstGeom>
          <a:noFill/>
        </p:spPr>
        <p:txBody>
          <a:bodyPr wrap="none" rtlCol="0">
            <a:spAutoFit/>
          </a:bodyPr>
          <a:lstStyle/>
          <a:p>
            <a:r>
              <a:rPr lang="en-US" sz="1167" dirty="0"/>
              <a:t>Databases</a:t>
            </a:r>
          </a:p>
        </p:txBody>
      </p:sp>
      <p:sp>
        <p:nvSpPr>
          <p:cNvPr id="52" name="TextBox 51">
            <a:extLst>
              <a:ext uri="{FF2B5EF4-FFF2-40B4-BE49-F238E27FC236}">
                <a16:creationId xmlns:a16="http://schemas.microsoft.com/office/drawing/2014/main" id="{ADFA297C-3FAF-A149-B1D7-BB19A7EC6AB0}"/>
              </a:ext>
            </a:extLst>
          </p:cNvPr>
          <p:cNvSpPr txBox="1"/>
          <p:nvPr/>
        </p:nvSpPr>
        <p:spPr>
          <a:xfrm>
            <a:off x="6984727" y="1345801"/>
            <a:ext cx="1431802" cy="323165"/>
          </a:xfrm>
          <a:prstGeom prst="rect">
            <a:avLst/>
          </a:prstGeom>
          <a:noFill/>
        </p:spPr>
        <p:txBody>
          <a:bodyPr wrap="none" rtlCol="0">
            <a:spAutoFit/>
          </a:bodyPr>
          <a:lstStyle/>
          <a:p>
            <a:r>
              <a:rPr lang="en-US" sz="1500" dirty="0"/>
              <a:t>Virtual Machine</a:t>
            </a:r>
          </a:p>
        </p:txBody>
      </p:sp>
      <p:sp>
        <p:nvSpPr>
          <p:cNvPr id="53" name="TextBox 52">
            <a:extLst>
              <a:ext uri="{FF2B5EF4-FFF2-40B4-BE49-F238E27FC236}">
                <a16:creationId xmlns:a16="http://schemas.microsoft.com/office/drawing/2014/main" id="{4FB69BAB-72AC-3448-85C8-78866D11190D}"/>
              </a:ext>
            </a:extLst>
          </p:cNvPr>
          <p:cNvSpPr txBox="1"/>
          <p:nvPr/>
        </p:nvSpPr>
        <p:spPr>
          <a:xfrm>
            <a:off x="9473136" y="1341680"/>
            <a:ext cx="1431802" cy="323165"/>
          </a:xfrm>
          <a:prstGeom prst="rect">
            <a:avLst/>
          </a:prstGeom>
          <a:noFill/>
        </p:spPr>
        <p:txBody>
          <a:bodyPr wrap="none" rtlCol="0">
            <a:spAutoFit/>
          </a:bodyPr>
          <a:lstStyle/>
          <a:p>
            <a:r>
              <a:rPr lang="en-US" sz="1500" dirty="0"/>
              <a:t>Virtual Machine</a:t>
            </a:r>
          </a:p>
        </p:txBody>
      </p:sp>
    </p:spTree>
    <p:extLst>
      <p:ext uri="{BB962C8B-B14F-4D97-AF65-F5344CB8AC3E}">
        <p14:creationId xmlns:p14="http://schemas.microsoft.com/office/powerpoint/2010/main" val="1593653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down)">
                                      <p:cBhvr>
                                        <p:cTn id="12" dur="500"/>
                                        <p:tgtEl>
                                          <p:spTgt spid="17"/>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down)">
                                      <p:cBhvr>
                                        <p:cTn id="15" dur="500"/>
                                        <p:tgtEl>
                                          <p:spTgt spid="18"/>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wipe(down)">
                                      <p:cBhvr>
                                        <p:cTn id="18" dur="500"/>
                                        <p:tgtEl>
                                          <p:spTgt spid="19"/>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wipe(down)">
                                      <p:cBhvr>
                                        <p:cTn id="21" dur="500"/>
                                        <p:tgtEl>
                                          <p:spTgt spid="20"/>
                                        </p:tgtEl>
                                      </p:cBhvr>
                                    </p:animEffect>
                                  </p:childTnLst>
                                </p:cTn>
                              </p:par>
                              <p:par>
                                <p:cTn id="22" presetID="22" presetClass="entr" presetSubtype="4" fill="hold"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wipe(down)">
                                      <p:cBhvr>
                                        <p:cTn id="24" dur="500"/>
                                        <p:tgtEl>
                                          <p:spTgt spid="21"/>
                                        </p:tgtEl>
                                      </p:cBhvr>
                                    </p:animEffect>
                                  </p:childTnLst>
                                </p:cTn>
                              </p:par>
                              <p:par>
                                <p:cTn id="25" presetID="22" presetClass="entr" presetSubtype="4"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wipe(down)">
                                      <p:cBhvr>
                                        <p:cTn id="27" dur="500"/>
                                        <p:tgtEl>
                                          <p:spTgt spid="22"/>
                                        </p:tgtEl>
                                      </p:cBhvr>
                                    </p:animEffect>
                                  </p:childTnLst>
                                </p:cTn>
                              </p:par>
                              <p:par>
                                <p:cTn id="28" presetID="22" presetClass="entr" presetSubtype="4" fill="hold" nodeType="with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wipe(down)">
                                      <p:cBhvr>
                                        <p:cTn id="30" dur="500"/>
                                        <p:tgtEl>
                                          <p:spTgt spid="23"/>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wipe(down)">
                                      <p:cBhvr>
                                        <p:cTn id="33" dur="500"/>
                                        <p:tgtEl>
                                          <p:spTgt spid="24"/>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wipe(down)">
                                      <p:cBhvr>
                                        <p:cTn id="36" dur="500"/>
                                        <p:tgtEl>
                                          <p:spTgt spid="25"/>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wipe(down)">
                                      <p:cBhvr>
                                        <p:cTn id="39" dur="500"/>
                                        <p:tgtEl>
                                          <p:spTgt spid="26"/>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wipe(down)">
                                      <p:cBhvr>
                                        <p:cTn id="44" dur="500"/>
                                        <p:tgtEl>
                                          <p:spTgt spid="27"/>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wipe(down)">
                                      <p:cBhvr>
                                        <p:cTn id="49" dur="500"/>
                                        <p:tgtEl>
                                          <p:spTgt spid="5"/>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28"/>
                                        </p:tgtEl>
                                        <p:attrNameLst>
                                          <p:attrName>style.visibility</p:attrName>
                                        </p:attrNameLst>
                                      </p:cBhvr>
                                      <p:to>
                                        <p:strVal val="visible"/>
                                      </p:to>
                                    </p:set>
                                    <p:animEffect transition="in" filter="wipe(down)">
                                      <p:cBhvr>
                                        <p:cTn id="54" dur="500"/>
                                        <p:tgtEl>
                                          <p:spTgt spid="28"/>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3"/>
                                        </p:tgtEl>
                                        <p:attrNameLst>
                                          <p:attrName>style.visibility</p:attrName>
                                        </p:attrNameLst>
                                      </p:cBhvr>
                                      <p:to>
                                        <p:strVal val="visible"/>
                                      </p:to>
                                    </p:set>
                                    <p:animEffect transition="in" filter="wipe(down)">
                                      <p:cBhvr>
                                        <p:cTn id="59" dur="500"/>
                                        <p:tgtEl>
                                          <p:spTgt spid="3"/>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52"/>
                                        </p:tgtEl>
                                        <p:attrNameLst>
                                          <p:attrName>style.visibility</p:attrName>
                                        </p:attrNameLst>
                                      </p:cBhvr>
                                      <p:to>
                                        <p:strVal val="visible"/>
                                      </p:to>
                                    </p:set>
                                    <p:animEffect transition="in" filter="wipe(down)">
                                      <p:cBhvr>
                                        <p:cTn id="62" dur="500"/>
                                        <p:tgtEl>
                                          <p:spTgt spid="52"/>
                                        </p:tgtEl>
                                      </p:cBhvr>
                                    </p:animEffect>
                                  </p:childTnLst>
                                </p:cTn>
                              </p:par>
                              <p:par>
                                <p:cTn id="63" presetID="22" presetClass="entr" presetSubtype="4" fill="hold" grpId="0" nodeType="withEffect">
                                  <p:stCondLst>
                                    <p:cond delay="0"/>
                                  </p:stCondLst>
                                  <p:childTnLst>
                                    <p:set>
                                      <p:cBhvr>
                                        <p:cTn id="64" dur="1" fill="hold">
                                          <p:stCondLst>
                                            <p:cond delay="0"/>
                                          </p:stCondLst>
                                        </p:cTn>
                                        <p:tgtEl>
                                          <p:spTgt spid="42"/>
                                        </p:tgtEl>
                                        <p:attrNameLst>
                                          <p:attrName>style.visibility</p:attrName>
                                        </p:attrNameLst>
                                      </p:cBhvr>
                                      <p:to>
                                        <p:strVal val="visible"/>
                                      </p:to>
                                    </p:set>
                                    <p:animEffect transition="in" filter="wipe(down)">
                                      <p:cBhvr>
                                        <p:cTn id="65" dur="500"/>
                                        <p:tgtEl>
                                          <p:spTgt spid="42"/>
                                        </p:tgtEl>
                                      </p:cBhvr>
                                    </p:animEffect>
                                  </p:childTnLst>
                                </p:cTn>
                              </p:par>
                              <p:par>
                                <p:cTn id="66" presetID="22" presetClass="entr" presetSubtype="4" fill="hold" grpId="0" nodeType="withEffect">
                                  <p:stCondLst>
                                    <p:cond delay="0"/>
                                  </p:stCondLst>
                                  <p:childTnLst>
                                    <p:set>
                                      <p:cBhvr>
                                        <p:cTn id="67" dur="1" fill="hold">
                                          <p:stCondLst>
                                            <p:cond delay="0"/>
                                          </p:stCondLst>
                                        </p:cTn>
                                        <p:tgtEl>
                                          <p:spTgt spid="53"/>
                                        </p:tgtEl>
                                        <p:attrNameLst>
                                          <p:attrName>style.visibility</p:attrName>
                                        </p:attrNameLst>
                                      </p:cBhvr>
                                      <p:to>
                                        <p:strVal val="visible"/>
                                      </p:to>
                                    </p:set>
                                    <p:animEffect transition="in" filter="wipe(down)">
                                      <p:cBhvr>
                                        <p:cTn id="68" dur="500"/>
                                        <p:tgtEl>
                                          <p:spTgt spid="53"/>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grpId="0" nodeType="clickEffect">
                                  <p:stCondLst>
                                    <p:cond delay="0"/>
                                  </p:stCondLst>
                                  <p:childTnLst>
                                    <p:set>
                                      <p:cBhvr>
                                        <p:cTn id="72" dur="1" fill="hold">
                                          <p:stCondLst>
                                            <p:cond delay="0"/>
                                          </p:stCondLst>
                                        </p:cTn>
                                        <p:tgtEl>
                                          <p:spTgt spid="31"/>
                                        </p:tgtEl>
                                        <p:attrNameLst>
                                          <p:attrName>style.visibility</p:attrName>
                                        </p:attrNameLst>
                                      </p:cBhvr>
                                      <p:to>
                                        <p:strVal val="visible"/>
                                      </p:to>
                                    </p:set>
                                    <p:animEffect transition="in" filter="wipe(down)">
                                      <p:cBhvr>
                                        <p:cTn id="73" dur="500"/>
                                        <p:tgtEl>
                                          <p:spTgt spid="31"/>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43"/>
                                        </p:tgtEl>
                                        <p:attrNameLst>
                                          <p:attrName>style.visibility</p:attrName>
                                        </p:attrNameLst>
                                      </p:cBhvr>
                                      <p:to>
                                        <p:strVal val="visible"/>
                                      </p:to>
                                    </p:set>
                                    <p:animEffect transition="in" filter="wipe(down)">
                                      <p:cBhvr>
                                        <p:cTn id="76" dur="500"/>
                                        <p:tgtEl>
                                          <p:spTgt spid="43"/>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4" fill="hold" grpId="0" nodeType="clickEffect">
                                  <p:stCondLst>
                                    <p:cond delay="0"/>
                                  </p:stCondLst>
                                  <p:childTnLst>
                                    <p:set>
                                      <p:cBhvr>
                                        <p:cTn id="80" dur="1" fill="hold">
                                          <p:stCondLst>
                                            <p:cond delay="0"/>
                                          </p:stCondLst>
                                        </p:cTn>
                                        <p:tgtEl>
                                          <p:spTgt spid="32"/>
                                        </p:tgtEl>
                                        <p:attrNameLst>
                                          <p:attrName>style.visibility</p:attrName>
                                        </p:attrNameLst>
                                      </p:cBhvr>
                                      <p:to>
                                        <p:strVal val="visible"/>
                                      </p:to>
                                    </p:set>
                                    <p:animEffect transition="in" filter="wipe(down)">
                                      <p:cBhvr>
                                        <p:cTn id="81" dur="500"/>
                                        <p:tgtEl>
                                          <p:spTgt spid="32"/>
                                        </p:tgtEl>
                                      </p:cBhvr>
                                    </p:animEffect>
                                  </p:childTnLst>
                                </p:cTn>
                              </p:par>
                              <p:par>
                                <p:cTn id="82" presetID="22" presetClass="entr" presetSubtype="4" fill="hold" grpId="0" nodeType="withEffect">
                                  <p:stCondLst>
                                    <p:cond delay="0"/>
                                  </p:stCondLst>
                                  <p:childTnLst>
                                    <p:set>
                                      <p:cBhvr>
                                        <p:cTn id="83" dur="1" fill="hold">
                                          <p:stCondLst>
                                            <p:cond delay="0"/>
                                          </p:stCondLst>
                                        </p:cTn>
                                        <p:tgtEl>
                                          <p:spTgt spid="33"/>
                                        </p:tgtEl>
                                        <p:attrNameLst>
                                          <p:attrName>style.visibility</p:attrName>
                                        </p:attrNameLst>
                                      </p:cBhvr>
                                      <p:to>
                                        <p:strVal val="visible"/>
                                      </p:to>
                                    </p:set>
                                    <p:animEffect transition="in" filter="wipe(down)">
                                      <p:cBhvr>
                                        <p:cTn id="84" dur="500"/>
                                        <p:tgtEl>
                                          <p:spTgt spid="33"/>
                                        </p:tgtEl>
                                      </p:cBhvr>
                                    </p:animEffect>
                                  </p:childTnLst>
                                </p:cTn>
                              </p:par>
                              <p:par>
                                <p:cTn id="85" presetID="22" presetClass="entr" presetSubtype="4" fill="hold" grpId="0" nodeType="withEffect">
                                  <p:stCondLst>
                                    <p:cond delay="0"/>
                                  </p:stCondLst>
                                  <p:childTnLst>
                                    <p:set>
                                      <p:cBhvr>
                                        <p:cTn id="86" dur="1" fill="hold">
                                          <p:stCondLst>
                                            <p:cond delay="0"/>
                                          </p:stCondLst>
                                        </p:cTn>
                                        <p:tgtEl>
                                          <p:spTgt spid="44"/>
                                        </p:tgtEl>
                                        <p:attrNameLst>
                                          <p:attrName>style.visibility</p:attrName>
                                        </p:attrNameLst>
                                      </p:cBhvr>
                                      <p:to>
                                        <p:strVal val="visible"/>
                                      </p:to>
                                    </p:set>
                                    <p:animEffect transition="in" filter="wipe(down)">
                                      <p:cBhvr>
                                        <p:cTn id="87" dur="500"/>
                                        <p:tgtEl>
                                          <p:spTgt spid="44"/>
                                        </p:tgtEl>
                                      </p:cBhvr>
                                    </p:animEffect>
                                  </p:childTnLst>
                                </p:cTn>
                              </p:par>
                              <p:par>
                                <p:cTn id="88" presetID="22" presetClass="entr" presetSubtype="4" fill="hold" grpId="0" nodeType="withEffect">
                                  <p:stCondLst>
                                    <p:cond delay="0"/>
                                  </p:stCondLst>
                                  <p:childTnLst>
                                    <p:set>
                                      <p:cBhvr>
                                        <p:cTn id="89" dur="1" fill="hold">
                                          <p:stCondLst>
                                            <p:cond delay="0"/>
                                          </p:stCondLst>
                                        </p:cTn>
                                        <p:tgtEl>
                                          <p:spTgt spid="45"/>
                                        </p:tgtEl>
                                        <p:attrNameLst>
                                          <p:attrName>style.visibility</p:attrName>
                                        </p:attrNameLst>
                                      </p:cBhvr>
                                      <p:to>
                                        <p:strVal val="visible"/>
                                      </p:to>
                                    </p:set>
                                    <p:animEffect transition="in" filter="wipe(down)">
                                      <p:cBhvr>
                                        <p:cTn id="90" dur="500"/>
                                        <p:tgtEl>
                                          <p:spTgt spid="45"/>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nodeType="clickEffect">
                                  <p:stCondLst>
                                    <p:cond delay="0"/>
                                  </p:stCondLst>
                                  <p:childTnLst>
                                    <p:set>
                                      <p:cBhvr>
                                        <p:cTn id="94" dur="1" fill="hold">
                                          <p:stCondLst>
                                            <p:cond delay="0"/>
                                          </p:stCondLst>
                                        </p:cTn>
                                        <p:tgtEl>
                                          <p:spTgt spid="36"/>
                                        </p:tgtEl>
                                        <p:attrNameLst>
                                          <p:attrName>style.visibility</p:attrName>
                                        </p:attrNameLst>
                                      </p:cBhvr>
                                      <p:to>
                                        <p:strVal val="visible"/>
                                      </p:to>
                                    </p:set>
                                    <p:animEffect transition="in" filter="wipe(down)">
                                      <p:cBhvr>
                                        <p:cTn id="95" dur="500"/>
                                        <p:tgtEl>
                                          <p:spTgt spid="36"/>
                                        </p:tgtEl>
                                      </p:cBhvr>
                                    </p:animEffect>
                                  </p:childTnLst>
                                </p:cTn>
                              </p:par>
                              <p:par>
                                <p:cTn id="96" presetID="22" presetClass="entr" presetSubtype="4" fill="hold" nodeType="withEffect">
                                  <p:stCondLst>
                                    <p:cond delay="0"/>
                                  </p:stCondLst>
                                  <p:childTnLst>
                                    <p:set>
                                      <p:cBhvr>
                                        <p:cTn id="97" dur="1" fill="hold">
                                          <p:stCondLst>
                                            <p:cond delay="0"/>
                                          </p:stCondLst>
                                        </p:cTn>
                                        <p:tgtEl>
                                          <p:spTgt spid="37"/>
                                        </p:tgtEl>
                                        <p:attrNameLst>
                                          <p:attrName>style.visibility</p:attrName>
                                        </p:attrNameLst>
                                      </p:cBhvr>
                                      <p:to>
                                        <p:strVal val="visible"/>
                                      </p:to>
                                    </p:set>
                                    <p:animEffect transition="in" filter="wipe(down)">
                                      <p:cBhvr>
                                        <p:cTn id="98" dur="500"/>
                                        <p:tgtEl>
                                          <p:spTgt spid="37"/>
                                        </p:tgtEl>
                                      </p:cBhvr>
                                    </p:animEffect>
                                  </p:childTnLst>
                                </p:cTn>
                              </p:par>
                              <p:par>
                                <p:cTn id="99" presetID="22" presetClass="entr" presetSubtype="4" fill="hold" nodeType="withEffect">
                                  <p:stCondLst>
                                    <p:cond delay="0"/>
                                  </p:stCondLst>
                                  <p:childTnLst>
                                    <p:set>
                                      <p:cBhvr>
                                        <p:cTn id="100" dur="1" fill="hold">
                                          <p:stCondLst>
                                            <p:cond delay="0"/>
                                          </p:stCondLst>
                                        </p:cTn>
                                        <p:tgtEl>
                                          <p:spTgt spid="38"/>
                                        </p:tgtEl>
                                        <p:attrNameLst>
                                          <p:attrName>style.visibility</p:attrName>
                                        </p:attrNameLst>
                                      </p:cBhvr>
                                      <p:to>
                                        <p:strVal val="visible"/>
                                      </p:to>
                                    </p:set>
                                    <p:animEffect transition="in" filter="wipe(down)">
                                      <p:cBhvr>
                                        <p:cTn id="101" dur="500"/>
                                        <p:tgtEl>
                                          <p:spTgt spid="38"/>
                                        </p:tgtEl>
                                      </p:cBhvr>
                                    </p:animEffect>
                                  </p:childTnLst>
                                </p:cTn>
                              </p:par>
                              <p:par>
                                <p:cTn id="102" presetID="22" presetClass="entr" presetSubtype="4" fill="hold" nodeType="withEffect">
                                  <p:stCondLst>
                                    <p:cond delay="0"/>
                                  </p:stCondLst>
                                  <p:childTnLst>
                                    <p:set>
                                      <p:cBhvr>
                                        <p:cTn id="103" dur="1" fill="hold">
                                          <p:stCondLst>
                                            <p:cond delay="0"/>
                                          </p:stCondLst>
                                        </p:cTn>
                                        <p:tgtEl>
                                          <p:spTgt spid="46"/>
                                        </p:tgtEl>
                                        <p:attrNameLst>
                                          <p:attrName>style.visibility</p:attrName>
                                        </p:attrNameLst>
                                      </p:cBhvr>
                                      <p:to>
                                        <p:strVal val="visible"/>
                                      </p:to>
                                    </p:set>
                                    <p:animEffect transition="in" filter="wipe(down)">
                                      <p:cBhvr>
                                        <p:cTn id="104" dur="500"/>
                                        <p:tgtEl>
                                          <p:spTgt spid="46"/>
                                        </p:tgtEl>
                                      </p:cBhvr>
                                    </p:animEffect>
                                  </p:childTnLst>
                                </p:cTn>
                              </p:par>
                              <p:par>
                                <p:cTn id="105" presetID="22" presetClass="entr" presetSubtype="4" fill="hold" nodeType="withEffect">
                                  <p:stCondLst>
                                    <p:cond delay="0"/>
                                  </p:stCondLst>
                                  <p:childTnLst>
                                    <p:set>
                                      <p:cBhvr>
                                        <p:cTn id="106" dur="1" fill="hold">
                                          <p:stCondLst>
                                            <p:cond delay="0"/>
                                          </p:stCondLst>
                                        </p:cTn>
                                        <p:tgtEl>
                                          <p:spTgt spid="47"/>
                                        </p:tgtEl>
                                        <p:attrNameLst>
                                          <p:attrName>style.visibility</p:attrName>
                                        </p:attrNameLst>
                                      </p:cBhvr>
                                      <p:to>
                                        <p:strVal val="visible"/>
                                      </p:to>
                                    </p:set>
                                    <p:animEffect transition="in" filter="wipe(down)">
                                      <p:cBhvr>
                                        <p:cTn id="107" dur="500"/>
                                        <p:tgtEl>
                                          <p:spTgt spid="47"/>
                                        </p:tgtEl>
                                      </p:cBhvr>
                                    </p:animEffect>
                                  </p:childTnLst>
                                </p:cTn>
                              </p:par>
                              <p:par>
                                <p:cTn id="108" presetID="22" presetClass="entr" presetSubtype="4" fill="hold" nodeType="withEffect">
                                  <p:stCondLst>
                                    <p:cond delay="0"/>
                                  </p:stCondLst>
                                  <p:childTnLst>
                                    <p:set>
                                      <p:cBhvr>
                                        <p:cTn id="109" dur="1" fill="hold">
                                          <p:stCondLst>
                                            <p:cond delay="0"/>
                                          </p:stCondLst>
                                        </p:cTn>
                                        <p:tgtEl>
                                          <p:spTgt spid="48"/>
                                        </p:tgtEl>
                                        <p:attrNameLst>
                                          <p:attrName>style.visibility</p:attrName>
                                        </p:attrNameLst>
                                      </p:cBhvr>
                                      <p:to>
                                        <p:strVal val="visible"/>
                                      </p:to>
                                    </p:set>
                                    <p:animEffect transition="in" filter="wipe(down)">
                                      <p:cBhvr>
                                        <p:cTn id="110" dur="500"/>
                                        <p:tgtEl>
                                          <p:spTgt spid="48"/>
                                        </p:tgtEl>
                                      </p:cBhvr>
                                    </p:animEffect>
                                  </p:childTnLst>
                                </p:cTn>
                              </p:par>
                              <p:par>
                                <p:cTn id="111" presetID="22" presetClass="entr" presetSubtype="4" fill="hold" grpId="0" nodeType="withEffect">
                                  <p:stCondLst>
                                    <p:cond delay="0"/>
                                  </p:stCondLst>
                                  <p:childTnLst>
                                    <p:set>
                                      <p:cBhvr>
                                        <p:cTn id="112" dur="1" fill="hold">
                                          <p:stCondLst>
                                            <p:cond delay="0"/>
                                          </p:stCondLst>
                                        </p:cTn>
                                        <p:tgtEl>
                                          <p:spTgt spid="51"/>
                                        </p:tgtEl>
                                        <p:attrNameLst>
                                          <p:attrName>style.visibility</p:attrName>
                                        </p:attrNameLst>
                                      </p:cBhvr>
                                      <p:to>
                                        <p:strVal val="visible"/>
                                      </p:to>
                                    </p:set>
                                    <p:animEffect transition="in" filter="wipe(down)">
                                      <p:cBhvr>
                                        <p:cTn id="113" dur="500"/>
                                        <p:tgtEl>
                                          <p:spTgt spid="51"/>
                                        </p:tgtEl>
                                      </p:cBhvr>
                                    </p:animEffect>
                                  </p:childTnLst>
                                </p:cTn>
                              </p:par>
                              <p:par>
                                <p:cTn id="114" presetID="22" presetClass="entr" presetSubtype="4" fill="hold" grpId="0" nodeType="withEffect">
                                  <p:stCondLst>
                                    <p:cond delay="0"/>
                                  </p:stCondLst>
                                  <p:childTnLst>
                                    <p:set>
                                      <p:cBhvr>
                                        <p:cTn id="115" dur="1" fill="hold">
                                          <p:stCondLst>
                                            <p:cond delay="0"/>
                                          </p:stCondLst>
                                        </p:cTn>
                                        <p:tgtEl>
                                          <p:spTgt spid="50"/>
                                        </p:tgtEl>
                                        <p:attrNameLst>
                                          <p:attrName>style.visibility</p:attrName>
                                        </p:attrNameLst>
                                      </p:cBhvr>
                                      <p:to>
                                        <p:strVal val="visible"/>
                                      </p:to>
                                    </p:set>
                                    <p:animEffect transition="in" filter="wipe(down)">
                                      <p:cBhvr>
                                        <p:cTn id="116" dur="500"/>
                                        <p:tgtEl>
                                          <p:spTgt spid="50"/>
                                        </p:tgtEl>
                                      </p:cBhvr>
                                    </p:animEffect>
                                  </p:childTnLst>
                                </p:cTn>
                              </p:par>
                              <p:par>
                                <p:cTn id="117" presetID="22" presetClass="entr" presetSubtype="4" fill="hold" grpId="0" nodeType="withEffect">
                                  <p:stCondLst>
                                    <p:cond delay="0"/>
                                  </p:stCondLst>
                                  <p:childTnLst>
                                    <p:set>
                                      <p:cBhvr>
                                        <p:cTn id="118" dur="1" fill="hold">
                                          <p:stCondLst>
                                            <p:cond delay="0"/>
                                          </p:stCondLst>
                                        </p:cTn>
                                        <p:tgtEl>
                                          <p:spTgt spid="49"/>
                                        </p:tgtEl>
                                        <p:attrNameLst>
                                          <p:attrName>style.visibility</p:attrName>
                                        </p:attrNameLst>
                                      </p:cBhvr>
                                      <p:to>
                                        <p:strVal val="visible"/>
                                      </p:to>
                                    </p:set>
                                    <p:animEffect transition="in" filter="wipe(down)">
                                      <p:cBhvr>
                                        <p:cTn id="119" dur="500"/>
                                        <p:tgtEl>
                                          <p:spTgt spid="49"/>
                                        </p:tgtEl>
                                      </p:cBhvr>
                                    </p:animEffect>
                                  </p:childTnLst>
                                </p:cTn>
                              </p:par>
                              <p:par>
                                <p:cTn id="120" presetID="22" presetClass="entr" presetSubtype="4" fill="hold" grpId="0" nodeType="withEffect">
                                  <p:stCondLst>
                                    <p:cond delay="0"/>
                                  </p:stCondLst>
                                  <p:childTnLst>
                                    <p:set>
                                      <p:cBhvr>
                                        <p:cTn id="121" dur="1" fill="hold">
                                          <p:stCondLst>
                                            <p:cond delay="0"/>
                                          </p:stCondLst>
                                        </p:cTn>
                                        <p:tgtEl>
                                          <p:spTgt spid="41"/>
                                        </p:tgtEl>
                                        <p:attrNameLst>
                                          <p:attrName>style.visibility</p:attrName>
                                        </p:attrNameLst>
                                      </p:cBhvr>
                                      <p:to>
                                        <p:strVal val="visible"/>
                                      </p:to>
                                    </p:set>
                                    <p:animEffect transition="in" filter="wipe(down)">
                                      <p:cBhvr>
                                        <p:cTn id="122" dur="500"/>
                                        <p:tgtEl>
                                          <p:spTgt spid="41"/>
                                        </p:tgtEl>
                                      </p:cBhvr>
                                    </p:animEffect>
                                  </p:childTnLst>
                                </p:cTn>
                              </p:par>
                              <p:par>
                                <p:cTn id="123" presetID="22" presetClass="entr" presetSubtype="4" fill="hold" grpId="0" nodeType="withEffect">
                                  <p:stCondLst>
                                    <p:cond delay="0"/>
                                  </p:stCondLst>
                                  <p:childTnLst>
                                    <p:set>
                                      <p:cBhvr>
                                        <p:cTn id="124" dur="1" fill="hold">
                                          <p:stCondLst>
                                            <p:cond delay="0"/>
                                          </p:stCondLst>
                                        </p:cTn>
                                        <p:tgtEl>
                                          <p:spTgt spid="40"/>
                                        </p:tgtEl>
                                        <p:attrNameLst>
                                          <p:attrName>style.visibility</p:attrName>
                                        </p:attrNameLst>
                                      </p:cBhvr>
                                      <p:to>
                                        <p:strVal val="visible"/>
                                      </p:to>
                                    </p:set>
                                    <p:animEffect transition="in" filter="wipe(down)">
                                      <p:cBhvr>
                                        <p:cTn id="125" dur="500"/>
                                        <p:tgtEl>
                                          <p:spTgt spid="40"/>
                                        </p:tgtEl>
                                      </p:cBhvr>
                                    </p:animEffect>
                                  </p:childTnLst>
                                </p:cTn>
                              </p:par>
                              <p:par>
                                <p:cTn id="126" presetID="22" presetClass="entr" presetSubtype="4" fill="hold" grpId="0" nodeType="withEffect">
                                  <p:stCondLst>
                                    <p:cond delay="0"/>
                                  </p:stCondLst>
                                  <p:childTnLst>
                                    <p:set>
                                      <p:cBhvr>
                                        <p:cTn id="127" dur="1" fill="hold">
                                          <p:stCondLst>
                                            <p:cond delay="0"/>
                                          </p:stCondLst>
                                        </p:cTn>
                                        <p:tgtEl>
                                          <p:spTgt spid="39"/>
                                        </p:tgtEl>
                                        <p:attrNameLst>
                                          <p:attrName>style.visibility</p:attrName>
                                        </p:attrNameLst>
                                      </p:cBhvr>
                                      <p:to>
                                        <p:strVal val="visible"/>
                                      </p:to>
                                    </p:set>
                                    <p:animEffect transition="in" filter="wipe(down)">
                                      <p:cBhvr>
                                        <p:cTn id="128"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17" grpId="0" animBg="1"/>
      <p:bldP spid="18" grpId="0" animBg="1"/>
      <p:bldP spid="19" grpId="0" animBg="1"/>
      <p:bldP spid="20" grpId="0" animBg="1"/>
      <p:bldP spid="24" grpId="0"/>
      <p:bldP spid="25" grpId="0"/>
      <p:bldP spid="26" grpId="0"/>
      <p:bldP spid="27" grpId="0"/>
      <p:bldP spid="28" grpId="0" animBg="1"/>
      <p:bldP spid="3" grpId="0" animBg="1"/>
      <p:bldP spid="31" grpId="0" animBg="1"/>
      <p:bldP spid="32" grpId="0" animBg="1"/>
      <p:bldP spid="33" grpId="0" animBg="1"/>
      <p:bldP spid="39" grpId="0"/>
      <p:bldP spid="40" grpId="0"/>
      <p:bldP spid="41" grpId="0"/>
      <p:bldP spid="42" grpId="0" animBg="1"/>
      <p:bldP spid="43" grpId="0" animBg="1"/>
      <p:bldP spid="44" grpId="0" animBg="1"/>
      <p:bldP spid="45" grpId="0" animBg="1"/>
      <p:bldP spid="49" grpId="0"/>
      <p:bldP spid="50" grpId="0"/>
      <p:bldP spid="51" grpId="0"/>
      <p:bldP spid="52" grpId="0"/>
      <p:bldP spid="5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D851B03-123B-8A46-B597-5674748527E6}"/>
              </a:ext>
            </a:extLst>
          </p:cNvPr>
          <p:cNvSpPr>
            <a:spLocks noGrp="1"/>
          </p:cNvSpPr>
          <p:nvPr>
            <p:ph type="ftr" sz="quarter" idx="10"/>
          </p:nvPr>
        </p:nvSpPr>
        <p:spPr/>
        <p:txBody>
          <a:bodyPr/>
          <a:lstStyle/>
          <a:p>
            <a:pPr algn="l"/>
            <a:r>
              <a:rPr lang="en-US"/>
              <a:t>Kalyan Reddy Daida</a:t>
            </a:r>
            <a:endParaRPr lang="en-GB" dirty="0"/>
          </a:p>
        </p:txBody>
      </p:sp>
      <p:sp>
        <p:nvSpPr>
          <p:cNvPr id="4" name="Title 3">
            <a:extLst>
              <a:ext uri="{FF2B5EF4-FFF2-40B4-BE49-F238E27FC236}">
                <a16:creationId xmlns:a16="http://schemas.microsoft.com/office/drawing/2014/main" id="{A8190E7C-84DB-0542-84E7-BD7EC8775AC0}"/>
              </a:ext>
            </a:extLst>
          </p:cNvPr>
          <p:cNvSpPr>
            <a:spLocks noGrp="1"/>
          </p:cNvSpPr>
          <p:nvPr>
            <p:ph type="title"/>
          </p:nvPr>
        </p:nvSpPr>
        <p:spPr>
          <a:xfrm>
            <a:off x="601388" y="170451"/>
            <a:ext cx="10839498" cy="990709"/>
          </a:xfrm>
        </p:spPr>
        <p:txBody>
          <a:bodyPr>
            <a:normAutofit/>
          </a:bodyPr>
          <a:lstStyle/>
          <a:p>
            <a:r>
              <a:rPr lang="en-US" b="1" dirty="0"/>
              <a:t>Physical Machines with Docker</a:t>
            </a:r>
          </a:p>
        </p:txBody>
      </p:sp>
      <p:sp>
        <p:nvSpPr>
          <p:cNvPr id="17" name="Rectangle 16">
            <a:extLst>
              <a:ext uri="{FF2B5EF4-FFF2-40B4-BE49-F238E27FC236}">
                <a16:creationId xmlns:a16="http://schemas.microsoft.com/office/drawing/2014/main" id="{B736F91E-3781-044C-A836-B7CBFC68C4C4}"/>
              </a:ext>
            </a:extLst>
          </p:cNvPr>
          <p:cNvSpPr/>
          <p:nvPr/>
        </p:nvSpPr>
        <p:spPr>
          <a:xfrm>
            <a:off x="3156858" y="5421088"/>
            <a:ext cx="5427843"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Hardware Infrastructure</a:t>
            </a:r>
          </a:p>
        </p:txBody>
      </p:sp>
      <p:sp>
        <p:nvSpPr>
          <p:cNvPr id="18" name="Rectangle 17">
            <a:extLst>
              <a:ext uri="{FF2B5EF4-FFF2-40B4-BE49-F238E27FC236}">
                <a16:creationId xmlns:a16="http://schemas.microsoft.com/office/drawing/2014/main" id="{3FB7CDA2-3CA6-C148-95FE-B27CFE6AC3D0}"/>
              </a:ext>
            </a:extLst>
          </p:cNvPr>
          <p:cNvSpPr/>
          <p:nvPr/>
        </p:nvSpPr>
        <p:spPr>
          <a:xfrm>
            <a:off x="3156858" y="4699003"/>
            <a:ext cx="5427843" cy="4572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Operating System </a:t>
            </a:r>
          </a:p>
        </p:txBody>
      </p:sp>
      <p:sp>
        <p:nvSpPr>
          <p:cNvPr id="30" name="Rectangle 29">
            <a:extLst>
              <a:ext uri="{FF2B5EF4-FFF2-40B4-BE49-F238E27FC236}">
                <a16:creationId xmlns:a16="http://schemas.microsoft.com/office/drawing/2014/main" id="{A0F017E6-2A5C-864E-9C61-7B03EB38CD5E}"/>
              </a:ext>
            </a:extLst>
          </p:cNvPr>
          <p:cNvSpPr/>
          <p:nvPr/>
        </p:nvSpPr>
        <p:spPr>
          <a:xfrm>
            <a:off x="3156858" y="3926113"/>
            <a:ext cx="5427843" cy="4572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Docker</a:t>
            </a:r>
          </a:p>
        </p:txBody>
      </p:sp>
      <p:sp>
        <p:nvSpPr>
          <p:cNvPr id="52" name="Rectangle 51">
            <a:extLst>
              <a:ext uri="{FF2B5EF4-FFF2-40B4-BE49-F238E27FC236}">
                <a16:creationId xmlns:a16="http://schemas.microsoft.com/office/drawing/2014/main" id="{C81EEFB6-A37E-A944-B57A-675B4BF3EB77}"/>
              </a:ext>
            </a:extLst>
          </p:cNvPr>
          <p:cNvSpPr/>
          <p:nvPr/>
        </p:nvSpPr>
        <p:spPr>
          <a:xfrm>
            <a:off x="3262984" y="1666768"/>
            <a:ext cx="1449813" cy="1995830"/>
          </a:xfrm>
          <a:prstGeom prst="rect">
            <a:avLst/>
          </a:prstGeom>
          <a:solidFill>
            <a:schemeClr val="accent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pic>
        <p:nvPicPr>
          <p:cNvPr id="53" name="Picture 52">
            <a:extLst>
              <a:ext uri="{FF2B5EF4-FFF2-40B4-BE49-F238E27FC236}">
                <a16:creationId xmlns:a16="http://schemas.microsoft.com/office/drawing/2014/main" id="{26E4EE2E-0CFD-E14C-BBEB-8213DF21F6F9}"/>
              </a:ext>
            </a:extLst>
          </p:cNvPr>
          <p:cNvPicPr>
            <a:picLocks noChangeAspect="1"/>
          </p:cNvPicPr>
          <p:nvPr/>
        </p:nvPicPr>
        <p:blipFill>
          <a:blip r:embed="rId2"/>
          <a:stretch>
            <a:fillRect/>
          </a:stretch>
        </p:blipFill>
        <p:spPr>
          <a:xfrm>
            <a:off x="3345243" y="1989996"/>
            <a:ext cx="1264523" cy="990709"/>
          </a:xfrm>
          <a:prstGeom prst="rect">
            <a:avLst/>
          </a:prstGeom>
        </p:spPr>
      </p:pic>
      <p:sp>
        <p:nvSpPr>
          <p:cNvPr id="54" name="TextBox 53">
            <a:extLst>
              <a:ext uri="{FF2B5EF4-FFF2-40B4-BE49-F238E27FC236}">
                <a16:creationId xmlns:a16="http://schemas.microsoft.com/office/drawing/2014/main" id="{11612C59-13F3-D740-9D3B-5DB3694BA43B}"/>
              </a:ext>
            </a:extLst>
          </p:cNvPr>
          <p:cNvSpPr txBox="1"/>
          <p:nvPr/>
        </p:nvSpPr>
        <p:spPr>
          <a:xfrm>
            <a:off x="3345171" y="1641391"/>
            <a:ext cx="1106265" cy="323165"/>
          </a:xfrm>
          <a:prstGeom prst="rect">
            <a:avLst/>
          </a:prstGeom>
          <a:noFill/>
        </p:spPr>
        <p:txBody>
          <a:bodyPr wrap="none" rtlCol="0">
            <a:spAutoFit/>
          </a:bodyPr>
          <a:lstStyle/>
          <a:p>
            <a:r>
              <a:rPr lang="en-US" sz="1500" dirty="0"/>
              <a:t>Webservers</a:t>
            </a:r>
          </a:p>
        </p:txBody>
      </p:sp>
      <p:sp>
        <p:nvSpPr>
          <p:cNvPr id="55" name="Rectangle 54">
            <a:extLst>
              <a:ext uri="{FF2B5EF4-FFF2-40B4-BE49-F238E27FC236}">
                <a16:creationId xmlns:a16="http://schemas.microsoft.com/office/drawing/2014/main" id="{9193AC86-C3AB-5B4D-9EB3-25C83C26DF63}"/>
              </a:ext>
            </a:extLst>
          </p:cNvPr>
          <p:cNvSpPr/>
          <p:nvPr/>
        </p:nvSpPr>
        <p:spPr>
          <a:xfrm>
            <a:off x="3342110" y="3272469"/>
            <a:ext cx="615043" cy="304432"/>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Libs</a:t>
            </a:r>
          </a:p>
        </p:txBody>
      </p:sp>
      <p:sp>
        <p:nvSpPr>
          <p:cNvPr id="56" name="Rectangle 55">
            <a:extLst>
              <a:ext uri="{FF2B5EF4-FFF2-40B4-BE49-F238E27FC236}">
                <a16:creationId xmlns:a16="http://schemas.microsoft.com/office/drawing/2014/main" id="{ADD7834B-2CB7-0B46-ACFA-E6F06B8F4E93}"/>
              </a:ext>
            </a:extLst>
          </p:cNvPr>
          <p:cNvSpPr/>
          <p:nvPr/>
        </p:nvSpPr>
        <p:spPr>
          <a:xfrm>
            <a:off x="4000353" y="3268985"/>
            <a:ext cx="615043" cy="30443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67" dirty="0"/>
              <a:t>Deps</a:t>
            </a:r>
          </a:p>
        </p:txBody>
      </p:sp>
      <p:sp>
        <p:nvSpPr>
          <p:cNvPr id="57" name="Rectangle 56">
            <a:extLst>
              <a:ext uri="{FF2B5EF4-FFF2-40B4-BE49-F238E27FC236}">
                <a16:creationId xmlns:a16="http://schemas.microsoft.com/office/drawing/2014/main" id="{A214518A-1B9A-8945-AFED-25B911517E01}"/>
              </a:ext>
            </a:extLst>
          </p:cNvPr>
          <p:cNvSpPr/>
          <p:nvPr/>
        </p:nvSpPr>
        <p:spPr>
          <a:xfrm>
            <a:off x="5099629" y="1662403"/>
            <a:ext cx="1449813" cy="1995830"/>
          </a:xfrm>
          <a:prstGeom prst="rect">
            <a:avLst/>
          </a:prstGeom>
          <a:solidFill>
            <a:schemeClr val="accent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58" name="Rectangle 57">
            <a:extLst>
              <a:ext uri="{FF2B5EF4-FFF2-40B4-BE49-F238E27FC236}">
                <a16:creationId xmlns:a16="http://schemas.microsoft.com/office/drawing/2014/main" id="{9A0E4B44-3E05-0E49-8A89-59E0DA650E63}"/>
              </a:ext>
            </a:extLst>
          </p:cNvPr>
          <p:cNvSpPr/>
          <p:nvPr/>
        </p:nvSpPr>
        <p:spPr>
          <a:xfrm>
            <a:off x="5178756" y="3268104"/>
            <a:ext cx="615043" cy="304432"/>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Libs</a:t>
            </a:r>
          </a:p>
        </p:txBody>
      </p:sp>
      <p:sp>
        <p:nvSpPr>
          <p:cNvPr id="59" name="Rectangle 58">
            <a:extLst>
              <a:ext uri="{FF2B5EF4-FFF2-40B4-BE49-F238E27FC236}">
                <a16:creationId xmlns:a16="http://schemas.microsoft.com/office/drawing/2014/main" id="{90CB2F6E-CC20-774E-90E8-7A2BB666AFE2}"/>
              </a:ext>
            </a:extLst>
          </p:cNvPr>
          <p:cNvSpPr/>
          <p:nvPr/>
        </p:nvSpPr>
        <p:spPr>
          <a:xfrm>
            <a:off x="5836999" y="3264620"/>
            <a:ext cx="615043" cy="30443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67" dirty="0"/>
              <a:t>Deps</a:t>
            </a:r>
          </a:p>
        </p:txBody>
      </p:sp>
      <p:pic>
        <p:nvPicPr>
          <p:cNvPr id="60" name="Picture 2">
            <a:extLst>
              <a:ext uri="{FF2B5EF4-FFF2-40B4-BE49-F238E27FC236}">
                <a16:creationId xmlns:a16="http://schemas.microsoft.com/office/drawing/2014/main" id="{A9065AA5-096D-244A-AA06-B77D0F140CDB}"/>
              </a:ext>
            </a:extLst>
          </p:cNvPr>
          <p:cNvPicPr>
            <a:picLocks noChangeAspect="1" noChangeArrowheads="1"/>
          </p:cNvPicPr>
          <p:nvPr/>
        </p:nvPicPr>
        <p:blipFill>
          <a:blip r:embed="rId3">
            <a:alphaModFix/>
            <a:extLst>
              <a:ext uri="{BEBA8EAE-BF5A-486C-A8C5-ECC9F3942E4B}">
                <a14:imgProps xmlns:a14="http://schemas.microsoft.com/office/drawing/2010/main">
                  <a14:imgLayer r:embed="rId4">
                    <a14:imgEffect>
                      <a14:colorTemperature colorTemp="6473"/>
                    </a14:imgEffect>
                    <a14:imgEffect>
                      <a14:saturation sat="189000"/>
                    </a14:imgEffect>
                    <a14:imgEffect>
                      <a14:brightnessContrast bright="2000" contrast="9000"/>
                    </a14:imgEffect>
                  </a14:imgLayer>
                </a14:imgProps>
              </a:ext>
              <a:ext uri="{28A0092B-C50C-407E-A947-70E740481C1C}">
                <a14:useLocalDpi xmlns:a14="http://schemas.microsoft.com/office/drawing/2010/main" val="0"/>
              </a:ext>
            </a:extLst>
          </a:blip>
          <a:stretch>
            <a:fillRect/>
          </a:stretch>
        </p:blipFill>
        <p:spPr bwMode="auto">
          <a:xfrm>
            <a:off x="5258357" y="2020889"/>
            <a:ext cx="1070883" cy="1002791"/>
          </a:xfrm>
          <a:prstGeom prst="rect">
            <a:avLst/>
          </a:prstGeom>
          <a:noFill/>
          <a:effectLst>
            <a:softEdge rad="0"/>
          </a:effectLst>
        </p:spPr>
      </p:pic>
      <p:sp>
        <p:nvSpPr>
          <p:cNvPr id="61" name="TextBox 60">
            <a:extLst>
              <a:ext uri="{FF2B5EF4-FFF2-40B4-BE49-F238E27FC236}">
                <a16:creationId xmlns:a16="http://schemas.microsoft.com/office/drawing/2014/main" id="{6BA81B89-EDB1-FA4B-B060-CFDE6E3C2CBD}"/>
              </a:ext>
            </a:extLst>
          </p:cNvPr>
          <p:cNvSpPr txBox="1"/>
          <p:nvPr/>
        </p:nvSpPr>
        <p:spPr>
          <a:xfrm>
            <a:off x="5159337" y="1642928"/>
            <a:ext cx="1070999" cy="323165"/>
          </a:xfrm>
          <a:prstGeom prst="rect">
            <a:avLst/>
          </a:prstGeom>
          <a:noFill/>
        </p:spPr>
        <p:txBody>
          <a:bodyPr wrap="none" rtlCol="0">
            <a:spAutoFit/>
          </a:bodyPr>
          <a:lstStyle/>
          <a:p>
            <a:r>
              <a:rPr lang="en-US" sz="1500" dirty="0" err="1"/>
              <a:t>AppServers</a:t>
            </a:r>
            <a:endParaRPr lang="en-US" sz="1500" dirty="0"/>
          </a:p>
        </p:txBody>
      </p:sp>
      <p:sp>
        <p:nvSpPr>
          <p:cNvPr id="62" name="Rectangle 61">
            <a:extLst>
              <a:ext uri="{FF2B5EF4-FFF2-40B4-BE49-F238E27FC236}">
                <a16:creationId xmlns:a16="http://schemas.microsoft.com/office/drawing/2014/main" id="{D4D1DF4C-3435-3C40-82EC-3C50DCF5944D}"/>
              </a:ext>
            </a:extLst>
          </p:cNvPr>
          <p:cNvSpPr/>
          <p:nvPr/>
        </p:nvSpPr>
        <p:spPr>
          <a:xfrm>
            <a:off x="7021595" y="1647468"/>
            <a:ext cx="1449813" cy="1995830"/>
          </a:xfrm>
          <a:prstGeom prst="rect">
            <a:avLst/>
          </a:prstGeom>
          <a:solidFill>
            <a:schemeClr val="accent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63" name="Rectangle 62">
            <a:extLst>
              <a:ext uri="{FF2B5EF4-FFF2-40B4-BE49-F238E27FC236}">
                <a16:creationId xmlns:a16="http://schemas.microsoft.com/office/drawing/2014/main" id="{5D25642E-CE1B-F044-A6D0-3553D0B4D44B}"/>
              </a:ext>
            </a:extLst>
          </p:cNvPr>
          <p:cNvSpPr/>
          <p:nvPr/>
        </p:nvSpPr>
        <p:spPr>
          <a:xfrm>
            <a:off x="7100722" y="3253169"/>
            <a:ext cx="615043" cy="304432"/>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Libs</a:t>
            </a:r>
          </a:p>
        </p:txBody>
      </p:sp>
      <p:sp>
        <p:nvSpPr>
          <p:cNvPr id="64" name="Rectangle 63">
            <a:extLst>
              <a:ext uri="{FF2B5EF4-FFF2-40B4-BE49-F238E27FC236}">
                <a16:creationId xmlns:a16="http://schemas.microsoft.com/office/drawing/2014/main" id="{CAF24F0A-3232-FB48-8877-321000B842E9}"/>
              </a:ext>
            </a:extLst>
          </p:cNvPr>
          <p:cNvSpPr/>
          <p:nvPr/>
        </p:nvSpPr>
        <p:spPr>
          <a:xfrm>
            <a:off x="7758964" y="3249685"/>
            <a:ext cx="615043" cy="30443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67" dirty="0"/>
              <a:t>Deps</a:t>
            </a:r>
          </a:p>
        </p:txBody>
      </p:sp>
      <p:pic>
        <p:nvPicPr>
          <p:cNvPr id="65" name="Picture 64">
            <a:extLst>
              <a:ext uri="{FF2B5EF4-FFF2-40B4-BE49-F238E27FC236}">
                <a16:creationId xmlns:a16="http://schemas.microsoft.com/office/drawing/2014/main" id="{5391BCBF-7BFA-E044-A511-C0A26DC735F7}"/>
              </a:ext>
            </a:extLst>
          </p:cNvPr>
          <p:cNvPicPr>
            <a:picLocks noChangeAspect="1"/>
          </p:cNvPicPr>
          <p:nvPr/>
        </p:nvPicPr>
        <p:blipFill>
          <a:blip r:embed="rId5"/>
          <a:stretch>
            <a:fillRect/>
          </a:stretch>
        </p:blipFill>
        <p:spPr>
          <a:xfrm>
            <a:off x="7180323" y="1989995"/>
            <a:ext cx="1070883" cy="1070883"/>
          </a:xfrm>
          <a:prstGeom prst="rect">
            <a:avLst/>
          </a:prstGeom>
        </p:spPr>
      </p:pic>
      <p:sp>
        <p:nvSpPr>
          <p:cNvPr id="66" name="TextBox 65">
            <a:extLst>
              <a:ext uri="{FF2B5EF4-FFF2-40B4-BE49-F238E27FC236}">
                <a16:creationId xmlns:a16="http://schemas.microsoft.com/office/drawing/2014/main" id="{21789747-F8AD-E949-89B4-E15C041AE04F}"/>
              </a:ext>
            </a:extLst>
          </p:cNvPr>
          <p:cNvSpPr txBox="1"/>
          <p:nvPr/>
        </p:nvSpPr>
        <p:spPr>
          <a:xfrm>
            <a:off x="7070848" y="1658355"/>
            <a:ext cx="985206" cy="323165"/>
          </a:xfrm>
          <a:prstGeom prst="rect">
            <a:avLst/>
          </a:prstGeom>
          <a:noFill/>
        </p:spPr>
        <p:txBody>
          <a:bodyPr wrap="none" rtlCol="0">
            <a:spAutoFit/>
          </a:bodyPr>
          <a:lstStyle/>
          <a:p>
            <a:r>
              <a:rPr lang="en-US" sz="1500" dirty="0"/>
              <a:t>Databases</a:t>
            </a:r>
          </a:p>
        </p:txBody>
      </p:sp>
      <p:sp>
        <p:nvSpPr>
          <p:cNvPr id="67" name="TextBox 66">
            <a:extLst>
              <a:ext uri="{FF2B5EF4-FFF2-40B4-BE49-F238E27FC236}">
                <a16:creationId xmlns:a16="http://schemas.microsoft.com/office/drawing/2014/main" id="{A7A762D6-574F-A643-BEEC-101EC6F4D412}"/>
              </a:ext>
            </a:extLst>
          </p:cNvPr>
          <p:cNvSpPr txBox="1"/>
          <p:nvPr/>
        </p:nvSpPr>
        <p:spPr>
          <a:xfrm>
            <a:off x="3333995" y="1310223"/>
            <a:ext cx="949940" cy="323165"/>
          </a:xfrm>
          <a:prstGeom prst="rect">
            <a:avLst/>
          </a:prstGeom>
          <a:noFill/>
        </p:spPr>
        <p:txBody>
          <a:bodyPr wrap="none" rtlCol="0">
            <a:spAutoFit/>
          </a:bodyPr>
          <a:lstStyle/>
          <a:p>
            <a:r>
              <a:rPr lang="en-US" sz="1500" dirty="0"/>
              <a:t>Container</a:t>
            </a:r>
          </a:p>
        </p:txBody>
      </p:sp>
      <p:sp>
        <p:nvSpPr>
          <p:cNvPr id="68" name="TextBox 67">
            <a:extLst>
              <a:ext uri="{FF2B5EF4-FFF2-40B4-BE49-F238E27FC236}">
                <a16:creationId xmlns:a16="http://schemas.microsoft.com/office/drawing/2014/main" id="{C79FDD35-A08C-024B-A4FA-D7AE077B1478}"/>
              </a:ext>
            </a:extLst>
          </p:cNvPr>
          <p:cNvSpPr txBox="1"/>
          <p:nvPr/>
        </p:nvSpPr>
        <p:spPr>
          <a:xfrm>
            <a:off x="5151273" y="1293593"/>
            <a:ext cx="949940" cy="323165"/>
          </a:xfrm>
          <a:prstGeom prst="rect">
            <a:avLst/>
          </a:prstGeom>
          <a:noFill/>
        </p:spPr>
        <p:txBody>
          <a:bodyPr wrap="none" rtlCol="0">
            <a:spAutoFit/>
          </a:bodyPr>
          <a:lstStyle/>
          <a:p>
            <a:r>
              <a:rPr lang="en-US" sz="1500" dirty="0"/>
              <a:t>Container</a:t>
            </a:r>
          </a:p>
        </p:txBody>
      </p:sp>
      <p:sp>
        <p:nvSpPr>
          <p:cNvPr id="69" name="TextBox 68">
            <a:extLst>
              <a:ext uri="{FF2B5EF4-FFF2-40B4-BE49-F238E27FC236}">
                <a16:creationId xmlns:a16="http://schemas.microsoft.com/office/drawing/2014/main" id="{2E0C3E6F-3D1F-CB40-AEF0-E8DFCD822409}"/>
              </a:ext>
            </a:extLst>
          </p:cNvPr>
          <p:cNvSpPr txBox="1"/>
          <p:nvPr/>
        </p:nvSpPr>
        <p:spPr>
          <a:xfrm>
            <a:off x="7139783" y="1290549"/>
            <a:ext cx="949940" cy="323165"/>
          </a:xfrm>
          <a:prstGeom prst="rect">
            <a:avLst/>
          </a:prstGeom>
          <a:noFill/>
        </p:spPr>
        <p:txBody>
          <a:bodyPr wrap="none" rtlCol="0">
            <a:spAutoFit/>
          </a:bodyPr>
          <a:lstStyle/>
          <a:p>
            <a:r>
              <a:rPr lang="en-US" sz="1500" dirty="0"/>
              <a:t>Container</a:t>
            </a:r>
          </a:p>
        </p:txBody>
      </p:sp>
      <p:sp>
        <p:nvSpPr>
          <p:cNvPr id="7" name="Rectangle 6">
            <a:extLst>
              <a:ext uri="{FF2B5EF4-FFF2-40B4-BE49-F238E27FC236}">
                <a16:creationId xmlns:a16="http://schemas.microsoft.com/office/drawing/2014/main" id="{3B97CF87-F99B-0348-937E-C584C22F33F6}"/>
              </a:ext>
            </a:extLst>
          </p:cNvPr>
          <p:cNvSpPr/>
          <p:nvPr/>
        </p:nvSpPr>
        <p:spPr>
          <a:xfrm>
            <a:off x="3156858" y="1310223"/>
            <a:ext cx="1676400" cy="2445349"/>
          </a:xfrm>
          <a:prstGeom prst="rect">
            <a:avLst/>
          </a:prstGeom>
          <a:noFill/>
          <a:ln w="349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70" name="Rectangle 69">
            <a:extLst>
              <a:ext uri="{FF2B5EF4-FFF2-40B4-BE49-F238E27FC236}">
                <a16:creationId xmlns:a16="http://schemas.microsoft.com/office/drawing/2014/main" id="{61A68AA5-C42F-F846-AE5E-E6803D0C915A}"/>
              </a:ext>
            </a:extLst>
          </p:cNvPr>
          <p:cNvSpPr/>
          <p:nvPr/>
        </p:nvSpPr>
        <p:spPr>
          <a:xfrm>
            <a:off x="4991985" y="1310222"/>
            <a:ext cx="1676400" cy="2445349"/>
          </a:xfrm>
          <a:prstGeom prst="rect">
            <a:avLst/>
          </a:prstGeom>
          <a:noFill/>
          <a:ln w="349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71" name="Rectangle 70">
            <a:extLst>
              <a:ext uri="{FF2B5EF4-FFF2-40B4-BE49-F238E27FC236}">
                <a16:creationId xmlns:a16="http://schemas.microsoft.com/office/drawing/2014/main" id="{66C09111-E54A-5B4F-B167-F459306AFC4E}"/>
              </a:ext>
            </a:extLst>
          </p:cNvPr>
          <p:cNvSpPr/>
          <p:nvPr/>
        </p:nvSpPr>
        <p:spPr>
          <a:xfrm>
            <a:off x="6908301" y="1299609"/>
            <a:ext cx="1676400" cy="2445349"/>
          </a:xfrm>
          <a:prstGeom prst="rect">
            <a:avLst/>
          </a:prstGeom>
          <a:noFill/>
          <a:ln w="349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Tree>
    <p:extLst>
      <p:ext uri="{BB962C8B-B14F-4D97-AF65-F5344CB8AC3E}">
        <p14:creationId xmlns:p14="http://schemas.microsoft.com/office/powerpoint/2010/main" val="3892624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00"/>
                                        <p:tgtEl>
                                          <p:spTgt spid="1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wipe(down)">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wipe(down)">
                                      <p:cBhvr>
                                        <p:cTn id="15" dur="500"/>
                                        <p:tgtEl>
                                          <p:spTgt spid="3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67"/>
                                        </p:tgtEl>
                                        <p:attrNameLst>
                                          <p:attrName>style.visibility</p:attrName>
                                        </p:attrNameLst>
                                      </p:cBhvr>
                                      <p:to>
                                        <p:strVal val="visible"/>
                                      </p:to>
                                    </p:set>
                                    <p:animEffect transition="in" filter="wipe(down)">
                                      <p:cBhvr>
                                        <p:cTn id="20" dur="500"/>
                                        <p:tgtEl>
                                          <p:spTgt spid="67"/>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down)">
                                      <p:cBhvr>
                                        <p:cTn id="23" dur="500"/>
                                        <p:tgtEl>
                                          <p:spTgt spid="7"/>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68"/>
                                        </p:tgtEl>
                                        <p:attrNameLst>
                                          <p:attrName>style.visibility</p:attrName>
                                        </p:attrNameLst>
                                      </p:cBhvr>
                                      <p:to>
                                        <p:strVal val="visible"/>
                                      </p:to>
                                    </p:set>
                                    <p:animEffect transition="in" filter="wipe(down)">
                                      <p:cBhvr>
                                        <p:cTn id="26" dur="500"/>
                                        <p:tgtEl>
                                          <p:spTgt spid="68"/>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70"/>
                                        </p:tgtEl>
                                        <p:attrNameLst>
                                          <p:attrName>style.visibility</p:attrName>
                                        </p:attrNameLst>
                                      </p:cBhvr>
                                      <p:to>
                                        <p:strVal val="visible"/>
                                      </p:to>
                                    </p:set>
                                    <p:animEffect transition="in" filter="wipe(down)">
                                      <p:cBhvr>
                                        <p:cTn id="29" dur="500"/>
                                        <p:tgtEl>
                                          <p:spTgt spid="70"/>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69"/>
                                        </p:tgtEl>
                                        <p:attrNameLst>
                                          <p:attrName>style.visibility</p:attrName>
                                        </p:attrNameLst>
                                      </p:cBhvr>
                                      <p:to>
                                        <p:strVal val="visible"/>
                                      </p:to>
                                    </p:set>
                                    <p:animEffect transition="in" filter="wipe(down)">
                                      <p:cBhvr>
                                        <p:cTn id="32" dur="500"/>
                                        <p:tgtEl>
                                          <p:spTgt spid="69"/>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71"/>
                                        </p:tgtEl>
                                        <p:attrNameLst>
                                          <p:attrName>style.visibility</p:attrName>
                                        </p:attrNameLst>
                                      </p:cBhvr>
                                      <p:to>
                                        <p:strVal val="visible"/>
                                      </p:to>
                                    </p:set>
                                    <p:animEffect transition="in" filter="wipe(down)">
                                      <p:cBhvr>
                                        <p:cTn id="35" dur="500"/>
                                        <p:tgtEl>
                                          <p:spTgt spid="71"/>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52"/>
                                        </p:tgtEl>
                                        <p:attrNameLst>
                                          <p:attrName>style.visibility</p:attrName>
                                        </p:attrNameLst>
                                      </p:cBhvr>
                                      <p:to>
                                        <p:strVal val="visible"/>
                                      </p:to>
                                    </p:set>
                                    <p:animEffect transition="in" filter="wipe(down)">
                                      <p:cBhvr>
                                        <p:cTn id="40" dur="500"/>
                                        <p:tgtEl>
                                          <p:spTgt spid="52"/>
                                        </p:tgtEl>
                                      </p:cBhvr>
                                    </p:animEffect>
                                  </p:childTnLst>
                                </p:cTn>
                              </p:par>
                              <p:par>
                                <p:cTn id="41" presetID="22" presetClass="entr" presetSubtype="4" fill="hold" nodeType="withEffect">
                                  <p:stCondLst>
                                    <p:cond delay="0"/>
                                  </p:stCondLst>
                                  <p:childTnLst>
                                    <p:set>
                                      <p:cBhvr>
                                        <p:cTn id="42" dur="1" fill="hold">
                                          <p:stCondLst>
                                            <p:cond delay="0"/>
                                          </p:stCondLst>
                                        </p:cTn>
                                        <p:tgtEl>
                                          <p:spTgt spid="53"/>
                                        </p:tgtEl>
                                        <p:attrNameLst>
                                          <p:attrName>style.visibility</p:attrName>
                                        </p:attrNameLst>
                                      </p:cBhvr>
                                      <p:to>
                                        <p:strVal val="visible"/>
                                      </p:to>
                                    </p:set>
                                    <p:animEffect transition="in" filter="wipe(down)">
                                      <p:cBhvr>
                                        <p:cTn id="43" dur="500"/>
                                        <p:tgtEl>
                                          <p:spTgt spid="53"/>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54"/>
                                        </p:tgtEl>
                                        <p:attrNameLst>
                                          <p:attrName>style.visibility</p:attrName>
                                        </p:attrNameLst>
                                      </p:cBhvr>
                                      <p:to>
                                        <p:strVal val="visible"/>
                                      </p:to>
                                    </p:set>
                                    <p:animEffect transition="in" filter="wipe(down)">
                                      <p:cBhvr>
                                        <p:cTn id="46" dur="500"/>
                                        <p:tgtEl>
                                          <p:spTgt spid="54"/>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55"/>
                                        </p:tgtEl>
                                        <p:attrNameLst>
                                          <p:attrName>style.visibility</p:attrName>
                                        </p:attrNameLst>
                                      </p:cBhvr>
                                      <p:to>
                                        <p:strVal val="visible"/>
                                      </p:to>
                                    </p:set>
                                    <p:animEffect transition="in" filter="wipe(down)">
                                      <p:cBhvr>
                                        <p:cTn id="49" dur="500"/>
                                        <p:tgtEl>
                                          <p:spTgt spid="55"/>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56"/>
                                        </p:tgtEl>
                                        <p:attrNameLst>
                                          <p:attrName>style.visibility</p:attrName>
                                        </p:attrNameLst>
                                      </p:cBhvr>
                                      <p:to>
                                        <p:strVal val="visible"/>
                                      </p:to>
                                    </p:set>
                                    <p:animEffect transition="in" filter="wipe(down)">
                                      <p:cBhvr>
                                        <p:cTn id="52" dur="500"/>
                                        <p:tgtEl>
                                          <p:spTgt spid="56"/>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57"/>
                                        </p:tgtEl>
                                        <p:attrNameLst>
                                          <p:attrName>style.visibility</p:attrName>
                                        </p:attrNameLst>
                                      </p:cBhvr>
                                      <p:to>
                                        <p:strVal val="visible"/>
                                      </p:to>
                                    </p:set>
                                    <p:animEffect transition="in" filter="wipe(down)">
                                      <p:cBhvr>
                                        <p:cTn id="55" dur="500"/>
                                        <p:tgtEl>
                                          <p:spTgt spid="57"/>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58"/>
                                        </p:tgtEl>
                                        <p:attrNameLst>
                                          <p:attrName>style.visibility</p:attrName>
                                        </p:attrNameLst>
                                      </p:cBhvr>
                                      <p:to>
                                        <p:strVal val="visible"/>
                                      </p:to>
                                    </p:set>
                                    <p:animEffect transition="in" filter="wipe(down)">
                                      <p:cBhvr>
                                        <p:cTn id="58" dur="500"/>
                                        <p:tgtEl>
                                          <p:spTgt spid="58"/>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59"/>
                                        </p:tgtEl>
                                        <p:attrNameLst>
                                          <p:attrName>style.visibility</p:attrName>
                                        </p:attrNameLst>
                                      </p:cBhvr>
                                      <p:to>
                                        <p:strVal val="visible"/>
                                      </p:to>
                                    </p:set>
                                    <p:animEffect transition="in" filter="wipe(down)">
                                      <p:cBhvr>
                                        <p:cTn id="61" dur="500"/>
                                        <p:tgtEl>
                                          <p:spTgt spid="59"/>
                                        </p:tgtEl>
                                      </p:cBhvr>
                                    </p:animEffect>
                                  </p:childTnLst>
                                </p:cTn>
                              </p:par>
                              <p:par>
                                <p:cTn id="62" presetID="22" presetClass="entr" presetSubtype="4" fill="hold" nodeType="withEffect">
                                  <p:stCondLst>
                                    <p:cond delay="0"/>
                                  </p:stCondLst>
                                  <p:childTnLst>
                                    <p:set>
                                      <p:cBhvr>
                                        <p:cTn id="63" dur="1" fill="hold">
                                          <p:stCondLst>
                                            <p:cond delay="0"/>
                                          </p:stCondLst>
                                        </p:cTn>
                                        <p:tgtEl>
                                          <p:spTgt spid="60"/>
                                        </p:tgtEl>
                                        <p:attrNameLst>
                                          <p:attrName>style.visibility</p:attrName>
                                        </p:attrNameLst>
                                      </p:cBhvr>
                                      <p:to>
                                        <p:strVal val="visible"/>
                                      </p:to>
                                    </p:set>
                                    <p:animEffect transition="in" filter="wipe(down)">
                                      <p:cBhvr>
                                        <p:cTn id="64" dur="500"/>
                                        <p:tgtEl>
                                          <p:spTgt spid="60"/>
                                        </p:tgtEl>
                                      </p:cBhvr>
                                    </p:animEffect>
                                  </p:childTnLst>
                                </p:cTn>
                              </p:par>
                              <p:par>
                                <p:cTn id="65" presetID="22" presetClass="entr" presetSubtype="4" fill="hold" grpId="0" nodeType="withEffect">
                                  <p:stCondLst>
                                    <p:cond delay="0"/>
                                  </p:stCondLst>
                                  <p:childTnLst>
                                    <p:set>
                                      <p:cBhvr>
                                        <p:cTn id="66" dur="1" fill="hold">
                                          <p:stCondLst>
                                            <p:cond delay="0"/>
                                          </p:stCondLst>
                                        </p:cTn>
                                        <p:tgtEl>
                                          <p:spTgt spid="61"/>
                                        </p:tgtEl>
                                        <p:attrNameLst>
                                          <p:attrName>style.visibility</p:attrName>
                                        </p:attrNameLst>
                                      </p:cBhvr>
                                      <p:to>
                                        <p:strVal val="visible"/>
                                      </p:to>
                                    </p:set>
                                    <p:animEffect transition="in" filter="wipe(down)">
                                      <p:cBhvr>
                                        <p:cTn id="67" dur="500"/>
                                        <p:tgtEl>
                                          <p:spTgt spid="61"/>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62"/>
                                        </p:tgtEl>
                                        <p:attrNameLst>
                                          <p:attrName>style.visibility</p:attrName>
                                        </p:attrNameLst>
                                      </p:cBhvr>
                                      <p:to>
                                        <p:strVal val="visible"/>
                                      </p:to>
                                    </p:set>
                                    <p:animEffect transition="in" filter="wipe(down)">
                                      <p:cBhvr>
                                        <p:cTn id="70" dur="500"/>
                                        <p:tgtEl>
                                          <p:spTgt spid="62"/>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63"/>
                                        </p:tgtEl>
                                        <p:attrNameLst>
                                          <p:attrName>style.visibility</p:attrName>
                                        </p:attrNameLst>
                                      </p:cBhvr>
                                      <p:to>
                                        <p:strVal val="visible"/>
                                      </p:to>
                                    </p:set>
                                    <p:animEffect transition="in" filter="wipe(down)">
                                      <p:cBhvr>
                                        <p:cTn id="73" dur="500"/>
                                        <p:tgtEl>
                                          <p:spTgt spid="63"/>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64"/>
                                        </p:tgtEl>
                                        <p:attrNameLst>
                                          <p:attrName>style.visibility</p:attrName>
                                        </p:attrNameLst>
                                      </p:cBhvr>
                                      <p:to>
                                        <p:strVal val="visible"/>
                                      </p:to>
                                    </p:set>
                                    <p:animEffect transition="in" filter="wipe(down)">
                                      <p:cBhvr>
                                        <p:cTn id="76" dur="500"/>
                                        <p:tgtEl>
                                          <p:spTgt spid="64"/>
                                        </p:tgtEl>
                                      </p:cBhvr>
                                    </p:animEffect>
                                  </p:childTnLst>
                                </p:cTn>
                              </p:par>
                              <p:par>
                                <p:cTn id="77" presetID="22" presetClass="entr" presetSubtype="4" fill="hold" nodeType="withEffect">
                                  <p:stCondLst>
                                    <p:cond delay="0"/>
                                  </p:stCondLst>
                                  <p:childTnLst>
                                    <p:set>
                                      <p:cBhvr>
                                        <p:cTn id="78" dur="1" fill="hold">
                                          <p:stCondLst>
                                            <p:cond delay="0"/>
                                          </p:stCondLst>
                                        </p:cTn>
                                        <p:tgtEl>
                                          <p:spTgt spid="65"/>
                                        </p:tgtEl>
                                        <p:attrNameLst>
                                          <p:attrName>style.visibility</p:attrName>
                                        </p:attrNameLst>
                                      </p:cBhvr>
                                      <p:to>
                                        <p:strVal val="visible"/>
                                      </p:to>
                                    </p:set>
                                    <p:animEffect transition="in" filter="wipe(down)">
                                      <p:cBhvr>
                                        <p:cTn id="79" dur="500"/>
                                        <p:tgtEl>
                                          <p:spTgt spid="65"/>
                                        </p:tgtEl>
                                      </p:cBhvr>
                                    </p:animEffect>
                                  </p:childTnLst>
                                </p:cTn>
                              </p:par>
                              <p:par>
                                <p:cTn id="80" presetID="22" presetClass="entr" presetSubtype="4" fill="hold" grpId="0" nodeType="withEffect">
                                  <p:stCondLst>
                                    <p:cond delay="0"/>
                                  </p:stCondLst>
                                  <p:childTnLst>
                                    <p:set>
                                      <p:cBhvr>
                                        <p:cTn id="81" dur="1" fill="hold">
                                          <p:stCondLst>
                                            <p:cond delay="0"/>
                                          </p:stCondLst>
                                        </p:cTn>
                                        <p:tgtEl>
                                          <p:spTgt spid="66"/>
                                        </p:tgtEl>
                                        <p:attrNameLst>
                                          <p:attrName>style.visibility</p:attrName>
                                        </p:attrNameLst>
                                      </p:cBhvr>
                                      <p:to>
                                        <p:strVal val="visible"/>
                                      </p:to>
                                    </p:set>
                                    <p:animEffect transition="in" filter="wipe(down)">
                                      <p:cBhvr>
                                        <p:cTn id="82"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30" grpId="0" animBg="1"/>
      <p:bldP spid="52" grpId="0" animBg="1"/>
      <p:bldP spid="54" grpId="0"/>
      <p:bldP spid="55" grpId="0" animBg="1"/>
      <p:bldP spid="56" grpId="0" animBg="1"/>
      <p:bldP spid="57" grpId="0" animBg="1"/>
      <p:bldP spid="58" grpId="0" animBg="1"/>
      <p:bldP spid="59" grpId="0" animBg="1"/>
      <p:bldP spid="61" grpId="0"/>
      <p:bldP spid="62" grpId="0" animBg="1"/>
      <p:bldP spid="63" grpId="0" animBg="1"/>
      <p:bldP spid="64" grpId="0" animBg="1"/>
      <p:bldP spid="66" grpId="0"/>
      <p:bldP spid="67" grpId="0"/>
      <p:bldP spid="68" grpId="0"/>
      <p:bldP spid="69" grpId="0"/>
      <p:bldP spid="7" grpId="0" animBg="1"/>
      <p:bldP spid="70" grpId="0" animBg="1"/>
      <p:bldP spid="7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D851B03-123B-8A46-B597-5674748527E6}"/>
              </a:ext>
            </a:extLst>
          </p:cNvPr>
          <p:cNvSpPr>
            <a:spLocks noGrp="1"/>
          </p:cNvSpPr>
          <p:nvPr>
            <p:ph type="ftr" sz="quarter" idx="10"/>
          </p:nvPr>
        </p:nvSpPr>
        <p:spPr/>
        <p:txBody>
          <a:bodyPr/>
          <a:lstStyle/>
          <a:p>
            <a:pPr algn="l"/>
            <a:r>
              <a:rPr lang="en-US"/>
              <a:t>Kalyan Reddy Daida</a:t>
            </a:r>
            <a:endParaRPr lang="en-GB" dirty="0"/>
          </a:p>
        </p:txBody>
      </p:sp>
      <p:sp>
        <p:nvSpPr>
          <p:cNvPr id="5" name="Rectangle 4">
            <a:extLst>
              <a:ext uri="{FF2B5EF4-FFF2-40B4-BE49-F238E27FC236}">
                <a16:creationId xmlns:a16="http://schemas.microsoft.com/office/drawing/2014/main" id="{23E67ACB-4ECE-4344-A97C-4FB1EE1F4B20}"/>
              </a:ext>
            </a:extLst>
          </p:cNvPr>
          <p:cNvSpPr/>
          <p:nvPr/>
        </p:nvSpPr>
        <p:spPr>
          <a:xfrm>
            <a:off x="283029" y="5845632"/>
            <a:ext cx="11397343"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Hardware Infrastructure</a:t>
            </a:r>
          </a:p>
        </p:txBody>
      </p:sp>
      <p:sp>
        <p:nvSpPr>
          <p:cNvPr id="27" name="Title 3">
            <a:extLst>
              <a:ext uri="{FF2B5EF4-FFF2-40B4-BE49-F238E27FC236}">
                <a16:creationId xmlns:a16="http://schemas.microsoft.com/office/drawing/2014/main" id="{2131AEA8-5093-9744-9AC8-C914EFADFC90}"/>
              </a:ext>
            </a:extLst>
          </p:cNvPr>
          <p:cNvSpPr txBox="1">
            <a:spLocks/>
          </p:cNvSpPr>
          <p:nvPr/>
        </p:nvSpPr>
        <p:spPr>
          <a:xfrm>
            <a:off x="751114" y="-157737"/>
            <a:ext cx="10804072" cy="990709"/>
          </a:xfrm>
          <a:prstGeom prst="rect">
            <a:avLst/>
          </a:prstGeom>
        </p:spPr>
        <p:txBody>
          <a:bodyPr vert="horz" lIns="91440" tIns="45720" rIns="91440" bIns="45720" rtlCol="0" anchor="ctr">
            <a:normAutofit fontScale="97500"/>
          </a:bodyPr>
          <a:lstStyle>
            <a:lvl1pPr algn="ctr" defTabSz="1097280" rtl="0" eaLnBrk="1" latinLnBrk="0" hangingPunct="1">
              <a:lnSpc>
                <a:spcPct val="90000"/>
              </a:lnSpc>
              <a:spcBef>
                <a:spcPct val="0"/>
              </a:spcBef>
              <a:buNone/>
              <a:defRPr sz="5300" kern="1200">
                <a:solidFill>
                  <a:schemeClr val="accent6">
                    <a:lumMod val="75000"/>
                  </a:schemeClr>
                </a:solidFill>
                <a:latin typeface="+mj-lt"/>
                <a:ea typeface="+mj-ea"/>
                <a:cs typeface="+mj-cs"/>
              </a:defRPr>
            </a:lvl1pPr>
          </a:lstStyle>
          <a:p>
            <a:r>
              <a:rPr lang="en-US" sz="4416" b="1" dirty="0"/>
              <a:t>Virtual Machines with Docker</a:t>
            </a:r>
          </a:p>
        </p:txBody>
      </p:sp>
      <p:sp>
        <p:nvSpPr>
          <p:cNvPr id="28" name="Rectangle 27">
            <a:extLst>
              <a:ext uri="{FF2B5EF4-FFF2-40B4-BE49-F238E27FC236}">
                <a16:creationId xmlns:a16="http://schemas.microsoft.com/office/drawing/2014/main" id="{7DA086AC-1157-A54D-92F1-1CD62D297740}"/>
              </a:ext>
            </a:extLst>
          </p:cNvPr>
          <p:cNvSpPr/>
          <p:nvPr/>
        </p:nvSpPr>
        <p:spPr>
          <a:xfrm>
            <a:off x="283029" y="4733240"/>
            <a:ext cx="11397343" cy="102035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Hypervisor</a:t>
            </a:r>
          </a:p>
        </p:txBody>
      </p:sp>
      <p:sp>
        <p:nvSpPr>
          <p:cNvPr id="3" name="Rectangle 2">
            <a:extLst>
              <a:ext uri="{FF2B5EF4-FFF2-40B4-BE49-F238E27FC236}">
                <a16:creationId xmlns:a16="http://schemas.microsoft.com/office/drawing/2014/main" id="{B1948FCF-43F2-CB48-A2FB-AD015EC23DC1}"/>
              </a:ext>
            </a:extLst>
          </p:cNvPr>
          <p:cNvSpPr/>
          <p:nvPr/>
        </p:nvSpPr>
        <p:spPr>
          <a:xfrm>
            <a:off x="6294458" y="1290271"/>
            <a:ext cx="1449813" cy="1995830"/>
          </a:xfrm>
          <a:prstGeom prst="rect">
            <a:avLst/>
          </a:prstGeom>
          <a:solidFill>
            <a:schemeClr val="accent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pic>
        <p:nvPicPr>
          <p:cNvPr id="33" name="Picture 32">
            <a:extLst>
              <a:ext uri="{FF2B5EF4-FFF2-40B4-BE49-F238E27FC236}">
                <a16:creationId xmlns:a16="http://schemas.microsoft.com/office/drawing/2014/main" id="{6F1BAC9E-8DFA-014A-B168-0918B9C28F89}"/>
              </a:ext>
            </a:extLst>
          </p:cNvPr>
          <p:cNvPicPr>
            <a:picLocks noChangeAspect="1"/>
          </p:cNvPicPr>
          <p:nvPr/>
        </p:nvPicPr>
        <p:blipFill>
          <a:blip r:embed="rId2"/>
          <a:stretch>
            <a:fillRect/>
          </a:stretch>
        </p:blipFill>
        <p:spPr>
          <a:xfrm>
            <a:off x="6376717" y="1613498"/>
            <a:ext cx="1264523" cy="990709"/>
          </a:xfrm>
          <a:prstGeom prst="rect">
            <a:avLst/>
          </a:prstGeom>
        </p:spPr>
      </p:pic>
      <p:sp>
        <p:nvSpPr>
          <p:cNvPr id="34" name="TextBox 33">
            <a:extLst>
              <a:ext uri="{FF2B5EF4-FFF2-40B4-BE49-F238E27FC236}">
                <a16:creationId xmlns:a16="http://schemas.microsoft.com/office/drawing/2014/main" id="{5415862D-24D1-C84F-92A8-07CC9DA259BC}"/>
              </a:ext>
            </a:extLst>
          </p:cNvPr>
          <p:cNvSpPr txBox="1"/>
          <p:nvPr/>
        </p:nvSpPr>
        <p:spPr>
          <a:xfrm>
            <a:off x="6376645" y="1264893"/>
            <a:ext cx="1106265" cy="323165"/>
          </a:xfrm>
          <a:prstGeom prst="rect">
            <a:avLst/>
          </a:prstGeom>
          <a:noFill/>
        </p:spPr>
        <p:txBody>
          <a:bodyPr wrap="none" rtlCol="0">
            <a:spAutoFit/>
          </a:bodyPr>
          <a:lstStyle/>
          <a:p>
            <a:r>
              <a:rPr lang="en-US" sz="1500" dirty="0"/>
              <a:t>Webservers</a:t>
            </a:r>
          </a:p>
        </p:txBody>
      </p:sp>
      <p:sp>
        <p:nvSpPr>
          <p:cNvPr id="12" name="Rectangle 11">
            <a:extLst>
              <a:ext uri="{FF2B5EF4-FFF2-40B4-BE49-F238E27FC236}">
                <a16:creationId xmlns:a16="http://schemas.microsoft.com/office/drawing/2014/main" id="{486559EE-6B00-6E46-9D4B-C040491E914C}"/>
              </a:ext>
            </a:extLst>
          </p:cNvPr>
          <p:cNvSpPr/>
          <p:nvPr/>
        </p:nvSpPr>
        <p:spPr>
          <a:xfrm>
            <a:off x="6373584" y="2895972"/>
            <a:ext cx="615043" cy="304432"/>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Libs</a:t>
            </a:r>
          </a:p>
        </p:txBody>
      </p:sp>
      <p:sp>
        <p:nvSpPr>
          <p:cNvPr id="35" name="Rectangle 34">
            <a:extLst>
              <a:ext uri="{FF2B5EF4-FFF2-40B4-BE49-F238E27FC236}">
                <a16:creationId xmlns:a16="http://schemas.microsoft.com/office/drawing/2014/main" id="{E1134D44-F516-8246-B74A-8D9580E351F9}"/>
              </a:ext>
            </a:extLst>
          </p:cNvPr>
          <p:cNvSpPr/>
          <p:nvPr/>
        </p:nvSpPr>
        <p:spPr>
          <a:xfrm>
            <a:off x="7031827" y="2892487"/>
            <a:ext cx="615043" cy="30443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67" dirty="0"/>
              <a:t>Deps</a:t>
            </a:r>
          </a:p>
        </p:txBody>
      </p:sp>
      <p:sp>
        <p:nvSpPr>
          <p:cNvPr id="36" name="Rectangle 35">
            <a:extLst>
              <a:ext uri="{FF2B5EF4-FFF2-40B4-BE49-F238E27FC236}">
                <a16:creationId xmlns:a16="http://schemas.microsoft.com/office/drawing/2014/main" id="{098266F1-6D90-0D42-BF7F-576DC0B35DE4}"/>
              </a:ext>
            </a:extLst>
          </p:cNvPr>
          <p:cNvSpPr/>
          <p:nvPr/>
        </p:nvSpPr>
        <p:spPr>
          <a:xfrm>
            <a:off x="8131104" y="1285906"/>
            <a:ext cx="1449813" cy="1995830"/>
          </a:xfrm>
          <a:prstGeom prst="rect">
            <a:avLst/>
          </a:prstGeom>
          <a:solidFill>
            <a:schemeClr val="accent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39" name="Rectangle 38">
            <a:extLst>
              <a:ext uri="{FF2B5EF4-FFF2-40B4-BE49-F238E27FC236}">
                <a16:creationId xmlns:a16="http://schemas.microsoft.com/office/drawing/2014/main" id="{13AD2089-1A07-424B-AA25-B7C99B78C9E5}"/>
              </a:ext>
            </a:extLst>
          </p:cNvPr>
          <p:cNvSpPr/>
          <p:nvPr/>
        </p:nvSpPr>
        <p:spPr>
          <a:xfrm>
            <a:off x="8210230" y="2891607"/>
            <a:ext cx="615043" cy="304432"/>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Libs</a:t>
            </a:r>
          </a:p>
        </p:txBody>
      </p:sp>
      <p:sp>
        <p:nvSpPr>
          <p:cNvPr id="40" name="Rectangle 39">
            <a:extLst>
              <a:ext uri="{FF2B5EF4-FFF2-40B4-BE49-F238E27FC236}">
                <a16:creationId xmlns:a16="http://schemas.microsoft.com/office/drawing/2014/main" id="{6B5CC85D-5489-6C47-B4D6-44989D52D731}"/>
              </a:ext>
            </a:extLst>
          </p:cNvPr>
          <p:cNvSpPr/>
          <p:nvPr/>
        </p:nvSpPr>
        <p:spPr>
          <a:xfrm>
            <a:off x="8868473" y="2888122"/>
            <a:ext cx="615043" cy="30443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67" dirty="0"/>
              <a:t>Deps</a:t>
            </a:r>
          </a:p>
        </p:txBody>
      </p:sp>
      <p:pic>
        <p:nvPicPr>
          <p:cNvPr id="41" name="Picture 2">
            <a:extLst>
              <a:ext uri="{FF2B5EF4-FFF2-40B4-BE49-F238E27FC236}">
                <a16:creationId xmlns:a16="http://schemas.microsoft.com/office/drawing/2014/main" id="{A6F29F55-4823-9843-9D0C-F888F41F41BA}"/>
              </a:ext>
            </a:extLst>
          </p:cNvPr>
          <p:cNvPicPr>
            <a:picLocks noChangeAspect="1" noChangeArrowheads="1"/>
          </p:cNvPicPr>
          <p:nvPr/>
        </p:nvPicPr>
        <p:blipFill>
          <a:blip r:embed="rId3">
            <a:alphaModFix/>
            <a:extLst>
              <a:ext uri="{BEBA8EAE-BF5A-486C-A8C5-ECC9F3942E4B}">
                <a14:imgProps xmlns:a14="http://schemas.microsoft.com/office/drawing/2010/main">
                  <a14:imgLayer r:embed="rId4">
                    <a14:imgEffect>
                      <a14:colorTemperature colorTemp="6473"/>
                    </a14:imgEffect>
                    <a14:imgEffect>
                      <a14:saturation sat="189000"/>
                    </a14:imgEffect>
                    <a14:imgEffect>
                      <a14:brightnessContrast bright="2000" contrast="9000"/>
                    </a14:imgEffect>
                  </a14:imgLayer>
                </a14:imgProps>
              </a:ext>
              <a:ext uri="{28A0092B-C50C-407E-A947-70E740481C1C}">
                <a14:useLocalDpi xmlns:a14="http://schemas.microsoft.com/office/drawing/2010/main" val="0"/>
              </a:ext>
            </a:extLst>
          </a:blip>
          <a:stretch>
            <a:fillRect/>
          </a:stretch>
        </p:blipFill>
        <p:spPr bwMode="auto">
          <a:xfrm>
            <a:off x="8289831" y="1644391"/>
            <a:ext cx="1070883" cy="1002791"/>
          </a:xfrm>
          <a:prstGeom prst="rect">
            <a:avLst/>
          </a:prstGeom>
          <a:noFill/>
          <a:effectLst>
            <a:softEdge rad="0"/>
          </a:effectLst>
        </p:spPr>
      </p:pic>
      <p:sp>
        <p:nvSpPr>
          <p:cNvPr id="42" name="TextBox 41">
            <a:extLst>
              <a:ext uri="{FF2B5EF4-FFF2-40B4-BE49-F238E27FC236}">
                <a16:creationId xmlns:a16="http://schemas.microsoft.com/office/drawing/2014/main" id="{809322DE-2C1E-7647-A84E-637D79B3D23E}"/>
              </a:ext>
            </a:extLst>
          </p:cNvPr>
          <p:cNvSpPr txBox="1"/>
          <p:nvPr/>
        </p:nvSpPr>
        <p:spPr>
          <a:xfrm>
            <a:off x="8190811" y="1266431"/>
            <a:ext cx="1070999" cy="323165"/>
          </a:xfrm>
          <a:prstGeom prst="rect">
            <a:avLst/>
          </a:prstGeom>
          <a:noFill/>
        </p:spPr>
        <p:txBody>
          <a:bodyPr wrap="none" rtlCol="0">
            <a:spAutoFit/>
          </a:bodyPr>
          <a:lstStyle/>
          <a:p>
            <a:r>
              <a:rPr lang="en-US" sz="1500" dirty="0" err="1"/>
              <a:t>AppServers</a:t>
            </a:r>
            <a:endParaRPr lang="en-US" sz="1500" dirty="0"/>
          </a:p>
        </p:txBody>
      </p:sp>
      <p:sp>
        <p:nvSpPr>
          <p:cNvPr id="43" name="Rectangle 42">
            <a:extLst>
              <a:ext uri="{FF2B5EF4-FFF2-40B4-BE49-F238E27FC236}">
                <a16:creationId xmlns:a16="http://schemas.microsoft.com/office/drawing/2014/main" id="{2936B670-F5D3-814A-A244-57B4BB42700C}"/>
              </a:ext>
            </a:extLst>
          </p:cNvPr>
          <p:cNvSpPr/>
          <p:nvPr/>
        </p:nvSpPr>
        <p:spPr>
          <a:xfrm>
            <a:off x="10053069" y="1270971"/>
            <a:ext cx="1449813" cy="1995830"/>
          </a:xfrm>
          <a:prstGeom prst="rect">
            <a:avLst/>
          </a:prstGeom>
          <a:solidFill>
            <a:schemeClr val="accent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44" name="Rectangle 43">
            <a:extLst>
              <a:ext uri="{FF2B5EF4-FFF2-40B4-BE49-F238E27FC236}">
                <a16:creationId xmlns:a16="http://schemas.microsoft.com/office/drawing/2014/main" id="{076EB95C-7E0C-804A-9317-B0C7435C077E}"/>
              </a:ext>
            </a:extLst>
          </p:cNvPr>
          <p:cNvSpPr/>
          <p:nvPr/>
        </p:nvSpPr>
        <p:spPr>
          <a:xfrm>
            <a:off x="10132196" y="2876672"/>
            <a:ext cx="615043" cy="304432"/>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Libs</a:t>
            </a:r>
          </a:p>
        </p:txBody>
      </p:sp>
      <p:sp>
        <p:nvSpPr>
          <p:cNvPr id="45" name="Rectangle 44">
            <a:extLst>
              <a:ext uri="{FF2B5EF4-FFF2-40B4-BE49-F238E27FC236}">
                <a16:creationId xmlns:a16="http://schemas.microsoft.com/office/drawing/2014/main" id="{D9BAC57B-1CF0-3B49-8CBF-20F36D36C106}"/>
              </a:ext>
            </a:extLst>
          </p:cNvPr>
          <p:cNvSpPr/>
          <p:nvPr/>
        </p:nvSpPr>
        <p:spPr>
          <a:xfrm>
            <a:off x="10790439" y="2873187"/>
            <a:ext cx="615043" cy="30443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67" dirty="0"/>
              <a:t>Deps</a:t>
            </a:r>
          </a:p>
        </p:txBody>
      </p:sp>
      <p:pic>
        <p:nvPicPr>
          <p:cNvPr id="48" name="Picture 47">
            <a:extLst>
              <a:ext uri="{FF2B5EF4-FFF2-40B4-BE49-F238E27FC236}">
                <a16:creationId xmlns:a16="http://schemas.microsoft.com/office/drawing/2014/main" id="{8C756E9E-ADAA-4346-A052-553E5DA67163}"/>
              </a:ext>
            </a:extLst>
          </p:cNvPr>
          <p:cNvPicPr>
            <a:picLocks noChangeAspect="1"/>
          </p:cNvPicPr>
          <p:nvPr/>
        </p:nvPicPr>
        <p:blipFill>
          <a:blip r:embed="rId5"/>
          <a:stretch>
            <a:fillRect/>
          </a:stretch>
        </p:blipFill>
        <p:spPr>
          <a:xfrm>
            <a:off x="10211797" y="1613498"/>
            <a:ext cx="1070883" cy="1070883"/>
          </a:xfrm>
          <a:prstGeom prst="rect">
            <a:avLst/>
          </a:prstGeom>
        </p:spPr>
      </p:pic>
      <p:sp>
        <p:nvSpPr>
          <p:cNvPr id="49" name="TextBox 48">
            <a:extLst>
              <a:ext uri="{FF2B5EF4-FFF2-40B4-BE49-F238E27FC236}">
                <a16:creationId xmlns:a16="http://schemas.microsoft.com/office/drawing/2014/main" id="{32F2819C-BDCC-3940-844D-18FD02A0DD83}"/>
              </a:ext>
            </a:extLst>
          </p:cNvPr>
          <p:cNvSpPr txBox="1"/>
          <p:nvPr/>
        </p:nvSpPr>
        <p:spPr>
          <a:xfrm>
            <a:off x="10102323" y="1281857"/>
            <a:ext cx="985206" cy="323165"/>
          </a:xfrm>
          <a:prstGeom prst="rect">
            <a:avLst/>
          </a:prstGeom>
          <a:noFill/>
        </p:spPr>
        <p:txBody>
          <a:bodyPr wrap="none" rtlCol="0">
            <a:spAutoFit/>
          </a:bodyPr>
          <a:lstStyle/>
          <a:p>
            <a:r>
              <a:rPr lang="en-US" sz="1500" dirty="0"/>
              <a:t>Databases</a:t>
            </a:r>
          </a:p>
        </p:txBody>
      </p:sp>
      <p:sp>
        <p:nvSpPr>
          <p:cNvPr id="16" name="TextBox 15">
            <a:extLst>
              <a:ext uri="{FF2B5EF4-FFF2-40B4-BE49-F238E27FC236}">
                <a16:creationId xmlns:a16="http://schemas.microsoft.com/office/drawing/2014/main" id="{96908DF0-71A2-D34A-9643-871DD502E7D7}"/>
              </a:ext>
            </a:extLst>
          </p:cNvPr>
          <p:cNvSpPr txBox="1"/>
          <p:nvPr/>
        </p:nvSpPr>
        <p:spPr>
          <a:xfrm>
            <a:off x="6365469" y="933726"/>
            <a:ext cx="949940" cy="323165"/>
          </a:xfrm>
          <a:prstGeom prst="rect">
            <a:avLst/>
          </a:prstGeom>
          <a:noFill/>
        </p:spPr>
        <p:txBody>
          <a:bodyPr wrap="none" rtlCol="0">
            <a:spAutoFit/>
          </a:bodyPr>
          <a:lstStyle/>
          <a:p>
            <a:r>
              <a:rPr lang="en-US" sz="1500" dirty="0"/>
              <a:t>Container</a:t>
            </a:r>
          </a:p>
        </p:txBody>
      </p:sp>
      <p:sp>
        <p:nvSpPr>
          <p:cNvPr id="50" name="TextBox 49">
            <a:extLst>
              <a:ext uri="{FF2B5EF4-FFF2-40B4-BE49-F238E27FC236}">
                <a16:creationId xmlns:a16="http://schemas.microsoft.com/office/drawing/2014/main" id="{66BB8E81-AE3B-8A44-8BE2-576CA8267B5D}"/>
              </a:ext>
            </a:extLst>
          </p:cNvPr>
          <p:cNvSpPr txBox="1"/>
          <p:nvPr/>
        </p:nvSpPr>
        <p:spPr>
          <a:xfrm>
            <a:off x="8182747" y="917096"/>
            <a:ext cx="949940" cy="323165"/>
          </a:xfrm>
          <a:prstGeom prst="rect">
            <a:avLst/>
          </a:prstGeom>
          <a:noFill/>
        </p:spPr>
        <p:txBody>
          <a:bodyPr wrap="none" rtlCol="0">
            <a:spAutoFit/>
          </a:bodyPr>
          <a:lstStyle/>
          <a:p>
            <a:r>
              <a:rPr lang="en-US" sz="1500" dirty="0"/>
              <a:t>Container</a:t>
            </a:r>
          </a:p>
        </p:txBody>
      </p:sp>
      <p:sp>
        <p:nvSpPr>
          <p:cNvPr id="51" name="TextBox 50">
            <a:extLst>
              <a:ext uri="{FF2B5EF4-FFF2-40B4-BE49-F238E27FC236}">
                <a16:creationId xmlns:a16="http://schemas.microsoft.com/office/drawing/2014/main" id="{01661D46-EB28-7340-81F3-B7EA87AE2626}"/>
              </a:ext>
            </a:extLst>
          </p:cNvPr>
          <p:cNvSpPr txBox="1"/>
          <p:nvPr/>
        </p:nvSpPr>
        <p:spPr>
          <a:xfrm>
            <a:off x="10171257" y="914051"/>
            <a:ext cx="949940" cy="323165"/>
          </a:xfrm>
          <a:prstGeom prst="rect">
            <a:avLst/>
          </a:prstGeom>
          <a:noFill/>
        </p:spPr>
        <p:txBody>
          <a:bodyPr wrap="none" rtlCol="0">
            <a:spAutoFit/>
          </a:bodyPr>
          <a:lstStyle/>
          <a:p>
            <a:r>
              <a:rPr lang="en-US" sz="1500" dirty="0"/>
              <a:t>Container</a:t>
            </a:r>
          </a:p>
        </p:txBody>
      </p:sp>
      <p:sp>
        <p:nvSpPr>
          <p:cNvPr id="9" name="Rectangle 8">
            <a:extLst>
              <a:ext uri="{FF2B5EF4-FFF2-40B4-BE49-F238E27FC236}">
                <a16:creationId xmlns:a16="http://schemas.microsoft.com/office/drawing/2014/main" id="{F66B1157-C26D-554E-9E0C-F3214F256AE2}"/>
              </a:ext>
            </a:extLst>
          </p:cNvPr>
          <p:cNvSpPr/>
          <p:nvPr/>
        </p:nvSpPr>
        <p:spPr>
          <a:xfrm>
            <a:off x="6150427" y="936174"/>
            <a:ext cx="5486400" cy="3689598"/>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70" name="Rectangle 69">
            <a:extLst>
              <a:ext uri="{FF2B5EF4-FFF2-40B4-BE49-F238E27FC236}">
                <a16:creationId xmlns:a16="http://schemas.microsoft.com/office/drawing/2014/main" id="{11DFDF79-4DBF-2A41-A931-6B6E0E7C1EB1}"/>
              </a:ext>
            </a:extLst>
          </p:cNvPr>
          <p:cNvSpPr/>
          <p:nvPr/>
        </p:nvSpPr>
        <p:spPr>
          <a:xfrm>
            <a:off x="6294458" y="4098663"/>
            <a:ext cx="5170686" cy="4572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Operating System </a:t>
            </a:r>
          </a:p>
        </p:txBody>
      </p:sp>
      <p:sp>
        <p:nvSpPr>
          <p:cNvPr id="72" name="Rectangle 71">
            <a:extLst>
              <a:ext uri="{FF2B5EF4-FFF2-40B4-BE49-F238E27FC236}">
                <a16:creationId xmlns:a16="http://schemas.microsoft.com/office/drawing/2014/main" id="{30650AD2-78F5-FE4D-9866-FD38447AFC0F}"/>
              </a:ext>
            </a:extLst>
          </p:cNvPr>
          <p:cNvSpPr/>
          <p:nvPr/>
        </p:nvSpPr>
        <p:spPr>
          <a:xfrm>
            <a:off x="6308284" y="3463782"/>
            <a:ext cx="5170686" cy="4572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Docker</a:t>
            </a:r>
          </a:p>
        </p:txBody>
      </p:sp>
      <p:sp>
        <p:nvSpPr>
          <p:cNvPr id="73" name="Rectangle 72">
            <a:extLst>
              <a:ext uri="{FF2B5EF4-FFF2-40B4-BE49-F238E27FC236}">
                <a16:creationId xmlns:a16="http://schemas.microsoft.com/office/drawing/2014/main" id="{1137D99C-7B33-7740-B052-659B439B5131}"/>
              </a:ext>
            </a:extLst>
          </p:cNvPr>
          <p:cNvSpPr/>
          <p:nvPr/>
        </p:nvSpPr>
        <p:spPr>
          <a:xfrm>
            <a:off x="499812" y="1268148"/>
            <a:ext cx="1449813" cy="1995830"/>
          </a:xfrm>
          <a:prstGeom prst="rect">
            <a:avLst/>
          </a:prstGeom>
          <a:solidFill>
            <a:schemeClr val="accent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pic>
        <p:nvPicPr>
          <p:cNvPr id="74" name="Picture 73">
            <a:extLst>
              <a:ext uri="{FF2B5EF4-FFF2-40B4-BE49-F238E27FC236}">
                <a16:creationId xmlns:a16="http://schemas.microsoft.com/office/drawing/2014/main" id="{9E5D8A12-9A63-0E47-ADC2-AC5868A71AA1}"/>
              </a:ext>
            </a:extLst>
          </p:cNvPr>
          <p:cNvPicPr>
            <a:picLocks noChangeAspect="1"/>
          </p:cNvPicPr>
          <p:nvPr/>
        </p:nvPicPr>
        <p:blipFill>
          <a:blip r:embed="rId2"/>
          <a:stretch>
            <a:fillRect/>
          </a:stretch>
        </p:blipFill>
        <p:spPr>
          <a:xfrm>
            <a:off x="582071" y="1591375"/>
            <a:ext cx="1264523" cy="990709"/>
          </a:xfrm>
          <a:prstGeom prst="rect">
            <a:avLst/>
          </a:prstGeom>
        </p:spPr>
      </p:pic>
      <p:sp>
        <p:nvSpPr>
          <p:cNvPr id="75" name="TextBox 74">
            <a:extLst>
              <a:ext uri="{FF2B5EF4-FFF2-40B4-BE49-F238E27FC236}">
                <a16:creationId xmlns:a16="http://schemas.microsoft.com/office/drawing/2014/main" id="{B4046D6F-D430-5A45-A655-F4EE0A337FAD}"/>
              </a:ext>
            </a:extLst>
          </p:cNvPr>
          <p:cNvSpPr txBox="1"/>
          <p:nvPr/>
        </p:nvSpPr>
        <p:spPr>
          <a:xfrm>
            <a:off x="581999" y="1242770"/>
            <a:ext cx="1106265" cy="323165"/>
          </a:xfrm>
          <a:prstGeom prst="rect">
            <a:avLst/>
          </a:prstGeom>
          <a:noFill/>
        </p:spPr>
        <p:txBody>
          <a:bodyPr wrap="none" rtlCol="0">
            <a:spAutoFit/>
          </a:bodyPr>
          <a:lstStyle/>
          <a:p>
            <a:r>
              <a:rPr lang="en-US" sz="1500" dirty="0"/>
              <a:t>Webservers</a:t>
            </a:r>
          </a:p>
        </p:txBody>
      </p:sp>
      <p:sp>
        <p:nvSpPr>
          <p:cNvPr id="76" name="Rectangle 75">
            <a:extLst>
              <a:ext uri="{FF2B5EF4-FFF2-40B4-BE49-F238E27FC236}">
                <a16:creationId xmlns:a16="http://schemas.microsoft.com/office/drawing/2014/main" id="{85CB551A-85BF-554A-9211-338461759B24}"/>
              </a:ext>
            </a:extLst>
          </p:cNvPr>
          <p:cNvSpPr/>
          <p:nvPr/>
        </p:nvSpPr>
        <p:spPr>
          <a:xfrm>
            <a:off x="578939" y="2873848"/>
            <a:ext cx="615043" cy="304432"/>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Libs</a:t>
            </a:r>
          </a:p>
        </p:txBody>
      </p:sp>
      <p:sp>
        <p:nvSpPr>
          <p:cNvPr id="77" name="Rectangle 76">
            <a:extLst>
              <a:ext uri="{FF2B5EF4-FFF2-40B4-BE49-F238E27FC236}">
                <a16:creationId xmlns:a16="http://schemas.microsoft.com/office/drawing/2014/main" id="{E0A5D7CB-DD70-6845-B62B-0E4592C8444F}"/>
              </a:ext>
            </a:extLst>
          </p:cNvPr>
          <p:cNvSpPr/>
          <p:nvPr/>
        </p:nvSpPr>
        <p:spPr>
          <a:xfrm>
            <a:off x="1237181" y="2870364"/>
            <a:ext cx="615043" cy="30443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67" dirty="0"/>
              <a:t>Deps</a:t>
            </a:r>
          </a:p>
        </p:txBody>
      </p:sp>
      <p:sp>
        <p:nvSpPr>
          <p:cNvPr id="78" name="Rectangle 77">
            <a:extLst>
              <a:ext uri="{FF2B5EF4-FFF2-40B4-BE49-F238E27FC236}">
                <a16:creationId xmlns:a16="http://schemas.microsoft.com/office/drawing/2014/main" id="{7E1A11EC-EF57-1345-B08C-EA6080AD4378}"/>
              </a:ext>
            </a:extLst>
          </p:cNvPr>
          <p:cNvSpPr/>
          <p:nvPr/>
        </p:nvSpPr>
        <p:spPr>
          <a:xfrm>
            <a:off x="2336458" y="1263783"/>
            <a:ext cx="1449813" cy="1995830"/>
          </a:xfrm>
          <a:prstGeom prst="rect">
            <a:avLst/>
          </a:prstGeom>
          <a:solidFill>
            <a:schemeClr val="accent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79" name="Rectangle 78">
            <a:extLst>
              <a:ext uri="{FF2B5EF4-FFF2-40B4-BE49-F238E27FC236}">
                <a16:creationId xmlns:a16="http://schemas.microsoft.com/office/drawing/2014/main" id="{8B9D94EC-ABAD-894A-85F9-7EA00A16EEFC}"/>
              </a:ext>
            </a:extLst>
          </p:cNvPr>
          <p:cNvSpPr/>
          <p:nvPr/>
        </p:nvSpPr>
        <p:spPr>
          <a:xfrm>
            <a:off x="2415584" y="2869483"/>
            <a:ext cx="615043" cy="304432"/>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Libs</a:t>
            </a:r>
          </a:p>
        </p:txBody>
      </p:sp>
      <p:sp>
        <p:nvSpPr>
          <p:cNvPr id="80" name="Rectangle 79">
            <a:extLst>
              <a:ext uri="{FF2B5EF4-FFF2-40B4-BE49-F238E27FC236}">
                <a16:creationId xmlns:a16="http://schemas.microsoft.com/office/drawing/2014/main" id="{BDCE70C5-5B3B-7B4B-B28D-2B517073D57E}"/>
              </a:ext>
            </a:extLst>
          </p:cNvPr>
          <p:cNvSpPr/>
          <p:nvPr/>
        </p:nvSpPr>
        <p:spPr>
          <a:xfrm>
            <a:off x="3073827" y="2865999"/>
            <a:ext cx="615043" cy="30443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67" dirty="0"/>
              <a:t>Deps</a:t>
            </a:r>
          </a:p>
        </p:txBody>
      </p:sp>
      <p:pic>
        <p:nvPicPr>
          <p:cNvPr id="81" name="Picture 2">
            <a:extLst>
              <a:ext uri="{FF2B5EF4-FFF2-40B4-BE49-F238E27FC236}">
                <a16:creationId xmlns:a16="http://schemas.microsoft.com/office/drawing/2014/main" id="{CDB0387D-79BA-7E4A-BA6E-B82EAE514015}"/>
              </a:ext>
            </a:extLst>
          </p:cNvPr>
          <p:cNvPicPr>
            <a:picLocks noChangeAspect="1" noChangeArrowheads="1"/>
          </p:cNvPicPr>
          <p:nvPr/>
        </p:nvPicPr>
        <p:blipFill>
          <a:blip r:embed="rId3">
            <a:alphaModFix/>
            <a:extLst>
              <a:ext uri="{BEBA8EAE-BF5A-486C-A8C5-ECC9F3942E4B}">
                <a14:imgProps xmlns:a14="http://schemas.microsoft.com/office/drawing/2010/main">
                  <a14:imgLayer r:embed="rId4">
                    <a14:imgEffect>
                      <a14:colorTemperature colorTemp="6473"/>
                    </a14:imgEffect>
                    <a14:imgEffect>
                      <a14:saturation sat="189000"/>
                    </a14:imgEffect>
                    <a14:imgEffect>
                      <a14:brightnessContrast bright="2000" contrast="9000"/>
                    </a14:imgEffect>
                  </a14:imgLayer>
                </a14:imgProps>
              </a:ext>
              <a:ext uri="{28A0092B-C50C-407E-A947-70E740481C1C}">
                <a14:useLocalDpi xmlns:a14="http://schemas.microsoft.com/office/drawing/2010/main" val="0"/>
              </a:ext>
            </a:extLst>
          </a:blip>
          <a:stretch>
            <a:fillRect/>
          </a:stretch>
        </p:blipFill>
        <p:spPr bwMode="auto">
          <a:xfrm>
            <a:off x="2495185" y="1622268"/>
            <a:ext cx="1070883" cy="1002791"/>
          </a:xfrm>
          <a:prstGeom prst="rect">
            <a:avLst/>
          </a:prstGeom>
          <a:noFill/>
          <a:effectLst>
            <a:softEdge rad="0"/>
          </a:effectLst>
        </p:spPr>
      </p:pic>
      <p:sp>
        <p:nvSpPr>
          <p:cNvPr id="82" name="TextBox 81">
            <a:extLst>
              <a:ext uri="{FF2B5EF4-FFF2-40B4-BE49-F238E27FC236}">
                <a16:creationId xmlns:a16="http://schemas.microsoft.com/office/drawing/2014/main" id="{905C666C-0E8D-5E4C-B18A-4C2D598F2513}"/>
              </a:ext>
            </a:extLst>
          </p:cNvPr>
          <p:cNvSpPr txBox="1"/>
          <p:nvPr/>
        </p:nvSpPr>
        <p:spPr>
          <a:xfrm>
            <a:off x="2396166" y="1244307"/>
            <a:ext cx="1070999" cy="323165"/>
          </a:xfrm>
          <a:prstGeom prst="rect">
            <a:avLst/>
          </a:prstGeom>
          <a:noFill/>
        </p:spPr>
        <p:txBody>
          <a:bodyPr wrap="none" rtlCol="0">
            <a:spAutoFit/>
          </a:bodyPr>
          <a:lstStyle/>
          <a:p>
            <a:r>
              <a:rPr lang="en-US" sz="1500" dirty="0" err="1"/>
              <a:t>AppServers</a:t>
            </a:r>
            <a:endParaRPr lang="en-US" sz="1500" dirty="0"/>
          </a:p>
        </p:txBody>
      </p:sp>
      <p:sp>
        <p:nvSpPr>
          <p:cNvPr id="83" name="Rectangle 82">
            <a:extLst>
              <a:ext uri="{FF2B5EF4-FFF2-40B4-BE49-F238E27FC236}">
                <a16:creationId xmlns:a16="http://schemas.microsoft.com/office/drawing/2014/main" id="{4183E386-BF95-DE4D-B42B-4A88A667E981}"/>
              </a:ext>
            </a:extLst>
          </p:cNvPr>
          <p:cNvSpPr/>
          <p:nvPr/>
        </p:nvSpPr>
        <p:spPr>
          <a:xfrm>
            <a:off x="4258424" y="1248848"/>
            <a:ext cx="1449813" cy="1995830"/>
          </a:xfrm>
          <a:prstGeom prst="rect">
            <a:avLst/>
          </a:prstGeom>
          <a:solidFill>
            <a:schemeClr val="accent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84" name="Rectangle 83">
            <a:extLst>
              <a:ext uri="{FF2B5EF4-FFF2-40B4-BE49-F238E27FC236}">
                <a16:creationId xmlns:a16="http://schemas.microsoft.com/office/drawing/2014/main" id="{D7CC8D84-17C0-1943-B6D4-3926F55EF81E}"/>
              </a:ext>
            </a:extLst>
          </p:cNvPr>
          <p:cNvSpPr/>
          <p:nvPr/>
        </p:nvSpPr>
        <p:spPr>
          <a:xfrm>
            <a:off x="4337550" y="2854548"/>
            <a:ext cx="615043" cy="304432"/>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Libs</a:t>
            </a:r>
          </a:p>
        </p:txBody>
      </p:sp>
      <p:sp>
        <p:nvSpPr>
          <p:cNvPr id="85" name="Rectangle 84">
            <a:extLst>
              <a:ext uri="{FF2B5EF4-FFF2-40B4-BE49-F238E27FC236}">
                <a16:creationId xmlns:a16="http://schemas.microsoft.com/office/drawing/2014/main" id="{E65B3397-C563-6A4F-8F47-2B02B0A11510}"/>
              </a:ext>
            </a:extLst>
          </p:cNvPr>
          <p:cNvSpPr/>
          <p:nvPr/>
        </p:nvSpPr>
        <p:spPr>
          <a:xfrm>
            <a:off x="4995793" y="2851064"/>
            <a:ext cx="615043" cy="30443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67" dirty="0"/>
              <a:t>Deps</a:t>
            </a:r>
          </a:p>
        </p:txBody>
      </p:sp>
      <p:pic>
        <p:nvPicPr>
          <p:cNvPr id="86" name="Picture 85">
            <a:extLst>
              <a:ext uri="{FF2B5EF4-FFF2-40B4-BE49-F238E27FC236}">
                <a16:creationId xmlns:a16="http://schemas.microsoft.com/office/drawing/2014/main" id="{6F979A2C-9F4E-8740-BA21-E5184B2D0E72}"/>
              </a:ext>
            </a:extLst>
          </p:cNvPr>
          <p:cNvPicPr>
            <a:picLocks noChangeAspect="1"/>
          </p:cNvPicPr>
          <p:nvPr/>
        </p:nvPicPr>
        <p:blipFill>
          <a:blip r:embed="rId5"/>
          <a:stretch>
            <a:fillRect/>
          </a:stretch>
        </p:blipFill>
        <p:spPr>
          <a:xfrm>
            <a:off x="4417151" y="1591374"/>
            <a:ext cx="1070883" cy="1070883"/>
          </a:xfrm>
          <a:prstGeom prst="rect">
            <a:avLst/>
          </a:prstGeom>
        </p:spPr>
      </p:pic>
      <p:sp>
        <p:nvSpPr>
          <p:cNvPr id="87" name="TextBox 86">
            <a:extLst>
              <a:ext uri="{FF2B5EF4-FFF2-40B4-BE49-F238E27FC236}">
                <a16:creationId xmlns:a16="http://schemas.microsoft.com/office/drawing/2014/main" id="{8BD27387-361E-6B42-9EC7-134F73E728B9}"/>
              </a:ext>
            </a:extLst>
          </p:cNvPr>
          <p:cNvSpPr txBox="1"/>
          <p:nvPr/>
        </p:nvSpPr>
        <p:spPr>
          <a:xfrm>
            <a:off x="4307677" y="1259734"/>
            <a:ext cx="985206" cy="323165"/>
          </a:xfrm>
          <a:prstGeom prst="rect">
            <a:avLst/>
          </a:prstGeom>
          <a:noFill/>
        </p:spPr>
        <p:txBody>
          <a:bodyPr wrap="none" rtlCol="0">
            <a:spAutoFit/>
          </a:bodyPr>
          <a:lstStyle/>
          <a:p>
            <a:r>
              <a:rPr lang="en-US" sz="1500" dirty="0"/>
              <a:t>Databases</a:t>
            </a:r>
          </a:p>
        </p:txBody>
      </p:sp>
      <p:sp>
        <p:nvSpPr>
          <p:cNvPr id="88" name="TextBox 87">
            <a:extLst>
              <a:ext uri="{FF2B5EF4-FFF2-40B4-BE49-F238E27FC236}">
                <a16:creationId xmlns:a16="http://schemas.microsoft.com/office/drawing/2014/main" id="{EDAF6725-B014-804E-861F-C957053BCF84}"/>
              </a:ext>
            </a:extLst>
          </p:cNvPr>
          <p:cNvSpPr txBox="1"/>
          <p:nvPr/>
        </p:nvSpPr>
        <p:spPr>
          <a:xfrm>
            <a:off x="570823" y="911602"/>
            <a:ext cx="949940" cy="323165"/>
          </a:xfrm>
          <a:prstGeom prst="rect">
            <a:avLst/>
          </a:prstGeom>
          <a:noFill/>
        </p:spPr>
        <p:txBody>
          <a:bodyPr wrap="none" rtlCol="0">
            <a:spAutoFit/>
          </a:bodyPr>
          <a:lstStyle/>
          <a:p>
            <a:r>
              <a:rPr lang="en-US" sz="1500" dirty="0"/>
              <a:t>Container</a:t>
            </a:r>
          </a:p>
        </p:txBody>
      </p:sp>
      <p:sp>
        <p:nvSpPr>
          <p:cNvPr id="89" name="TextBox 88">
            <a:extLst>
              <a:ext uri="{FF2B5EF4-FFF2-40B4-BE49-F238E27FC236}">
                <a16:creationId xmlns:a16="http://schemas.microsoft.com/office/drawing/2014/main" id="{40EE8C5A-D620-B449-8C20-BA64AEED6A7E}"/>
              </a:ext>
            </a:extLst>
          </p:cNvPr>
          <p:cNvSpPr txBox="1"/>
          <p:nvPr/>
        </p:nvSpPr>
        <p:spPr>
          <a:xfrm>
            <a:off x="2388102" y="894972"/>
            <a:ext cx="949940" cy="323165"/>
          </a:xfrm>
          <a:prstGeom prst="rect">
            <a:avLst/>
          </a:prstGeom>
          <a:noFill/>
        </p:spPr>
        <p:txBody>
          <a:bodyPr wrap="none" rtlCol="0">
            <a:spAutoFit/>
          </a:bodyPr>
          <a:lstStyle/>
          <a:p>
            <a:r>
              <a:rPr lang="en-US" sz="1500" dirty="0"/>
              <a:t>Container</a:t>
            </a:r>
          </a:p>
        </p:txBody>
      </p:sp>
      <p:sp>
        <p:nvSpPr>
          <p:cNvPr id="90" name="TextBox 89">
            <a:extLst>
              <a:ext uri="{FF2B5EF4-FFF2-40B4-BE49-F238E27FC236}">
                <a16:creationId xmlns:a16="http://schemas.microsoft.com/office/drawing/2014/main" id="{398AC0EE-FD1A-4644-B34E-A46DA5A18C38}"/>
              </a:ext>
            </a:extLst>
          </p:cNvPr>
          <p:cNvSpPr txBox="1"/>
          <p:nvPr/>
        </p:nvSpPr>
        <p:spPr>
          <a:xfrm>
            <a:off x="4376612" y="891928"/>
            <a:ext cx="949940" cy="323165"/>
          </a:xfrm>
          <a:prstGeom prst="rect">
            <a:avLst/>
          </a:prstGeom>
          <a:noFill/>
        </p:spPr>
        <p:txBody>
          <a:bodyPr wrap="none" rtlCol="0">
            <a:spAutoFit/>
          </a:bodyPr>
          <a:lstStyle/>
          <a:p>
            <a:r>
              <a:rPr lang="en-US" sz="1500" dirty="0"/>
              <a:t>Container</a:t>
            </a:r>
          </a:p>
        </p:txBody>
      </p:sp>
      <p:sp>
        <p:nvSpPr>
          <p:cNvPr id="91" name="Rectangle 90">
            <a:extLst>
              <a:ext uri="{FF2B5EF4-FFF2-40B4-BE49-F238E27FC236}">
                <a16:creationId xmlns:a16="http://schemas.microsoft.com/office/drawing/2014/main" id="{2B487FB5-08DA-8143-BFA1-B02DD6F5ED31}"/>
              </a:ext>
            </a:extLst>
          </p:cNvPr>
          <p:cNvSpPr/>
          <p:nvPr/>
        </p:nvSpPr>
        <p:spPr>
          <a:xfrm>
            <a:off x="355781" y="914051"/>
            <a:ext cx="5486400" cy="3689598"/>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92" name="Rectangle 91">
            <a:extLst>
              <a:ext uri="{FF2B5EF4-FFF2-40B4-BE49-F238E27FC236}">
                <a16:creationId xmlns:a16="http://schemas.microsoft.com/office/drawing/2014/main" id="{BC6F2AD6-BDA3-424B-A439-6E4D9B79B75E}"/>
              </a:ext>
            </a:extLst>
          </p:cNvPr>
          <p:cNvSpPr/>
          <p:nvPr/>
        </p:nvSpPr>
        <p:spPr>
          <a:xfrm>
            <a:off x="499812" y="4076539"/>
            <a:ext cx="5170686" cy="4572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Operating System </a:t>
            </a:r>
          </a:p>
        </p:txBody>
      </p:sp>
      <p:sp>
        <p:nvSpPr>
          <p:cNvPr id="93" name="Rectangle 92">
            <a:extLst>
              <a:ext uri="{FF2B5EF4-FFF2-40B4-BE49-F238E27FC236}">
                <a16:creationId xmlns:a16="http://schemas.microsoft.com/office/drawing/2014/main" id="{40E70BDD-DA40-2C47-AD88-57851F617B63}"/>
              </a:ext>
            </a:extLst>
          </p:cNvPr>
          <p:cNvSpPr/>
          <p:nvPr/>
        </p:nvSpPr>
        <p:spPr>
          <a:xfrm>
            <a:off x="513638" y="3441658"/>
            <a:ext cx="5170686" cy="4572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Docker</a:t>
            </a:r>
          </a:p>
        </p:txBody>
      </p:sp>
      <p:sp>
        <p:nvSpPr>
          <p:cNvPr id="10" name="TextBox 9">
            <a:extLst>
              <a:ext uri="{FF2B5EF4-FFF2-40B4-BE49-F238E27FC236}">
                <a16:creationId xmlns:a16="http://schemas.microsoft.com/office/drawing/2014/main" id="{78320750-0EA6-1E44-9822-36DD0D48260D}"/>
              </a:ext>
            </a:extLst>
          </p:cNvPr>
          <p:cNvSpPr txBox="1"/>
          <p:nvPr/>
        </p:nvSpPr>
        <p:spPr>
          <a:xfrm>
            <a:off x="2495185" y="587829"/>
            <a:ext cx="1431802" cy="323165"/>
          </a:xfrm>
          <a:prstGeom prst="rect">
            <a:avLst/>
          </a:prstGeom>
          <a:noFill/>
        </p:spPr>
        <p:txBody>
          <a:bodyPr wrap="none" rtlCol="0">
            <a:spAutoFit/>
          </a:bodyPr>
          <a:lstStyle/>
          <a:p>
            <a:r>
              <a:rPr lang="en-US" sz="1500" dirty="0"/>
              <a:t>Virtual Machine</a:t>
            </a:r>
          </a:p>
        </p:txBody>
      </p:sp>
      <p:sp>
        <p:nvSpPr>
          <p:cNvPr id="94" name="TextBox 93">
            <a:extLst>
              <a:ext uri="{FF2B5EF4-FFF2-40B4-BE49-F238E27FC236}">
                <a16:creationId xmlns:a16="http://schemas.microsoft.com/office/drawing/2014/main" id="{AF267B19-B060-5240-9B89-8BCB86EEC415}"/>
              </a:ext>
            </a:extLst>
          </p:cNvPr>
          <p:cNvSpPr txBox="1"/>
          <p:nvPr/>
        </p:nvSpPr>
        <p:spPr>
          <a:xfrm>
            <a:off x="7973016" y="594370"/>
            <a:ext cx="1431802" cy="323165"/>
          </a:xfrm>
          <a:prstGeom prst="rect">
            <a:avLst/>
          </a:prstGeom>
          <a:noFill/>
        </p:spPr>
        <p:txBody>
          <a:bodyPr wrap="none" rtlCol="0">
            <a:spAutoFit/>
          </a:bodyPr>
          <a:lstStyle/>
          <a:p>
            <a:r>
              <a:rPr lang="en-US" sz="1500" dirty="0"/>
              <a:t>Virtual Machine</a:t>
            </a:r>
          </a:p>
        </p:txBody>
      </p:sp>
    </p:spTree>
    <p:extLst>
      <p:ext uri="{BB962C8B-B14F-4D97-AF65-F5344CB8AC3E}">
        <p14:creationId xmlns:p14="http://schemas.microsoft.com/office/powerpoint/2010/main" val="2194908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wipe(down)">
                                      <p:cBhvr>
                                        <p:cTn id="10" dur="500"/>
                                        <p:tgtEl>
                                          <p:spTgt spid="2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91"/>
                                        </p:tgtEl>
                                        <p:attrNameLst>
                                          <p:attrName>style.visibility</p:attrName>
                                        </p:attrNameLst>
                                      </p:cBhvr>
                                      <p:to>
                                        <p:strVal val="visible"/>
                                      </p:to>
                                    </p:set>
                                    <p:animEffect transition="in" filter="wipe(down)">
                                      <p:cBhvr>
                                        <p:cTn id="15" dur="500"/>
                                        <p:tgtEl>
                                          <p:spTgt spid="91"/>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down)">
                                      <p:cBhvr>
                                        <p:cTn id="18" dur="500"/>
                                        <p:tgtEl>
                                          <p:spTgt spid="10"/>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94"/>
                                        </p:tgtEl>
                                        <p:attrNameLst>
                                          <p:attrName>style.visibility</p:attrName>
                                        </p:attrNameLst>
                                      </p:cBhvr>
                                      <p:to>
                                        <p:strVal val="visible"/>
                                      </p:to>
                                    </p:set>
                                    <p:animEffect transition="in" filter="wipe(down)">
                                      <p:cBhvr>
                                        <p:cTn id="21" dur="500"/>
                                        <p:tgtEl>
                                          <p:spTgt spid="94"/>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down)">
                                      <p:cBhvr>
                                        <p:cTn id="24" dur="500"/>
                                        <p:tgtEl>
                                          <p:spTgt spid="9"/>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92"/>
                                        </p:tgtEl>
                                        <p:attrNameLst>
                                          <p:attrName>style.visibility</p:attrName>
                                        </p:attrNameLst>
                                      </p:cBhvr>
                                      <p:to>
                                        <p:strVal val="visible"/>
                                      </p:to>
                                    </p:set>
                                    <p:animEffect transition="in" filter="wipe(down)">
                                      <p:cBhvr>
                                        <p:cTn id="27" dur="500"/>
                                        <p:tgtEl>
                                          <p:spTgt spid="92"/>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70"/>
                                        </p:tgtEl>
                                        <p:attrNameLst>
                                          <p:attrName>style.visibility</p:attrName>
                                        </p:attrNameLst>
                                      </p:cBhvr>
                                      <p:to>
                                        <p:strVal val="visible"/>
                                      </p:to>
                                    </p:set>
                                    <p:animEffect transition="in" filter="wipe(down)">
                                      <p:cBhvr>
                                        <p:cTn id="30" dur="500"/>
                                        <p:tgtEl>
                                          <p:spTgt spid="7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93"/>
                                        </p:tgtEl>
                                        <p:attrNameLst>
                                          <p:attrName>style.visibility</p:attrName>
                                        </p:attrNameLst>
                                      </p:cBhvr>
                                      <p:to>
                                        <p:strVal val="visible"/>
                                      </p:to>
                                    </p:set>
                                    <p:animEffect transition="in" filter="wipe(down)">
                                      <p:cBhvr>
                                        <p:cTn id="35" dur="500"/>
                                        <p:tgtEl>
                                          <p:spTgt spid="93"/>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72"/>
                                        </p:tgtEl>
                                        <p:attrNameLst>
                                          <p:attrName>style.visibility</p:attrName>
                                        </p:attrNameLst>
                                      </p:cBhvr>
                                      <p:to>
                                        <p:strVal val="visible"/>
                                      </p:to>
                                    </p:set>
                                    <p:animEffect transition="in" filter="wipe(down)">
                                      <p:cBhvr>
                                        <p:cTn id="38" dur="500"/>
                                        <p:tgtEl>
                                          <p:spTgt spid="7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88"/>
                                        </p:tgtEl>
                                        <p:attrNameLst>
                                          <p:attrName>style.visibility</p:attrName>
                                        </p:attrNameLst>
                                      </p:cBhvr>
                                      <p:to>
                                        <p:strVal val="visible"/>
                                      </p:to>
                                    </p:set>
                                    <p:animEffect transition="in" filter="wipe(down)">
                                      <p:cBhvr>
                                        <p:cTn id="43" dur="500"/>
                                        <p:tgtEl>
                                          <p:spTgt spid="88"/>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75"/>
                                        </p:tgtEl>
                                        <p:attrNameLst>
                                          <p:attrName>style.visibility</p:attrName>
                                        </p:attrNameLst>
                                      </p:cBhvr>
                                      <p:to>
                                        <p:strVal val="visible"/>
                                      </p:to>
                                    </p:set>
                                    <p:animEffect transition="in" filter="wipe(down)">
                                      <p:cBhvr>
                                        <p:cTn id="46" dur="500"/>
                                        <p:tgtEl>
                                          <p:spTgt spid="75"/>
                                        </p:tgtEl>
                                      </p:cBhvr>
                                    </p:animEffect>
                                  </p:childTnLst>
                                </p:cTn>
                              </p:par>
                              <p:par>
                                <p:cTn id="47" presetID="22" presetClass="entr" presetSubtype="4" fill="hold" nodeType="withEffect">
                                  <p:stCondLst>
                                    <p:cond delay="0"/>
                                  </p:stCondLst>
                                  <p:childTnLst>
                                    <p:set>
                                      <p:cBhvr>
                                        <p:cTn id="48" dur="1" fill="hold">
                                          <p:stCondLst>
                                            <p:cond delay="0"/>
                                          </p:stCondLst>
                                        </p:cTn>
                                        <p:tgtEl>
                                          <p:spTgt spid="74"/>
                                        </p:tgtEl>
                                        <p:attrNameLst>
                                          <p:attrName>style.visibility</p:attrName>
                                        </p:attrNameLst>
                                      </p:cBhvr>
                                      <p:to>
                                        <p:strVal val="visible"/>
                                      </p:to>
                                    </p:set>
                                    <p:animEffect transition="in" filter="wipe(down)">
                                      <p:cBhvr>
                                        <p:cTn id="49" dur="500"/>
                                        <p:tgtEl>
                                          <p:spTgt spid="74"/>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76"/>
                                        </p:tgtEl>
                                        <p:attrNameLst>
                                          <p:attrName>style.visibility</p:attrName>
                                        </p:attrNameLst>
                                      </p:cBhvr>
                                      <p:to>
                                        <p:strVal val="visible"/>
                                      </p:to>
                                    </p:set>
                                    <p:animEffect transition="in" filter="wipe(down)">
                                      <p:cBhvr>
                                        <p:cTn id="52" dur="500"/>
                                        <p:tgtEl>
                                          <p:spTgt spid="76"/>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77"/>
                                        </p:tgtEl>
                                        <p:attrNameLst>
                                          <p:attrName>style.visibility</p:attrName>
                                        </p:attrNameLst>
                                      </p:cBhvr>
                                      <p:to>
                                        <p:strVal val="visible"/>
                                      </p:to>
                                    </p:set>
                                    <p:animEffect transition="in" filter="wipe(down)">
                                      <p:cBhvr>
                                        <p:cTn id="55" dur="500"/>
                                        <p:tgtEl>
                                          <p:spTgt spid="77"/>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73"/>
                                        </p:tgtEl>
                                        <p:attrNameLst>
                                          <p:attrName>style.visibility</p:attrName>
                                        </p:attrNameLst>
                                      </p:cBhvr>
                                      <p:to>
                                        <p:strVal val="visible"/>
                                      </p:to>
                                    </p:set>
                                    <p:animEffect transition="in" filter="wipe(down)">
                                      <p:cBhvr>
                                        <p:cTn id="58" dur="500"/>
                                        <p:tgtEl>
                                          <p:spTgt spid="73"/>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82"/>
                                        </p:tgtEl>
                                        <p:attrNameLst>
                                          <p:attrName>style.visibility</p:attrName>
                                        </p:attrNameLst>
                                      </p:cBhvr>
                                      <p:to>
                                        <p:strVal val="visible"/>
                                      </p:to>
                                    </p:set>
                                    <p:animEffect transition="in" filter="wipe(down)">
                                      <p:cBhvr>
                                        <p:cTn id="61" dur="500"/>
                                        <p:tgtEl>
                                          <p:spTgt spid="82"/>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89"/>
                                        </p:tgtEl>
                                        <p:attrNameLst>
                                          <p:attrName>style.visibility</p:attrName>
                                        </p:attrNameLst>
                                      </p:cBhvr>
                                      <p:to>
                                        <p:strVal val="visible"/>
                                      </p:to>
                                    </p:set>
                                    <p:animEffect transition="in" filter="wipe(down)">
                                      <p:cBhvr>
                                        <p:cTn id="64" dur="500"/>
                                        <p:tgtEl>
                                          <p:spTgt spid="89"/>
                                        </p:tgtEl>
                                      </p:cBhvr>
                                    </p:animEffect>
                                  </p:childTnLst>
                                </p:cTn>
                              </p:par>
                              <p:par>
                                <p:cTn id="65" presetID="22" presetClass="entr" presetSubtype="4" fill="hold" nodeType="withEffect">
                                  <p:stCondLst>
                                    <p:cond delay="0"/>
                                  </p:stCondLst>
                                  <p:childTnLst>
                                    <p:set>
                                      <p:cBhvr>
                                        <p:cTn id="66" dur="1" fill="hold">
                                          <p:stCondLst>
                                            <p:cond delay="0"/>
                                          </p:stCondLst>
                                        </p:cTn>
                                        <p:tgtEl>
                                          <p:spTgt spid="81"/>
                                        </p:tgtEl>
                                        <p:attrNameLst>
                                          <p:attrName>style.visibility</p:attrName>
                                        </p:attrNameLst>
                                      </p:cBhvr>
                                      <p:to>
                                        <p:strVal val="visible"/>
                                      </p:to>
                                    </p:set>
                                    <p:animEffect transition="in" filter="wipe(down)">
                                      <p:cBhvr>
                                        <p:cTn id="67" dur="500"/>
                                        <p:tgtEl>
                                          <p:spTgt spid="81"/>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79"/>
                                        </p:tgtEl>
                                        <p:attrNameLst>
                                          <p:attrName>style.visibility</p:attrName>
                                        </p:attrNameLst>
                                      </p:cBhvr>
                                      <p:to>
                                        <p:strVal val="visible"/>
                                      </p:to>
                                    </p:set>
                                    <p:animEffect transition="in" filter="wipe(down)">
                                      <p:cBhvr>
                                        <p:cTn id="70" dur="500"/>
                                        <p:tgtEl>
                                          <p:spTgt spid="79"/>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78"/>
                                        </p:tgtEl>
                                        <p:attrNameLst>
                                          <p:attrName>style.visibility</p:attrName>
                                        </p:attrNameLst>
                                      </p:cBhvr>
                                      <p:to>
                                        <p:strVal val="visible"/>
                                      </p:to>
                                    </p:set>
                                    <p:animEffect transition="in" filter="wipe(down)">
                                      <p:cBhvr>
                                        <p:cTn id="73" dur="500"/>
                                        <p:tgtEl>
                                          <p:spTgt spid="78"/>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80"/>
                                        </p:tgtEl>
                                        <p:attrNameLst>
                                          <p:attrName>style.visibility</p:attrName>
                                        </p:attrNameLst>
                                      </p:cBhvr>
                                      <p:to>
                                        <p:strVal val="visible"/>
                                      </p:to>
                                    </p:set>
                                    <p:animEffect transition="in" filter="wipe(down)">
                                      <p:cBhvr>
                                        <p:cTn id="76" dur="500"/>
                                        <p:tgtEl>
                                          <p:spTgt spid="80"/>
                                        </p:tgtEl>
                                      </p:cBhvr>
                                    </p:animEffect>
                                  </p:childTnLst>
                                </p:cTn>
                              </p:par>
                              <p:par>
                                <p:cTn id="77" presetID="22" presetClass="entr" presetSubtype="4" fill="hold" nodeType="withEffect">
                                  <p:stCondLst>
                                    <p:cond delay="0"/>
                                  </p:stCondLst>
                                  <p:childTnLst>
                                    <p:set>
                                      <p:cBhvr>
                                        <p:cTn id="78" dur="1" fill="hold">
                                          <p:stCondLst>
                                            <p:cond delay="0"/>
                                          </p:stCondLst>
                                        </p:cTn>
                                        <p:tgtEl>
                                          <p:spTgt spid="86"/>
                                        </p:tgtEl>
                                        <p:attrNameLst>
                                          <p:attrName>style.visibility</p:attrName>
                                        </p:attrNameLst>
                                      </p:cBhvr>
                                      <p:to>
                                        <p:strVal val="visible"/>
                                      </p:to>
                                    </p:set>
                                    <p:animEffect transition="in" filter="wipe(down)">
                                      <p:cBhvr>
                                        <p:cTn id="79" dur="500"/>
                                        <p:tgtEl>
                                          <p:spTgt spid="86"/>
                                        </p:tgtEl>
                                      </p:cBhvr>
                                    </p:animEffect>
                                  </p:childTnLst>
                                </p:cTn>
                              </p:par>
                              <p:par>
                                <p:cTn id="80" presetID="22" presetClass="entr" presetSubtype="4" fill="hold" grpId="0" nodeType="withEffect">
                                  <p:stCondLst>
                                    <p:cond delay="0"/>
                                  </p:stCondLst>
                                  <p:childTnLst>
                                    <p:set>
                                      <p:cBhvr>
                                        <p:cTn id="81" dur="1" fill="hold">
                                          <p:stCondLst>
                                            <p:cond delay="0"/>
                                          </p:stCondLst>
                                        </p:cTn>
                                        <p:tgtEl>
                                          <p:spTgt spid="83"/>
                                        </p:tgtEl>
                                        <p:attrNameLst>
                                          <p:attrName>style.visibility</p:attrName>
                                        </p:attrNameLst>
                                      </p:cBhvr>
                                      <p:to>
                                        <p:strVal val="visible"/>
                                      </p:to>
                                    </p:set>
                                    <p:animEffect transition="in" filter="wipe(down)">
                                      <p:cBhvr>
                                        <p:cTn id="82" dur="500"/>
                                        <p:tgtEl>
                                          <p:spTgt spid="83"/>
                                        </p:tgtEl>
                                      </p:cBhvr>
                                    </p:animEffect>
                                  </p:childTnLst>
                                </p:cTn>
                              </p:par>
                              <p:par>
                                <p:cTn id="83" presetID="22" presetClass="entr" presetSubtype="4" fill="hold" grpId="0" nodeType="withEffect">
                                  <p:stCondLst>
                                    <p:cond delay="0"/>
                                  </p:stCondLst>
                                  <p:childTnLst>
                                    <p:set>
                                      <p:cBhvr>
                                        <p:cTn id="84" dur="1" fill="hold">
                                          <p:stCondLst>
                                            <p:cond delay="0"/>
                                          </p:stCondLst>
                                        </p:cTn>
                                        <p:tgtEl>
                                          <p:spTgt spid="87"/>
                                        </p:tgtEl>
                                        <p:attrNameLst>
                                          <p:attrName>style.visibility</p:attrName>
                                        </p:attrNameLst>
                                      </p:cBhvr>
                                      <p:to>
                                        <p:strVal val="visible"/>
                                      </p:to>
                                    </p:set>
                                    <p:animEffect transition="in" filter="wipe(down)">
                                      <p:cBhvr>
                                        <p:cTn id="85" dur="500"/>
                                        <p:tgtEl>
                                          <p:spTgt spid="87"/>
                                        </p:tgtEl>
                                      </p:cBhvr>
                                    </p:animEffect>
                                  </p:childTnLst>
                                </p:cTn>
                              </p:par>
                              <p:par>
                                <p:cTn id="86" presetID="22" presetClass="entr" presetSubtype="4" fill="hold" grpId="0" nodeType="withEffect">
                                  <p:stCondLst>
                                    <p:cond delay="0"/>
                                  </p:stCondLst>
                                  <p:childTnLst>
                                    <p:set>
                                      <p:cBhvr>
                                        <p:cTn id="87" dur="1" fill="hold">
                                          <p:stCondLst>
                                            <p:cond delay="0"/>
                                          </p:stCondLst>
                                        </p:cTn>
                                        <p:tgtEl>
                                          <p:spTgt spid="90"/>
                                        </p:tgtEl>
                                        <p:attrNameLst>
                                          <p:attrName>style.visibility</p:attrName>
                                        </p:attrNameLst>
                                      </p:cBhvr>
                                      <p:to>
                                        <p:strVal val="visible"/>
                                      </p:to>
                                    </p:set>
                                    <p:animEffect transition="in" filter="wipe(down)">
                                      <p:cBhvr>
                                        <p:cTn id="88" dur="500"/>
                                        <p:tgtEl>
                                          <p:spTgt spid="90"/>
                                        </p:tgtEl>
                                      </p:cBhvr>
                                    </p:animEffect>
                                  </p:childTnLst>
                                </p:cTn>
                              </p:par>
                              <p:par>
                                <p:cTn id="89" presetID="22" presetClass="entr" presetSubtype="4" fill="hold" grpId="0" nodeType="withEffect">
                                  <p:stCondLst>
                                    <p:cond delay="0"/>
                                  </p:stCondLst>
                                  <p:childTnLst>
                                    <p:set>
                                      <p:cBhvr>
                                        <p:cTn id="90" dur="1" fill="hold">
                                          <p:stCondLst>
                                            <p:cond delay="0"/>
                                          </p:stCondLst>
                                        </p:cTn>
                                        <p:tgtEl>
                                          <p:spTgt spid="84"/>
                                        </p:tgtEl>
                                        <p:attrNameLst>
                                          <p:attrName>style.visibility</p:attrName>
                                        </p:attrNameLst>
                                      </p:cBhvr>
                                      <p:to>
                                        <p:strVal val="visible"/>
                                      </p:to>
                                    </p:set>
                                    <p:animEffect transition="in" filter="wipe(down)">
                                      <p:cBhvr>
                                        <p:cTn id="91" dur="500"/>
                                        <p:tgtEl>
                                          <p:spTgt spid="84"/>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85"/>
                                        </p:tgtEl>
                                        <p:attrNameLst>
                                          <p:attrName>style.visibility</p:attrName>
                                        </p:attrNameLst>
                                      </p:cBhvr>
                                      <p:to>
                                        <p:strVal val="visible"/>
                                      </p:to>
                                    </p:set>
                                    <p:animEffect transition="in" filter="wipe(down)">
                                      <p:cBhvr>
                                        <p:cTn id="94" dur="500"/>
                                        <p:tgtEl>
                                          <p:spTgt spid="85"/>
                                        </p:tgtEl>
                                      </p:cBhvr>
                                    </p:animEffect>
                                  </p:childTnLst>
                                </p:cTn>
                              </p:par>
                              <p:par>
                                <p:cTn id="95" presetID="22" presetClass="entr" presetSubtype="4" fill="hold" grpId="0" nodeType="withEffect">
                                  <p:stCondLst>
                                    <p:cond delay="0"/>
                                  </p:stCondLst>
                                  <p:childTnLst>
                                    <p:set>
                                      <p:cBhvr>
                                        <p:cTn id="96" dur="1" fill="hold">
                                          <p:stCondLst>
                                            <p:cond delay="0"/>
                                          </p:stCondLst>
                                        </p:cTn>
                                        <p:tgtEl>
                                          <p:spTgt spid="16"/>
                                        </p:tgtEl>
                                        <p:attrNameLst>
                                          <p:attrName>style.visibility</p:attrName>
                                        </p:attrNameLst>
                                      </p:cBhvr>
                                      <p:to>
                                        <p:strVal val="visible"/>
                                      </p:to>
                                    </p:set>
                                    <p:animEffect transition="in" filter="wipe(down)">
                                      <p:cBhvr>
                                        <p:cTn id="97" dur="500"/>
                                        <p:tgtEl>
                                          <p:spTgt spid="16"/>
                                        </p:tgtEl>
                                      </p:cBhvr>
                                    </p:animEffect>
                                  </p:childTnLst>
                                </p:cTn>
                              </p:par>
                              <p:par>
                                <p:cTn id="98" presetID="22" presetClass="entr" presetSubtype="4" fill="hold" grpId="0" nodeType="withEffect">
                                  <p:stCondLst>
                                    <p:cond delay="0"/>
                                  </p:stCondLst>
                                  <p:childTnLst>
                                    <p:set>
                                      <p:cBhvr>
                                        <p:cTn id="99" dur="1" fill="hold">
                                          <p:stCondLst>
                                            <p:cond delay="0"/>
                                          </p:stCondLst>
                                        </p:cTn>
                                        <p:tgtEl>
                                          <p:spTgt spid="50"/>
                                        </p:tgtEl>
                                        <p:attrNameLst>
                                          <p:attrName>style.visibility</p:attrName>
                                        </p:attrNameLst>
                                      </p:cBhvr>
                                      <p:to>
                                        <p:strVal val="visible"/>
                                      </p:to>
                                    </p:set>
                                    <p:animEffect transition="in" filter="wipe(down)">
                                      <p:cBhvr>
                                        <p:cTn id="100" dur="500"/>
                                        <p:tgtEl>
                                          <p:spTgt spid="50"/>
                                        </p:tgtEl>
                                      </p:cBhvr>
                                    </p:animEffect>
                                  </p:childTnLst>
                                </p:cTn>
                              </p:par>
                              <p:par>
                                <p:cTn id="101" presetID="22" presetClass="entr" presetSubtype="4" fill="hold" grpId="0" nodeType="withEffect">
                                  <p:stCondLst>
                                    <p:cond delay="0"/>
                                  </p:stCondLst>
                                  <p:childTnLst>
                                    <p:set>
                                      <p:cBhvr>
                                        <p:cTn id="102" dur="1" fill="hold">
                                          <p:stCondLst>
                                            <p:cond delay="0"/>
                                          </p:stCondLst>
                                        </p:cTn>
                                        <p:tgtEl>
                                          <p:spTgt spid="51"/>
                                        </p:tgtEl>
                                        <p:attrNameLst>
                                          <p:attrName>style.visibility</p:attrName>
                                        </p:attrNameLst>
                                      </p:cBhvr>
                                      <p:to>
                                        <p:strVal val="visible"/>
                                      </p:to>
                                    </p:set>
                                    <p:animEffect transition="in" filter="wipe(down)">
                                      <p:cBhvr>
                                        <p:cTn id="103" dur="500"/>
                                        <p:tgtEl>
                                          <p:spTgt spid="51"/>
                                        </p:tgtEl>
                                      </p:cBhvr>
                                    </p:animEffect>
                                  </p:childTnLst>
                                </p:cTn>
                              </p:par>
                              <p:par>
                                <p:cTn id="104" presetID="22" presetClass="entr" presetSubtype="4" fill="hold" grpId="0" nodeType="withEffect">
                                  <p:stCondLst>
                                    <p:cond delay="0"/>
                                  </p:stCondLst>
                                  <p:childTnLst>
                                    <p:set>
                                      <p:cBhvr>
                                        <p:cTn id="105" dur="1" fill="hold">
                                          <p:stCondLst>
                                            <p:cond delay="0"/>
                                          </p:stCondLst>
                                        </p:cTn>
                                        <p:tgtEl>
                                          <p:spTgt spid="49"/>
                                        </p:tgtEl>
                                        <p:attrNameLst>
                                          <p:attrName>style.visibility</p:attrName>
                                        </p:attrNameLst>
                                      </p:cBhvr>
                                      <p:to>
                                        <p:strVal val="visible"/>
                                      </p:to>
                                    </p:set>
                                    <p:animEffect transition="in" filter="wipe(down)">
                                      <p:cBhvr>
                                        <p:cTn id="106" dur="500"/>
                                        <p:tgtEl>
                                          <p:spTgt spid="49"/>
                                        </p:tgtEl>
                                      </p:cBhvr>
                                    </p:animEffect>
                                  </p:childTnLst>
                                </p:cTn>
                              </p:par>
                              <p:par>
                                <p:cTn id="107" presetID="22" presetClass="entr" presetSubtype="4" fill="hold" grpId="0" nodeType="withEffect">
                                  <p:stCondLst>
                                    <p:cond delay="0"/>
                                  </p:stCondLst>
                                  <p:childTnLst>
                                    <p:set>
                                      <p:cBhvr>
                                        <p:cTn id="108" dur="1" fill="hold">
                                          <p:stCondLst>
                                            <p:cond delay="0"/>
                                          </p:stCondLst>
                                        </p:cTn>
                                        <p:tgtEl>
                                          <p:spTgt spid="42"/>
                                        </p:tgtEl>
                                        <p:attrNameLst>
                                          <p:attrName>style.visibility</p:attrName>
                                        </p:attrNameLst>
                                      </p:cBhvr>
                                      <p:to>
                                        <p:strVal val="visible"/>
                                      </p:to>
                                    </p:set>
                                    <p:animEffect transition="in" filter="wipe(down)">
                                      <p:cBhvr>
                                        <p:cTn id="109" dur="500"/>
                                        <p:tgtEl>
                                          <p:spTgt spid="42"/>
                                        </p:tgtEl>
                                      </p:cBhvr>
                                    </p:animEffect>
                                  </p:childTnLst>
                                </p:cTn>
                              </p:par>
                              <p:par>
                                <p:cTn id="110" presetID="22" presetClass="entr" presetSubtype="4" fill="hold" grpId="0" nodeType="withEffect">
                                  <p:stCondLst>
                                    <p:cond delay="0"/>
                                  </p:stCondLst>
                                  <p:childTnLst>
                                    <p:set>
                                      <p:cBhvr>
                                        <p:cTn id="111" dur="1" fill="hold">
                                          <p:stCondLst>
                                            <p:cond delay="0"/>
                                          </p:stCondLst>
                                        </p:cTn>
                                        <p:tgtEl>
                                          <p:spTgt spid="34"/>
                                        </p:tgtEl>
                                        <p:attrNameLst>
                                          <p:attrName>style.visibility</p:attrName>
                                        </p:attrNameLst>
                                      </p:cBhvr>
                                      <p:to>
                                        <p:strVal val="visible"/>
                                      </p:to>
                                    </p:set>
                                    <p:animEffect transition="in" filter="wipe(down)">
                                      <p:cBhvr>
                                        <p:cTn id="112" dur="500"/>
                                        <p:tgtEl>
                                          <p:spTgt spid="34"/>
                                        </p:tgtEl>
                                      </p:cBhvr>
                                    </p:animEffect>
                                  </p:childTnLst>
                                </p:cTn>
                              </p:par>
                              <p:par>
                                <p:cTn id="113" presetID="22" presetClass="entr" presetSubtype="4" fill="hold" nodeType="withEffect">
                                  <p:stCondLst>
                                    <p:cond delay="0"/>
                                  </p:stCondLst>
                                  <p:childTnLst>
                                    <p:set>
                                      <p:cBhvr>
                                        <p:cTn id="114" dur="1" fill="hold">
                                          <p:stCondLst>
                                            <p:cond delay="0"/>
                                          </p:stCondLst>
                                        </p:cTn>
                                        <p:tgtEl>
                                          <p:spTgt spid="33"/>
                                        </p:tgtEl>
                                        <p:attrNameLst>
                                          <p:attrName>style.visibility</p:attrName>
                                        </p:attrNameLst>
                                      </p:cBhvr>
                                      <p:to>
                                        <p:strVal val="visible"/>
                                      </p:to>
                                    </p:set>
                                    <p:animEffect transition="in" filter="wipe(down)">
                                      <p:cBhvr>
                                        <p:cTn id="115" dur="500"/>
                                        <p:tgtEl>
                                          <p:spTgt spid="33"/>
                                        </p:tgtEl>
                                      </p:cBhvr>
                                    </p:animEffect>
                                  </p:childTnLst>
                                </p:cTn>
                              </p:par>
                              <p:par>
                                <p:cTn id="116" presetID="22" presetClass="entr" presetSubtype="4" fill="hold" nodeType="withEffect">
                                  <p:stCondLst>
                                    <p:cond delay="0"/>
                                  </p:stCondLst>
                                  <p:childTnLst>
                                    <p:set>
                                      <p:cBhvr>
                                        <p:cTn id="117" dur="1" fill="hold">
                                          <p:stCondLst>
                                            <p:cond delay="0"/>
                                          </p:stCondLst>
                                        </p:cTn>
                                        <p:tgtEl>
                                          <p:spTgt spid="41"/>
                                        </p:tgtEl>
                                        <p:attrNameLst>
                                          <p:attrName>style.visibility</p:attrName>
                                        </p:attrNameLst>
                                      </p:cBhvr>
                                      <p:to>
                                        <p:strVal val="visible"/>
                                      </p:to>
                                    </p:set>
                                    <p:animEffect transition="in" filter="wipe(down)">
                                      <p:cBhvr>
                                        <p:cTn id="118" dur="500"/>
                                        <p:tgtEl>
                                          <p:spTgt spid="41"/>
                                        </p:tgtEl>
                                      </p:cBhvr>
                                    </p:animEffect>
                                  </p:childTnLst>
                                </p:cTn>
                              </p:par>
                              <p:par>
                                <p:cTn id="119" presetID="22" presetClass="entr" presetSubtype="4" fill="hold" nodeType="withEffect">
                                  <p:stCondLst>
                                    <p:cond delay="0"/>
                                  </p:stCondLst>
                                  <p:childTnLst>
                                    <p:set>
                                      <p:cBhvr>
                                        <p:cTn id="120" dur="1" fill="hold">
                                          <p:stCondLst>
                                            <p:cond delay="0"/>
                                          </p:stCondLst>
                                        </p:cTn>
                                        <p:tgtEl>
                                          <p:spTgt spid="48"/>
                                        </p:tgtEl>
                                        <p:attrNameLst>
                                          <p:attrName>style.visibility</p:attrName>
                                        </p:attrNameLst>
                                      </p:cBhvr>
                                      <p:to>
                                        <p:strVal val="visible"/>
                                      </p:to>
                                    </p:set>
                                    <p:animEffect transition="in" filter="wipe(down)">
                                      <p:cBhvr>
                                        <p:cTn id="121" dur="500"/>
                                        <p:tgtEl>
                                          <p:spTgt spid="48"/>
                                        </p:tgtEl>
                                      </p:cBhvr>
                                    </p:animEffect>
                                  </p:childTnLst>
                                </p:cTn>
                              </p:par>
                              <p:par>
                                <p:cTn id="122" presetID="22" presetClass="entr" presetSubtype="4" fill="hold" grpId="0" nodeType="withEffect">
                                  <p:stCondLst>
                                    <p:cond delay="0"/>
                                  </p:stCondLst>
                                  <p:childTnLst>
                                    <p:set>
                                      <p:cBhvr>
                                        <p:cTn id="123" dur="1" fill="hold">
                                          <p:stCondLst>
                                            <p:cond delay="0"/>
                                          </p:stCondLst>
                                        </p:cTn>
                                        <p:tgtEl>
                                          <p:spTgt spid="45"/>
                                        </p:tgtEl>
                                        <p:attrNameLst>
                                          <p:attrName>style.visibility</p:attrName>
                                        </p:attrNameLst>
                                      </p:cBhvr>
                                      <p:to>
                                        <p:strVal val="visible"/>
                                      </p:to>
                                    </p:set>
                                    <p:animEffect transition="in" filter="wipe(down)">
                                      <p:cBhvr>
                                        <p:cTn id="124" dur="500"/>
                                        <p:tgtEl>
                                          <p:spTgt spid="45"/>
                                        </p:tgtEl>
                                      </p:cBhvr>
                                    </p:animEffect>
                                  </p:childTnLst>
                                </p:cTn>
                              </p:par>
                              <p:par>
                                <p:cTn id="125" presetID="22" presetClass="entr" presetSubtype="4" fill="hold" grpId="0" nodeType="withEffect">
                                  <p:stCondLst>
                                    <p:cond delay="0"/>
                                  </p:stCondLst>
                                  <p:childTnLst>
                                    <p:set>
                                      <p:cBhvr>
                                        <p:cTn id="126" dur="1" fill="hold">
                                          <p:stCondLst>
                                            <p:cond delay="0"/>
                                          </p:stCondLst>
                                        </p:cTn>
                                        <p:tgtEl>
                                          <p:spTgt spid="44"/>
                                        </p:tgtEl>
                                        <p:attrNameLst>
                                          <p:attrName>style.visibility</p:attrName>
                                        </p:attrNameLst>
                                      </p:cBhvr>
                                      <p:to>
                                        <p:strVal val="visible"/>
                                      </p:to>
                                    </p:set>
                                    <p:animEffect transition="in" filter="wipe(down)">
                                      <p:cBhvr>
                                        <p:cTn id="127" dur="500"/>
                                        <p:tgtEl>
                                          <p:spTgt spid="44"/>
                                        </p:tgtEl>
                                      </p:cBhvr>
                                    </p:animEffect>
                                  </p:childTnLst>
                                </p:cTn>
                              </p:par>
                              <p:par>
                                <p:cTn id="128" presetID="22" presetClass="entr" presetSubtype="4" fill="hold" grpId="0" nodeType="withEffect">
                                  <p:stCondLst>
                                    <p:cond delay="0"/>
                                  </p:stCondLst>
                                  <p:childTnLst>
                                    <p:set>
                                      <p:cBhvr>
                                        <p:cTn id="129" dur="1" fill="hold">
                                          <p:stCondLst>
                                            <p:cond delay="0"/>
                                          </p:stCondLst>
                                        </p:cTn>
                                        <p:tgtEl>
                                          <p:spTgt spid="40"/>
                                        </p:tgtEl>
                                        <p:attrNameLst>
                                          <p:attrName>style.visibility</p:attrName>
                                        </p:attrNameLst>
                                      </p:cBhvr>
                                      <p:to>
                                        <p:strVal val="visible"/>
                                      </p:to>
                                    </p:set>
                                    <p:animEffect transition="in" filter="wipe(down)">
                                      <p:cBhvr>
                                        <p:cTn id="130" dur="500"/>
                                        <p:tgtEl>
                                          <p:spTgt spid="40"/>
                                        </p:tgtEl>
                                      </p:cBhvr>
                                    </p:animEffect>
                                  </p:childTnLst>
                                </p:cTn>
                              </p:par>
                              <p:par>
                                <p:cTn id="131" presetID="22" presetClass="entr" presetSubtype="4" fill="hold" grpId="0" nodeType="withEffect">
                                  <p:stCondLst>
                                    <p:cond delay="0"/>
                                  </p:stCondLst>
                                  <p:childTnLst>
                                    <p:set>
                                      <p:cBhvr>
                                        <p:cTn id="132" dur="1" fill="hold">
                                          <p:stCondLst>
                                            <p:cond delay="0"/>
                                          </p:stCondLst>
                                        </p:cTn>
                                        <p:tgtEl>
                                          <p:spTgt spid="39"/>
                                        </p:tgtEl>
                                        <p:attrNameLst>
                                          <p:attrName>style.visibility</p:attrName>
                                        </p:attrNameLst>
                                      </p:cBhvr>
                                      <p:to>
                                        <p:strVal val="visible"/>
                                      </p:to>
                                    </p:set>
                                    <p:animEffect transition="in" filter="wipe(down)">
                                      <p:cBhvr>
                                        <p:cTn id="133" dur="500"/>
                                        <p:tgtEl>
                                          <p:spTgt spid="39"/>
                                        </p:tgtEl>
                                      </p:cBhvr>
                                    </p:animEffect>
                                  </p:childTnLst>
                                </p:cTn>
                              </p:par>
                              <p:par>
                                <p:cTn id="134" presetID="22" presetClass="entr" presetSubtype="4" fill="hold" grpId="0" nodeType="withEffect">
                                  <p:stCondLst>
                                    <p:cond delay="0"/>
                                  </p:stCondLst>
                                  <p:childTnLst>
                                    <p:set>
                                      <p:cBhvr>
                                        <p:cTn id="135" dur="1" fill="hold">
                                          <p:stCondLst>
                                            <p:cond delay="0"/>
                                          </p:stCondLst>
                                        </p:cTn>
                                        <p:tgtEl>
                                          <p:spTgt spid="35"/>
                                        </p:tgtEl>
                                        <p:attrNameLst>
                                          <p:attrName>style.visibility</p:attrName>
                                        </p:attrNameLst>
                                      </p:cBhvr>
                                      <p:to>
                                        <p:strVal val="visible"/>
                                      </p:to>
                                    </p:set>
                                    <p:animEffect transition="in" filter="wipe(down)">
                                      <p:cBhvr>
                                        <p:cTn id="136" dur="500"/>
                                        <p:tgtEl>
                                          <p:spTgt spid="35"/>
                                        </p:tgtEl>
                                      </p:cBhvr>
                                    </p:animEffect>
                                  </p:childTnLst>
                                </p:cTn>
                              </p:par>
                              <p:par>
                                <p:cTn id="137" presetID="22" presetClass="entr" presetSubtype="4" fill="hold" grpId="0" nodeType="withEffect">
                                  <p:stCondLst>
                                    <p:cond delay="0"/>
                                  </p:stCondLst>
                                  <p:childTnLst>
                                    <p:set>
                                      <p:cBhvr>
                                        <p:cTn id="138" dur="1" fill="hold">
                                          <p:stCondLst>
                                            <p:cond delay="0"/>
                                          </p:stCondLst>
                                        </p:cTn>
                                        <p:tgtEl>
                                          <p:spTgt spid="12"/>
                                        </p:tgtEl>
                                        <p:attrNameLst>
                                          <p:attrName>style.visibility</p:attrName>
                                        </p:attrNameLst>
                                      </p:cBhvr>
                                      <p:to>
                                        <p:strVal val="visible"/>
                                      </p:to>
                                    </p:set>
                                    <p:animEffect transition="in" filter="wipe(down)">
                                      <p:cBhvr>
                                        <p:cTn id="139" dur="500"/>
                                        <p:tgtEl>
                                          <p:spTgt spid="12"/>
                                        </p:tgtEl>
                                      </p:cBhvr>
                                    </p:animEffect>
                                  </p:childTnLst>
                                </p:cTn>
                              </p:par>
                              <p:par>
                                <p:cTn id="140" presetID="22" presetClass="entr" presetSubtype="4" fill="hold" grpId="0" nodeType="withEffect">
                                  <p:stCondLst>
                                    <p:cond delay="0"/>
                                  </p:stCondLst>
                                  <p:childTnLst>
                                    <p:set>
                                      <p:cBhvr>
                                        <p:cTn id="141" dur="1" fill="hold">
                                          <p:stCondLst>
                                            <p:cond delay="0"/>
                                          </p:stCondLst>
                                        </p:cTn>
                                        <p:tgtEl>
                                          <p:spTgt spid="3"/>
                                        </p:tgtEl>
                                        <p:attrNameLst>
                                          <p:attrName>style.visibility</p:attrName>
                                        </p:attrNameLst>
                                      </p:cBhvr>
                                      <p:to>
                                        <p:strVal val="visible"/>
                                      </p:to>
                                    </p:set>
                                    <p:animEffect transition="in" filter="wipe(down)">
                                      <p:cBhvr>
                                        <p:cTn id="142" dur="500"/>
                                        <p:tgtEl>
                                          <p:spTgt spid="3"/>
                                        </p:tgtEl>
                                      </p:cBhvr>
                                    </p:animEffect>
                                  </p:childTnLst>
                                </p:cTn>
                              </p:par>
                              <p:par>
                                <p:cTn id="143" presetID="22" presetClass="entr" presetSubtype="4" fill="hold" grpId="0" nodeType="withEffect">
                                  <p:stCondLst>
                                    <p:cond delay="0"/>
                                  </p:stCondLst>
                                  <p:childTnLst>
                                    <p:set>
                                      <p:cBhvr>
                                        <p:cTn id="144" dur="1" fill="hold">
                                          <p:stCondLst>
                                            <p:cond delay="0"/>
                                          </p:stCondLst>
                                        </p:cTn>
                                        <p:tgtEl>
                                          <p:spTgt spid="36"/>
                                        </p:tgtEl>
                                        <p:attrNameLst>
                                          <p:attrName>style.visibility</p:attrName>
                                        </p:attrNameLst>
                                      </p:cBhvr>
                                      <p:to>
                                        <p:strVal val="visible"/>
                                      </p:to>
                                    </p:set>
                                    <p:animEffect transition="in" filter="wipe(down)">
                                      <p:cBhvr>
                                        <p:cTn id="145" dur="500"/>
                                        <p:tgtEl>
                                          <p:spTgt spid="36"/>
                                        </p:tgtEl>
                                      </p:cBhvr>
                                    </p:animEffect>
                                  </p:childTnLst>
                                </p:cTn>
                              </p:par>
                              <p:par>
                                <p:cTn id="146" presetID="22" presetClass="entr" presetSubtype="4" fill="hold" grpId="0" nodeType="withEffect">
                                  <p:stCondLst>
                                    <p:cond delay="0"/>
                                  </p:stCondLst>
                                  <p:childTnLst>
                                    <p:set>
                                      <p:cBhvr>
                                        <p:cTn id="147" dur="1" fill="hold">
                                          <p:stCondLst>
                                            <p:cond delay="0"/>
                                          </p:stCondLst>
                                        </p:cTn>
                                        <p:tgtEl>
                                          <p:spTgt spid="43"/>
                                        </p:tgtEl>
                                        <p:attrNameLst>
                                          <p:attrName>style.visibility</p:attrName>
                                        </p:attrNameLst>
                                      </p:cBhvr>
                                      <p:to>
                                        <p:strVal val="visible"/>
                                      </p:to>
                                    </p:set>
                                    <p:animEffect transition="in" filter="wipe(down)">
                                      <p:cBhvr>
                                        <p:cTn id="148"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8" grpId="0" animBg="1"/>
      <p:bldP spid="3" grpId="0" animBg="1"/>
      <p:bldP spid="34" grpId="0"/>
      <p:bldP spid="12" grpId="0" animBg="1"/>
      <p:bldP spid="35" grpId="0" animBg="1"/>
      <p:bldP spid="36" grpId="0" animBg="1"/>
      <p:bldP spid="39" grpId="0" animBg="1"/>
      <p:bldP spid="40" grpId="0" animBg="1"/>
      <p:bldP spid="42" grpId="0"/>
      <p:bldP spid="43" grpId="0" animBg="1"/>
      <p:bldP spid="44" grpId="0" animBg="1"/>
      <p:bldP spid="45" grpId="0" animBg="1"/>
      <p:bldP spid="49" grpId="0"/>
      <p:bldP spid="16" grpId="0"/>
      <p:bldP spid="50" grpId="0"/>
      <p:bldP spid="51" grpId="0"/>
      <p:bldP spid="9" grpId="0" animBg="1"/>
      <p:bldP spid="70" grpId="0" animBg="1"/>
      <p:bldP spid="72" grpId="0" animBg="1"/>
      <p:bldP spid="73" grpId="0" animBg="1"/>
      <p:bldP spid="75" grpId="0"/>
      <p:bldP spid="76" grpId="0" animBg="1"/>
      <p:bldP spid="77" grpId="0" animBg="1"/>
      <p:bldP spid="78" grpId="0" animBg="1"/>
      <p:bldP spid="79" grpId="0" animBg="1"/>
      <p:bldP spid="80" grpId="0" animBg="1"/>
      <p:bldP spid="82" grpId="0"/>
      <p:bldP spid="83" grpId="0" animBg="1"/>
      <p:bldP spid="84" grpId="0" animBg="1"/>
      <p:bldP spid="85" grpId="0" animBg="1"/>
      <p:bldP spid="87" grpId="0"/>
      <p:bldP spid="88" grpId="0"/>
      <p:bldP spid="89" grpId="0"/>
      <p:bldP spid="90" grpId="0"/>
      <p:bldP spid="91" grpId="0" animBg="1"/>
      <p:bldP spid="92" grpId="0" animBg="1"/>
      <p:bldP spid="93" grpId="0" animBg="1"/>
      <p:bldP spid="10" grpId="0"/>
      <p:bldP spid="9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B411455-4F50-2D43-AE64-1F36058190C2}"/>
              </a:ext>
            </a:extLst>
          </p:cNvPr>
          <p:cNvSpPr>
            <a:spLocks noGrp="1"/>
          </p:cNvSpPr>
          <p:nvPr>
            <p:ph type="ftr" sz="quarter" idx="10"/>
          </p:nvPr>
        </p:nvSpPr>
        <p:spPr/>
        <p:txBody>
          <a:bodyPr/>
          <a:lstStyle/>
          <a:p>
            <a:pPr algn="l"/>
            <a:r>
              <a:rPr lang="en-US"/>
              <a:t>Kalyan Reddy Daida</a:t>
            </a:r>
            <a:endParaRPr lang="en-GB" dirty="0"/>
          </a:p>
        </p:txBody>
      </p:sp>
      <p:sp>
        <p:nvSpPr>
          <p:cNvPr id="7" name="Rectangle 6">
            <a:extLst>
              <a:ext uri="{FF2B5EF4-FFF2-40B4-BE49-F238E27FC236}">
                <a16:creationId xmlns:a16="http://schemas.microsoft.com/office/drawing/2014/main" id="{AE60D819-337C-0D49-9D17-8BFB184B50AF}"/>
              </a:ext>
            </a:extLst>
          </p:cNvPr>
          <p:cNvSpPr/>
          <p:nvPr/>
        </p:nvSpPr>
        <p:spPr>
          <a:xfrm>
            <a:off x="87087" y="3026230"/>
            <a:ext cx="2166257" cy="58782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Why Containers ?</a:t>
            </a:r>
          </a:p>
        </p:txBody>
      </p:sp>
      <p:sp>
        <p:nvSpPr>
          <p:cNvPr id="8" name="Rectangle 7">
            <a:extLst>
              <a:ext uri="{FF2B5EF4-FFF2-40B4-BE49-F238E27FC236}">
                <a16:creationId xmlns:a16="http://schemas.microsoft.com/office/drawing/2014/main" id="{A643E287-FA48-6947-BE02-7C88C654A345}"/>
              </a:ext>
            </a:extLst>
          </p:cNvPr>
          <p:cNvSpPr/>
          <p:nvPr/>
        </p:nvSpPr>
        <p:spPr>
          <a:xfrm>
            <a:off x="4379691" y="431800"/>
            <a:ext cx="1868709" cy="587828"/>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Flexible</a:t>
            </a:r>
          </a:p>
        </p:txBody>
      </p:sp>
      <p:sp>
        <p:nvSpPr>
          <p:cNvPr id="9" name="Rectangle 8">
            <a:extLst>
              <a:ext uri="{FF2B5EF4-FFF2-40B4-BE49-F238E27FC236}">
                <a16:creationId xmlns:a16="http://schemas.microsoft.com/office/drawing/2014/main" id="{58BEC9D0-00D5-9C4A-8EE1-84E10A7B04B7}"/>
              </a:ext>
            </a:extLst>
          </p:cNvPr>
          <p:cNvSpPr/>
          <p:nvPr/>
        </p:nvSpPr>
        <p:spPr>
          <a:xfrm>
            <a:off x="7812310" y="431800"/>
            <a:ext cx="3922487" cy="58782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500" dirty="0"/>
              <a:t>Even the most complex applications can be containerized.</a:t>
            </a:r>
            <a:endParaRPr lang="en-US" sz="1500" dirty="0"/>
          </a:p>
        </p:txBody>
      </p:sp>
      <p:sp>
        <p:nvSpPr>
          <p:cNvPr id="10" name="Rectangle 9">
            <a:extLst>
              <a:ext uri="{FF2B5EF4-FFF2-40B4-BE49-F238E27FC236}">
                <a16:creationId xmlns:a16="http://schemas.microsoft.com/office/drawing/2014/main" id="{9E8506FB-EA1C-664F-8EB0-FFB61C43348D}"/>
              </a:ext>
            </a:extLst>
          </p:cNvPr>
          <p:cNvSpPr/>
          <p:nvPr/>
        </p:nvSpPr>
        <p:spPr>
          <a:xfrm>
            <a:off x="4379691" y="1494972"/>
            <a:ext cx="1868709" cy="587828"/>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Lightweight</a:t>
            </a:r>
          </a:p>
        </p:txBody>
      </p:sp>
      <p:sp>
        <p:nvSpPr>
          <p:cNvPr id="11" name="Rectangle 10">
            <a:extLst>
              <a:ext uri="{FF2B5EF4-FFF2-40B4-BE49-F238E27FC236}">
                <a16:creationId xmlns:a16="http://schemas.microsoft.com/office/drawing/2014/main" id="{82CB2A6E-C1DC-5C4A-A3D2-65173E7545AB}"/>
              </a:ext>
            </a:extLst>
          </p:cNvPr>
          <p:cNvSpPr/>
          <p:nvPr/>
        </p:nvSpPr>
        <p:spPr>
          <a:xfrm>
            <a:off x="7812310" y="1494972"/>
            <a:ext cx="3922487" cy="58782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333" dirty="0"/>
              <a:t>Containers leverage and share the host kernel, making them much more efficient in terms of system resources than virtual machines.</a:t>
            </a:r>
            <a:endParaRPr lang="en-US" sz="1333" dirty="0"/>
          </a:p>
        </p:txBody>
      </p:sp>
      <p:sp>
        <p:nvSpPr>
          <p:cNvPr id="12" name="Rectangle 11">
            <a:extLst>
              <a:ext uri="{FF2B5EF4-FFF2-40B4-BE49-F238E27FC236}">
                <a16:creationId xmlns:a16="http://schemas.microsoft.com/office/drawing/2014/main" id="{7FCD65DF-7376-C44F-B236-6A943F8FAFFF}"/>
              </a:ext>
            </a:extLst>
          </p:cNvPr>
          <p:cNvSpPr/>
          <p:nvPr/>
        </p:nvSpPr>
        <p:spPr>
          <a:xfrm>
            <a:off x="4379691" y="2558144"/>
            <a:ext cx="1868709" cy="587828"/>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Portable</a:t>
            </a:r>
          </a:p>
        </p:txBody>
      </p:sp>
      <p:sp>
        <p:nvSpPr>
          <p:cNvPr id="13" name="Rectangle 12">
            <a:extLst>
              <a:ext uri="{FF2B5EF4-FFF2-40B4-BE49-F238E27FC236}">
                <a16:creationId xmlns:a16="http://schemas.microsoft.com/office/drawing/2014/main" id="{86025900-4DEC-574D-8BE4-1FDD3F9241F9}"/>
              </a:ext>
            </a:extLst>
          </p:cNvPr>
          <p:cNvSpPr/>
          <p:nvPr/>
        </p:nvSpPr>
        <p:spPr>
          <a:xfrm>
            <a:off x="7812310" y="2558144"/>
            <a:ext cx="3922487" cy="58782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500" dirty="0"/>
              <a:t>You can build locally, deploy to the cloud, and run anywhere.</a:t>
            </a:r>
            <a:endParaRPr lang="en-US" sz="1500" dirty="0"/>
          </a:p>
        </p:txBody>
      </p:sp>
      <p:sp>
        <p:nvSpPr>
          <p:cNvPr id="14" name="Rectangle 13">
            <a:extLst>
              <a:ext uri="{FF2B5EF4-FFF2-40B4-BE49-F238E27FC236}">
                <a16:creationId xmlns:a16="http://schemas.microsoft.com/office/drawing/2014/main" id="{D10B6E47-36A1-7A4B-857E-E6C5AC106506}"/>
              </a:ext>
            </a:extLst>
          </p:cNvPr>
          <p:cNvSpPr/>
          <p:nvPr/>
        </p:nvSpPr>
        <p:spPr>
          <a:xfrm>
            <a:off x="4379691" y="3603172"/>
            <a:ext cx="1868709" cy="587828"/>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Loosely Coupled</a:t>
            </a:r>
          </a:p>
        </p:txBody>
      </p:sp>
      <p:sp>
        <p:nvSpPr>
          <p:cNvPr id="15" name="Rectangle 14">
            <a:extLst>
              <a:ext uri="{FF2B5EF4-FFF2-40B4-BE49-F238E27FC236}">
                <a16:creationId xmlns:a16="http://schemas.microsoft.com/office/drawing/2014/main" id="{26124258-1CF4-5842-8313-5574D7BB6582}"/>
              </a:ext>
            </a:extLst>
          </p:cNvPr>
          <p:cNvSpPr/>
          <p:nvPr/>
        </p:nvSpPr>
        <p:spPr>
          <a:xfrm>
            <a:off x="7812310" y="3603172"/>
            <a:ext cx="3922487" cy="58782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17" dirty="0"/>
              <a:t>Containers are highly self sufficient and encapsulated, allowing you to replace or upgrade one without disrupting others.</a:t>
            </a:r>
            <a:endParaRPr lang="en-US" sz="1417" dirty="0"/>
          </a:p>
        </p:txBody>
      </p:sp>
      <p:sp>
        <p:nvSpPr>
          <p:cNvPr id="16" name="Rectangle 15">
            <a:extLst>
              <a:ext uri="{FF2B5EF4-FFF2-40B4-BE49-F238E27FC236}">
                <a16:creationId xmlns:a16="http://schemas.microsoft.com/office/drawing/2014/main" id="{42EC02AE-487D-ED4E-9B64-65336A260067}"/>
              </a:ext>
            </a:extLst>
          </p:cNvPr>
          <p:cNvSpPr/>
          <p:nvPr/>
        </p:nvSpPr>
        <p:spPr>
          <a:xfrm>
            <a:off x="4379691" y="4666344"/>
            <a:ext cx="1868709" cy="587828"/>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Scalable</a:t>
            </a:r>
          </a:p>
        </p:txBody>
      </p:sp>
      <p:sp>
        <p:nvSpPr>
          <p:cNvPr id="17" name="Rectangle 16">
            <a:extLst>
              <a:ext uri="{FF2B5EF4-FFF2-40B4-BE49-F238E27FC236}">
                <a16:creationId xmlns:a16="http://schemas.microsoft.com/office/drawing/2014/main" id="{7EC1BB92-34B4-0948-96E1-A837283BBE34}"/>
              </a:ext>
            </a:extLst>
          </p:cNvPr>
          <p:cNvSpPr/>
          <p:nvPr/>
        </p:nvSpPr>
        <p:spPr>
          <a:xfrm>
            <a:off x="7812310" y="4666344"/>
            <a:ext cx="3922487" cy="58782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500" dirty="0"/>
              <a:t>You can increase and automatically distribute container replicas across a </a:t>
            </a:r>
            <a:r>
              <a:rPr lang="en-IN" sz="1500" dirty="0" err="1"/>
              <a:t>datacenter</a:t>
            </a:r>
            <a:r>
              <a:rPr lang="en-IN" sz="1500" dirty="0"/>
              <a:t>.</a:t>
            </a:r>
            <a:endParaRPr lang="en-US" sz="1500" dirty="0"/>
          </a:p>
        </p:txBody>
      </p:sp>
      <p:sp>
        <p:nvSpPr>
          <p:cNvPr id="18" name="Rectangle 17">
            <a:extLst>
              <a:ext uri="{FF2B5EF4-FFF2-40B4-BE49-F238E27FC236}">
                <a16:creationId xmlns:a16="http://schemas.microsoft.com/office/drawing/2014/main" id="{02415467-D0CB-0A42-ABBF-FB7EA86781F6}"/>
              </a:ext>
            </a:extLst>
          </p:cNvPr>
          <p:cNvSpPr/>
          <p:nvPr/>
        </p:nvSpPr>
        <p:spPr>
          <a:xfrm>
            <a:off x="4379691" y="5729515"/>
            <a:ext cx="1868709" cy="587828"/>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Secure	</a:t>
            </a:r>
          </a:p>
        </p:txBody>
      </p:sp>
      <p:sp>
        <p:nvSpPr>
          <p:cNvPr id="19" name="Rectangle 18">
            <a:extLst>
              <a:ext uri="{FF2B5EF4-FFF2-40B4-BE49-F238E27FC236}">
                <a16:creationId xmlns:a16="http://schemas.microsoft.com/office/drawing/2014/main" id="{5467853D-BB8E-9F41-B6C0-DD09E04B60D1}"/>
              </a:ext>
            </a:extLst>
          </p:cNvPr>
          <p:cNvSpPr/>
          <p:nvPr/>
        </p:nvSpPr>
        <p:spPr>
          <a:xfrm>
            <a:off x="7812310" y="5729515"/>
            <a:ext cx="3922487" cy="58782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333" dirty="0"/>
              <a:t>Containers apply aggressive constraints and isolations to processes without any configuration required on the part of the user.</a:t>
            </a:r>
            <a:endParaRPr lang="en-US" sz="1333" dirty="0"/>
          </a:p>
        </p:txBody>
      </p:sp>
      <p:cxnSp>
        <p:nvCxnSpPr>
          <p:cNvPr id="25" name="Straight Arrow Connector 24">
            <a:extLst>
              <a:ext uri="{FF2B5EF4-FFF2-40B4-BE49-F238E27FC236}">
                <a16:creationId xmlns:a16="http://schemas.microsoft.com/office/drawing/2014/main" id="{36969C11-32BB-434B-B736-EAC42439C981}"/>
              </a:ext>
            </a:extLst>
          </p:cNvPr>
          <p:cNvCxnSpPr>
            <a:cxnSpLocks/>
            <a:stCxn id="7" idx="3"/>
            <a:endCxn id="8" idx="1"/>
          </p:cNvCxnSpPr>
          <p:nvPr/>
        </p:nvCxnSpPr>
        <p:spPr>
          <a:xfrm flipV="1">
            <a:off x="2253344" y="725714"/>
            <a:ext cx="2126348" cy="25944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CD7A41CD-F114-4741-B67A-EB8EDC490282}"/>
              </a:ext>
            </a:extLst>
          </p:cNvPr>
          <p:cNvCxnSpPr>
            <a:cxnSpLocks/>
            <a:stCxn id="7" idx="3"/>
            <a:endCxn id="10" idx="1"/>
          </p:cNvCxnSpPr>
          <p:nvPr/>
        </p:nvCxnSpPr>
        <p:spPr>
          <a:xfrm flipV="1">
            <a:off x="2253344" y="1788886"/>
            <a:ext cx="2126348" cy="15312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316F00CE-9899-3E4E-AB46-3238A6888834}"/>
              </a:ext>
            </a:extLst>
          </p:cNvPr>
          <p:cNvCxnSpPr>
            <a:cxnSpLocks/>
            <a:stCxn id="7" idx="3"/>
            <a:endCxn id="12" idx="1"/>
          </p:cNvCxnSpPr>
          <p:nvPr/>
        </p:nvCxnSpPr>
        <p:spPr>
          <a:xfrm flipV="1">
            <a:off x="2253344" y="2852057"/>
            <a:ext cx="2126348" cy="4680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08EE6E16-3D6E-F74D-8730-502C3BA515EF}"/>
              </a:ext>
            </a:extLst>
          </p:cNvPr>
          <p:cNvCxnSpPr>
            <a:cxnSpLocks/>
            <a:stCxn id="7" idx="3"/>
            <a:endCxn id="14" idx="1"/>
          </p:cNvCxnSpPr>
          <p:nvPr/>
        </p:nvCxnSpPr>
        <p:spPr>
          <a:xfrm>
            <a:off x="2253344" y="3320144"/>
            <a:ext cx="2126348" cy="5769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3CCFED9D-E491-2147-97EB-79636DDFC1CA}"/>
              </a:ext>
            </a:extLst>
          </p:cNvPr>
          <p:cNvCxnSpPr>
            <a:cxnSpLocks/>
            <a:stCxn id="7" idx="3"/>
            <a:endCxn id="16" idx="1"/>
          </p:cNvCxnSpPr>
          <p:nvPr/>
        </p:nvCxnSpPr>
        <p:spPr>
          <a:xfrm>
            <a:off x="2253344" y="3320144"/>
            <a:ext cx="2126348" cy="16401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64343446-50E7-BF43-A7CB-0D37E216302C}"/>
              </a:ext>
            </a:extLst>
          </p:cNvPr>
          <p:cNvCxnSpPr>
            <a:cxnSpLocks/>
            <a:stCxn id="7" idx="3"/>
          </p:cNvCxnSpPr>
          <p:nvPr/>
        </p:nvCxnSpPr>
        <p:spPr>
          <a:xfrm>
            <a:off x="2253344" y="3320144"/>
            <a:ext cx="2126348" cy="28121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4A06E130-D5AB-DD47-84BE-250479C92DFF}"/>
              </a:ext>
            </a:extLst>
          </p:cNvPr>
          <p:cNvCxnSpPr>
            <a:stCxn id="8" idx="3"/>
            <a:endCxn id="9" idx="1"/>
          </p:cNvCxnSpPr>
          <p:nvPr/>
        </p:nvCxnSpPr>
        <p:spPr>
          <a:xfrm>
            <a:off x="6248400" y="725714"/>
            <a:ext cx="15639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8DC4A225-8D49-2442-BF40-9FC8C80C3B14}"/>
              </a:ext>
            </a:extLst>
          </p:cNvPr>
          <p:cNvCxnSpPr/>
          <p:nvPr/>
        </p:nvCxnSpPr>
        <p:spPr>
          <a:xfrm>
            <a:off x="6248400" y="1770743"/>
            <a:ext cx="15639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2735D4B9-872F-1A45-B622-6F6AE98515E6}"/>
              </a:ext>
            </a:extLst>
          </p:cNvPr>
          <p:cNvCxnSpPr/>
          <p:nvPr/>
        </p:nvCxnSpPr>
        <p:spPr>
          <a:xfrm>
            <a:off x="6248400" y="2833914"/>
            <a:ext cx="15639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4235E57E-2ECF-AB44-9E09-63EA1621A8AB}"/>
              </a:ext>
            </a:extLst>
          </p:cNvPr>
          <p:cNvCxnSpPr/>
          <p:nvPr/>
        </p:nvCxnSpPr>
        <p:spPr>
          <a:xfrm>
            <a:off x="6248400" y="3897086"/>
            <a:ext cx="15639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D99452BC-2CB8-B847-86E5-EB4E86B5D756}"/>
              </a:ext>
            </a:extLst>
          </p:cNvPr>
          <p:cNvCxnSpPr/>
          <p:nvPr/>
        </p:nvCxnSpPr>
        <p:spPr>
          <a:xfrm>
            <a:off x="6248400" y="4960258"/>
            <a:ext cx="15639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C1A421DB-FB10-774C-9913-7A3DE253CB47}"/>
              </a:ext>
            </a:extLst>
          </p:cNvPr>
          <p:cNvCxnSpPr/>
          <p:nvPr/>
        </p:nvCxnSpPr>
        <p:spPr>
          <a:xfrm>
            <a:off x="6248400" y="6012543"/>
            <a:ext cx="15639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Title 3">
            <a:extLst>
              <a:ext uri="{FF2B5EF4-FFF2-40B4-BE49-F238E27FC236}">
                <a16:creationId xmlns:a16="http://schemas.microsoft.com/office/drawing/2014/main" id="{1B71717A-DF03-7C44-9A18-7CDBD2FF3AAB}"/>
              </a:ext>
            </a:extLst>
          </p:cNvPr>
          <p:cNvSpPr txBox="1">
            <a:spLocks/>
          </p:cNvSpPr>
          <p:nvPr/>
        </p:nvSpPr>
        <p:spPr>
          <a:xfrm>
            <a:off x="-156436" y="-241250"/>
            <a:ext cx="5276392" cy="990709"/>
          </a:xfrm>
          <a:prstGeom prst="rect">
            <a:avLst/>
          </a:prstGeom>
        </p:spPr>
        <p:txBody>
          <a:bodyPr vert="horz" lIns="91440" tIns="45720" rIns="91440" bIns="45720" rtlCol="0" anchor="ctr">
            <a:normAutofit fontScale="97500"/>
          </a:bodyPr>
          <a:lstStyle>
            <a:lvl1pPr algn="ctr" defTabSz="1097280" rtl="0" eaLnBrk="1" latinLnBrk="0" hangingPunct="1">
              <a:lnSpc>
                <a:spcPct val="90000"/>
              </a:lnSpc>
              <a:spcBef>
                <a:spcPct val="0"/>
              </a:spcBef>
              <a:buNone/>
              <a:defRPr sz="5300" kern="1200">
                <a:solidFill>
                  <a:schemeClr val="accent6">
                    <a:lumMod val="75000"/>
                  </a:schemeClr>
                </a:solidFill>
                <a:latin typeface="+mj-lt"/>
                <a:ea typeface="+mj-ea"/>
                <a:cs typeface="+mj-cs"/>
              </a:defRPr>
            </a:lvl1pPr>
          </a:lstStyle>
          <a:p>
            <a:r>
              <a:rPr lang="en-US" sz="3333" b="1" dirty="0"/>
              <a:t>Advantages of using Docker</a:t>
            </a:r>
          </a:p>
        </p:txBody>
      </p:sp>
    </p:spTree>
    <p:extLst>
      <p:ext uri="{BB962C8B-B14F-4D97-AF65-F5344CB8AC3E}">
        <p14:creationId xmlns:p14="http://schemas.microsoft.com/office/powerpoint/2010/main" val="2528822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down)">
                                      <p:cBhvr>
                                        <p:cTn id="12" dur="500"/>
                                        <p:tgtEl>
                                          <p:spTgt spid="25"/>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down)">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44"/>
                                        </p:tgtEl>
                                        <p:attrNameLst>
                                          <p:attrName>style.visibility</p:attrName>
                                        </p:attrNameLst>
                                      </p:cBhvr>
                                      <p:to>
                                        <p:strVal val="visible"/>
                                      </p:to>
                                    </p:set>
                                    <p:animEffect transition="in" filter="wipe(down)">
                                      <p:cBhvr>
                                        <p:cTn id="20" dur="500"/>
                                        <p:tgtEl>
                                          <p:spTgt spid="44"/>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down)">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wipe(down)">
                                      <p:cBhvr>
                                        <p:cTn id="28" dur="500"/>
                                        <p:tgtEl>
                                          <p:spTgt spid="27"/>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down)">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45"/>
                                        </p:tgtEl>
                                        <p:attrNameLst>
                                          <p:attrName>style.visibility</p:attrName>
                                        </p:attrNameLst>
                                      </p:cBhvr>
                                      <p:to>
                                        <p:strVal val="visible"/>
                                      </p:to>
                                    </p:set>
                                    <p:animEffect transition="in" filter="wipe(down)">
                                      <p:cBhvr>
                                        <p:cTn id="36" dur="500"/>
                                        <p:tgtEl>
                                          <p:spTgt spid="45"/>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ipe(down)">
                                      <p:cBhvr>
                                        <p:cTn id="39" dur="500"/>
                                        <p:tgtEl>
                                          <p:spTgt spid="11"/>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wipe(down)">
                                      <p:cBhvr>
                                        <p:cTn id="44" dur="500"/>
                                        <p:tgtEl>
                                          <p:spTgt spid="29"/>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wipe(down)">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46"/>
                                        </p:tgtEl>
                                        <p:attrNameLst>
                                          <p:attrName>style.visibility</p:attrName>
                                        </p:attrNameLst>
                                      </p:cBhvr>
                                      <p:to>
                                        <p:strVal val="visible"/>
                                      </p:to>
                                    </p:set>
                                    <p:animEffect transition="in" filter="wipe(down)">
                                      <p:cBhvr>
                                        <p:cTn id="52" dur="500"/>
                                        <p:tgtEl>
                                          <p:spTgt spid="46"/>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wipe(down)">
                                      <p:cBhvr>
                                        <p:cTn id="55" dur="500"/>
                                        <p:tgtEl>
                                          <p:spTgt spid="13"/>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nodeType="click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wipe(down)">
                                      <p:cBhvr>
                                        <p:cTn id="60" dur="500"/>
                                        <p:tgtEl>
                                          <p:spTgt spid="31"/>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14"/>
                                        </p:tgtEl>
                                        <p:attrNameLst>
                                          <p:attrName>style.visibility</p:attrName>
                                        </p:attrNameLst>
                                      </p:cBhvr>
                                      <p:to>
                                        <p:strVal val="visible"/>
                                      </p:to>
                                    </p:set>
                                    <p:animEffect transition="in" filter="wipe(down)">
                                      <p:cBhvr>
                                        <p:cTn id="63" dur="500"/>
                                        <p:tgtEl>
                                          <p:spTgt spid="14"/>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nodeType="clickEffect">
                                  <p:stCondLst>
                                    <p:cond delay="0"/>
                                  </p:stCondLst>
                                  <p:childTnLst>
                                    <p:set>
                                      <p:cBhvr>
                                        <p:cTn id="67" dur="1" fill="hold">
                                          <p:stCondLst>
                                            <p:cond delay="0"/>
                                          </p:stCondLst>
                                        </p:cTn>
                                        <p:tgtEl>
                                          <p:spTgt spid="47"/>
                                        </p:tgtEl>
                                        <p:attrNameLst>
                                          <p:attrName>style.visibility</p:attrName>
                                        </p:attrNameLst>
                                      </p:cBhvr>
                                      <p:to>
                                        <p:strVal val="visible"/>
                                      </p:to>
                                    </p:set>
                                    <p:animEffect transition="in" filter="wipe(down)">
                                      <p:cBhvr>
                                        <p:cTn id="68" dur="500"/>
                                        <p:tgtEl>
                                          <p:spTgt spid="47"/>
                                        </p:tgtEl>
                                      </p:cBhvr>
                                    </p:animEffect>
                                  </p:childTnLst>
                                </p:cTn>
                              </p:par>
                              <p:par>
                                <p:cTn id="69" presetID="22" presetClass="entr" presetSubtype="4" fill="hold" grpId="0" nodeType="withEffect">
                                  <p:stCondLst>
                                    <p:cond delay="0"/>
                                  </p:stCondLst>
                                  <p:childTnLst>
                                    <p:set>
                                      <p:cBhvr>
                                        <p:cTn id="70" dur="1" fill="hold">
                                          <p:stCondLst>
                                            <p:cond delay="0"/>
                                          </p:stCondLst>
                                        </p:cTn>
                                        <p:tgtEl>
                                          <p:spTgt spid="15"/>
                                        </p:tgtEl>
                                        <p:attrNameLst>
                                          <p:attrName>style.visibility</p:attrName>
                                        </p:attrNameLst>
                                      </p:cBhvr>
                                      <p:to>
                                        <p:strVal val="visible"/>
                                      </p:to>
                                    </p:set>
                                    <p:animEffect transition="in" filter="wipe(down)">
                                      <p:cBhvr>
                                        <p:cTn id="71" dur="500"/>
                                        <p:tgtEl>
                                          <p:spTgt spid="15"/>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nodeType="clickEffect">
                                  <p:stCondLst>
                                    <p:cond delay="0"/>
                                  </p:stCondLst>
                                  <p:childTnLst>
                                    <p:set>
                                      <p:cBhvr>
                                        <p:cTn id="75" dur="1" fill="hold">
                                          <p:stCondLst>
                                            <p:cond delay="0"/>
                                          </p:stCondLst>
                                        </p:cTn>
                                        <p:tgtEl>
                                          <p:spTgt spid="33"/>
                                        </p:tgtEl>
                                        <p:attrNameLst>
                                          <p:attrName>style.visibility</p:attrName>
                                        </p:attrNameLst>
                                      </p:cBhvr>
                                      <p:to>
                                        <p:strVal val="visible"/>
                                      </p:to>
                                    </p:set>
                                    <p:animEffect transition="in" filter="wipe(down)">
                                      <p:cBhvr>
                                        <p:cTn id="76" dur="500"/>
                                        <p:tgtEl>
                                          <p:spTgt spid="33"/>
                                        </p:tgtEl>
                                      </p:cBhvr>
                                    </p:animEffect>
                                  </p:childTnLst>
                                </p:cTn>
                              </p:par>
                              <p:par>
                                <p:cTn id="77" presetID="22" presetClass="entr" presetSubtype="4" fill="hold" grpId="0" nodeType="withEffect">
                                  <p:stCondLst>
                                    <p:cond delay="0"/>
                                  </p:stCondLst>
                                  <p:childTnLst>
                                    <p:set>
                                      <p:cBhvr>
                                        <p:cTn id="78" dur="1" fill="hold">
                                          <p:stCondLst>
                                            <p:cond delay="0"/>
                                          </p:stCondLst>
                                        </p:cTn>
                                        <p:tgtEl>
                                          <p:spTgt spid="16"/>
                                        </p:tgtEl>
                                        <p:attrNameLst>
                                          <p:attrName>style.visibility</p:attrName>
                                        </p:attrNameLst>
                                      </p:cBhvr>
                                      <p:to>
                                        <p:strVal val="visible"/>
                                      </p:to>
                                    </p:set>
                                    <p:animEffect transition="in" filter="wipe(down)">
                                      <p:cBhvr>
                                        <p:cTn id="79" dur="500"/>
                                        <p:tgtEl>
                                          <p:spTgt spid="16"/>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4" fill="hold" grpId="0" nodeType="clickEffect">
                                  <p:stCondLst>
                                    <p:cond delay="0"/>
                                  </p:stCondLst>
                                  <p:childTnLst>
                                    <p:set>
                                      <p:cBhvr>
                                        <p:cTn id="83" dur="1" fill="hold">
                                          <p:stCondLst>
                                            <p:cond delay="0"/>
                                          </p:stCondLst>
                                        </p:cTn>
                                        <p:tgtEl>
                                          <p:spTgt spid="17"/>
                                        </p:tgtEl>
                                        <p:attrNameLst>
                                          <p:attrName>style.visibility</p:attrName>
                                        </p:attrNameLst>
                                      </p:cBhvr>
                                      <p:to>
                                        <p:strVal val="visible"/>
                                      </p:to>
                                    </p:set>
                                    <p:animEffect transition="in" filter="wipe(down)">
                                      <p:cBhvr>
                                        <p:cTn id="84" dur="500"/>
                                        <p:tgtEl>
                                          <p:spTgt spid="17"/>
                                        </p:tgtEl>
                                      </p:cBhvr>
                                    </p:animEffect>
                                  </p:childTnLst>
                                </p:cTn>
                              </p:par>
                              <p:par>
                                <p:cTn id="85" presetID="22" presetClass="entr" presetSubtype="4" fill="hold" nodeType="withEffect">
                                  <p:stCondLst>
                                    <p:cond delay="0"/>
                                  </p:stCondLst>
                                  <p:childTnLst>
                                    <p:set>
                                      <p:cBhvr>
                                        <p:cTn id="86" dur="1" fill="hold">
                                          <p:stCondLst>
                                            <p:cond delay="0"/>
                                          </p:stCondLst>
                                        </p:cTn>
                                        <p:tgtEl>
                                          <p:spTgt spid="48"/>
                                        </p:tgtEl>
                                        <p:attrNameLst>
                                          <p:attrName>style.visibility</p:attrName>
                                        </p:attrNameLst>
                                      </p:cBhvr>
                                      <p:to>
                                        <p:strVal val="visible"/>
                                      </p:to>
                                    </p:set>
                                    <p:animEffect transition="in" filter="wipe(down)">
                                      <p:cBhvr>
                                        <p:cTn id="87" dur="500"/>
                                        <p:tgtEl>
                                          <p:spTgt spid="48"/>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nodeType="clickEffect">
                                  <p:stCondLst>
                                    <p:cond delay="0"/>
                                  </p:stCondLst>
                                  <p:childTnLst>
                                    <p:set>
                                      <p:cBhvr>
                                        <p:cTn id="91" dur="1" fill="hold">
                                          <p:stCondLst>
                                            <p:cond delay="0"/>
                                          </p:stCondLst>
                                        </p:cTn>
                                        <p:tgtEl>
                                          <p:spTgt spid="35"/>
                                        </p:tgtEl>
                                        <p:attrNameLst>
                                          <p:attrName>style.visibility</p:attrName>
                                        </p:attrNameLst>
                                      </p:cBhvr>
                                      <p:to>
                                        <p:strVal val="visible"/>
                                      </p:to>
                                    </p:set>
                                    <p:animEffect transition="in" filter="wipe(down)">
                                      <p:cBhvr>
                                        <p:cTn id="92" dur="500"/>
                                        <p:tgtEl>
                                          <p:spTgt spid="35"/>
                                        </p:tgtEl>
                                      </p:cBhvr>
                                    </p:animEffect>
                                  </p:childTnLst>
                                </p:cTn>
                              </p:par>
                              <p:par>
                                <p:cTn id="93" presetID="22" presetClass="entr" presetSubtype="4" fill="hold" grpId="0" nodeType="withEffect">
                                  <p:stCondLst>
                                    <p:cond delay="0"/>
                                  </p:stCondLst>
                                  <p:childTnLst>
                                    <p:set>
                                      <p:cBhvr>
                                        <p:cTn id="94" dur="1" fill="hold">
                                          <p:stCondLst>
                                            <p:cond delay="0"/>
                                          </p:stCondLst>
                                        </p:cTn>
                                        <p:tgtEl>
                                          <p:spTgt spid="18"/>
                                        </p:tgtEl>
                                        <p:attrNameLst>
                                          <p:attrName>style.visibility</p:attrName>
                                        </p:attrNameLst>
                                      </p:cBhvr>
                                      <p:to>
                                        <p:strVal val="visible"/>
                                      </p:to>
                                    </p:set>
                                    <p:animEffect transition="in" filter="wipe(down)">
                                      <p:cBhvr>
                                        <p:cTn id="95" dur="500"/>
                                        <p:tgtEl>
                                          <p:spTgt spid="18"/>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4" fill="hold" nodeType="clickEffect">
                                  <p:stCondLst>
                                    <p:cond delay="0"/>
                                  </p:stCondLst>
                                  <p:childTnLst>
                                    <p:set>
                                      <p:cBhvr>
                                        <p:cTn id="99" dur="1" fill="hold">
                                          <p:stCondLst>
                                            <p:cond delay="0"/>
                                          </p:stCondLst>
                                        </p:cTn>
                                        <p:tgtEl>
                                          <p:spTgt spid="49"/>
                                        </p:tgtEl>
                                        <p:attrNameLst>
                                          <p:attrName>style.visibility</p:attrName>
                                        </p:attrNameLst>
                                      </p:cBhvr>
                                      <p:to>
                                        <p:strVal val="visible"/>
                                      </p:to>
                                    </p:set>
                                    <p:animEffect transition="in" filter="wipe(down)">
                                      <p:cBhvr>
                                        <p:cTn id="100" dur="500"/>
                                        <p:tgtEl>
                                          <p:spTgt spid="49"/>
                                        </p:tgtEl>
                                      </p:cBhvr>
                                    </p:animEffect>
                                  </p:childTnLst>
                                </p:cTn>
                              </p:par>
                              <p:par>
                                <p:cTn id="101" presetID="22" presetClass="entr" presetSubtype="4" fill="hold" grpId="0" nodeType="withEffect">
                                  <p:stCondLst>
                                    <p:cond delay="0"/>
                                  </p:stCondLst>
                                  <p:childTnLst>
                                    <p:set>
                                      <p:cBhvr>
                                        <p:cTn id="102" dur="1" fill="hold">
                                          <p:stCondLst>
                                            <p:cond delay="0"/>
                                          </p:stCondLst>
                                        </p:cTn>
                                        <p:tgtEl>
                                          <p:spTgt spid="19"/>
                                        </p:tgtEl>
                                        <p:attrNameLst>
                                          <p:attrName>style.visibility</p:attrName>
                                        </p:attrNameLst>
                                      </p:cBhvr>
                                      <p:to>
                                        <p:strVal val="visible"/>
                                      </p:to>
                                    </p:set>
                                    <p:animEffect transition="in" filter="wipe(down)">
                                      <p:cBhvr>
                                        <p:cTn id="10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lgn="l"/>
            <a:r>
              <a:rPr lang="en-US"/>
              <a:t>Kalyan Reddy Daida</a:t>
            </a:r>
            <a:endParaRPr lang="en-GB" dirty="0"/>
          </a:p>
        </p:txBody>
      </p:sp>
      <p:sp>
        <p:nvSpPr>
          <p:cNvPr id="3" name="Content Placeholder 2"/>
          <p:cNvSpPr>
            <a:spLocks noGrp="1"/>
          </p:cNvSpPr>
          <p:nvPr>
            <p:ph idx="1"/>
          </p:nvPr>
        </p:nvSpPr>
        <p:spPr>
          <a:xfrm>
            <a:off x="418183" y="2521039"/>
            <a:ext cx="6992251" cy="907961"/>
          </a:xfrm>
        </p:spPr>
        <p:txBody>
          <a:bodyPr>
            <a:noAutofit/>
          </a:bodyPr>
          <a:lstStyle/>
          <a:p>
            <a:pPr marL="0" indent="0" algn="ctr">
              <a:buNone/>
            </a:pPr>
            <a:r>
              <a:rPr lang="en-US" sz="5833" b="1" dirty="0">
                <a:solidFill>
                  <a:schemeClr val="accent6">
                    <a:lumMod val="75000"/>
                  </a:schemeClr>
                </a:solidFill>
              </a:rPr>
              <a:t>Docker</a:t>
            </a:r>
          </a:p>
          <a:p>
            <a:pPr marL="0" indent="0" algn="ctr">
              <a:buNone/>
            </a:pPr>
            <a:r>
              <a:rPr lang="en-US" sz="5833" b="1" dirty="0">
                <a:solidFill>
                  <a:srgbClr val="00B050"/>
                </a:solidFill>
              </a:rPr>
              <a:t>Architecture</a:t>
            </a:r>
          </a:p>
        </p:txBody>
      </p:sp>
      <p:pic>
        <p:nvPicPr>
          <p:cNvPr id="4" name="Picture 3">
            <a:extLst>
              <a:ext uri="{FF2B5EF4-FFF2-40B4-BE49-F238E27FC236}">
                <a16:creationId xmlns:a16="http://schemas.microsoft.com/office/drawing/2014/main" id="{D45A5794-3F82-2044-94EE-3A964AC1E320}"/>
              </a:ext>
            </a:extLst>
          </p:cNvPr>
          <p:cNvPicPr>
            <a:picLocks noChangeAspect="1"/>
          </p:cNvPicPr>
          <p:nvPr/>
        </p:nvPicPr>
        <p:blipFill>
          <a:blip r:embed="rId2"/>
          <a:stretch>
            <a:fillRect/>
          </a:stretch>
        </p:blipFill>
        <p:spPr>
          <a:xfrm>
            <a:off x="7540987" y="1797475"/>
            <a:ext cx="3580068" cy="3580068"/>
          </a:xfrm>
          <a:prstGeom prst="rect">
            <a:avLst/>
          </a:prstGeom>
        </p:spPr>
      </p:pic>
    </p:spTree>
    <p:extLst>
      <p:ext uri="{BB962C8B-B14F-4D97-AF65-F5344CB8AC3E}">
        <p14:creationId xmlns:p14="http://schemas.microsoft.com/office/powerpoint/2010/main" val="1418329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D050AE0-22AB-A44E-A8B8-9914899E3D4F}"/>
              </a:ext>
            </a:extLst>
          </p:cNvPr>
          <p:cNvSpPr>
            <a:spLocks noGrp="1"/>
          </p:cNvSpPr>
          <p:nvPr>
            <p:ph type="ftr" sz="quarter" idx="10"/>
          </p:nvPr>
        </p:nvSpPr>
        <p:spPr/>
        <p:txBody>
          <a:bodyPr/>
          <a:lstStyle/>
          <a:p>
            <a:pPr algn="l"/>
            <a:r>
              <a:rPr lang="en-US"/>
              <a:t>Kalyan Reddy Daida</a:t>
            </a:r>
            <a:endParaRPr lang="en-GB" dirty="0"/>
          </a:p>
        </p:txBody>
      </p:sp>
      <p:sp>
        <p:nvSpPr>
          <p:cNvPr id="20" name="Rectangle 19">
            <a:extLst>
              <a:ext uri="{FF2B5EF4-FFF2-40B4-BE49-F238E27FC236}">
                <a16:creationId xmlns:a16="http://schemas.microsoft.com/office/drawing/2014/main" id="{888A30AD-B593-7541-9C46-C827D850C798}"/>
              </a:ext>
            </a:extLst>
          </p:cNvPr>
          <p:cNvSpPr/>
          <p:nvPr/>
        </p:nvSpPr>
        <p:spPr>
          <a:xfrm>
            <a:off x="8501748" y="1447800"/>
            <a:ext cx="3505200" cy="38494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21" name="Rectangle 20">
            <a:extLst>
              <a:ext uri="{FF2B5EF4-FFF2-40B4-BE49-F238E27FC236}">
                <a16:creationId xmlns:a16="http://schemas.microsoft.com/office/drawing/2014/main" id="{C86248FF-1EE2-6248-9DA2-20AACA51E4CC}"/>
              </a:ext>
            </a:extLst>
          </p:cNvPr>
          <p:cNvSpPr/>
          <p:nvPr/>
        </p:nvSpPr>
        <p:spPr>
          <a:xfrm>
            <a:off x="8686806" y="2879426"/>
            <a:ext cx="1175658" cy="203562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22" name="Rectangle 21">
            <a:extLst>
              <a:ext uri="{FF2B5EF4-FFF2-40B4-BE49-F238E27FC236}">
                <a16:creationId xmlns:a16="http://schemas.microsoft.com/office/drawing/2014/main" id="{C277CD22-4E0E-E149-8AB0-CCA6EA9BAB43}"/>
              </a:ext>
            </a:extLst>
          </p:cNvPr>
          <p:cNvSpPr/>
          <p:nvPr/>
        </p:nvSpPr>
        <p:spPr>
          <a:xfrm>
            <a:off x="10588178" y="2879425"/>
            <a:ext cx="1175658" cy="204651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23" name="TextBox 22">
            <a:extLst>
              <a:ext uri="{FF2B5EF4-FFF2-40B4-BE49-F238E27FC236}">
                <a16:creationId xmlns:a16="http://schemas.microsoft.com/office/drawing/2014/main" id="{53F0C538-AD6D-3749-BECC-F2427A64C3D7}"/>
              </a:ext>
            </a:extLst>
          </p:cNvPr>
          <p:cNvSpPr txBox="1"/>
          <p:nvPr/>
        </p:nvSpPr>
        <p:spPr>
          <a:xfrm>
            <a:off x="9641984" y="4938173"/>
            <a:ext cx="1133259" cy="323165"/>
          </a:xfrm>
          <a:prstGeom prst="rect">
            <a:avLst/>
          </a:prstGeom>
          <a:noFill/>
        </p:spPr>
        <p:txBody>
          <a:bodyPr wrap="none" rtlCol="0">
            <a:spAutoFit/>
          </a:bodyPr>
          <a:lstStyle/>
          <a:p>
            <a:r>
              <a:rPr lang="en-US" sz="1500" dirty="0">
                <a:solidFill>
                  <a:schemeClr val="bg1"/>
                </a:solidFill>
              </a:rPr>
              <a:t>Docker Host</a:t>
            </a:r>
          </a:p>
        </p:txBody>
      </p:sp>
      <p:sp>
        <p:nvSpPr>
          <p:cNvPr id="24" name="TextBox 23">
            <a:extLst>
              <a:ext uri="{FF2B5EF4-FFF2-40B4-BE49-F238E27FC236}">
                <a16:creationId xmlns:a16="http://schemas.microsoft.com/office/drawing/2014/main" id="{EC4D1F20-0A74-7D42-999C-A4CBBF56FB15}"/>
              </a:ext>
            </a:extLst>
          </p:cNvPr>
          <p:cNvSpPr txBox="1"/>
          <p:nvPr/>
        </p:nvSpPr>
        <p:spPr>
          <a:xfrm>
            <a:off x="8774343" y="4566865"/>
            <a:ext cx="737702" cy="323165"/>
          </a:xfrm>
          <a:prstGeom prst="rect">
            <a:avLst/>
          </a:prstGeom>
          <a:noFill/>
        </p:spPr>
        <p:txBody>
          <a:bodyPr wrap="none" rtlCol="0">
            <a:spAutoFit/>
          </a:bodyPr>
          <a:lstStyle/>
          <a:p>
            <a:r>
              <a:rPr lang="en-US" sz="1500" dirty="0"/>
              <a:t>Images</a:t>
            </a:r>
          </a:p>
        </p:txBody>
      </p:sp>
      <p:sp>
        <p:nvSpPr>
          <p:cNvPr id="25" name="TextBox 24">
            <a:extLst>
              <a:ext uri="{FF2B5EF4-FFF2-40B4-BE49-F238E27FC236}">
                <a16:creationId xmlns:a16="http://schemas.microsoft.com/office/drawing/2014/main" id="{1CDD2233-4238-2040-99B5-64B944F974E3}"/>
              </a:ext>
            </a:extLst>
          </p:cNvPr>
          <p:cNvSpPr txBox="1"/>
          <p:nvPr/>
        </p:nvSpPr>
        <p:spPr>
          <a:xfrm>
            <a:off x="10587765" y="4566864"/>
            <a:ext cx="1022011" cy="323165"/>
          </a:xfrm>
          <a:prstGeom prst="rect">
            <a:avLst/>
          </a:prstGeom>
          <a:noFill/>
        </p:spPr>
        <p:txBody>
          <a:bodyPr wrap="none" rtlCol="0">
            <a:spAutoFit/>
          </a:bodyPr>
          <a:lstStyle/>
          <a:p>
            <a:r>
              <a:rPr lang="en-US" sz="1500" dirty="0"/>
              <a:t>Containers</a:t>
            </a:r>
          </a:p>
        </p:txBody>
      </p:sp>
      <p:sp>
        <p:nvSpPr>
          <p:cNvPr id="26" name="Rectangle 25">
            <a:extLst>
              <a:ext uri="{FF2B5EF4-FFF2-40B4-BE49-F238E27FC236}">
                <a16:creationId xmlns:a16="http://schemas.microsoft.com/office/drawing/2014/main" id="{94C26E6B-24A0-D347-B042-574888550A58}"/>
              </a:ext>
            </a:extLst>
          </p:cNvPr>
          <p:cNvSpPr/>
          <p:nvPr/>
        </p:nvSpPr>
        <p:spPr>
          <a:xfrm>
            <a:off x="8763006" y="3197376"/>
            <a:ext cx="1012372" cy="39188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Image-1</a:t>
            </a:r>
          </a:p>
        </p:txBody>
      </p:sp>
      <p:sp>
        <p:nvSpPr>
          <p:cNvPr id="27" name="Rectangle 26">
            <a:extLst>
              <a:ext uri="{FF2B5EF4-FFF2-40B4-BE49-F238E27FC236}">
                <a16:creationId xmlns:a16="http://schemas.microsoft.com/office/drawing/2014/main" id="{4B7C98B6-EB89-2143-915B-617D196322A4}"/>
              </a:ext>
            </a:extLst>
          </p:cNvPr>
          <p:cNvSpPr/>
          <p:nvPr/>
        </p:nvSpPr>
        <p:spPr>
          <a:xfrm>
            <a:off x="8763006" y="3891796"/>
            <a:ext cx="1012372" cy="39188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Image-2</a:t>
            </a:r>
          </a:p>
        </p:txBody>
      </p:sp>
      <p:sp>
        <p:nvSpPr>
          <p:cNvPr id="28" name="Rectangle 27">
            <a:extLst>
              <a:ext uri="{FF2B5EF4-FFF2-40B4-BE49-F238E27FC236}">
                <a16:creationId xmlns:a16="http://schemas.microsoft.com/office/drawing/2014/main" id="{FB8F9173-2712-964B-9CD7-6664DA46303C}"/>
              </a:ext>
            </a:extLst>
          </p:cNvPr>
          <p:cNvSpPr/>
          <p:nvPr/>
        </p:nvSpPr>
        <p:spPr>
          <a:xfrm>
            <a:off x="10669820" y="3186618"/>
            <a:ext cx="1012372" cy="39188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50" dirty="0"/>
              <a:t>Container-11</a:t>
            </a:r>
          </a:p>
        </p:txBody>
      </p:sp>
      <p:sp>
        <p:nvSpPr>
          <p:cNvPr id="29" name="Rectangle 28">
            <a:extLst>
              <a:ext uri="{FF2B5EF4-FFF2-40B4-BE49-F238E27FC236}">
                <a16:creationId xmlns:a16="http://schemas.microsoft.com/office/drawing/2014/main" id="{F358C0D6-0D64-314B-8CFE-5188F8B23969}"/>
              </a:ext>
            </a:extLst>
          </p:cNvPr>
          <p:cNvSpPr/>
          <p:nvPr/>
        </p:nvSpPr>
        <p:spPr>
          <a:xfrm>
            <a:off x="10684038" y="3887626"/>
            <a:ext cx="1012372" cy="39188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50" dirty="0"/>
              <a:t>Container-21</a:t>
            </a:r>
          </a:p>
        </p:txBody>
      </p:sp>
      <p:cxnSp>
        <p:nvCxnSpPr>
          <p:cNvPr id="35" name="Straight Arrow Connector 34">
            <a:extLst>
              <a:ext uri="{FF2B5EF4-FFF2-40B4-BE49-F238E27FC236}">
                <a16:creationId xmlns:a16="http://schemas.microsoft.com/office/drawing/2014/main" id="{0B5E3AD3-B7FD-5A4F-B9FE-EE94E52E2473}"/>
              </a:ext>
            </a:extLst>
          </p:cNvPr>
          <p:cNvCxnSpPr>
            <a:stCxn id="26" idx="3"/>
            <a:endCxn id="28" idx="1"/>
          </p:cNvCxnSpPr>
          <p:nvPr/>
        </p:nvCxnSpPr>
        <p:spPr>
          <a:xfrm flipV="1">
            <a:off x="9775378" y="3382561"/>
            <a:ext cx="894443" cy="107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03001585-50B8-2C4D-97E3-C647DCBCCDC1}"/>
              </a:ext>
            </a:extLst>
          </p:cNvPr>
          <p:cNvCxnSpPr>
            <a:cxnSpLocks/>
            <a:stCxn id="27" idx="3"/>
            <a:endCxn id="29" idx="1"/>
          </p:cNvCxnSpPr>
          <p:nvPr/>
        </p:nvCxnSpPr>
        <p:spPr>
          <a:xfrm flipV="1">
            <a:off x="9775378" y="4083569"/>
            <a:ext cx="908661" cy="41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1" name="Title 3">
            <a:extLst>
              <a:ext uri="{FF2B5EF4-FFF2-40B4-BE49-F238E27FC236}">
                <a16:creationId xmlns:a16="http://schemas.microsoft.com/office/drawing/2014/main" id="{37A14BEF-0B2A-EE47-87AB-EDA848A7F597}"/>
              </a:ext>
            </a:extLst>
          </p:cNvPr>
          <p:cNvSpPr>
            <a:spLocks noGrp="1"/>
          </p:cNvSpPr>
          <p:nvPr>
            <p:ph type="title"/>
          </p:nvPr>
        </p:nvSpPr>
        <p:spPr>
          <a:xfrm>
            <a:off x="838200" y="-99235"/>
            <a:ext cx="10515600" cy="990709"/>
          </a:xfrm>
        </p:spPr>
        <p:txBody>
          <a:bodyPr/>
          <a:lstStyle/>
          <a:p>
            <a:r>
              <a:rPr lang="en-US" dirty="0"/>
              <a:t>Docker - Terminology</a:t>
            </a:r>
          </a:p>
        </p:txBody>
      </p:sp>
      <p:sp>
        <p:nvSpPr>
          <p:cNvPr id="53" name="Rectangle 52">
            <a:extLst>
              <a:ext uri="{FF2B5EF4-FFF2-40B4-BE49-F238E27FC236}">
                <a16:creationId xmlns:a16="http://schemas.microsoft.com/office/drawing/2014/main" id="{525098B8-37FA-9240-9DE5-8864605A5C69}"/>
              </a:ext>
            </a:extLst>
          </p:cNvPr>
          <p:cNvSpPr/>
          <p:nvPr/>
        </p:nvSpPr>
        <p:spPr>
          <a:xfrm>
            <a:off x="8730437" y="2256656"/>
            <a:ext cx="3047823" cy="42586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Docker Daemon</a:t>
            </a:r>
          </a:p>
        </p:txBody>
      </p:sp>
      <p:sp>
        <p:nvSpPr>
          <p:cNvPr id="55" name="Content Placeholder 2">
            <a:extLst>
              <a:ext uri="{FF2B5EF4-FFF2-40B4-BE49-F238E27FC236}">
                <a16:creationId xmlns:a16="http://schemas.microsoft.com/office/drawing/2014/main" id="{A506B716-A931-9B4D-BDB6-D8ED7C563DF6}"/>
              </a:ext>
            </a:extLst>
          </p:cNvPr>
          <p:cNvSpPr>
            <a:spLocks noGrp="1"/>
          </p:cNvSpPr>
          <p:nvPr>
            <p:ph idx="1"/>
          </p:nvPr>
        </p:nvSpPr>
        <p:spPr>
          <a:xfrm>
            <a:off x="185052" y="891474"/>
            <a:ext cx="8073583" cy="5427838"/>
          </a:xfrm>
        </p:spPr>
        <p:txBody>
          <a:bodyPr>
            <a:normAutofit fontScale="62500" lnSpcReduction="20000"/>
          </a:bodyPr>
          <a:lstStyle/>
          <a:p>
            <a:r>
              <a:rPr lang="en-US" dirty="0">
                <a:solidFill>
                  <a:schemeClr val="accent6">
                    <a:lumMod val="75000"/>
                  </a:schemeClr>
                </a:solidFill>
              </a:rPr>
              <a:t>Docker Daemon</a:t>
            </a:r>
          </a:p>
          <a:p>
            <a:pPr lvl="1"/>
            <a:r>
              <a:rPr lang="en-IN" dirty="0"/>
              <a:t>The Docker daemon (</a:t>
            </a:r>
            <a:r>
              <a:rPr lang="en-IN" dirty="0" err="1">
                <a:solidFill>
                  <a:srgbClr val="0070C0"/>
                </a:solidFill>
              </a:rPr>
              <a:t>dockerd</a:t>
            </a:r>
            <a:r>
              <a:rPr lang="en-IN" dirty="0"/>
              <a:t>) listens for Docker API requests and manages Docker objects such as images, containers, networks, and volumes.</a:t>
            </a:r>
          </a:p>
          <a:p>
            <a:r>
              <a:rPr lang="en-IN" dirty="0">
                <a:solidFill>
                  <a:schemeClr val="accent6">
                    <a:lumMod val="75000"/>
                  </a:schemeClr>
                </a:solidFill>
              </a:rPr>
              <a:t>Docker Client</a:t>
            </a:r>
          </a:p>
          <a:p>
            <a:pPr lvl="1"/>
            <a:r>
              <a:rPr lang="en-IN" dirty="0"/>
              <a:t>Docker client </a:t>
            </a:r>
            <a:r>
              <a:rPr lang="en-IN" dirty="0">
                <a:solidFill>
                  <a:srgbClr val="0070C0"/>
                </a:solidFill>
              </a:rPr>
              <a:t>can be present on </a:t>
            </a:r>
            <a:r>
              <a:rPr lang="en-IN" dirty="0"/>
              <a:t>either Docker Host or any other machine. </a:t>
            </a:r>
            <a:endParaRPr lang="en-US" dirty="0"/>
          </a:p>
          <a:p>
            <a:pPr lvl="1"/>
            <a:r>
              <a:rPr lang="en-IN" dirty="0"/>
              <a:t>The Docker client (</a:t>
            </a:r>
            <a:r>
              <a:rPr lang="en-IN" dirty="0">
                <a:solidFill>
                  <a:srgbClr val="0070C0"/>
                </a:solidFill>
              </a:rPr>
              <a:t>docker</a:t>
            </a:r>
            <a:r>
              <a:rPr lang="en-IN" dirty="0"/>
              <a:t>) is the primary way that many Docker users interact with Docker. </a:t>
            </a:r>
          </a:p>
          <a:p>
            <a:pPr lvl="1"/>
            <a:r>
              <a:rPr lang="en-IN" dirty="0"/>
              <a:t>When you use commands such as </a:t>
            </a:r>
            <a:r>
              <a:rPr lang="en-IN" dirty="0">
                <a:solidFill>
                  <a:srgbClr val="C00000"/>
                </a:solidFill>
              </a:rPr>
              <a:t>docker run</a:t>
            </a:r>
            <a:r>
              <a:rPr lang="en-IN" dirty="0"/>
              <a:t>, the client sends these commands to </a:t>
            </a:r>
            <a:r>
              <a:rPr lang="en-IN" dirty="0" err="1">
                <a:solidFill>
                  <a:srgbClr val="0070C0"/>
                </a:solidFill>
              </a:rPr>
              <a:t>dockerd</a:t>
            </a:r>
            <a:r>
              <a:rPr lang="en-IN" dirty="0">
                <a:solidFill>
                  <a:srgbClr val="0070C0"/>
                </a:solidFill>
              </a:rPr>
              <a:t> (Docker Daemon)</a:t>
            </a:r>
            <a:r>
              <a:rPr lang="en-IN" dirty="0"/>
              <a:t>, which carries them out. </a:t>
            </a:r>
          </a:p>
          <a:p>
            <a:pPr lvl="1"/>
            <a:r>
              <a:rPr lang="en-IN" dirty="0"/>
              <a:t>The docker command uses the </a:t>
            </a:r>
            <a:r>
              <a:rPr lang="en-IN" dirty="0">
                <a:solidFill>
                  <a:srgbClr val="0070C0"/>
                </a:solidFill>
              </a:rPr>
              <a:t>Docker API</a:t>
            </a:r>
            <a:r>
              <a:rPr lang="en-IN" dirty="0"/>
              <a:t>. </a:t>
            </a:r>
          </a:p>
          <a:p>
            <a:pPr lvl="1"/>
            <a:r>
              <a:rPr lang="en-IN" dirty="0"/>
              <a:t>The Docker client can communicate with more than one daemon.</a:t>
            </a:r>
          </a:p>
          <a:p>
            <a:r>
              <a:rPr lang="en-IN" dirty="0">
                <a:solidFill>
                  <a:schemeClr val="accent6">
                    <a:lumMod val="75000"/>
                  </a:schemeClr>
                </a:solidFill>
              </a:rPr>
              <a:t>Docker Images</a:t>
            </a:r>
          </a:p>
          <a:p>
            <a:pPr lvl="1"/>
            <a:r>
              <a:rPr lang="en-IN" dirty="0"/>
              <a:t>An </a:t>
            </a:r>
            <a:r>
              <a:rPr lang="en-IN" i="1" dirty="0"/>
              <a:t>image</a:t>
            </a:r>
            <a:r>
              <a:rPr lang="en-IN" dirty="0"/>
              <a:t> is a </a:t>
            </a:r>
            <a:r>
              <a:rPr lang="en-IN" dirty="0">
                <a:solidFill>
                  <a:srgbClr val="0070C0"/>
                </a:solidFill>
              </a:rPr>
              <a:t>read-only template </a:t>
            </a:r>
            <a:r>
              <a:rPr lang="en-IN" dirty="0"/>
              <a:t>with instructions for creating a Docker container.</a:t>
            </a:r>
          </a:p>
          <a:p>
            <a:pPr lvl="1"/>
            <a:r>
              <a:rPr lang="en-IN" dirty="0"/>
              <a:t>Often, </a:t>
            </a:r>
            <a:r>
              <a:rPr lang="en-IN" dirty="0">
                <a:solidFill>
                  <a:srgbClr val="0070C0"/>
                </a:solidFill>
              </a:rPr>
              <a:t>an image is </a:t>
            </a:r>
            <a:r>
              <a:rPr lang="en-IN" i="1" dirty="0">
                <a:solidFill>
                  <a:srgbClr val="0070C0"/>
                </a:solidFill>
              </a:rPr>
              <a:t>based on</a:t>
            </a:r>
            <a:r>
              <a:rPr lang="en-IN" dirty="0">
                <a:solidFill>
                  <a:srgbClr val="0070C0"/>
                </a:solidFill>
              </a:rPr>
              <a:t> another image</a:t>
            </a:r>
            <a:r>
              <a:rPr lang="en-IN" dirty="0"/>
              <a:t>, with some additional customization. </a:t>
            </a:r>
          </a:p>
          <a:p>
            <a:pPr lvl="1"/>
            <a:r>
              <a:rPr lang="en-IN" dirty="0"/>
              <a:t>For example, we may build an image which is based on the ubuntu image, but installs the Apache web server and our application, as well as the configuration details needed to make our application run.</a:t>
            </a:r>
          </a:p>
          <a:p>
            <a:r>
              <a:rPr lang="en-IN" dirty="0">
                <a:solidFill>
                  <a:schemeClr val="accent6">
                    <a:lumMod val="75000"/>
                  </a:schemeClr>
                </a:solidFill>
              </a:rPr>
              <a:t>Docker Containers</a:t>
            </a:r>
          </a:p>
          <a:p>
            <a:pPr lvl="1"/>
            <a:r>
              <a:rPr lang="en-IN" dirty="0"/>
              <a:t>A container is a </a:t>
            </a:r>
            <a:r>
              <a:rPr lang="en-IN" dirty="0">
                <a:solidFill>
                  <a:srgbClr val="0070C0"/>
                </a:solidFill>
              </a:rPr>
              <a:t>runnable instance </a:t>
            </a:r>
            <a:r>
              <a:rPr lang="en-IN" dirty="0"/>
              <a:t>of an image. </a:t>
            </a:r>
          </a:p>
          <a:p>
            <a:pPr lvl="1"/>
            <a:r>
              <a:rPr lang="en-IN" dirty="0"/>
              <a:t>We can </a:t>
            </a:r>
            <a:r>
              <a:rPr lang="en-IN" dirty="0">
                <a:solidFill>
                  <a:srgbClr val="0070C0"/>
                </a:solidFill>
              </a:rPr>
              <a:t>create, start, stop, move, or delete </a:t>
            </a:r>
            <a:r>
              <a:rPr lang="en-IN" dirty="0"/>
              <a:t>a container using the Docker API or CLI. </a:t>
            </a:r>
          </a:p>
          <a:p>
            <a:pPr lvl="1"/>
            <a:r>
              <a:rPr lang="en-IN" dirty="0"/>
              <a:t>We can </a:t>
            </a:r>
            <a:r>
              <a:rPr lang="en-IN" dirty="0">
                <a:solidFill>
                  <a:srgbClr val="0070C0"/>
                </a:solidFill>
              </a:rPr>
              <a:t>connect</a:t>
            </a:r>
            <a:r>
              <a:rPr lang="en-IN" dirty="0"/>
              <a:t> a container to one or more networks, attach storage to it, or even create a new image based on its current state.</a:t>
            </a:r>
          </a:p>
          <a:p>
            <a:pPr lvl="1"/>
            <a:r>
              <a:rPr lang="en-IN" dirty="0"/>
              <a:t>When a container is </a:t>
            </a:r>
            <a:r>
              <a:rPr lang="en-IN" dirty="0">
                <a:solidFill>
                  <a:srgbClr val="0070C0"/>
                </a:solidFill>
              </a:rPr>
              <a:t>removed</a:t>
            </a:r>
            <a:r>
              <a:rPr lang="en-IN" dirty="0"/>
              <a:t>, any changes to its state that are not stored in </a:t>
            </a:r>
            <a:r>
              <a:rPr lang="en-IN" dirty="0">
                <a:solidFill>
                  <a:srgbClr val="0070C0"/>
                </a:solidFill>
              </a:rPr>
              <a:t>persistent</a:t>
            </a:r>
            <a:r>
              <a:rPr lang="en-IN" dirty="0"/>
              <a:t> </a:t>
            </a:r>
            <a:r>
              <a:rPr lang="en-IN" dirty="0">
                <a:solidFill>
                  <a:srgbClr val="0070C0"/>
                </a:solidFill>
              </a:rPr>
              <a:t>storage</a:t>
            </a:r>
            <a:r>
              <a:rPr lang="en-IN" dirty="0"/>
              <a:t> </a:t>
            </a:r>
            <a:r>
              <a:rPr lang="en-IN" dirty="0">
                <a:solidFill>
                  <a:srgbClr val="0070C0"/>
                </a:solidFill>
              </a:rPr>
              <a:t>disappear</a:t>
            </a:r>
            <a:r>
              <a:rPr lang="en-IN" dirty="0"/>
              <a:t>.</a:t>
            </a:r>
          </a:p>
          <a:p>
            <a:pPr lvl="1"/>
            <a:endParaRPr lang="en-IN" dirty="0"/>
          </a:p>
        </p:txBody>
      </p:sp>
      <p:sp>
        <p:nvSpPr>
          <p:cNvPr id="58" name="Rectangle 57">
            <a:extLst>
              <a:ext uri="{FF2B5EF4-FFF2-40B4-BE49-F238E27FC236}">
                <a16:creationId xmlns:a16="http://schemas.microsoft.com/office/drawing/2014/main" id="{6AF234AC-D5AB-3C40-8D43-58B4B4E32AC0}"/>
              </a:ext>
            </a:extLst>
          </p:cNvPr>
          <p:cNvSpPr/>
          <p:nvPr/>
        </p:nvSpPr>
        <p:spPr>
          <a:xfrm>
            <a:off x="8716013" y="1677198"/>
            <a:ext cx="3047823" cy="42586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Docker Client (Optional)</a:t>
            </a:r>
          </a:p>
        </p:txBody>
      </p:sp>
    </p:spTree>
    <p:extLst>
      <p:ext uri="{BB962C8B-B14F-4D97-AF65-F5344CB8AC3E}">
        <p14:creationId xmlns:p14="http://schemas.microsoft.com/office/powerpoint/2010/main" val="826908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down)">
                                      <p:cBhvr>
                                        <p:cTn id="7" dur="500"/>
                                        <p:tgtEl>
                                          <p:spTgt spid="2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wipe(down)">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53"/>
                                        </p:tgtEl>
                                        <p:attrNameLst>
                                          <p:attrName>style.visibility</p:attrName>
                                        </p:attrNameLst>
                                      </p:cBhvr>
                                      <p:to>
                                        <p:strVal val="visible"/>
                                      </p:to>
                                    </p:set>
                                    <p:animEffect transition="in" filter="wipe(down)">
                                      <p:cBhvr>
                                        <p:cTn id="15" dur="500"/>
                                        <p:tgtEl>
                                          <p:spTgt spid="53"/>
                                        </p:tgtEl>
                                      </p:cBhvr>
                                    </p:animEffect>
                                  </p:childTnLst>
                                </p:cTn>
                              </p:par>
                              <p:par>
                                <p:cTn id="16" presetID="22" presetClass="entr" presetSubtype="4" fill="hold" nodeType="withEffect">
                                  <p:stCondLst>
                                    <p:cond delay="0"/>
                                  </p:stCondLst>
                                  <p:childTnLst>
                                    <p:set>
                                      <p:cBhvr>
                                        <p:cTn id="17" dur="1" fill="hold">
                                          <p:stCondLst>
                                            <p:cond delay="0"/>
                                          </p:stCondLst>
                                        </p:cTn>
                                        <p:tgtEl>
                                          <p:spTgt spid="55">
                                            <p:txEl>
                                              <p:pRg st="0" end="0"/>
                                            </p:txEl>
                                          </p:spTgt>
                                        </p:tgtEl>
                                        <p:attrNameLst>
                                          <p:attrName>style.visibility</p:attrName>
                                        </p:attrNameLst>
                                      </p:cBhvr>
                                      <p:to>
                                        <p:strVal val="visible"/>
                                      </p:to>
                                    </p:set>
                                    <p:animEffect transition="in" filter="wipe(down)">
                                      <p:cBhvr>
                                        <p:cTn id="18" dur="500"/>
                                        <p:tgtEl>
                                          <p:spTgt spid="55">
                                            <p:txEl>
                                              <p:pRg st="0" end="0"/>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55">
                                            <p:txEl>
                                              <p:pRg st="1" end="1"/>
                                            </p:txEl>
                                          </p:spTgt>
                                        </p:tgtEl>
                                        <p:attrNameLst>
                                          <p:attrName>style.visibility</p:attrName>
                                        </p:attrNameLst>
                                      </p:cBhvr>
                                      <p:to>
                                        <p:strVal val="visible"/>
                                      </p:to>
                                    </p:set>
                                    <p:animEffect transition="in" filter="wipe(down)">
                                      <p:cBhvr>
                                        <p:cTn id="21" dur="500"/>
                                        <p:tgtEl>
                                          <p:spTgt spid="55">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55">
                                            <p:txEl>
                                              <p:pRg st="2" end="2"/>
                                            </p:txEl>
                                          </p:spTgt>
                                        </p:tgtEl>
                                        <p:attrNameLst>
                                          <p:attrName>style.visibility</p:attrName>
                                        </p:attrNameLst>
                                      </p:cBhvr>
                                      <p:to>
                                        <p:strVal val="visible"/>
                                      </p:to>
                                    </p:set>
                                    <p:animEffect transition="in" filter="wipe(down)">
                                      <p:cBhvr>
                                        <p:cTn id="26" dur="500"/>
                                        <p:tgtEl>
                                          <p:spTgt spid="55">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55">
                                            <p:txEl>
                                              <p:pRg st="3" end="3"/>
                                            </p:txEl>
                                          </p:spTgt>
                                        </p:tgtEl>
                                        <p:attrNameLst>
                                          <p:attrName>style.visibility</p:attrName>
                                        </p:attrNameLst>
                                      </p:cBhvr>
                                      <p:to>
                                        <p:strVal val="visible"/>
                                      </p:to>
                                    </p:set>
                                    <p:animEffect transition="in" filter="wipe(down)">
                                      <p:cBhvr>
                                        <p:cTn id="31" dur="500"/>
                                        <p:tgtEl>
                                          <p:spTgt spid="55">
                                            <p:txEl>
                                              <p:pRg st="3" end="3"/>
                                            </p:txEl>
                                          </p:spTgt>
                                        </p:tgtEl>
                                      </p:cBhvr>
                                    </p:animEffect>
                                  </p:childTnLst>
                                </p:cTn>
                              </p:par>
                              <p:par>
                                <p:cTn id="32" presetID="22" presetClass="entr" presetSubtype="4" fill="hold" nodeType="withEffect">
                                  <p:stCondLst>
                                    <p:cond delay="0"/>
                                  </p:stCondLst>
                                  <p:childTnLst>
                                    <p:set>
                                      <p:cBhvr>
                                        <p:cTn id="33" dur="1" fill="hold">
                                          <p:stCondLst>
                                            <p:cond delay="0"/>
                                          </p:stCondLst>
                                        </p:cTn>
                                        <p:tgtEl>
                                          <p:spTgt spid="55">
                                            <p:txEl>
                                              <p:pRg st="4" end="4"/>
                                            </p:txEl>
                                          </p:spTgt>
                                        </p:tgtEl>
                                        <p:attrNameLst>
                                          <p:attrName>style.visibility</p:attrName>
                                        </p:attrNameLst>
                                      </p:cBhvr>
                                      <p:to>
                                        <p:strVal val="visible"/>
                                      </p:to>
                                    </p:set>
                                    <p:animEffect transition="in" filter="wipe(down)">
                                      <p:cBhvr>
                                        <p:cTn id="34" dur="500"/>
                                        <p:tgtEl>
                                          <p:spTgt spid="55">
                                            <p:txEl>
                                              <p:pRg st="4" end="4"/>
                                            </p:txEl>
                                          </p:spTgt>
                                        </p:tgtEl>
                                      </p:cBhvr>
                                    </p:animEffect>
                                  </p:childTnLst>
                                </p:cTn>
                              </p:par>
                              <p:par>
                                <p:cTn id="35" presetID="22" presetClass="entr" presetSubtype="4" fill="hold" nodeType="withEffect">
                                  <p:stCondLst>
                                    <p:cond delay="0"/>
                                  </p:stCondLst>
                                  <p:childTnLst>
                                    <p:set>
                                      <p:cBhvr>
                                        <p:cTn id="36" dur="1" fill="hold">
                                          <p:stCondLst>
                                            <p:cond delay="0"/>
                                          </p:stCondLst>
                                        </p:cTn>
                                        <p:tgtEl>
                                          <p:spTgt spid="55">
                                            <p:txEl>
                                              <p:pRg st="5" end="5"/>
                                            </p:txEl>
                                          </p:spTgt>
                                        </p:tgtEl>
                                        <p:attrNameLst>
                                          <p:attrName>style.visibility</p:attrName>
                                        </p:attrNameLst>
                                      </p:cBhvr>
                                      <p:to>
                                        <p:strVal val="visible"/>
                                      </p:to>
                                    </p:set>
                                    <p:animEffect transition="in" filter="wipe(down)">
                                      <p:cBhvr>
                                        <p:cTn id="37" dur="500"/>
                                        <p:tgtEl>
                                          <p:spTgt spid="55">
                                            <p:txEl>
                                              <p:pRg st="5" end="5"/>
                                            </p:txEl>
                                          </p:spTgt>
                                        </p:tgtEl>
                                      </p:cBhvr>
                                    </p:animEffect>
                                  </p:childTnLst>
                                </p:cTn>
                              </p:par>
                              <p:par>
                                <p:cTn id="38" presetID="22" presetClass="entr" presetSubtype="4" fill="hold" nodeType="withEffect">
                                  <p:stCondLst>
                                    <p:cond delay="0"/>
                                  </p:stCondLst>
                                  <p:childTnLst>
                                    <p:set>
                                      <p:cBhvr>
                                        <p:cTn id="39" dur="1" fill="hold">
                                          <p:stCondLst>
                                            <p:cond delay="0"/>
                                          </p:stCondLst>
                                        </p:cTn>
                                        <p:tgtEl>
                                          <p:spTgt spid="55">
                                            <p:txEl>
                                              <p:pRg st="6" end="6"/>
                                            </p:txEl>
                                          </p:spTgt>
                                        </p:tgtEl>
                                        <p:attrNameLst>
                                          <p:attrName>style.visibility</p:attrName>
                                        </p:attrNameLst>
                                      </p:cBhvr>
                                      <p:to>
                                        <p:strVal val="visible"/>
                                      </p:to>
                                    </p:set>
                                    <p:animEffect transition="in" filter="wipe(down)">
                                      <p:cBhvr>
                                        <p:cTn id="40" dur="500"/>
                                        <p:tgtEl>
                                          <p:spTgt spid="55">
                                            <p:txEl>
                                              <p:pRg st="6" end="6"/>
                                            </p:txEl>
                                          </p:spTgt>
                                        </p:tgtEl>
                                      </p:cBhvr>
                                    </p:animEffect>
                                  </p:childTnLst>
                                </p:cTn>
                              </p:par>
                              <p:par>
                                <p:cTn id="41" presetID="22" presetClass="entr" presetSubtype="4" fill="hold" nodeType="withEffect">
                                  <p:stCondLst>
                                    <p:cond delay="0"/>
                                  </p:stCondLst>
                                  <p:childTnLst>
                                    <p:set>
                                      <p:cBhvr>
                                        <p:cTn id="42" dur="1" fill="hold">
                                          <p:stCondLst>
                                            <p:cond delay="0"/>
                                          </p:stCondLst>
                                        </p:cTn>
                                        <p:tgtEl>
                                          <p:spTgt spid="55">
                                            <p:txEl>
                                              <p:pRg st="7" end="7"/>
                                            </p:txEl>
                                          </p:spTgt>
                                        </p:tgtEl>
                                        <p:attrNameLst>
                                          <p:attrName>style.visibility</p:attrName>
                                        </p:attrNameLst>
                                      </p:cBhvr>
                                      <p:to>
                                        <p:strVal val="visible"/>
                                      </p:to>
                                    </p:set>
                                    <p:animEffect transition="in" filter="wipe(down)">
                                      <p:cBhvr>
                                        <p:cTn id="43" dur="500"/>
                                        <p:tgtEl>
                                          <p:spTgt spid="55">
                                            <p:txEl>
                                              <p:pRg st="7" end="7"/>
                                            </p:txEl>
                                          </p:spTgt>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58"/>
                                        </p:tgtEl>
                                        <p:attrNameLst>
                                          <p:attrName>style.visibility</p:attrName>
                                        </p:attrNameLst>
                                      </p:cBhvr>
                                      <p:to>
                                        <p:strVal val="visible"/>
                                      </p:to>
                                    </p:set>
                                    <p:animEffect transition="in" filter="wipe(down)">
                                      <p:cBhvr>
                                        <p:cTn id="46" dur="500"/>
                                        <p:tgtEl>
                                          <p:spTgt spid="58"/>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55">
                                            <p:txEl>
                                              <p:pRg st="8" end="8"/>
                                            </p:txEl>
                                          </p:spTgt>
                                        </p:tgtEl>
                                        <p:attrNameLst>
                                          <p:attrName>style.visibility</p:attrName>
                                        </p:attrNameLst>
                                      </p:cBhvr>
                                      <p:to>
                                        <p:strVal val="visible"/>
                                      </p:to>
                                    </p:set>
                                    <p:animEffect transition="in" filter="wipe(down)">
                                      <p:cBhvr>
                                        <p:cTn id="51" dur="500"/>
                                        <p:tgtEl>
                                          <p:spTgt spid="55">
                                            <p:txEl>
                                              <p:pRg st="8" end="8"/>
                                            </p:txEl>
                                          </p:spTgt>
                                        </p:tgtEl>
                                      </p:cBhvr>
                                    </p:animEffect>
                                  </p:childTnLst>
                                </p:cTn>
                              </p:par>
                              <p:par>
                                <p:cTn id="52" presetID="22" presetClass="entr" presetSubtype="4" fill="hold" nodeType="withEffect">
                                  <p:stCondLst>
                                    <p:cond delay="0"/>
                                  </p:stCondLst>
                                  <p:childTnLst>
                                    <p:set>
                                      <p:cBhvr>
                                        <p:cTn id="53" dur="1" fill="hold">
                                          <p:stCondLst>
                                            <p:cond delay="0"/>
                                          </p:stCondLst>
                                        </p:cTn>
                                        <p:tgtEl>
                                          <p:spTgt spid="55">
                                            <p:txEl>
                                              <p:pRg st="9" end="9"/>
                                            </p:txEl>
                                          </p:spTgt>
                                        </p:tgtEl>
                                        <p:attrNameLst>
                                          <p:attrName>style.visibility</p:attrName>
                                        </p:attrNameLst>
                                      </p:cBhvr>
                                      <p:to>
                                        <p:strVal val="visible"/>
                                      </p:to>
                                    </p:set>
                                    <p:animEffect transition="in" filter="wipe(down)">
                                      <p:cBhvr>
                                        <p:cTn id="54" dur="500"/>
                                        <p:tgtEl>
                                          <p:spTgt spid="55">
                                            <p:txEl>
                                              <p:pRg st="9" end="9"/>
                                            </p:txEl>
                                          </p:spTgt>
                                        </p:tgtEl>
                                      </p:cBhvr>
                                    </p:animEffect>
                                  </p:childTnLst>
                                </p:cTn>
                              </p:par>
                              <p:par>
                                <p:cTn id="55" presetID="22" presetClass="entr" presetSubtype="4" fill="hold" nodeType="withEffect">
                                  <p:stCondLst>
                                    <p:cond delay="0"/>
                                  </p:stCondLst>
                                  <p:childTnLst>
                                    <p:set>
                                      <p:cBhvr>
                                        <p:cTn id="56" dur="1" fill="hold">
                                          <p:stCondLst>
                                            <p:cond delay="0"/>
                                          </p:stCondLst>
                                        </p:cTn>
                                        <p:tgtEl>
                                          <p:spTgt spid="55">
                                            <p:txEl>
                                              <p:pRg st="10" end="10"/>
                                            </p:txEl>
                                          </p:spTgt>
                                        </p:tgtEl>
                                        <p:attrNameLst>
                                          <p:attrName>style.visibility</p:attrName>
                                        </p:attrNameLst>
                                      </p:cBhvr>
                                      <p:to>
                                        <p:strVal val="visible"/>
                                      </p:to>
                                    </p:set>
                                    <p:animEffect transition="in" filter="wipe(down)">
                                      <p:cBhvr>
                                        <p:cTn id="57" dur="500"/>
                                        <p:tgtEl>
                                          <p:spTgt spid="55">
                                            <p:txEl>
                                              <p:pRg st="10" end="10"/>
                                            </p:txEl>
                                          </p:spTgt>
                                        </p:tgtEl>
                                      </p:cBhvr>
                                    </p:animEffect>
                                  </p:childTnLst>
                                </p:cTn>
                              </p:par>
                              <p:par>
                                <p:cTn id="58" presetID="22" presetClass="entr" presetSubtype="4" fill="hold" nodeType="withEffect">
                                  <p:stCondLst>
                                    <p:cond delay="0"/>
                                  </p:stCondLst>
                                  <p:childTnLst>
                                    <p:set>
                                      <p:cBhvr>
                                        <p:cTn id="59" dur="1" fill="hold">
                                          <p:stCondLst>
                                            <p:cond delay="0"/>
                                          </p:stCondLst>
                                        </p:cTn>
                                        <p:tgtEl>
                                          <p:spTgt spid="55">
                                            <p:txEl>
                                              <p:pRg st="11" end="11"/>
                                            </p:txEl>
                                          </p:spTgt>
                                        </p:tgtEl>
                                        <p:attrNameLst>
                                          <p:attrName>style.visibility</p:attrName>
                                        </p:attrNameLst>
                                      </p:cBhvr>
                                      <p:to>
                                        <p:strVal val="visible"/>
                                      </p:to>
                                    </p:set>
                                    <p:animEffect transition="in" filter="wipe(down)">
                                      <p:cBhvr>
                                        <p:cTn id="60" dur="500"/>
                                        <p:tgtEl>
                                          <p:spTgt spid="55">
                                            <p:txEl>
                                              <p:pRg st="11" end="11"/>
                                            </p:txEl>
                                          </p:spTgt>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wipe(down)">
                                      <p:cBhvr>
                                        <p:cTn id="63" dur="500"/>
                                        <p:tgtEl>
                                          <p:spTgt spid="21"/>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wipe(down)">
                                      <p:cBhvr>
                                        <p:cTn id="66" dur="500"/>
                                        <p:tgtEl>
                                          <p:spTgt spid="24"/>
                                        </p:tgtEl>
                                      </p:cBhvr>
                                    </p:animEffect>
                                  </p:childTnLst>
                                </p:cTn>
                              </p:par>
                              <p:par>
                                <p:cTn id="67" presetID="22" presetClass="entr" presetSubtype="4" fill="hold" grpId="0" nodeType="withEffect">
                                  <p:stCondLst>
                                    <p:cond delay="0"/>
                                  </p:stCondLst>
                                  <p:childTnLst>
                                    <p:set>
                                      <p:cBhvr>
                                        <p:cTn id="68" dur="1" fill="hold">
                                          <p:stCondLst>
                                            <p:cond delay="0"/>
                                          </p:stCondLst>
                                        </p:cTn>
                                        <p:tgtEl>
                                          <p:spTgt spid="27"/>
                                        </p:tgtEl>
                                        <p:attrNameLst>
                                          <p:attrName>style.visibility</p:attrName>
                                        </p:attrNameLst>
                                      </p:cBhvr>
                                      <p:to>
                                        <p:strVal val="visible"/>
                                      </p:to>
                                    </p:set>
                                    <p:animEffect transition="in" filter="wipe(down)">
                                      <p:cBhvr>
                                        <p:cTn id="69" dur="500"/>
                                        <p:tgtEl>
                                          <p:spTgt spid="27"/>
                                        </p:tgtEl>
                                      </p:cBhvr>
                                    </p:animEffect>
                                  </p:childTnLst>
                                </p:cTn>
                              </p:par>
                              <p:par>
                                <p:cTn id="70" presetID="22" presetClass="entr" presetSubtype="4" fill="hold" grpId="0" nodeType="withEffect">
                                  <p:stCondLst>
                                    <p:cond delay="0"/>
                                  </p:stCondLst>
                                  <p:childTnLst>
                                    <p:set>
                                      <p:cBhvr>
                                        <p:cTn id="71" dur="1" fill="hold">
                                          <p:stCondLst>
                                            <p:cond delay="0"/>
                                          </p:stCondLst>
                                        </p:cTn>
                                        <p:tgtEl>
                                          <p:spTgt spid="26"/>
                                        </p:tgtEl>
                                        <p:attrNameLst>
                                          <p:attrName>style.visibility</p:attrName>
                                        </p:attrNameLst>
                                      </p:cBhvr>
                                      <p:to>
                                        <p:strVal val="visible"/>
                                      </p:to>
                                    </p:set>
                                    <p:animEffect transition="in" filter="wipe(down)">
                                      <p:cBhvr>
                                        <p:cTn id="72" dur="500"/>
                                        <p:tgtEl>
                                          <p:spTgt spid="26"/>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nodeType="clickEffect">
                                  <p:stCondLst>
                                    <p:cond delay="0"/>
                                  </p:stCondLst>
                                  <p:childTnLst>
                                    <p:set>
                                      <p:cBhvr>
                                        <p:cTn id="76" dur="1" fill="hold">
                                          <p:stCondLst>
                                            <p:cond delay="0"/>
                                          </p:stCondLst>
                                        </p:cTn>
                                        <p:tgtEl>
                                          <p:spTgt spid="55">
                                            <p:txEl>
                                              <p:pRg st="12" end="12"/>
                                            </p:txEl>
                                          </p:spTgt>
                                        </p:tgtEl>
                                        <p:attrNameLst>
                                          <p:attrName>style.visibility</p:attrName>
                                        </p:attrNameLst>
                                      </p:cBhvr>
                                      <p:to>
                                        <p:strVal val="visible"/>
                                      </p:to>
                                    </p:set>
                                    <p:animEffect transition="in" filter="wipe(down)">
                                      <p:cBhvr>
                                        <p:cTn id="77" dur="500"/>
                                        <p:tgtEl>
                                          <p:spTgt spid="55">
                                            <p:txEl>
                                              <p:pRg st="12" end="12"/>
                                            </p:txEl>
                                          </p:spTgt>
                                        </p:tgtEl>
                                      </p:cBhvr>
                                    </p:animEffect>
                                  </p:childTnLst>
                                </p:cTn>
                              </p:par>
                              <p:par>
                                <p:cTn id="78" presetID="22" presetClass="entr" presetSubtype="4" fill="hold" nodeType="withEffect">
                                  <p:stCondLst>
                                    <p:cond delay="0"/>
                                  </p:stCondLst>
                                  <p:childTnLst>
                                    <p:set>
                                      <p:cBhvr>
                                        <p:cTn id="79" dur="1" fill="hold">
                                          <p:stCondLst>
                                            <p:cond delay="0"/>
                                          </p:stCondLst>
                                        </p:cTn>
                                        <p:tgtEl>
                                          <p:spTgt spid="55">
                                            <p:txEl>
                                              <p:pRg st="13" end="13"/>
                                            </p:txEl>
                                          </p:spTgt>
                                        </p:tgtEl>
                                        <p:attrNameLst>
                                          <p:attrName>style.visibility</p:attrName>
                                        </p:attrNameLst>
                                      </p:cBhvr>
                                      <p:to>
                                        <p:strVal val="visible"/>
                                      </p:to>
                                    </p:set>
                                    <p:animEffect transition="in" filter="wipe(down)">
                                      <p:cBhvr>
                                        <p:cTn id="80" dur="500"/>
                                        <p:tgtEl>
                                          <p:spTgt spid="55">
                                            <p:txEl>
                                              <p:pRg st="13" end="13"/>
                                            </p:txEl>
                                          </p:spTgt>
                                        </p:tgtEl>
                                      </p:cBhvr>
                                    </p:animEffect>
                                  </p:childTnLst>
                                </p:cTn>
                              </p:par>
                              <p:par>
                                <p:cTn id="81" presetID="22" presetClass="entr" presetSubtype="4" fill="hold" nodeType="withEffect">
                                  <p:stCondLst>
                                    <p:cond delay="0"/>
                                  </p:stCondLst>
                                  <p:childTnLst>
                                    <p:set>
                                      <p:cBhvr>
                                        <p:cTn id="82" dur="1" fill="hold">
                                          <p:stCondLst>
                                            <p:cond delay="0"/>
                                          </p:stCondLst>
                                        </p:cTn>
                                        <p:tgtEl>
                                          <p:spTgt spid="55">
                                            <p:txEl>
                                              <p:pRg st="14" end="14"/>
                                            </p:txEl>
                                          </p:spTgt>
                                        </p:tgtEl>
                                        <p:attrNameLst>
                                          <p:attrName>style.visibility</p:attrName>
                                        </p:attrNameLst>
                                      </p:cBhvr>
                                      <p:to>
                                        <p:strVal val="visible"/>
                                      </p:to>
                                    </p:set>
                                    <p:animEffect transition="in" filter="wipe(down)">
                                      <p:cBhvr>
                                        <p:cTn id="83" dur="500"/>
                                        <p:tgtEl>
                                          <p:spTgt spid="55">
                                            <p:txEl>
                                              <p:pRg st="14" end="14"/>
                                            </p:txEl>
                                          </p:spTgt>
                                        </p:tgtEl>
                                      </p:cBhvr>
                                    </p:animEffect>
                                  </p:childTnLst>
                                </p:cTn>
                              </p:par>
                              <p:par>
                                <p:cTn id="84" presetID="22" presetClass="entr" presetSubtype="4" fill="hold" nodeType="withEffect">
                                  <p:stCondLst>
                                    <p:cond delay="0"/>
                                  </p:stCondLst>
                                  <p:childTnLst>
                                    <p:set>
                                      <p:cBhvr>
                                        <p:cTn id="85" dur="1" fill="hold">
                                          <p:stCondLst>
                                            <p:cond delay="0"/>
                                          </p:stCondLst>
                                        </p:cTn>
                                        <p:tgtEl>
                                          <p:spTgt spid="55">
                                            <p:txEl>
                                              <p:pRg st="15" end="15"/>
                                            </p:txEl>
                                          </p:spTgt>
                                        </p:tgtEl>
                                        <p:attrNameLst>
                                          <p:attrName>style.visibility</p:attrName>
                                        </p:attrNameLst>
                                      </p:cBhvr>
                                      <p:to>
                                        <p:strVal val="visible"/>
                                      </p:to>
                                    </p:set>
                                    <p:animEffect transition="in" filter="wipe(down)">
                                      <p:cBhvr>
                                        <p:cTn id="86" dur="500"/>
                                        <p:tgtEl>
                                          <p:spTgt spid="55">
                                            <p:txEl>
                                              <p:pRg st="15" end="15"/>
                                            </p:txEl>
                                          </p:spTgt>
                                        </p:tgtEl>
                                      </p:cBhvr>
                                    </p:animEffect>
                                  </p:childTnLst>
                                </p:cTn>
                              </p:par>
                              <p:par>
                                <p:cTn id="87" presetID="22" presetClass="entr" presetSubtype="4" fill="hold" nodeType="withEffect">
                                  <p:stCondLst>
                                    <p:cond delay="0"/>
                                  </p:stCondLst>
                                  <p:childTnLst>
                                    <p:set>
                                      <p:cBhvr>
                                        <p:cTn id="88" dur="1" fill="hold">
                                          <p:stCondLst>
                                            <p:cond delay="0"/>
                                          </p:stCondLst>
                                        </p:cTn>
                                        <p:tgtEl>
                                          <p:spTgt spid="55">
                                            <p:txEl>
                                              <p:pRg st="16" end="16"/>
                                            </p:txEl>
                                          </p:spTgt>
                                        </p:tgtEl>
                                        <p:attrNameLst>
                                          <p:attrName>style.visibility</p:attrName>
                                        </p:attrNameLst>
                                      </p:cBhvr>
                                      <p:to>
                                        <p:strVal val="visible"/>
                                      </p:to>
                                    </p:set>
                                    <p:animEffect transition="in" filter="wipe(down)">
                                      <p:cBhvr>
                                        <p:cTn id="89" dur="500"/>
                                        <p:tgtEl>
                                          <p:spTgt spid="55">
                                            <p:txEl>
                                              <p:pRg st="16" end="16"/>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4" fill="hold" grpId="0" nodeType="clickEffect">
                                  <p:stCondLst>
                                    <p:cond delay="0"/>
                                  </p:stCondLst>
                                  <p:childTnLst>
                                    <p:set>
                                      <p:cBhvr>
                                        <p:cTn id="93" dur="1" fill="hold">
                                          <p:stCondLst>
                                            <p:cond delay="0"/>
                                          </p:stCondLst>
                                        </p:cTn>
                                        <p:tgtEl>
                                          <p:spTgt spid="25"/>
                                        </p:tgtEl>
                                        <p:attrNameLst>
                                          <p:attrName>style.visibility</p:attrName>
                                        </p:attrNameLst>
                                      </p:cBhvr>
                                      <p:to>
                                        <p:strVal val="visible"/>
                                      </p:to>
                                    </p:set>
                                    <p:animEffect transition="in" filter="wipe(down)">
                                      <p:cBhvr>
                                        <p:cTn id="94" dur="500"/>
                                        <p:tgtEl>
                                          <p:spTgt spid="25"/>
                                        </p:tgtEl>
                                      </p:cBhvr>
                                    </p:animEffect>
                                  </p:childTnLst>
                                </p:cTn>
                              </p:par>
                              <p:par>
                                <p:cTn id="95" presetID="22" presetClass="entr" presetSubtype="4" fill="hold" grpId="0" nodeType="withEffect">
                                  <p:stCondLst>
                                    <p:cond delay="0"/>
                                  </p:stCondLst>
                                  <p:childTnLst>
                                    <p:set>
                                      <p:cBhvr>
                                        <p:cTn id="96" dur="1" fill="hold">
                                          <p:stCondLst>
                                            <p:cond delay="0"/>
                                          </p:stCondLst>
                                        </p:cTn>
                                        <p:tgtEl>
                                          <p:spTgt spid="22"/>
                                        </p:tgtEl>
                                        <p:attrNameLst>
                                          <p:attrName>style.visibility</p:attrName>
                                        </p:attrNameLst>
                                      </p:cBhvr>
                                      <p:to>
                                        <p:strVal val="visible"/>
                                      </p:to>
                                    </p:set>
                                    <p:animEffect transition="in" filter="wipe(down)">
                                      <p:cBhvr>
                                        <p:cTn id="97" dur="500"/>
                                        <p:tgtEl>
                                          <p:spTgt spid="22"/>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4" fill="hold" nodeType="clickEffect">
                                  <p:stCondLst>
                                    <p:cond delay="0"/>
                                  </p:stCondLst>
                                  <p:childTnLst>
                                    <p:set>
                                      <p:cBhvr>
                                        <p:cTn id="101" dur="1" fill="hold">
                                          <p:stCondLst>
                                            <p:cond delay="0"/>
                                          </p:stCondLst>
                                        </p:cTn>
                                        <p:tgtEl>
                                          <p:spTgt spid="35"/>
                                        </p:tgtEl>
                                        <p:attrNameLst>
                                          <p:attrName>style.visibility</p:attrName>
                                        </p:attrNameLst>
                                      </p:cBhvr>
                                      <p:to>
                                        <p:strVal val="visible"/>
                                      </p:to>
                                    </p:set>
                                    <p:animEffect transition="in" filter="wipe(down)">
                                      <p:cBhvr>
                                        <p:cTn id="102" dur="500"/>
                                        <p:tgtEl>
                                          <p:spTgt spid="35"/>
                                        </p:tgtEl>
                                      </p:cBhvr>
                                    </p:animEffect>
                                  </p:childTnLst>
                                </p:cTn>
                              </p:par>
                              <p:par>
                                <p:cTn id="103" presetID="22" presetClass="entr" presetSubtype="4" fill="hold" grpId="0" nodeType="withEffect">
                                  <p:stCondLst>
                                    <p:cond delay="0"/>
                                  </p:stCondLst>
                                  <p:childTnLst>
                                    <p:set>
                                      <p:cBhvr>
                                        <p:cTn id="104" dur="1" fill="hold">
                                          <p:stCondLst>
                                            <p:cond delay="0"/>
                                          </p:stCondLst>
                                        </p:cTn>
                                        <p:tgtEl>
                                          <p:spTgt spid="28"/>
                                        </p:tgtEl>
                                        <p:attrNameLst>
                                          <p:attrName>style.visibility</p:attrName>
                                        </p:attrNameLst>
                                      </p:cBhvr>
                                      <p:to>
                                        <p:strVal val="visible"/>
                                      </p:to>
                                    </p:set>
                                    <p:animEffect transition="in" filter="wipe(down)">
                                      <p:cBhvr>
                                        <p:cTn id="105" dur="500"/>
                                        <p:tgtEl>
                                          <p:spTgt spid="28"/>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4" fill="hold" nodeType="clickEffect">
                                  <p:stCondLst>
                                    <p:cond delay="0"/>
                                  </p:stCondLst>
                                  <p:childTnLst>
                                    <p:set>
                                      <p:cBhvr>
                                        <p:cTn id="109" dur="1" fill="hold">
                                          <p:stCondLst>
                                            <p:cond delay="0"/>
                                          </p:stCondLst>
                                        </p:cTn>
                                        <p:tgtEl>
                                          <p:spTgt spid="42"/>
                                        </p:tgtEl>
                                        <p:attrNameLst>
                                          <p:attrName>style.visibility</p:attrName>
                                        </p:attrNameLst>
                                      </p:cBhvr>
                                      <p:to>
                                        <p:strVal val="visible"/>
                                      </p:to>
                                    </p:set>
                                    <p:animEffect transition="in" filter="wipe(down)">
                                      <p:cBhvr>
                                        <p:cTn id="110" dur="500"/>
                                        <p:tgtEl>
                                          <p:spTgt spid="42"/>
                                        </p:tgtEl>
                                      </p:cBhvr>
                                    </p:animEffect>
                                  </p:childTnLst>
                                </p:cTn>
                              </p:par>
                              <p:par>
                                <p:cTn id="111" presetID="22" presetClass="entr" presetSubtype="4" fill="hold" grpId="0" nodeType="withEffect">
                                  <p:stCondLst>
                                    <p:cond delay="0"/>
                                  </p:stCondLst>
                                  <p:childTnLst>
                                    <p:set>
                                      <p:cBhvr>
                                        <p:cTn id="112" dur="1" fill="hold">
                                          <p:stCondLst>
                                            <p:cond delay="0"/>
                                          </p:stCondLst>
                                        </p:cTn>
                                        <p:tgtEl>
                                          <p:spTgt spid="29"/>
                                        </p:tgtEl>
                                        <p:attrNameLst>
                                          <p:attrName>style.visibility</p:attrName>
                                        </p:attrNameLst>
                                      </p:cBhvr>
                                      <p:to>
                                        <p:strVal val="visible"/>
                                      </p:to>
                                    </p:set>
                                    <p:animEffect transition="in" filter="wipe(down)">
                                      <p:cBhvr>
                                        <p:cTn id="11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p:bldP spid="24" grpId="0"/>
      <p:bldP spid="25" grpId="0"/>
      <p:bldP spid="26" grpId="0" animBg="1"/>
      <p:bldP spid="27" grpId="0" animBg="1"/>
      <p:bldP spid="28" grpId="0" animBg="1"/>
      <p:bldP spid="29" grpId="0" animBg="1"/>
      <p:bldP spid="53" grpId="0" animBg="1"/>
      <p:bldP spid="5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D050AE0-22AB-A44E-A8B8-9914899E3D4F}"/>
              </a:ext>
            </a:extLst>
          </p:cNvPr>
          <p:cNvSpPr>
            <a:spLocks noGrp="1"/>
          </p:cNvSpPr>
          <p:nvPr>
            <p:ph type="ftr" sz="quarter" idx="10"/>
          </p:nvPr>
        </p:nvSpPr>
        <p:spPr/>
        <p:txBody>
          <a:bodyPr/>
          <a:lstStyle/>
          <a:p>
            <a:pPr algn="l"/>
            <a:r>
              <a:rPr lang="en-US"/>
              <a:t>Kalyan Reddy Daida</a:t>
            </a:r>
            <a:endParaRPr lang="en-GB" dirty="0"/>
          </a:p>
        </p:txBody>
      </p:sp>
      <p:sp>
        <p:nvSpPr>
          <p:cNvPr id="20" name="Rectangle 19">
            <a:extLst>
              <a:ext uri="{FF2B5EF4-FFF2-40B4-BE49-F238E27FC236}">
                <a16:creationId xmlns:a16="http://schemas.microsoft.com/office/drawing/2014/main" id="{888A30AD-B593-7541-9C46-C827D850C798}"/>
              </a:ext>
            </a:extLst>
          </p:cNvPr>
          <p:cNvSpPr/>
          <p:nvPr/>
        </p:nvSpPr>
        <p:spPr>
          <a:xfrm>
            <a:off x="3243358" y="1382483"/>
            <a:ext cx="3505200" cy="248194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21" name="Rectangle 20">
            <a:extLst>
              <a:ext uri="{FF2B5EF4-FFF2-40B4-BE49-F238E27FC236}">
                <a16:creationId xmlns:a16="http://schemas.microsoft.com/office/drawing/2014/main" id="{C86248FF-1EE2-6248-9DA2-20AACA51E4CC}"/>
              </a:ext>
            </a:extLst>
          </p:cNvPr>
          <p:cNvSpPr/>
          <p:nvPr/>
        </p:nvSpPr>
        <p:spPr>
          <a:xfrm>
            <a:off x="3428415" y="2244078"/>
            <a:ext cx="1175658" cy="107192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22" name="Rectangle 21">
            <a:extLst>
              <a:ext uri="{FF2B5EF4-FFF2-40B4-BE49-F238E27FC236}">
                <a16:creationId xmlns:a16="http://schemas.microsoft.com/office/drawing/2014/main" id="{C277CD22-4E0E-E149-8AB0-CCA6EA9BAB43}"/>
              </a:ext>
            </a:extLst>
          </p:cNvPr>
          <p:cNvSpPr/>
          <p:nvPr/>
        </p:nvSpPr>
        <p:spPr>
          <a:xfrm>
            <a:off x="5329787" y="2244077"/>
            <a:ext cx="1175658" cy="115028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23" name="TextBox 22">
            <a:extLst>
              <a:ext uri="{FF2B5EF4-FFF2-40B4-BE49-F238E27FC236}">
                <a16:creationId xmlns:a16="http://schemas.microsoft.com/office/drawing/2014/main" id="{53F0C538-AD6D-3749-BECC-F2427A64C3D7}"/>
              </a:ext>
            </a:extLst>
          </p:cNvPr>
          <p:cNvSpPr txBox="1"/>
          <p:nvPr/>
        </p:nvSpPr>
        <p:spPr>
          <a:xfrm>
            <a:off x="4194284" y="3454421"/>
            <a:ext cx="1133259" cy="323165"/>
          </a:xfrm>
          <a:prstGeom prst="rect">
            <a:avLst/>
          </a:prstGeom>
          <a:noFill/>
        </p:spPr>
        <p:txBody>
          <a:bodyPr wrap="none" rtlCol="0">
            <a:spAutoFit/>
          </a:bodyPr>
          <a:lstStyle/>
          <a:p>
            <a:r>
              <a:rPr lang="en-US" sz="1500" dirty="0">
                <a:solidFill>
                  <a:schemeClr val="bg1"/>
                </a:solidFill>
              </a:rPr>
              <a:t>Docker Host</a:t>
            </a:r>
          </a:p>
        </p:txBody>
      </p:sp>
      <p:sp>
        <p:nvSpPr>
          <p:cNvPr id="24" name="TextBox 23">
            <a:extLst>
              <a:ext uri="{FF2B5EF4-FFF2-40B4-BE49-F238E27FC236}">
                <a16:creationId xmlns:a16="http://schemas.microsoft.com/office/drawing/2014/main" id="{EC4D1F20-0A74-7D42-999C-A4CBBF56FB15}"/>
              </a:ext>
            </a:extLst>
          </p:cNvPr>
          <p:cNvSpPr txBox="1"/>
          <p:nvPr/>
        </p:nvSpPr>
        <p:spPr>
          <a:xfrm>
            <a:off x="3568520" y="3035287"/>
            <a:ext cx="737702" cy="323165"/>
          </a:xfrm>
          <a:prstGeom prst="rect">
            <a:avLst/>
          </a:prstGeom>
          <a:noFill/>
        </p:spPr>
        <p:txBody>
          <a:bodyPr wrap="none" rtlCol="0">
            <a:spAutoFit/>
          </a:bodyPr>
          <a:lstStyle/>
          <a:p>
            <a:r>
              <a:rPr lang="en-US" sz="1500" dirty="0"/>
              <a:t>Images</a:t>
            </a:r>
          </a:p>
        </p:txBody>
      </p:sp>
      <p:sp>
        <p:nvSpPr>
          <p:cNvPr id="25" name="TextBox 24">
            <a:extLst>
              <a:ext uri="{FF2B5EF4-FFF2-40B4-BE49-F238E27FC236}">
                <a16:creationId xmlns:a16="http://schemas.microsoft.com/office/drawing/2014/main" id="{1CDD2233-4238-2040-99B5-64B944F974E3}"/>
              </a:ext>
            </a:extLst>
          </p:cNvPr>
          <p:cNvSpPr txBox="1"/>
          <p:nvPr/>
        </p:nvSpPr>
        <p:spPr>
          <a:xfrm>
            <a:off x="5297185" y="3074037"/>
            <a:ext cx="1022011" cy="323165"/>
          </a:xfrm>
          <a:prstGeom prst="rect">
            <a:avLst/>
          </a:prstGeom>
          <a:noFill/>
        </p:spPr>
        <p:txBody>
          <a:bodyPr wrap="none" rtlCol="0">
            <a:spAutoFit/>
          </a:bodyPr>
          <a:lstStyle/>
          <a:p>
            <a:r>
              <a:rPr lang="en-US" sz="1500" dirty="0"/>
              <a:t>Containers</a:t>
            </a:r>
          </a:p>
        </p:txBody>
      </p:sp>
      <p:sp>
        <p:nvSpPr>
          <p:cNvPr id="26" name="Rectangle 25">
            <a:extLst>
              <a:ext uri="{FF2B5EF4-FFF2-40B4-BE49-F238E27FC236}">
                <a16:creationId xmlns:a16="http://schemas.microsoft.com/office/drawing/2014/main" id="{94C26E6B-24A0-D347-B042-574888550A58}"/>
              </a:ext>
            </a:extLst>
          </p:cNvPr>
          <p:cNvSpPr/>
          <p:nvPr/>
        </p:nvSpPr>
        <p:spPr>
          <a:xfrm>
            <a:off x="3504615" y="2562028"/>
            <a:ext cx="1012372" cy="39188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33" dirty="0" err="1"/>
              <a:t>nginxdemos</a:t>
            </a:r>
            <a:r>
              <a:rPr lang="en-IN" sz="1333" dirty="0"/>
              <a:t>/hello</a:t>
            </a:r>
            <a:endParaRPr lang="en-US" sz="1333" dirty="0"/>
          </a:p>
        </p:txBody>
      </p:sp>
      <p:sp>
        <p:nvSpPr>
          <p:cNvPr id="28" name="Rectangle 27">
            <a:extLst>
              <a:ext uri="{FF2B5EF4-FFF2-40B4-BE49-F238E27FC236}">
                <a16:creationId xmlns:a16="http://schemas.microsoft.com/office/drawing/2014/main" id="{FB8F9173-2712-964B-9CD7-6664DA46303C}"/>
              </a:ext>
            </a:extLst>
          </p:cNvPr>
          <p:cNvSpPr/>
          <p:nvPr/>
        </p:nvSpPr>
        <p:spPr>
          <a:xfrm>
            <a:off x="5425647" y="2574883"/>
            <a:ext cx="1012372" cy="39188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50" dirty="0"/>
              <a:t>Container-11</a:t>
            </a:r>
          </a:p>
        </p:txBody>
      </p:sp>
      <p:sp>
        <p:nvSpPr>
          <p:cNvPr id="51" name="Title 3">
            <a:extLst>
              <a:ext uri="{FF2B5EF4-FFF2-40B4-BE49-F238E27FC236}">
                <a16:creationId xmlns:a16="http://schemas.microsoft.com/office/drawing/2014/main" id="{37A14BEF-0B2A-EE47-87AB-EDA848A7F597}"/>
              </a:ext>
            </a:extLst>
          </p:cNvPr>
          <p:cNvSpPr>
            <a:spLocks noGrp="1"/>
          </p:cNvSpPr>
          <p:nvPr>
            <p:ph type="title"/>
          </p:nvPr>
        </p:nvSpPr>
        <p:spPr>
          <a:xfrm>
            <a:off x="838200" y="-99235"/>
            <a:ext cx="10515600" cy="990709"/>
          </a:xfrm>
        </p:spPr>
        <p:txBody>
          <a:bodyPr/>
          <a:lstStyle/>
          <a:p>
            <a:r>
              <a:rPr lang="en-US" dirty="0"/>
              <a:t>Docker - Terminology</a:t>
            </a:r>
          </a:p>
        </p:txBody>
      </p:sp>
      <p:sp>
        <p:nvSpPr>
          <p:cNvPr id="53" name="Rectangle 52">
            <a:extLst>
              <a:ext uri="{FF2B5EF4-FFF2-40B4-BE49-F238E27FC236}">
                <a16:creationId xmlns:a16="http://schemas.microsoft.com/office/drawing/2014/main" id="{525098B8-37FA-9240-9DE5-8864605A5C69}"/>
              </a:ext>
            </a:extLst>
          </p:cNvPr>
          <p:cNvSpPr/>
          <p:nvPr/>
        </p:nvSpPr>
        <p:spPr>
          <a:xfrm>
            <a:off x="3504615" y="1643862"/>
            <a:ext cx="3047823" cy="42586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Docker Daemon</a:t>
            </a:r>
          </a:p>
        </p:txBody>
      </p:sp>
      <p:sp>
        <p:nvSpPr>
          <p:cNvPr id="34" name="Rectangle 33">
            <a:extLst>
              <a:ext uri="{FF2B5EF4-FFF2-40B4-BE49-F238E27FC236}">
                <a16:creationId xmlns:a16="http://schemas.microsoft.com/office/drawing/2014/main" id="{9845A712-CC80-7E40-920E-AE96B153DB46}"/>
              </a:ext>
            </a:extLst>
          </p:cNvPr>
          <p:cNvSpPr/>
          <p:nvPr/>
        </p:nvSpPr>
        <p:spPr>
          <a:xfrm>
            <a:off x="369834" y="1382483"/>
            <a:ext cx="1792493" cy="1375488"/>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38" name="Rectangle 37">
            <a:extLst>
              <a:ext uri="{FF2B5EF4-FFF2-40B4-BE49-F238E27FC236}">
                <a16:creationId xmlns:a16="http://schemas.microsoft.com/office/drawing/2014/main" id="{8293616F-ACE9-C841-9B34-1AFAF9A031E2}"/>
              </a:ext>
            </a:extLst>
          </p:cNvPr>
          <p:cNvSpPr/>
          <p:nvPr/>
        </p:nvSpPr>
        <p:spPr>
          <a:xfrm>
            <a:off x="674617" y="1558629"/>
            <a:ext cx="1012372" cy="39188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33" dirty="0" err="1"/>
              <a:t>nginxdemos</a:t>
            </a:r>
            <a:r>
              <a:rPr lang="en-IN" sz="1333" dirty="0"/>
              <a:t>/hello</a:t>
            </a:r>
            <a:endParaRPr lang="en-US" sz="1333" dirty="0"/>
          </a:p>
        </p:txBody>
      </p:sp>
      <p:sp>
        <p:nvSpPr>
          <p:cNvPr id="41" name="TextBox 40">
            <a:extLst>
              <a:ext uri="{FF2B5EF4-FFF2-40B4-BE49-F238E27FC236}">
                <a16:creationId xmlns:a16="http://schemas.microsoft.com/office/drawing/2014/main" id="{268980BB-00D3-8946-81B3-E8472CD3F0F2}"/>
              </a:ext>
            </a:extLst>
          </p:cNvPr>
          <p:cNvSpPr txBox="1"/>
          <p:nvPr/>
        </p:nvSpPr>
        <p:spPr>
          <a:xfrm>
            <a:off x="420574" y="2052736"/>
            <a:ext cx="1398524" cy="553998"/>
          </a:xfrm>
          <a:prstGeom prst="rect">
            <a:avLst/>
          </a:prstGeom>
          <a:noFill/>
        </p:spPr>
        <p:txBody>
          <a:bodyPr wrap="none" rtlCol="0">
            <a:spAutoFit/>
          </a:bodyPr>
          <a:lstStyle/>
          <a:p>
            <a:r>
              <a:rPr lang="en-US" sz="1500" dirty="0">
                <a:solidFill>
                  <a:schemeClr val="bg1"/>
                </a:solidFill>
              </a:rPr>
              <a:t>Docker Registry</a:t>
            </a:r>
          </a:p>
          <a:p>
            <a:pPr algn="ctr"/>
            <a:r>
              <a:rPr lang="en-US" sz="1500" dirty="0">
                <a:solidFill>
                  <a:srgbClr val="E4CF3D"/>
                </a:solidFill>
              </a:rPr>
              <a:t>(Docker Hub)</a:t>
            </a:r>
          </a:p>
        </p:txBody>
      </p:sp>
      <p:sp>
        <p:nvSpPr>
          <p:cNvPr id="43" name="Rectangle 42">
            <a:extLst>
              <a:ext uri="{FF2B5EF4-FFF2-40B4-BE49-F238E27FC236}">
                <a16:creationId xmlns:a16="http://schemas.microsoft.com/office/drawing/2014/main" id="{0E25CEC5-C3E7-6745-AD31-1AC206D021FA}"/>
              </a:ext>
            </a:extLst>
          </p:cNvPr>
          <p:cNvSpPr/>
          <p:nvPr/>
        </p:nvSpPr>
        <p:spPr>
          <a:xfrm>
            <a:off x="7677973" y="3594634"/>
            <a:ext cx="4348849" cy="1497528"/>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dirty="0"/>
          </a:p>
        </p:txBody>
      </p:sp>
      <p:sp>
        <p:nvSpPr>
          <p:cNvPr id="47" name="TextBox 46">
            <a:extLst>
              <a:ext uri="{FF2B5EF4-FFF2-40B4-BE49-F238E27FC236}">
                <a16:creationId xmlns:a16="http://schemas.microsoft.com/office/drawing/2014/main" id="{32D3E7A3-5369-404A-B874-72F103E4873B}"/>
              </a:ext>
            </a:extLst>
          </p:cNvPr>
          <p:cNvSpPr txBox="1"/>
          <p:nvPr/>
        </p:nvSpPr>
        <p:spPr>
          <a:xfrm>
            <a:off x="7826017" y="4708330"/>
            <a:ext cx="3525324" cy="323165"/>
          </a:xfrm>
          <a:prstGeom prst="rect">
            <a:avLst/>
          </a:prstGeom>
          <a:noFill/>
        </p:spPr>
        <p:txBody>
          <a:bodyPr wrap="none" rtlCol="0">
            <a:spAutoFit/>
          </a:bodyPr>
          <a:lstStyle/>
          <a:p>
            <a:r>
              <a:rPr lang="en-US" sz="1500" dirty="0">
                <a:solidFill>
                  <a:schemeClr val="bg1"/>
                </a:solidFill>
              </a:rPr>
              <a:t>Docker Client (My Desktop or Docker Host)</a:t>
            </a:r>
          </a:p>
        </p:txBody>
      </p:sp>
      <p:sp>
        <p:nvSpPr>
          <p:cNvPr id="5" name="TextBox 4">
            <a:extLst>
              <a:ext uri="{FF2B5EF4-FFF2-40B4-BE49-F238E27FC236}">
                <a16:creationId xmlns:a16="http://schemas.microsoft.com/office/drawing/2014/main" id="{74A6CD58-1618-284E-912A-77A238A70C09}"/>
              </a:ext>
            </a:extLst>
          </p:cNvPr>
          <p:cNvSpPr txBox="1"/>
          <p:nvPr/>
        </p:nvSpPr>
        <p:spPr>
          <a:xfrm>
            <a:off x="7826017" y="3746179"/>
            <a:ext cx="2495298" cy="323165"/>
          </a:xfrm>
          <a:prstGeom prst="rect">
            <a:avLst/>
          </a:prstGeom>
          <a:solidFill>
            <a:schemeClr val="bg1"/>
          </a:solidFill>
        </p:spPr>
        <p:txBody>
          <a:bodyPr wrap="none" rtlCol="0">
            <a:spAutoFit/>
          </a:bodyPr>
          <a:lstStyle/>
          <a:p>
            <a:r>
              <a:rPr lang="en-US" sz="1500" dirty="0"/>
              <a:t>docker pull </a:t>
            </a:r>
            <a:r>
              <a:rPr lang="en-US" sz="1500" dirty="0" err="1"/>
              <a:t>nginxdemos</a:t>
            </a:r>
            <a:r>
              <a:rPr lang="en-US" sz="1500" dirty="0"/>
              <a:t>/hello</a:t>
            </a:r>
          </a:p>
        </p:txBody>
      </p:sp>
      <p:sp>
        <p:nvSpPr>
          <p:cNvPr id="49" name="TextBox 48">
            <a:extLst>
              <a:ext uri="{FF2B5EF4-FFF2-40B4-BE49-F238E27FC236}">
                <a16:creationId xmlns:a16="http://schemas.microsoft.com/office/drawing/2014/main" id="{4855946C-DE6E-8748-ACAE-0EF522832B72}"/>
              </a:ext>
            </a:extLst>
          </p:cNvPr>
          <p:cNvSpPr txBox="1"/>
          <p:nvPr/>
        </p:nvSpPr>
        <p:spPr>
          <a:xfrm>
            <a:off x="7800687" y="4197713"/>
            <a:ext cx="3365730" cy="323165"/>
          </a:xfrm>
          <a:prstGeom prst="rect">
            <a:avLst/>
          </a:prstGeom>
          <a:solidFill>
            <a:schemeClr val="bg1"/>
          </a:solidFill>
        </p:spPr>
        <p:txBody>
          <a:bodyPr wrap="none" rtlCol="0">
            <a:spAutoFit/>
          </a:bodyPr>
          <a:lstStyle/>
          <a:p>
            <a:r>
              <a:rPr lang="en-IN" sz="1500" dirty="0"/>
              <a:t>docker run -p 82:80 -d </a:t>
            </a:r>
            <a:r>
              <a:rPr lang="en-IN" sz="1500" dirty="0" err="1"/>
              <a:t>nginxdemos</a:t>
            </a:r>
            <a:r>
              <a:rPr lang="en-IN" sz="1500" dirty="0"/>
              <a:t>/hello</a:t>
            </a:r>
            <a:endParaRPr lang="en-US" sz="1500" dirty="0"/>
          </a:p>
        </p:txBody>
      </p:sp>
      <p:cxnSp>
        <p:nvCxnSpPr>
          <p:cNvPr id="13" name="Straight Arrow Connector 12">
            <a:extLst>
              <a:ext uri="{FF2B5EF4-FFF2-40B4-BE49-F238E27FC236}">
                <a16:creationId xmlns:a16="http://schemas.microsoft.com/office/drawing/2014/main" id="{BE305137-E0C3-2542-AAF6-A63DA1B3A748}"/>
              </a:ext>
            </a:extLst>
          </p:cNvPr>
          <p:cNvCxnSpPr>
            <a:cxnSpLocks/>
            <a:stCxn id="5" idx="0"/>
            <a:endCxn id="53" idx="3"/>
          </p:cNvCxnSpPr>
          <p:nvPr/>
        </p:nvCxnSpPr>
        <p:spPr>
          <a:xfrm flipH="1" flipV="1">
            <a:off x="6552438" y="1856793"/>
            <a:ext cx="2521228" cy="18893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6E4D1AFE-4D00-1B45-BE9F-2932BD7FCF8A}"/>
              </a:ext>
            </a:extLst>
          </p:cNvPr>
          <p:cNvCxnSpPr>
            <a:cxnSpLocks/>
            <a:stCxn id="53" idx="1"/>
            <a:endCxn id="38" idx="3"/>
          </p:cNvCxnSpPr>
          <p:nvPr/>
        </p:nvCxnSpPr>
        <p:spPr>
          <a:xfrm flipH="1" flipV="1">
            <a:off x="1686988" y="1754572"/>
            <a:ext cx="1817627" cy="1022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89AC1030-9CA5-AE40-A8EF-18156FCC3B3B}"/>
              </a:ext>
            </a:extLst>
          </p:cNvPr>
          <p:cNvCxnSpPr>
            <a:cxnSpLocks/>
            <a:stCxn id="38" idx="3"/>
            <a:endCxn id="21" idx="1"/>
          </p:cNvCxnSpPr>
          <p:nvPr/>
        </p:nvCxnSpPr>
        <p:spPr>
          <a:xfrm>
            <a:off x="1686988" y="1754572"/>
            <a:ext cx="1741427" cy="10254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3" name="Freeform 62">
            <a:extLst>
              <a:ext uri="{FF2B5EF4-FFF2-40B4-BE49-F238E27FC236}">
                <a16:creationId xmlns:a16="http://schemas.microsoft.com/office/drawing/2014/main" id="{7D291375-A728-1C4F-B37C-8941FBA00A3F}"/>
              </a:ext>
            </a:extLst>
          </p:cNvPr>
          <p:cNvSpPr/>
          <p:nvPr/>
        </p:nvSpPr>
        <p:spPr>
          <a:xfrm>
            <a:off x="4570854" y="1796952"/>
            <a:ext cx="3223318" cy="2589988"/>
          </a:xfrm>
          <a:custGeom>
            <a:avLst/>
            <a:gdLst>
              <a:gd name="connsiteX0" fmla="*/ 3867982 w 3867982"/>
              <a:gd name="connsiteY0" fmla="*/ 3107985 h 3107985"/>
              <a:gd name="connsiteX1" fmla="*/ 2352690 w 3867982"/>
              <a:gd name="connsiteY1" fmla="*/ 64340 h 3107985"/>
              <a:gd name="connsiteX2" fmla="*/ 27502 w 3867982"/>
              <a:gd name="connsiteY2" fmla="*/ 1030991 h 3107985"/>
              <a:gd name="connsiteX3" fmla="*/ 1072530 w 3867982"/>
              <a:gd name="connsiteY3" fmla="*/ 1004865 h 3107985"/>
            </a:gdLst>
            <a:ahLst/>
            <a:cxnLst>
              <a:cxn ang="0">
                <a:pos x="connsiteX0" y="connsiteY0"/>
              </a:cxn>
              <a:cxn ang="0">
                <a:pos x="connsiteX1" y="connsiteY1"/>
              </a:cxn>
              <a:cxn ang="0">
                <a:pos x="connsiteX2" y="connsiteY2"/>
              </a:cxn>
              <a:cxn ang="0">
                <a:pos x="connsiteX3" y="connsiteY3"/>
              </a:cxn>
            </a:cxnLst>
            <a:rect l="l" t="t" r="r" b="b"/>
            <a:pathLst>
              <a:path w="3867982" h="3107985">
                <a:moveTo>
                  <a:pt x="3867982" y="3107985"/>
                </a:moveTo>
                <a:cubicBezTo>
                  <a:pt x="3430376" y="1759245"/>
                  <a:pt x="2992770" y="410506"/>
                  <a:pt x="2352690" y="64340"/>
                </a:cubicBezTo>
                <a:cubicBezTo>
                  <a:pt x="1712610" y="-281826"/>
                  <a:pt x="240862" y="874237"/>
                  <a:pt x="27502" y="1030991"/>
                </a:cubicBezTo>
                <a:cubicBezTo>
                  <a:pt x="-185858" y="1187745"/>
                  <a:pt x="907067" y="1011396"/>
                  <a:pt x="1072530" y="1004865"/>
                </a:cubicBezTo>
              </a:path>
            </a:pathLst>
          </a:custGeom>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500"/>
          </a:p>
        </p:txBody>
      </p:sp>
      <p:sp>
        <p:nvSpPr>
          <p:cNvPr id="64" name="Content Placeholder 2">
            <a:extLst>
              <a:ext uri="{FF2B5EF4-FFF2-40B4-BE49-F238E27FC236}">
                <a16:creationId xmlns:a16="http://schemas.microsoft.com/office/drawing/2014/main" id="{FDE9785F-DFDE-9D4D-BB52-FF4BF37A67E5}"/>
              </a:ext>
            </a:extLst>
          </p:cNvPr>
          <p:cNvSpPr>
            <a:spLocks noGrp="1"/>
          </p:cNvSpPr>
          <p:nvPr>
            <p:ph idx="1"/>
          </p:nvPr>
        </p:nvSpPr>
        <p:spPr>
          <a:xfrm>
            <a:off x="98989" y="4076984"/>
            <a:ext cx="6583379" cy="2266813"/>
          </a:xfrm>
        </p:spPr>
        <p:txBody>
          <a:bodyPr>
            <a:normAutofit fontScale="70000" lnSpcReduction="20000"/>
          </a:bodyPr>
          <a:lstStyle/>
          <a:p>
            <a:r>
              <a:rPr lang="en-US" dirty="0">
                <a:solidFill>
                  <a:schemeClr val="accent6">
                    <a:lumMod val="75000"/>
                  </a:schemeClr>
                </a:solidFill>
              </a:rPr>
              <a:t>Docker Registry or Docker Hub</a:t>
            </a:r>
          </a:p>
          <a:p>
            <a:pPr lvl="1"/>
            <a:r>
              <a:rPr lang="en-IN" dirty="0"/>
              <a:t>A Docker </a:t>
            </a:r>
            <a:r>
              <a:rPr lang="en-IN" i="1" dirty="0"/>
              <a:t>registry</a:t>
            </a:r>
            <a:r>
              <a:rPr lang="en-IN" dirty="0"/>
              <a:t> </a:t>
            </a:r>
            <a:r>
              <a:rPr lang="en-IN" dirty="0">
                <a:solidFill>
                  <a:srgbClr val="0070C0"/>
                </a:solidFill>
              </a:rPr>
              <a:t>stores</a:t>
            </a:r>
            <a:r>
              <a:rPr lang="en-IN" dirty="0"/>
              <a:t> Docker images. </a:t>
            </a:r>
          </a:p>
          <a:p>
            <a:pPr lvl="1"/>
            <a:r>
              <a:rPr lang="en-IN" dirty="0">
                <a:solidFill>
                  <a:srgbClr val="0070C0"/>
                </a:solidFill>
              </a:rPr>
              <a:t>Docker Hub </a:t>
            </a:r>
            <a:r>
              <a:rPr lang="en-IN" dirty="0"/>
              <a:t>is a public registry that anyone can use, and Docker is configured to look for images on Docker Hub by default. </a:t>
            </a:r>
          </a:p>
          <a:p>
            <a:pPr lvl="1"/>
            <a:r>
              <a:rPr lang="en-IN" dirty="0"/>
              <a:t>We can even run our own </a:t>
            </a:r>
            <a:r>
              <a:rPr lang="en-IN" dirty="0">
                <a:solidFill>
                  <a:srgbClr val="0070C0"/>
                </a:solidFill>
              </a:rPr>
              <a:t>private registry</a:t>
            </a:r>
            <a:r>
              <a:rPr lang="en-IN" dirty="0"/>
              <a:t>. </a:t>
            </a:r>
          </a:p>
          <a:p>
            <a:pPr lvl="1"/>
            <a:r>
              <a:rPr lang="en-IN" dirty="0"/>
              <a:t>When we use the </a:t>
            </a:r>
            <a:r>
              <a:rPr lang="en-IN" dirty="0">
                <a:solidFill>
                  <a:srgbClr val="C00000"/>
                </a:solidFill>
              </a:rPr>
              <a:t>docker pull </a:t>
            </a:r>
            <a:r>
              <a:rPr lang="en-IN" dirty="0"/>
              <a:t>or </a:t>
            </a:r>
            <a:r>
              <a:rPr lang="en-IN" dirty="0">
                <a:solidFill>
                  <a:srgbClr val="C00000"/>
                </a:solidFill>
              </a:rPr>
              <a:t>docker run </a:t>
            </a:r>
            <a:r>
              <a:rPr lang="en-IN" dirty="0"/>
              <a:t>commands, the required images are pulled from our configured registry. </a:t>
            </a:r>
          </a:p>
          <a:p>
            <a:pPr lvl="1"/>
            <a:r>
              <a:rPr lang="en-IN" dirty="0"/>
              <a:t>When we use the </a:t>
            </a:r>
            <a:r>
              <a:rPr lang="en-IN" dirty="0">
                <a:solidFill>
                  <a:srgbClr val="C00000"/>
                </a:solidFill>
              </a:rPr>
              <a:t>docker push </a:t>
            </a:r>
            <a:r>
              <a:rPr lang="en-IN" dirty="0"/>
              <a:t>command, our image is pushed to our configured registry.</a:t>
            </a:r>
          </a:p>
          <a:p>
            <a:pPr lvl="1"/>
            <a:endParaRPr lang="en-US" dirty="0"/>
          </a:p>
        </p:txBody>
      </p:sp>
    </p:spTree>
    <p:extLst>
      <p:ext uri="{BB962C8B-B14F-4D97-AF65-F5344CB8AC3E}">
        <p14:creationId xmlns:p14="http://schemas.microsoft.com/office/powerpoint/2010/main" val="3315579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down)">
                                      <p:cBhvr>
                                        <p:cTn id="7" dur="500"/>
                                        <p:tgtEl>
                                          <p:spTgt spid="2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ipe(down)">
                                      <p:cBhvr>
                                        <p:cTn id="10" dur="500"/>
                                        <p:tgtEl>
                                          <p:spTgt spid="20"/>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53"/>
                                        </p:tgtEl>
                                        <p:attrNameLst>
                                          <p:attrName>style.visibility</p:attrName>
                                        </p:attrNameLst>
                                      </p:cBhvr>
                                      <p:to>
                                        <p:strVal val="visible"/>
                                      </p:to>
                                    </p:set>
                                    <p:animEffect transition="in" filter="wipe(down)">
                                      <p:cBhvr>
                                        <p:cTn id="13" dur="500"/>
                                        <p:tgtEl>
                                          <p:spTgt spid="53"/>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wipe(down)">
                                      <p:cBhvr>
                                        <p:cTn id="16" dur="500"/>
                                        <p:tgtEl>
                                          <p:spTgt spid="24"/>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wipe(down)">
                                      <p:cBhvr>
                                        <p:cTn id="19" dur="500"/>
                                        <p:tgtEl>
                                          <p:spTgt spid="21"/>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wipe(down)">
                                      <p:cBhvr>
                                        <p:cTn id="22" dur="500"/>
                                        <p:tgtEl>
                                          <p:spTgt spid="25"/>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down)">
                                      <p:cBhvr>
                                        <p:cTn id="25" dur="500"/>
                                        <p:tgtEl>
                                          <p:spTgt spid="2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43"/>
                                        </p:tgtEl>
                                        <p:attrNameLst>
                                          <p:attrName>style.visibility</p:attrName>
                                        </p:attrNameLst>
                                      </p:cBhvr>
                                      <p:to>
                                        <p:strVal val="visible"/>
                                      </p:to>
                                    </p:set>
                                    <p:animEffect transition="in" filter="wipe(down)">
                                      <p:cBhvr>
                                        <p:cTn id="30" dur="500"/>
                                        <p:tgtEl>
                                          <p:spTgt spid="43"/>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animEffect transition="in" filter="wipe(down)">
                                      <p:cBhvr>
                                        <p:cTn id="33" dur="500"/>
                                        <p:tgtEl>
                                          <p:spTgt spid="47"/>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wipe(down)">
                                      <p:cBhvr>
                                        <p:cTn id="38" dur="500"/>
                                        <p:tgtEl>
                                          <p:spTgt spid="5"/>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wipe(down)">
                                      <p:cBhvr>
                                        <p:cTn id="43" dur="500"/>
                                        <p:tgtEl>
                                          <p:spTgt spid="13"/>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34"/>
                                        </p:tgtEl>
                                        <p:attrNameLst>
                                          <p:attrName>style.visibility</p:attrName>
                                        </p:attrNameLst>
                                      </p:cBhvr>
                                      <p:to>
                                        <p:strVal val="visible"/>
                                      </p:to>
                                    </p:set>
                                    <p:animEffect transition="in" filter="wipe(down)">
                                      <p:cBhvr>
                                        <p:cTn id="48" dur="500"/>
                                        <p:tgtEl>
                                          <p:spTgt spid="34"/>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41"/>
                                        </p:tgtEl>
                                        <p:attrNameLst>
                                          <p:attrName>style.visibility</p:attrName>
                                        </p:attrNameLst>
                                      </p:cBhvr>
                                      <p:to>
                                        <p:strVal val="visible"/>
                                      </p:to>
                                    </p:set>
                                    <p:animEffect transition="in" filter="wipe(down)">
                                      <p:cBhvr>
                                        <p:cTn id="51" dur="500"/>
                                        <p:tgtEl>
                                          <p:spTgt spid="41"/>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38"/>
                                        </p:tgtEl>
                                        <p:attrNameLst>
                                          <p:attrName>style.visibility</p:attrName>
                                        </p:attrNameLst>
                                      </p:cBhvr>
                                      <p:to>
                                        <p:strVal val="visible"/>
                                      </p:to>
                                    </p:set>
                                    <p:animEffect transition="in" filter="wipe(down)">
                                      <p:cBhvr>
                                        <p:cTn id="54" dur="500"/>
                                        <p:tgtEl>
                                          <p:spTgt spid="38"/>
                                        </p:tgtEl>
                                      </p:cBhvr>
                                    </p:animEffect>
                                  </p:childTnLst>
                                </p:cTn>
                              </p:par>
                              <p:par>
                                <p:cTn id="55" presetID="22" presetClass="entr" presetSubtype="4" fill="hold" grpId="0" nodeType="withEffect">
                                  <p:stCondLst>
                                    <p:cond delay="0"/>
                                  </p:stCondLst>
                                  <p:childTnLst>
                                    <p:set>
                                      <p:cBhvr>
                                        <p:cTn id="56" dur="1" fill="hold">
                                          <p:stCondLst>
                                            <p:cond delay="0"/>
                                          </p:stCondLst>
                                        </p:cTn>
                                        <p:tgtEl>
                                          <p:spTgt spid="64">
                                            <p:txEl>
                                              <p:pRg st="0" end="0"/>
                                            </p:txEl>
                                          </p:spTgt>
                                        </p:tgtEl>
                                        <p:attrNameLst>
                                          <p:attrName>style.visibility</p:attrName>
                                        </p:attrNameLst>
                                      </p:cBhvr>
                                      <p:to>
                                        <p:strVal val="visible"/>
                                      </p:to>
                                    </p:set>
                                    <p:animEffect transition="in" filter="wipe(down)">
                                      <p:cBhvr>
                                        <p:cTn id="57" dur="500"/>
                                        <p:tgtEl>
                                          <p:spTgt spid="64">
                                            <p:txEl>
                                              <p:pRg st="0" end="0"/>
                                            </p:txEl>
                                          </p:spTgt>
                                        </p:tgtEl>
                                      </p:cBhvr>
                                    </p:animEffect>
                                  </p:childTnLst>
                                </p:cTn>
                              </p:par>
                              <p:par>
                                <p:cTn id="58" presetID="22" presetClass="entr" presetSubtype="4" fill="hold" grpId="0" nodeType="withEffect">
                                  <p:stCondLst>
                                    <p:cond delay="0"/>
                                  </p:stCondLst>
                                  <p:childTnLst>
                                    <p:set>
                                      <p:cBhvr>
                                        <p:cTn id="59" dur="1" fill="hold">
                                          <p:stCondLst>
                                            <p:cond delay="0"/>
                                          </p:stCondLst>
                                        </p:cTn>
                                        <p:tgtEl>
                                          <p:spTgt spid="64">
                                            <p:txEl>
                                              <p:pRg st="1" end="1"/>
                                            </p:txEl>
                                          </p:spTgt>
                                        </p:tgtEl>
                                        <p:attrNameLst>
                                          <p:attrName>style.visibility</p:attrName>
                                        </p:attrNameLst>
                                      </p:cBhvr>
                                      <p:to>
                                        <p:strVal val="visible"/>
                                      </p:to>
                                    </p:set>
                                    <p:animEffect transition="in" filter="wipe(down)">
                                      <p:cBhvr>
                                        <p:cTn id="60" dur="500"/>
                                        <p:tgtEl>
                                          <p:spTgt spid="64">
                                            <p:txEl>
                                              <p:pRg st="1" end="1"/>
                                            </p:txEl>
                                          </p:spTgt>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64">
                                            <p:txEl>
                                              <p:pRg st="2" end="2"/>
                                            </p:txEl>
                                          </p:spTgt>
                                        </p:tgtEl>
                                        <p:attrNameLst>
                                          <p:attrName>style.visibility</p:attrName>
                                        </p:attrNameLst>
                                      </p:cBhvr>
                                      <p:to>
                                        <p:strVal val="visible"/>
                                      </p:to>
                                    </p:set>
                                    <p:animEffect transition="in" filter="wipe(down)">
                                      <p:cBhvr>
                                        <p:cTn id="63" dur="500"/>
                                        <p:tgtEl>
                                          <p:spTgt spid="64">
                                            <p:txEl>
                                              <p:pRg st="2" end="2"/>
                                            </p:txEl>
                                          </p:spTgt>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64">
                                            <p:txEl>
                                              <p:pRg st="3" end="3"/>
                                            </p:txEl>
                                          </p:spTgt>
                                        </p:tgtEl>
                                        <p:attrNameLst>
                                          <p:attrName>style.visibility</p:attrName>
                                        </p:attrNameLst>
                                      </p:cBhvr>
                                      <p:to>
                                        <p:strVal val="visible"/>
                                      </p:to>
                                    </p:set>
                                    <p:animEffect transition="in" filter="wipe(down)">
                                      <p:cBhvr>
                                        <p:cTn id="66" dur="500"/>
                                        <p:tgtEl>
                                          <p:spTgt spid="64">
                                            <p:txEl>
                                              <p:pRg st="3" end="3"/>
                                            </p:txEl>
                                          </p:spTgt>
                                        </p:tgtEl>
                                      </p:cBhvr>
                                    </p:animEffect>
                                  </p:childTnLst>
                                </p:cTn>
                              </p:par>
                              <p:par>
                                <p:cTn id="67" presetID="22" presetClass="entr" presetSubtype="4" fill="hold" grpId="0" nodeType="withEffect">
                                  <p:stCondLst>
                                    <p:cond delay="0"/>
                                  </p:stCondLst>
                                  <p:childTnLst>
                                    <p:set>
                                      <p:cBhvr>
                                        <p:cTn id="68" dur="1" fill="hold">
                                          <p:stCondLst>
                                            <p:cond delay="0"/>
                                          </p:stCondLst>
                                        </p:cTn>
                                        <p:tgtEl>
                                          <p:spTgt spid="64">
                                            <p:txEl>
                                              <p:pRg st="4" end="4"/>
                                            </p:txEl>
                                          </p:spTgt>
                                        </p:tgtEl>
                                        <p:attrNameLst>
                                          <p:attrName>style.visibility</p:attrName>
                                        </p:attrNameLst>
                                      </p:cBhvr>
                                      <p:to>
                                        <p:strVal val="visible"/>
                                      </p:to>
                                    </p:set>
                                    <p:animEffect transition="in" filter="wipe(down)">
                                      <p:cBhvr>
                                        <p:cTn id="69" dur="500"/>
                                        <p:tgtEl>
                                          <p:spTgt spid="64">
                                            <p:txEl>
                                              <p:pRg st="4" end="4"/>
                                            </p:txEl>
                                          </p:spTgt>
                                        </p:tgtEl>
                                      </p:cBhvr>
                                    </p:animEffect>
                                  </p:childTnLst>
                                </p:cTn>
                              </p:par>
                              <p:par>
                                <p:cTn id="70" presetID="22" presetClass="entr" presetSubtype="4" fill="hold" grpId="0" nodeType="withEffect">
                                  <p:stCondLst>
                                    <p:cond delay="0"/>
                                  </p:stCondLst>
                                  <p:childTnLst>
                                    <p:set>
                                      <p:cBhvr>
                                        <p:cTn id="71" dur="1" fill="hold">
                                          <p:stCondLst>
                                            <p:cond delay="0"/>
                                          </p:stCondLst>
                                        </p:cTn>
                                        <p:tgtEl>
                                          <p:spTgt spid="64">
                                            <p:txEl>
                                              <p:pRg st="5" end="5"/>
                                            </p:txEl>
                                          </p:spTgt>
                                        </p:tgtEl>
                                        <p:attrNameLst>
                                          <p:attrName>style.visibility</p:attrName>
                                        </p:attrNameLst>
                                      </p:cBhvr>
                                      <p:to>
                                        <p:strVal val="visible"/>
                                      </p:to>
                                    </p:set>
                                    <p:animEffect transition="in" filter="wipe(down)">
                                      <p:cBhvr>
                                        <p:cTn id="72" dur="500"/>
                                        <p:tgtEl>
                                          <p:spTgt spid="64">
                                            <p:txEl>
                                              <p:pRg st="5" end="5"/>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nodeType="clickEffect">
                                  <p:stCondLst>
                                    <p:cond delay="0"/>
                                  </p:stCondLst>
                                  <p:childTnLst>
                                    <p:set>
                                      <p:cBhvr>
                                        <p:cTn id="76" dur="1" fill="hold">
                                          <p:stCondLst>
                                            <p:cond delay="0"/>
                                          </p:stCondLst>
                                        </p:cTn>
                                        <p:tgtEl>
                                          <p:spTgt spid="16"/>
                                        </p:tgtEl>
                                        <p:attrNameLst>
                                          <p:attrName>style.visibility</p:attrName>
                                        </p:attrNameLst>
                                      </p:cBhvr>
                                      <p:to>
                                        <p:strVal val="visible"/>
                                      </p:to>
                                    </p:set>
                                    <p:animEffect transition="in" filter="wipe(down)">
                                      <p:cBhvr>
                                        <p:cTn id="77" dur="500"/>
                                        <p:tgtEl>
                                          <p:spTgt spid="16"/>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nodeType="clickEffect">
                                  <p:stCondLst>
                                    <p:cond delay="0"/>
                                  </p:stCondLst>
                                  <p:childTnLst>
                                    <p:set>
                                      <p:cBhvr>
                                        <p:cTn id="81" dur="1" fill="hold">
                                          <p:stCondLst>
                                            <p:cond delay="0"/>
                                          </p:stCondLst>
                                        </p:cTn>
                                        <p:tgtEl>
                                          <p:spTgt spid="18"/>
                                        </p:tgtEl>
                                        <p:attrNameLst>
                                          <p:attrName>style.visibility</p:attrName>
                                        </p:attrNameLst>
                                      </p:cBhvr>
                                      <p:to>
                                        <p:strVal val="visible"/>
                                      </p:to>
                                    </p:set>
                                    <p:animEffect transition="in" filter="wipe(down)">
                                      <p:cBhvr>
                                        <p:cTn id="82" dur="500"/>
                                        <p:tgtEl>
                                          <p:spTgt spid="18"/>
                                        </p:tgtEl>
                                      </p:cBhvr>
                                    </p:animEffect>
                                  </p:childTnLst>
                                </p:cTn>
                              </p:par>
                              <p:par>
                                <p:cTn id="83" presetID="22" presetClass="entr" presetSubtype="4" fill="hold" grpId="0" nodeType="withEffect">
                                  <p:stCondLst>
                                    <p:cond delay="0"/>
                                  </p:stCondLst>
                                  <p:childTnLst>
                                    <p:set>
                                      <p:cBhvr>
                                        <p:cTn id="84" dur="1" fill="hold">
                                          <p:stCondLst>
                                            <p:cond delay="0"/>
                                          </p:stCondLst>
                                        </p:cTn>
                                        <p:tgtEl>
                                          <p:spTgt spid="26"/>
                                        </p:tgtEl>
                                        <p:attrNameLst>
                                          <p:attrName>style.visibility</p:attrName>
                                        </p:attrNameLst>
                                      </p:cBhvr>
                                      <p:to>
                                        <p:strVal val="visible"/>
                                      </p:to>
                                    </p:set>
                                    <p:animEffect transition="in" filter="wipe(down)">
                                      <p:cBhvr>
                                        <p:cTn id="85" dur="500"/>
                                        <p:tgtEl>
                                          <p:spTgt spid="26"/>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4" fill="hold" grpId="0" nodeType="clickEffect">
                                  <p:stCondLst>
                                    <p:cond delay="0"/>
                                  </p:stCondLst>
                                  <p:childTnLst>
                                    <p:set>
                                      <p:cBhvr>
                                        <p:cTn id="89" dur="1" fill="hold">
                                          <p:stCondLst>
                                            <p:cond delay="0"/>
                                          </p:stCondLst>
                                        </p:cTn>
                                        <p:tgtEl>
                                          <p:spTgt spid="49"/>
                                        </p:tgtEl>
                                        <p:attrNameLst>
                                          <p:attrName>style.visibility</p:attrName>
                                        </p:attrNameLst>
                                      </p:cBhvr>
                                      <p:to>
                                        <p:strVal val="visible"/>
                                      </p:to>
                                    </p:set>
                                    <p:animEffect transition="in" filter="wipe(down)">
                                      <p:cBhvr>
                                        <p:cTn id="90" dur="500"/>
                                        <p:tgtEl>
                                          <p:spTgt spid="49"/>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grpId="0" nodeType="clickEffect">
                                  <p:stCondLst>
                                    <p:cond delay="0"/>
                                  </p:stCondLst>
                                  <p:childTnLst>
                                    <p:set>
                                      <p:cBhvr>
                                        <p:cTn id="94" dur="1" fill="hold">
                                          <p:stCondLst>
                                            <p:cond delay="0"/>
                                          </p:stCondLst>
                                        </p:cTn>
                                        <p:tgtEl>
                                          <p:spTgt spid="63"/>
                                        </p:tgtEl>
                                        <p:attrNameLst>
                                          <p:attrName>style.visibility</p:attrName>
                                        </p:attrNameLst>
                                      </p:cBhvr>
                                      <p:to>
                                        <p:strVal val="visible"/>
                                      </p:to>
                                    </p:set>
                                    <p:animEffect transition="in" filter="wipe(down)">
                                      <p:cBhvr>
                                        <p:cTn id="95" dur="500"/>
                                        <p:tgtEl>
                                          <p:spTgt spid="63"/>
                                        </p:tgtEl>
                                      </p:cBhvr>
                                    </p:animEffect>
                                  </p:childTnLst>
                                </p:cTn>
                              </p:par>
                              <p:par>
                                <p:cTn id="96" presetID="22" presetClass="entr" presetSubtype="4" fill="hold" grpId="0" nodeType="withEffect">
                                  <p:stCondLst>
                                    <p:cond delay="0"/>
                                  </p:stCondLst>
                                  <p:childTnLst>
                                    <p:set>
                                      <p:cBhvr>
                                        <p:cTn id="97" dur="1" fill="hold">
                                          <p:stCondLst>
                                            <p:cond delay="0"/>
                                          </p:stCondLst>
                                        </p:cTn>
                                        <p:tgtEl>
                                          <p:spTgt spid="28"/>
                                        </p:tgtEl>
                                        <p:attrNameLst>
                                          <p:attrName>style.visibility</p:attrName>
                                        </p:attrNameLst>
                                      </p:cBhvr>
                                      <p:to>
                                        <p:strVal val="visible"/>
                                      </p:to>
                                    </p:set>
                                    <p:animEffect transition="in" filter="wipe(down)">
                                      <p:cBhvr>
                                        <p:cTn id="98"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p:bldP spid="24" grpId="0"/>
      <p:bldP spid="25" grpId="0"/>
      <p:bldP spid="26" grpId="0" animBg="1"/>
      <p:bldP spid="28" grpId="0" animBg="1"/>
      <p:bldP spid="53" grpId="0" animBg="1"/>
      <p:bldP spid="34" grpId="0" animBg="1"/>
      <p:bldP spid="38" grpId="0" animBg="1"/>
      <p:bldP spid="41" grpId="0"/>
      <p:bldP spid="43" grpId="0" animBg="1"/>
      <p:bldP spid="47" grpId="0"/>
      <p:bldP spid="5" grpId="0" animBg="1"/>
      <p:bldP spid="49" grpId="0" animBg="1"/>
      <p:bldP spid="63" grpId="0" animBg="1"/>
      <p:bldP spid="64"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635</Words>
  <Application>Microsoft Office PowerPoint</Application>
  <PresentationFormat>Widescreen</PresentationFormat>
  <Paragraphs>144</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Physical Machines</vt:lpstr>
      <vt:lpstr>Physical Machines with Docker</vt:lpstr>
      <vt:lpstr>PowerPoint Presentation</vt:lpstr>
      <vt:lpstr>PowerPoint Presentation</vt:lpstr>
      <vt:lpstr>PowerPoint Presentation</vt:lpstr>
      <vt:lpstr>Docker - Terminology</vt:lpstr>
      <vt:lpstr>Docker - Terminology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Physical Machines</dc:title>
  <dc:creator>Mulinty Bhaskar</dc:creator>
  <cp:lastModifiedBy>Mulinty Bhaskar</cp:lastModifiedBy>
  <cp:revision>1</cp:revision>
  <dcterms:created xsi:type="dcterms:W3CDTF">2022-05-23T16:33:05Z</dcterms:created>
  <dcterms:modified xsi:type="dcterms:W3CDTF">2022-05-23T16:35:09Z</dcterms:modified>
</cp:coreProperties>
</file>