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2024-06-09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2024-06-09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2024-06-09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B43E-57A3-C6BC-2257-D702D2E1EEC8}"/>
              </a:ext>
            </a:extLst>
          </p:cNvPr>
          <p:cNvSpPr>
            <a:spLocks noGrp="1"/>
          </p:cNvSpPr>
          <p:nvPr>
            <p:ph type="ctrTitle"/>
          </p:nvPr>
        </p:nvSpPr>
        <p:spPr>
          <a:xfrm>
            <a:off x="1115961" y="1007536"/>
            <a:ext cx="9960078" cy="2421464"/>
          </a:xfrm>
        </p:spPr>
        <p:txBody>
          <a:bodyPr>
            <a:noAutofit/>
          </a:bodyPr>
          <a:lstStyle/>
          <a:p>
            <a:pPr algn="ctr"/>
            <a:r>
              <a:rPr lang="en-US" sz="8000" dirty="0">
                <a:solidFill>
                  <a:schemeClr val="accent5"/>
                </a:solidFill>
                <a:latin typeface="Algerian" panose="04020705040A02060702" pitchFamily="82" charset="0"/>
              </a:rPr>
              <a:t>Corona virus analysis</a:t>
            </a:r>
          </a:p>
        </p:txBody>
      </p:sp>
      <p:sp>
        <p:nvSpPr>
          <p:cNvPr id="3" name="Subtitle 2">
            <a:extLst>
              <a:ext uri="{FF2B5EF4-FFF2-40B4-BE49-F238E27FC236}">
                <a16:creationId xmlns:a16="http://schemas.microsoft.com/office/drawing/2014/main" id="{2A6B4D89-6A3F-D82E-FF01-FB750880014F}"/>
              </a:ext>
            </a:extLst>
          </p:cNvPr>
          <p:cNvSpPr>
            <a:spLocks noGrp="1"/>
          </p:cNvSpPr>
          <p:nvPr>
            <p:ph type="subTitle" idx="1"/>
          </p:nvPr>
        </p:nvSpPr>
        <p:spPr>
          <a:xfrm>
            <a:off x="5623795" y="5452533"/>
            <a:ext cx="6233260" cy="1405467"/>
          </a:xfrm>
        </p:spPr>
        <p:txBody>
          <a:bodyPr>
            <a:normAutofit/>
          </a:bodyPr>
          <a:lstStyle/>
          <a:p>
            <a:pPr algn="ctr"/>
            <a:r>
              <a:rPr lang="en-US" sz="2400" dirty="0">
                <a:solidFill>
                  <a:srgbClr val="FFFF00"/>
                </a:solidFill>
              </a:rPr>
              <a:t>Presented By:</a:t>
            </a:r>
          </a:p>
          <a:p>
            <a:pPr algn="ctr"/>
            <a:r>
              <a:rPr lang="en-US" sz="2400" dirty="0">
                <a:solidFill>
                  <a:srgbClr val="FFFF00"/>
                </a:solidFill>
              </a:rPr>
              <a:t>Bhavana </a:t>
            </a:r>
            <a:r>
              <a:rPr lang="en-US" sz="2400" dirty="0" err="1">
                <a:solidFill>
                  <a:srgbClr val="FFFF00"/>
                </a:solidFill>
              </a:rPr>
              <a:t>Kurabet</a:t>
            </a:r>
            <a:endParaRPr lang="en-US" sz="2400" dirty="0">
              <a:solidFill>
                <a:srgbClr val="FFFF00"/>
              </a:solidFill>
            </a:endParaRPr>
          </a:p>
        </p:txBody>
      </p:sp>
    </p:spTree>
    <p:extLst>
      <p:ext uri="{BB962C8B-B14F-4D97-AF65-F5344CB8AC3E}">
        <p14:creationId xmlns:p14="http://schemas.microsoft.com/office/powerpoint/2010/main" val="199976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F406-BA7D-2FD7-8D62-5742D5736462}"/>
              </a:ext>
            </a:extLst>
          </p:cNvPr>
          <p:cNvSpPr>
            <a:spLocks noGrp="1"/>
          </p:cNvSpPr>
          <p:nvPr>
            <p:ph type="title"/>
          </p:nvPr>
        </p:nvSpPr>
        <p:spPr>
          <a:xfrm>
            <a:off x="1157749" y="0"/>
            <a:ext cx="10131425" cy="1456267"/>
          </a:xfrm>
        </p:spPr>
        <p:txBody>
          <a:bodyPr>
            <a:normAutofit fontScale="90000"/>
          </a:bodyPr>
          <a:lstStyle/>
          <a:p>
            <a:pPr algn="ctr"/>
            <a:r>
              <a:rPr lang="en-US" dirty="0">
                <a:solidFill>
                  <a:srgbClr val="FFFF00"/>
                </a:solidFill>
                <a:latin typeface="Times New Roman" panose="02020603050405020304" pitchFamily="18" charset="0"/>
                <a:cs typeface="Times New Roman" panose="02020603050405020304" pitchFamily="18" charset="0"/>
              </a:rPr>
              <a:t>7. Find most frequent value for confirmed, deaths, recovered each month </a:t>
            </a:r>
          </a:p>
        </p:txBody>
      </p:sp>
      <p:pic>
        <p:nvPicPr>
          <p:cNvPr id="5" name="Content Placeholder 4">
            <a:extLst>
              <a:ext uri="{FF2B5EF4-FFF2-40B4-BE49-F238E27FC236}">
                <a16:creationId xmlns:a16="http://schemas.microsoft.com/office/drawing/2014/main" id="{5382382B-7459-2EE2-3F27-8D9E3A4C031C}"/>
              </a:ext>
            </a:extLst>
          </p:cNvPr>
          <p:cNvPicPr>
            <a:picLocks noGrp="1" noChangeAspect="1"/>
          </p:cNvPicPr>
          <p:nvPr>
            <p:ph idx="1"/>
          </p:nvPr>
        </p:nvPicPr>
        <p:blipFill>
          <a:blip r:embed="rId2"/>
          <a:stretch>
            <a:fillRect/>
          </a:stretch>
        </p:blipFill>
        <p:spPr>
          <a:xfrm>
            <a:off x="1385875" y="1622322"/>
            <a:ext cx="9420250" cy="4975123"/>
          </a:xfrm>
        </p:spPr>
      </p:pic>
    </p:spTree>
    <p:extLst>
      <p:ext uri="{BB962C8B-B14F-4D97-AF65-F5344CB8AC3E}">
        <p14:creationId xmlns:p14="http://schemas.microsoft.com/office/powerpoint/2010/main" val="401974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031B-843E-B981-5DEF-18366DD83396}"/>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8. Find minimum values for confirmed, deaths, recovered per year</a:t>
            </a:r>
          </a:p>
        </p:txBody>
      </p:sp>
      <p:pic>
        <p:nvPicPr>
          <p:cNvPr id="5" name="Content Placeholder 4">
            <a:extLst>
              <a:ext uri="{FF2B5EF4-FFF2-40B4-BE49-F238E27FC236}">
                <a16:creationId xmlns:a16="http://schemas.microsoft.com/office/drawing/2014/main" id="{1F04E1BC-D026-4322-BBC6-D00350A6BEA4}"/>
              </a:ext>
            </a:extLst>
          </p:cNvPr>
          <p:cNvPicPr>
            <a:picLocks noGrp="1" noChangeAspect="1"/>
          </p:cNvPicPr>
          <p:nvPr>
            <p:ph idx="1"/>
          </p:nvPr>
        </p:nvPicPr>
        <p:blipFill>
          <a:blip r:embed="rId2"/>
          <a:stretch>
            <a:fillRect/>
          </a:stretch>
        </p:blipFill>
        <p:spPr>
          <a:xfrm>
            <a:off x="1573710" y="1456267"/>
            <a:ext cx="9044578" cy="5132439"/>
          </a:xfrm>
        </p:spPr>
      </p:pic>
    </p:spTree>
    <p:extLst>
      <p:ext uri="{BB962C8B-B14F-4D97-AF65-F5344CB8AC3E}">
        <p14:creationId xmlns:p14="http://schemas.microsoft.com/office/powerpoint/2010/main" val="146602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9634-4CA1-EEDB-6CB8-F7A90E7E92A5}"/>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9. Find maximum values of confirmed, deaths, recovered per year</a:t>
            </a:r>
          </a:p>
        </p:txBody>
      </p:sp>
      <p:pic>
        <p:nvPicPr>
          <p:cNvPr id="5" name="Content Placeholder 4">
            <a:extLst>
              <a:ext uri="{FF2B5EF4-FFF2-40B4-BE49-F238E27FC236}">
                <a16:creationId xmlns:a16="http://schemas.microsoft.com/office/drawing/2014/main" id="{B5DB1AD9-E4AE-4E95-1A46-B7CECCB86EFE}"/>
              </a:ext>
            </a:extLst>
          </p:cNvPr>
          <p:cNvPicPr>
            <a:picLocks noGrp="1" noChangeAspect="1"/>
          </p:cNvPicPr>
          <p:nvPr>
            <p:ph idx="1"/>
          </p:nvPr>
        </p:nvPicPr>
        <p:blipFill>
          <a:blip r:embed="rId2"/>
          <a:stretch>
            <a:fillRect/>
          </a:stretch>
        </p:blipFill>
        <p:spPr>
          <a:xfrm>
            <a:off x="1530873" y="1827616"/>
            <a:ext cx="9130251" cy="4818991"/>
          </a:xfrm>
        </p:spPr>
      </p:pic>
    </p:spTree>
    <p:extLst>
      <p:ext uri="{BB962C8B-B14F-4D97-AF65-F5344CB8AC3E}">
        <p14:creationId xmlns:p14="http://schemas.microsoft.com/office/powerpoint/2010/main" val="94075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EA93-964F-CB6C-AF25-49A2C47B7ED1}"/>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10. The total number of case of confirmed, deaths, recovered each month</a:t>
            </a:r>
          </a:p>
        </p:txBody>
      </p:sp>
      <p:pic>
        <p:nvPicPr>
          <p:cNvPr id="5" name="Content Placeholder 4">
            <a:extLst>
              <a:ext uri="{FF2B5EF4-FFF2-40B4-BE49-F238E27FC236}">
                <a16:creationId xmlns:a16="http://schemas.microsoft.com/office/drawing/2014/main" id="{311EC1EB-82CD-AAC7-E2B3-60E09C585559}"/>
              </a:ext>
            </a:extLst>
          </p:cNvPr>
          <p:cNvPicPr>
            <a:picLocks noGrp="1" noChangeAspect="1"/>
          </p:cNvPicPr>
          <p:nvPr>
            <p:ph idx="1"/>
          </p:nvPr>
        </p:nvPicPr>
        <p:blipFill>
          <a:blip r:embed="rId2"/>
          <a:stretch>
            <a:fillRect/>
          </a:stretch>
        </p:blipFill>
        <p:spPr>
          <a:xfrm>
            <a:off x="1814824" y="1456267"/>
            <a:ext cx="8562349" cy="4939486"/>
          </a:xfrm>
        </p:spPr>
      </p:pic>
    </p:spTree>
    <p:extLst>
      <p:ext uri="{BB962C8B-B14F-4D97-AF65-F5344CB8AC3E}">
        <p14:creationId xmlns:p14="http://schemas.microsoft.com/office/powerpoint/2010/main" val="55422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6140-31BD-81A7-ACCA-DF55A60DD1E9}"/>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11. Check how corona virus spread out with respect to confirmed case</a:t>
            </a:r>
          </a:p>
        </p:txBody>
      </p:sp>
      <p:pic>
        <p:nvPicPr>
          <p:cNvPr id="5" name="Content Placeholder 4">
            <a:extLst>
              <a:ext uri="{FF2B5EF4-FFF2-40B4-BE49-F238E27FC236}">
                <a16:creationId xmlns:a16="http://schemas.microsoft.com/office/drawing/2014/main" id="{32C3A362-709A-6006-79F1-BDB4E5C702B7}"/>
              </a:ext>
            </a:extLst>
          </p:cNvPr>
          <p:cNvPicPr>
            <a:picLocks noGrp="1" noChangeAspect="1"/>
          </p:cNvPicPr>
          <p:nvPr>
            <p:ph idx="1"/>
          </p:nvPr>
        </p:nvPicPr>
        <p:blipFill>
          <a:blip r:embed="rId2"/>
          <a:stretch>
            <a:fillRect/>
          </a:stretch>
        </p:blipFill>
        <p:spPr>
          <a:xfrm>
            <a:off x="1926535" y="1605863"/>
            <a:ext cx="8338928" cy="4716279"/>
          </a:xfrm>
        </p:spPr>
      </p:pic>
    </p:spTree>
    <p:extLst>
      <p:ext uri="{BB962C8B-B14F-4D97-AF65-F5344CB8AC3E}">
        <p14:creationId xmlns:p14="http://schemas.microsoft.com/office/powerpoint/2010/main" val="419493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A666-A5B4-97E2-B6F3-21F9BA3F6BF7}"/>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12. Check how corona virus spread out with respect to death case</a:t>
            </a:r>
          </a:p>
        </p:txBody>
      </p:sp>
      <p:pic>
        <p:nvPicPr>
          <p:cNvPr id="5" name="Content Placeholder 4">
            <a:extLst>
              <a:ext uri="{FF2B5EF4-FFF2-40B4-BE49-F238E27FC236}">
                <a16:creationId xmlns:a16="http://schemas.microsoft.com/office/drawing/2014/main" id="{A08790E2-02FC-B74F-AE33-E04D210E5917}"/>
              </a:ext>
            </a:extLst>
          </p:cNvPr>
          <p:cNvPicPr>
            <a:picLocks noGrp="1" noChangeAspect="1"/>
          </p:cNvPicPr>
          <p:nvPr>
            <p:ph idx="1"/>
          </p:nvPr>
        </p:nvPicPr>
        <p:blipFill>
          <a:blip r:embed="rId2"/>
          <a:stretch>
            <a:fillRect/>
          </a:stretch>
        </p:blipFill>
        <p:spPr>
          <a:xfrm>
            <a:off x="1512263" y="1404951"/>
            <a:ext cx="9167471" cy="4998035"/>
          </a:xfrm>
        </p:spPr>
      </p:pic>
    </p:spTree>
    <p:extLst>
      <p:ext uri="{BB962C8B-B14F-4D97-AF65-F5344CB8AC3E}">
        <p14:creationId xmlns:p14="http://schemas.microsoft.com/office/powerpoint/2010/main" val="407604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DBD0-6ECD-FB87-2673-F3205E5604EA}"/>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13. Check how corona virus spread out with respect to recovered case</a:t>
            </a:r>
          </a:p>
        </p:txBody>
      </p:sp>
      <p:pic>
        <p:nvPicPr>
          <p:cNvPr id="5" name="Content Placeholder 4">
            <a:extLst>
              <a:ext uri="{FF2B5EF4-FFF2-40B4-BE49-F238E27FC236}">
                <a16:creationId xmlns:a16="http://schemas.microsoft.com/office/drawing/2014/main" id="{5BD870B2-E916-00F2-9900-89879BC11D1F}"/>
              </a:ext>
            </a:extLst>
          </p:cNvPr>
          <p:cNvPicPr>
            <a:picLocks noGrp="1" noChangeAspect="1"/>
          </p:cNvPicPr>
          <p:nvPr>
            <p:ph idx="1"/>
          </p:nvPr>
        </p:nvPicPr>
        <p:blipFill>
          <a:blip r:embed="rId2"/>
          <a:stretch>
            <a:fillRect/>
          </a:stretch>
        </p:blipFill>
        <p:spPr>
          <a:xfrm>
            <a:off x="1960932" y="1593372"/>
            <a:ext cx="8270133" cy="4954912"/>
          </a:xfrm>
        </p:spPr>
      </p:pic>
    </p:spTree>
    <p:extLst>
      <p:ext uri="{BB962C8B-B14F-4D97-AF65-F5344CB8AC3E}">
        <p14:creationId xmlns:p14="http://schemas.microsoft.com/office/powerpoint/2010/main" val="128590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87F7-A243-CC18-3E6B-AC389B8AD5C7}"/>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14. Find Country having highest number of the Confirmed case</a:t>
            </a:r>
          </a:p>
        </p:txBody>
      </p:sp>
      <p:pic>
        <p:nvPicPr>
          <p:cNvPr id="5" name="Content Placeholder 4">
            <a:extLst>
              <a:ext uri="{FF2B5EF4-FFF2-40B4-BE49-F238E27FC236}">
                <a16:creationId xmlns:a16="http://schemas.microsoft.com/office/drawing/2014/main" id="{4F1C081C-4D28-BC9B-1B04-04993B0ADAD3}"/>
              </a:ext>
            </a:extLst>
          </p:cNvPr>
          <p:cNvPicPr>
            <a:picLocks noGrp="1" noChangeAspect="1"/>
          </p:cNvPicPr>
          <p:nvPr>
            <p:ph idx="1"/>
          </p:nvPr>
        </p:nvPicPr>
        <p:blipFill>
          <a:blip r:embed="rId2"/>
          <a:stretch>
            <a:fillRect/>
          </a:stretch>
        </p:blipFill>
        <p:spPr>
          <a:xfrm>
            <a:off x="1868130" y="1620685"/>
            <a:ext cx="8749174" cy="4848940"/>
          </a:xfrm>
        </p:spPr>
      </p:pic>
    </p:spTree>
    <p:extLst>
      <p:ext uri="{BB962C8B-B14F-4D97-AF65-F5344CB8AC3E}">
        <p14:creationId xmlns:p14="http://schemas.microsoft.com/office/powerpoint/2010/main" val="359960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EC07-2CD1-412A-1BA8-1F343A6D61F8}"/>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15. Find Country having lowest number of the death case</a:t>
            </a:r>
          </a:p>
        </p:txBody>
      </p:sp>
      <p:pic>
        <p:nvPicPr>
          <p:cNvPr id="5" name="Content Placeholder 4">
            <a:extLst>
              <a:ext uri="{FF2B5EF4-FFF2-40B4-BE49-F238E27FC236}">
                <a16:creationId xmlns:a16="http://schemas.microsoft.com/office/drawing/2014/main" id="{526C2761-9BEC-8898-DB38-B2CF6B3B0119}"/>
              </a:ext>
            </a:extLst>
          </p:cNvPr>
          <p:cNvPicPr>
            <a:picLocks noGrp="1" noChangeAspect="1"/>
          </p:cNvPicPr>
          <p:nvPr>
            <p:ph idx="1"/>
          </p:nvPr>
        </p:nvPicPr>
        <p:blipFill>
          <a:blip r:embed="rId2"/>
          <a:stretch>
            <a:fillRect/>
          </a:stretch>
        </p:blipFill>
        <p:spPr>
          <a:xfrm>
            <a:off x="2724284" y="1525094"/>
            <a:ext cx="6743430" cy="4818646"/>
          </a:xfrm>
        </p:spPr>
      </p:pic>
    </p:spTree>
    <p:extLst>
      <p:ext uri="{BB962C8B-B14F-4D97-AF65-F5344CB8AC3E}">
        <p14:creationId xmlns:p14="http://schemas.microsoft.com/office/powerpoint/2010/main" val="1297309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B498-6097-BE26-9D73-52A28B07D8D5}"/>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16. Find top 5 countries having highest recovered case</a:t>
            </a:r>
          </a:p>
        </p:txBody>
      </p:sp>
      <p:pic>
        <p:nvPicPr>
          <p:cNvPr id="5" name="Content Placeholder 4">
            <a:extLst>
              <a:ext uri="{FF2B5EF4-FFF2-40B4-BE49-F238E27FC236}">
                <a16:creationId xmlns:a16="http://schemas.microsoft.com/office/drawing/2014/main" id="{621ED2F0-6DBB-69AD-6880-E93471464BFA}"/>
              </a:ext>
            </a:extLst>
          </p:cNvPr>
          <p:cNvPicPr>
            <a:picLocks noGrp="1" noChangeAspect="1"/>
          </p:cNvPicPr>
          <p:nvPr>
            <p:ph idx="1"/>
          </p:nvPr>
        </p:nvPicPr>
        <p:blipFill>
          <a:blip r:embed="rId2"/>
          <a:stretch>
            <a:fillRect/>
          </a:stretch>
        </p:blipFill>
        <p:spPr>
          <a:xfrm>
            <a:off x="1896933" y="1528121"/>
            <a:ext cx="8398131" cy="4735027"/>
          </a:xfrm>
        </p:spPr>
      </p:pic>
    </p:spTree>
    <p:extLst>
      <p:ext uri="{BB962C8B-B14F-4D97-AF65-F5344CB8AC3E}">
        <p14:creationId xmlns:p14="http://schemas.microsoft.com/office/powerpoint/2010/main" val="330320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452B-EDDE-24CF-AAAE-670E5FC9E412}"/>
              </a:ext>
            </a:extLst>
          </p:cNvPr>
          <p:cNvSpPr>
            <a:spLocks noGrp="1"/>
          </p:cNvSpPr>
          <p:nvPr>
            <p:ph type="title"/>
          </p:nvPr>
        </p:nvSpPr>
        <p:spPr>
          <a:xfrm>
            <a:off x="803788" y="0"/>
            <a:ext cx="10131425" cy="1456267"/>
          </a:xfrm>
        </p:spPr>
        <p:txBody>
          <a:bodyPr>
            <a:normAutofit/>
          </a:bodyPr>
          <a:lstStyle/>
          <a:p>
            <a:pPr algn="ctr"/>
            <a:r>
              <a:rPr lang="en-US" sz="4000" dirty="0">
                <a:solidFill>
                  <a:srgbClr val="FFFF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97E21F0-708B-B1E1-54F7-6FAADC079BB1}"/>
              </a:ext>
            </a:extLst>
          </p:cNvPr>
          <p:cNvSpPr>
            <a:spLocks noGrp="1"/>
          </p:cNvSpPr>
          <p:nvPr>
            <p:ph idx="1"/>
          </p:nvPr>
        </p:nvSpPr>
        <p:spPr>
          <a:xfrm>
            <a:off x="1143537" y="1456267"/>
            <a:ext cx="9904926" cy="4865875"/>
          </a:xfrm>
        </p:spPr>
        <p:txBody>
          <a:bodyPr anchor="t">
            <a:normAutofit lnSpcReduction="10000"/>
          </a:bodyPr>
          <a:lstStyle/>
          <a:p>
            <a:pPr>
              <a:buFont typeface="Wingdings" panose="05000000000000000000" pitchFamily="2" charset="2"/>
              <a:buChar char="Ø"/>
            </a:pPr>
            <a:r>
              <a:rPr lang="en-US" b="1" i="0" dirty="0">
                <a:effectLst/>
                <a:latin typeface="Arial" panose="020B0604020202020204" pitchFamily="34" charset="0"/>
              </a:rPr>
              <a:t>Coronavirus disease 2019</a:t>
            </a:r>
            <a:r>
              <a:rPr lang="en-US" b="0" i="0" dirty="0">
                <a:effectLst/>
                <a:latin typeface="Arial" panose="020B0604020202020204" pitchFamily="34" charset="0"/>
              </a:rPr>
              <a:t> (</a:t>
            </a:r>
            <a:r>
              <a:rPr lang="en-US" b="1" i="0" dirty="0">
                <a:effectLst/>
                <a:latin typeface="Arial" panose="020B0604020202020204" pitchFamily="34" charset="0"/>
              </a:rPr>
              <a:t>COVID-19</a:t>
            </a:r>
            <a:r>
              <a:rPr lang="en-US" b="0" i="0" dirty="0">
                <a:effectLst/>
                <a:latin typeface="Arial" panose="020B0604020202020204" pitchFamily="34" charset="0"/>
              </a:rPr>
              <a:t>) is a </a:t>
            </a:r>
            <a:r>
              <a:rPr lang="en-US" dirty="0">
                <a:latin typeface="Arial" panose="020B0604020202020204" pitchFamily="34" charset="0"/>
              </a:rPr>
              <a:t>contagious disease</a:t>
            </a:r>
            <a:r>
              <a:rPr lang="en-US" b="0" i="0" dirty="0">
                <a:effectLst/>
                <a:latin typeface="Arial" panose="020B0604020202020204" pitchFamily="34" charset="0"/>
              </a:rPr>
              <a:t> caused by the </a:t>
            </a:r>
            <a:r>
              <a:rPr lang="en-US" dirty="0">
                <a:latin typeface="Arial" panose="020B0604020202020204" pitchFamily="34" charset="0"/>
              </a:rPr>
              <a:t>coronavirus</a:t>
            </a:r>
            <a:r>
              <a:rPr lang="en-US" b="0" i="0" dirty="0">
                <a:effectLst/>
                <a:latin typeface="Arial" panose="020B0604020202020204" pitchFamily="34" charset="0"/>
              </a:rPr>
              <a:t> </a:t>
            </a:r>
            <a:r>
              <a:rPr lang="en-US" dirty="0">
                <a:latin typeface="Arial" panose="020B0604020202020204" pitchFamily="34" charset="0"/>
              </a:rPr>
              <a:t>SARS-CoV-2</a:t>
            </a:r>
            <a:r>
              <a:rPr lang="en-US" b="0" i="0" dirty="0">
                <a:effectLst/>
                <a:latin typeface="Arial" panose="020B0604020202020204" pitchFamily="34" charset="0"/>
              </a:rPr>
              <a:t>. The first known case was </a:t>
            </a:r>
            <a:r>
              <a:rPr lang="en-US" dirty="0">
                <a:latin typeface="Arial" panose="020B0604020202020204" pitchFamily="34" charset="0"/>
              </a:rPr>
              <a:t>identified in Wuhan</a:t>
            </a:r>
            <a:r>
              <a:rPr lang="en-US" b="0" i="0" dirty="0">
                <a:effectLst/>
                <a:latin typeface="Arial" panose="020B0604020202020204" pitchFamily="34" charset="0"/>
              </a:rPr>
              <a:t>, China, in December 2019.</a:t>
            </a:r>
          </a:p>
          <a:p>
            <a:pPr marL="0" indent="0">
              <a:buNone/>
            </a:pPr>
            <a:endParaRPr lang="en-US" b="0" i="0" dirty="0">
              <a:effectLst/>
              <a:latin typeface="Arial" panose="020B0604020202020204" pitchFamily="34" charset="0"/>
            </a:endParaRPr>
          </a:p>
          <a:p>
            <a:pPr>
              <a:buFont typeface="Wingdings" panose="05000000000000000000" pitchFamily="2" charset="2"/>
              <a:buChar char="Ø"/>
            </a:pPr>
            <a:r>
              <a:rPr lang="en-US" dirty="0">
                <a:latin typeface="Arial" panose="020B0604020202020204" pitchFamily="34" charset="0"/>
              </a:rPr>
              <a:t>The corona virus pandemic has reshaped daily lives globally.</a:t>
            </a:r>
            <a:endParaRPr lang="en-US" b="0" i="0" dirty="0">
              <a:effectLst/>
              <a:latin typeface="Arial" panose="020B0604020202020204" pitchFamily="34" charset="0"/>
            </a:endParaRPr>
          </a:p>
          <a:p>
            <a:pPr marL="0" indent="0">
              <a:buNone/>
            </a:pPr>
            <a:endParaRPr lang="en-US" b="0" i="0" dirty="0">
              <a:effectLst/>
              <a:latin typeface="Arial" panose="020B0604020202020204" pitchFamily="34" charset="0"/>
            </a:endParaRPr>
          </a:p>
          <a:p>
            <a:pPr>
              <a:buFont typeface="Wingdings" panose="05000000000000000000" pitchFamily="2" charset="2"/>
              <a:buChar char="Ø"/>
            </a:pPr>
            <a:r>
              <a:rPr lang="en-US" b="0" i="0" dirty="0">
                <a:effectLst/>
                <a:latin typeface="Arial" panose="020B0604020202020204" pitchFamily="34" charset="0"/>
              </a:rPr>
              <a:t>The disease quickly spread worldwide, resulting in the </a:t>
            </a:r>
            <a:r>
              <a:rPr lang="en-US" dirty="0">
                <a:latin typeface="Arial" panose="020B0604020202020204" pitchFamily="34" charset="0"/>
              </a:rPr>
              <a:t>COVID-19 pandemic</a:t>
            </a:r>
            <a:r>
              <a:rPr lang="en-US" b="0" i="0" dirty="0">
                <a:effectLst/>
                <a:latin typeface="Arial" panose="020B0604020202020204" pitchFamily="34" charset="0"/>
              </a:rPr>
              <a:t>.</a:t>
            </a:r>
          </a:p>
          <a:p>
            <a:pPr>
              <a:buFont typeface="Wingdings" panose="05000000000000000000" pitchFamily="2" charset="2"/>
              <a:buChar char="Ø"/>
            </a:pPr>
            <a:endParaRPr lang="en-US" dirty="0">
              <a:latin typeface="Arial" panose="020B0604020202020204" pitchFamily="34" charset="0"/>
            </a:endParaRPr>
          </a:p>
          <a:p>
            <a:pPr>
              <a:buFont typeface="Wingdings" panose="05000000000000000000" pitchFamily="2" charset="2"/>
              <a:buChar char="Ø"/>
            </a:pPr>
            <a:r>
              <a:rPr lang="en-US" b="0" i="0" dirty="0">
                <a:effectLst/>
                <a:latin typeface="Arial" panose="020B0604020202020204" pitchFamily="34" charset="0"/>
              </a:rPr>
              <a:t>It has had serious impact on public health and has created an urgent need for data driven insights to understand the spread of the virus. This analysis of corona virus data using SQL aims to uncover key insights </a:t>
            </a:r>
            <a:r>
              <a:rPr lang="en-US" dirty="0">
                <a:latin typeface="Arial" panose="020B0604020202020204" pitchFamily="34" charset="0"/>
              </a:rPr>
              <a:t>into its spreads and demographic impacts. </a:t>
            </a:r>
          </a:p>
          <a:p>
            <a:pPr>
              <a:buFont typeface="Wingdings" panose="05000000000000000000" pitchFamily="2" charset="2"/>
              <a:buChar char="Ø"/>
            </a:pPr>
            <a:endParaRPr lang="en-US" b="0" i="0" dirty="0">
              <a:effectLst/>
              <a:latin typeface="Arial" panose="020B0604020202020204" pitchFamily="34" charset="0"/>
            </a:endParaRPr>
          </a:p>
          <a:p>
            <a:pPr>
              <a:buFont typeface="Wingdings" panose="05000000000000000000" pitchFamily="2" charset="2"/>
              <a:buChar char="Ø"/>
            </a:pPr>
            <a:r>
              <a:rPr lang="en-US" dirty="0">
                <a:latin typeface="Arial" panose="020B0604020202020204" pitchFamily="34" charset="0"/>
              </a:rPr>
              <a:t>Join us to explore critical aspects of the pandemic and understand its implications for decision making and response strategies. </a:t>
            </a:r>
            <a:endParaRPr lang="en-US" b="0" i="0" dirty="0">
              <a:effectLst/>
              <a:latin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endParaRPr>
          </a:p>
          <a:p>
            <a:pPr>
              <a:buFont typeface="Wingdings" panose="05000000000000000000" pitchFamily="2" charset="2"/>
              <a:buChar char="Ø"/>
            </a:pPr>
            <a:endParaRPr lang="en-US" b="0" i="0" dirty="0">
              <a:effectLst/>
              <a:latin typeface="Arial" panose="020B0604020202020204" pitchFamily="34" charset="0"/>
            </a:endParaRPr>
          </a:p>
          <a:p>
            <a:pPr>
              <a:buFont typeface="Wingdings" panose="05000000000000000000" pitchFamily="2" charset="2"/>
              <a:buChar char="Ø"/>
            </a:pPr>
            <a:endParaRPr lang="en-US" b="0" i="0" dirty="0">
              <a:effectLst/>
              <a:latin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endParaRPr>
          </a:p>
          <a:p>
            <a:pPr marL="0" indent="0">
              <a:buNone/>
            </a:pPr>
            <a:endParaRPr lang="en-US" b="0" i="0" dirty="0">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985640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EACB-4D06-3E89-029D-C7BBBD6CDD01}"/>
              </a:ext>
            </a:extLst>
          </p:cNvPr>
          <p:cNvSpPr>
            <a:spLocks noGrp="1"/>
          </p:cNvSpPr>
          <p:nvPr>
            <p:ph type="title"/>
          </p:nvPr>
        </p:nvSpPr>
        <p:spPr>
          <a:xfrm>
            <a:off x="813620" y="0"/>
            <a:ext cx="10131425" cy="1456267"/>
          </a:xfrm>
        </p:spPr>
        <p:txBody>
          <a:bodyPr>
            <a:normAutofit/>
          </a:bodyPr>
          <a:lstStyle/>
          <a:p>
            <a:pPr algn="ctr"/>
            <a:r>
              <a:rPr lang="en-US" sz="4000" dirty="0">
                <a:solidFill>
                  <a:srgbClr val="FFFF00"/>
                </a:solidFill>
                <a:latin typeface="Times New Roman" panose="02020603050405020304" pitchFamily="18" charset="0"/>
                <a:cs typeface="Times New Roman" panose="02020603050405020304" pitchFamily="18" charset="0"/>
              </a:rPr>
              <a:t>Key Insights</a:t>
            </a:r>
            <a:endParaRPr lang="en-US" sz="44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70FF65-A4A2-0327-607C-F72106857CF6}"/>
              </a:ext>
            </a:extLst>
          </p:cNvPr>
          <p:cNvSpPr>
            <a:spLocks noGrp="1"/>
          </p:cNvSpPr>
          <p:nvPr>
            <p:ph idx="1"/>
          </p:nvPr>
        </p:nvSpPr>
        <p:spPr>
          <a:xfrm>
            <a:off x="1134754" y="1612491"/>
            <a:ext cx="9922491" cy="4670323"/>
          </a:xfrm>
        </p:spPr>
        <p:txBody>
          <a:bodyPr anchor="t">
            <a:normAutofit/>
          </a:bodyPr>
          <a:lstStyle/>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First outbreak was reported Jan 2020.</a:t>
            </a:r>
          </a:p>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Maximum confirmed cases were in the year 2020 and the maximum death cases were in the year 2021.</a:t>
            </a:r>
          </a:p>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US had the highest number of confirmed cases.</a:t>
            </a:r>
          </a:p>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Dominica had the lowest number of death cases.</a:t>
            </a:r>
          </a:p>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India performed best in case of recovery.</a:t>
            </a:r>
          </a:p>
          <a:p>
            <a:pPr>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505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C191A9-A218-B1A7-2506-EEB94D7E983F}"/>
              </a:ext>
            </a:extLst>
          </p:cNvPr>
          <p:cNvPicPr>
            <a:picLocks noGrp="1" noChangeAspect="1"/>
          </p:cNvPicPr>
          <p:nvPr>
            <p:ph idx="1"/>
          </p:nvPr>
        </p:nvPicPr>
        <p:blipFill>
          <a:blip r:embed="rId2"/>
          <a:stretch>
            <a:fillRect/>
          </a:stretch>
        </p:blipFill>
        <p:spPr>
          <a:xfrm>
            <a:off x="3410283" y="1108538"/>
            <a:ext cx="5371434" cy="4958247"/>
          </a:xfrm>
        </p:spPr>
      </p:pic>
    </p:spTree>
    <p:extLst>
      <p:ext uri="{BB962C8B-B14F-4D97-AF65-F5344CB8AC3E}">
        <p14:creationId xmlns:p14="http://schemas.microsoft.com/office/powerpoint/2010/main" val="28042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4B05-9047-7265-663C-6F3820A09952}"/>
              </a:ext>
            </a:extLst>
          </p:cNvPr>
          <p:cNvSpPr>
            <a:spLocks noGrp="1"/>
          </p:cNvSpPr>
          <p:nvPr>
            <p:ph type="title"/>
          </p:nvPr>
        </p:nvSpPr>
        <p:spPr>
          <a:xfrm>
            <a:off x="961104" y="0"/>
            <a:ext cx="10131425" cy="1456267"/>
          </a:xfrm>
        </p:spPr>
        <p:txBody>
          <a:bodyPr>
            <a:normAutofit/>
          </a:bodyPr>
          <a:lstStyle/>
          <a:p>
            <a:pPr algn="ctr"/>
            <a:r>
              <a:rPr lang="en-US" sz="4000" dirty="0">
                <a:solidFill>
                  <a:srgbClr val="FFFF00"/>
                </a:solidFill>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4FD54591-CB1B-3A77-53A2-12FE47C6A4F2}"/>
              </a:ext>
            </a:extLst>
          </p:cNvPr>
          <p:cNvSpPr>
            <a:spLocks noGrp="1"/>
          </p:cNvSpPr>
          <p:nvPr>
            <p:ph idx="1"/>
          </p:nvPr>
        </p:nvSpPr>
        <p:spPr>
          <a:xfrm>
            <a:off x="1030287" y="1456267"/>
            <a:ext cx="10131425" cy="4670323"/>
          </a:xfrm>
        </p:spPr>
        <p:txBody>
          <a:bodyPr anchor="t">
            <a:normAutofit/>
          </a:bodyPr>
          <a:lstStyle/>
          <a:p>
            <a:pPr>
              <a:buFont typeface="Wingdings" panose="05000000000000000000" pitchFamily="2" charset="2"/>
              <a:buChar char="Ø"/>
            </a:pPr>
            <a:r>
              <a:rPr lang="en-US" dirty="0"/>
              <a:t>Check for NULL values and update.</a:t>
            </a:r>
          </a:p>
          <a:p>
            <a:pPr>
              <a:buFont typeface="Wingdings" panose="05000000000000000000" pitchFamily="2" charset="2"/>
              <a:buChar char="Ø"/>
            </a:pPr>
            <a:r>
              <a:rPr lang="en-US" dirty="0"/>
              <a:t>Total number of rows.</a:t>
            </a:r>
          </a:p>
          <a:p>
            <a:pPr>
              <a:buFont typeface="Wingdings" panose="05000000000000000000" pitchFamily="2" charset="2"/>
              <a:buChar char="Ø"/>
            </a:pPr>
            <a:r>
              <a:rPr lang="en-US" dirty="0"/>
              <a:t>Start and End date.</a:t>
            </a:r>
          </a:p>
          <a:p>
            <a:pPr>
              <a:buFont typeface="Wingdings" panose="05000000000000000000" pitchFamily="2" charset="2"/>
              <a:buChar char="Ø"/>
            </a:pPr>
            <a:r>
              <a:rPr lang="en-US" dirty="0"/>
              <a:t>Number of months present .</a:t>
            </a:r>
          </a:p>
          <a:p>
            <a:pPr>
              <a:buFont typeface="Wingdings" panose="05000000000000000000" pitchFamily="2" charset="2"/>
              <a:buChar char="Ø"/>
            </a:pPr>
            <a:r>
              <a:rPr lang="en-US" dirty="0"/>
              <a:t>Monthly averages of cases.</a:t>
            </a:r>
          </a:p>
          <a:p>
            <a:pPr>
              <a:buFont typeface="Wingdings" panose="05000000000000000000" pitchFamily="2" charset="2"/>
              <a:buChar char="Ø"/>
            </a:pPr>
            <a:r>
              <a:rPr lang="en-US" dirty="0"/>
              <a:t>Most frequent values by month.</a:t>
            </a:r>
          </a:p>
          <a:p>
            <a:pPr>
              <a:buFont typeface="Wingdings" panose="05000000000000000000" pitchFamily="2" charset="2"/>
              <a:buChar char="Ø"/>
            </a:pPr>
            <a:r>
              <a:rPr lang="en-US" dirty="0"/>
              <a:t>Minimum and maximum values per year</a:t>
            </a:r>
          </a:p>
          <a:p>
            <a:pPr>
              <a:buFont typeface="Wingdings" panose="05000000000000000000" pitchFamily="2" charset="2"/>
              <a:buChar char="Ø"/>
            </a:pPr>
            <a:r>
              <a:rPr lang="en-US" dirty="0"/>
              <a:t>Total cases per month.</a:t>
            </a:r>
          </a:p>
          <a:p>
            <a:pPr>
              <a:buFont typeface="Wingdings" panose="05000000000000000000" pitchFamily="2" charset="2"/>
              <a:buChar char="Ø"/>
            </a:pPr>
            <a:r>
              <a:rPr lang="en-US" dirty="0"/>
              <a:t>Spread analysis with respect to Confirmed, Deaths, Recovered cases.</a:t>
            </a:r>
          </a:p>
          <a:p>
            <a:pPr>
              <a:buFont typeface="Wingdings" panose="05000000000000000000" pitchFamily="2" charset="2"/>
              <a:buChar char="Ø"/>
            </a:pPr>
            <a:r>
              <a:rPr lang="en-US" dirty="0"/>
              <a:t>Country level analysis.</a:t>
            </a:r>
          </a:p>
          <a:p>
            <a:pPr>
              <a:buFont typeface="Wingdings" panose="05000000000000000000" pitchFamily="2" charset="2"/>
              <a:buChar char="Ø"/>
            </a:pPr>
            <a:r>
              <a:rPr lang="en-US" dirty="0"/>
              <a:t>Top 5 countries with highest Recovered cases.</a:t>
            </a:r>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78113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21E8-9538-DE56-A732-BCC60FED5C03}"/>
              </a:ext>
            </a:extLst>
          </p:cNvPr>
          <p:cNvSpPr>
            <a:spLocks noGrp="1"/>
          </p:cNvSpPr>
          <p:nvPr>
            <p:ph type="title"/>
          </p:nvPr>
        </p:nvSpPr>
        <p:spPr>
          <a:xfrm>
            <a:off x="1030287" y="0"/>
            <a:ext cx="10131425" cy="1456267"/>
          </a:xfrm>
        </p:spPr>
        <p:txBody>
          <a:bodyPr>
            <a:normAutofit/>
          </a:bodyPr>
          <a:lstStyle/>
          <a:p>
            <a:pPr algn="ctr"/>
            <a:r>
              <a:rPr lang="en-US" dirty="0">
                <a:solidFill>
                  <a:srgbClr val="FFFF00"/>
                </a:solidFill>
                <a:latin typeface="Times New Roman" panose="02020603050405020304" pitchFamily="18" charset="0"/>
                <a:cs typeface="Times New Roman" panose="02020603050405020304" pitchFamily="18" charset="0"/>
              </a:rPr>
              <a:t>1. Write a code to check NULL values</a:t>
            </a:r>
          </a:p>
        </p:txBody>
      </p:sp>
      <p:pic>
        <p:nvPicPr>
          <p:cNvPr id="5" name="Content Placeholder 4">
            <a:extLst>
              <a:ext uri="{FF2B5EF4-FFF2-40B4-BE49-F238E27FC236}">
                <a16:creationId xmlns:a16="http://schemas.microsoft.com/office/drawing/2014/main" id="{E7C559C9-668E-96DE-C3FE-AC7C017012AB}"/>
              </a:ext>
            </a:extLst>
          </p:cNvPr>
          <p:cNvPicPr>
            <a:picLocks noGrp="1" noChangeAspect="1"/>
          </p:cNvPicPr>
          <p:nvPr>
            <p:ph idx="1"/>
          </p:nvPr>
        </p:nvPicPr>
        <p:blipFill>
          <a:blip r:embed="rId2"/>
          <a:stretch>
            <a:fillRect/>
          </a:stretch>
        </p:blipFill>
        <p:spPr>
          <a:xfrm>
            <a:off x="2124296" y="1612490"/>
            <a:ext cx="8166619" cy="4650658"/>
          </a:xfrm>
        </p:spPr>
      </p:pic>
    </p:spTree>
    <p:extLst>
      <p:ext uri="{BB962C8B-B14F-4D97-AF65-F5344CB8AC3E}">
        <p14:creationId xmlns:p14="http://schemas.microsoft.com/office/powerpoint/2010/main" val="373163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2473-2100-4AD3-3CC4-E49A6F1303AC}"/>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2. If NULL values are present, update them with zeros for all columns. </a:t>
            </a:r>
          </a:p>
        </p:txBody>
      </p:sp>
      <p:sp>
        <p:nvSpPr>
          <p:cNvPr id="3" name="Content Placeholder 2">
            <a:extLst>
              <a:ext uri="{FF2B5EF4-FFF2-40B4-BE49-F238E27FC236}">
                <a16:creationId xmlns:a16="http://schemas.microsoft.com/office/drawing/2014/main" id="{E207624D-E4E3-2C42-6FCC-9205492BC77E}"/>
              </a:ext>
            </a:extLst>
          </p:cNvPr>
          <p:cNvSpPr>
            <a:spLocks noGrp="1"/>
          </p:cNvSpPr>
          <p:nvPr>
            <p:ph idx="1"/>
          </p:nvPr>
        </p:nvSpPr>
        <p:spPr/>
        <p:txBody>
          <a:bodyPr anchor="t">
            <a:normAutofit/>
          </a:bodyPr>
          <a:lstStyle/>
          <a:p>
            <a:pPr marL="0" indent="0" algn="ctr">
              <a:buNone/>
            </a:pPr>
            <a:r>
              <a:rPr lang="en-US" sz="4000" dirty="0"/>
              <a:t>NO NULL VALUES PRESENT</a:t>
            </a:r>
          </a:p>
        </p:txBody>
      </p:sp>
    </p:spTree>
    <p:extLst>
      <p:ext uri="{BB962C8B-B14F-4D97-AF65-F5344CB8AC3E}">
        <p14:creationId xmlns:p14="http://schemas.microsoft.com/office/powerpoint/2010/main" val="267190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12D8-AAED-D4AA-B8CB-ED7BF5987828}"/>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3. check total number of rows</a:t>
            </a:r>
          </a:p>
        </p:txBody>
      </p:sp>
      <p:pic>
        <p:nvPicPr>
          <p:cNvPr id="5" name="Content Placeholder 4">
            <a:extLst>
              <a:ext uri="{FF2B5EF4-FFF2-40B4-BE49-F238E27FC236}">
                <a16:creationId xmlns:a16="http://schemas.microsoft.com/office/drawing/2014/main" id="{A0C17E9D-4DCE-64C9-BC21-FA9584CF587C}"/>
              </a:ext>
            </a:extLst>
          </p:cNvPr>
          <p:cNvPicPr>
            <a:picLocks noGrp="1" noChangeAspect="1"/>
          </p:cNvPicPr>
          <p:nvPr>
            <p:ph idx="1"/>
          </p:nvPr>
        </p:nvPicPr>
        <p:blipFill>
          <a:blip r:embed="rId2"/>
          <a:stretch>
            <a:fillRect/>
          </a:stretch>
        </p:blipFill>
        <p:spPr>
          <a:xfrm>
            <a:off x="2037604" y="1533832"/>
            <a:ext cx="8116790" cy="4562168"/>
          </a:xfrm>
        </p:spPr>
      </p:pic>
    </p:spTree>
    <p:extLst>
      <p:ext uri="{BB962C8B-B14F-4D97-AF65-F5344CB8AC3E}">
        <p14:creationId xmlns:p14="http://schemas.microsoft.com/office/powerpoint/2010/main" val="189494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C10A-E248-1A05-66C8-9658837C87F7}"/>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4. Check what is </a:t>
            </a:r>
            <a:r>
              <a:rPr lang="en-US" sz="3200" dirty="0" err="1">
                <a:solidFill>
                  <a:srgbClr val="FFFF00"/>
                </a:solidFill>
                <a:latin typeface="Times New Roman" panose="02020603050405020304" pitchFamily="18" charset="0"/>
                <a:cs typeface="Times New Roman" panose="02020603050405020304" pitchFamily="18" charset="0"/>
              </a:rPr>
              <a:t>start_date</a:t>
            </a:r>
            <a:r>
              <a:rPr lang="en-US" sz="3200" dirty="0">
                <a:solidFill>
                  <a:srgbClr val="FFFF00"/>
                </a:solidFill>
                <a:latin typeface="Times New Roman" panose="02020603050405020304" pitchFamily="18" charset="0"/>
                <a:cs typeface="Times New Roman" panose="02020603050405020304" pitchFamily="18" charset="0"/>
              </a:rPr>
              <a:t> and </a:t>
            </a:r>
            <a:r>
              <a:rPr lang="en-US" sz="3200" dirty="0" err="1">
                <a:solidFill>
                  <a:srgbClr val="FFFF00"/>
                </a:solidFill>
                <a:latin typeface="Times New Roman" panose="02020603050405020304" pitchFamily="18" charset="0"/>
                <a:cs typeface="Times New Roman" panose="02020603050405020304" pitchFamily="18" charset="0"/>
              </a:rPr>
              <a:t>end_date</a:t>
            </a:r>
            <a:endParaRPr lang="en-US" sz="3200" dirty="0">
              <a:solidFill>
                <a:srgbClr val="FFFF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696D9D4-74AB-D5FB-0673-88AE27045C95}"/>
              </a:ext>
            </a:extLst>
          </p:cNvPr>
          <p:cNvPicPr>
            <a:picLocks noGrp="1" noChangeAspect="1"/>
          </p:cNvPicPr>
          <p:nvPr>
            <p:ph idx="1"/>
          </p:nvPr>
        </p:nvPicPr>
        <p:blipFill>
          <a:blip r:embed="rId2"/>
          <a:stretch>
            <a:fillRect/>
          </a:stretch>
        </p:blipFill>
        <p:spPr>
          <a:xfrm>
            <a:off x="2426019" y="1583219"/>
            <a:ext cx="7339959" cy="4640600"/>
          </a:xfrm>
        </p:spPr>
      </p:pic>
    </p:spTree>
    <p:extLst>
      <p:ext uri="{BB962C8B-B14F-4D97-AF65-F5344CB8AC3E}">
        <p14:creationId xmlns:p14="http://schemas.microsoft.com/office/powerpoint/2010/main" val="156708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7C6C-C22C-1413-0E0F-5F223D1B1F1C}"/>
              </a:ext>
            </a:extLst>
          </p:cNvPr>
          <p:cNvSpPr>
            <a:spLocks noGrp="1"/>
          </p:cNvSpPr>
          <p:nvPr>
            <p:ph type="title"/>
          </p:nvPr>
        </p:nvSpPr>
        <p:spPr>
          <a:xfrm>
            <a:off x="1030287"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5. Number of month present in dataset</a:t>
            </a:r>
          </a:p>
        </p:txBody>
      </p:sp>
      <p:pic>
        <p:nvPicPr>
          <p:cNvPr id="5" name="Content Placeholder 4">
            <a:extLst>
              <a:ext uri="{FF2B5EF4-FFF2-40B4-BE49-F238E27FC236}">
                <a16:creationId xmlns:a16="http://schemas.microsoft.com/office/drawing/2014/main" id="{A525E1B0-7F14-C5B6-95C4-056480AF7876}"/>
              </a:ext>
            </a:extLst>
          </p:cNvPr>
          <p:cNvPicPr>
            <a:picLocks noGrp="1" noChangeAspect="1"/>
          </p:cNvPicPr>
          <p:nvPr>
            <p:ph idx="1"/>
          </p:nvPr>
        </p:nvPicPr>
        <p:blipFill>
          <a:blip r:embed="rId2"/>
          <a:stretch>
            <a:fillRect/>
          </a:stretch>
        </p:blipFill>
        <p:spPr>
          <a:xfrm>
            <a:off x="1642265" y="1376517"/>
            <a:ext cx="8907467" cy="4768645"/>
          </a:xfrm>
        </p:spPr>
      </p:pic>
    </p:spTree>
    <p:extLst>
      <p:ext uri="{BB962C8B-B14F-4D97-AF65-F5344CB8AC3E}">
        <p14:creationId xmlns:p14="http://schemas.microsoft.com/office/powerpoint/2010/main" val="261893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FC89-1DE8-497E-15A9-E751569875D2}"/>
              </a:ext>
            </a:extLst>
          </p:cNvPr>
          <p:cNvSpPr>
            <a:spLocks noGrp="1"/>
          </p:cNvSpPr>
          <p:nvPr>
            <p:ph type="title"/>
          </p:nvPr>
        </p:nvSpPr>
        <p:spPr>
          <a:xfrm>
            <a:off x="1128252" y="0"/>
            <a:ext cx="10131425" cy="1456267"/>
          </a:xfrm>
        </p:spPr>
        <p:txBody>
          <a:bodyPr>
            <a:normAutofit/>
          </a:bodyPr>
          <a:lstStyle/>
          <a:p>
            <a:pPr algn="ctr"/>
            <a:r>
              <a:rPr lang="en-US" sz="3200" dirty="0">
                <a:solidFill>
                  <a:srgbClr val="FFFF00"/>
                </a:solidFill>
                <a:latin typeface="Times New Roman" panose="02020603050405020304" pitchFamily="18" charset="0"/>
                <a:cs typeface="Times New Roman" panose="02020603050405020304" pitchFamily="18" charset="0"/>
              </a:rPr>
              <a:t>6. Find monthly average for confirmed, deaths, recovered</a:t>
            </a:r>
          </a:p>
        </p:txBody>
      </p:sp>
      <p:pic>
        <p:nvPicPr>
          <p:cNvPr id="5" name="Content Placeholder 4">
            <a:extLst>
              <a:ext uri="{FF2B5EF4-FFF2-40B4-BE49-F238E27FC236}">
                <a16:creationId xmlns:a16="http://schemas.microsoft.com/office/drawing/2014/main" id="{2C8A7C79-D3D4-E69E-0D31-A8F485D3A1DE}"/>
              </a:ext>
            </a:extLst>
          </p:cNvPr>
          <p:cNvPicPr>
            <a:picLocks noGrp="1" noChangeAspect="1"/>
          </p:cNvPicPr>
          <p:nvPr>
            <p:ph idx="1"/>
          </p:nvPr>
        </p:nvPicPr>
        <p:blipFill>
          <a:blip r:embed="rId2"/>
          <a:stretch>
            <a:fillRect/>
          </a:stretch>
        </p:blipFill>
        <p:spPr>
          <a:xfrm>
            <a:off x="1860395" y="1365217"/>
            <a:ext cx="8667137" cy="5163402"/>
          </a:xfrm>
        </p:spPr>
      </p:pic>
    </p:spTree>
    <p:extLst>
      <p:ext uri="{BB962C8B-B14F-4D97-AF65-F5344CB8AC3E}">
        <p14:creationId xmlns:p14="http://schemas.microsoft.com/office/powerpoint/2010/main" val="2764634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67</TotalTime>
  <Words>444</Words>
  <Application>Microsoft Office PowerPoint</Application>
  <PresentationFormat>Widescreen</PresentationFormat>
  <Paragraphs>53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Calibri Light</vt:lpstr>
      <vt:lpstr>Times New Roman</vt:lpstr>
      <vt:lpstr>Wingdings</vt:lpstr>
      <vt:lpstr>Celestial</vt:lpstr>
      <vt:lpstr>Corona virus analysis</vt:lpstr>
      <vt:lpstr>Introduction</vt:lpstr>
      <vt:lpstr>Overview</vt:lpstr>
      <vt:lpstr>1. Write a code to check NULL values</vt:lpstr>
      <vt:lpstr>2. If NULL values are present, update them with zeros for all columns. </vt:lpstr>
      <vt:lpstr>3. check total number of rows</vt:lpstr>
      <vt:lpstr>4. Check what is start_date and end_date</vt:lpstr>
      <vt:lpstr>5. Number of month present in dataset</vt:lpstr>
      <vt:lpstr>6. Find monthly average for confirmed, deaths, recovered</vt:lpstr>
      <vt:lpstr>7. Find most frequent value for confirmed, deaths, recovered each month </vt:lpstr>
      <vt:lpstr>8. Find minimum values for confirmed, deaths, recovered per year</vt:lpstr>
      <vt:lpstr>9. Find maximum values of confirmed, deaths, recovered per year</vt:lpstr>
      <vt:lpstr>10. The total number of case of confirmed, deaths, recovered each month</vt:lpstr>
      <vt:lpstr>11. Check how corona virus spread out with respect to confirmed case</vt:lpstr>
      <vt:lpstr>12. Check how corona virus spread out with respect to death case</vt:lpstr>
      <vt:lpstr>13. Check how corona virus spread out with respect to recovered case</vt:lpstr>
      <vt:lpstr>14. Find Country having highest number of the Confirmed case</vt:lpstr>
      <vt:lpstr>15. Find Country having lowest number of the death case</vt:lpstr>
      <vt:lpstr>16. Find top 5 countries having highest recovered case</vt:lpstr>
      <vt:lpstr>Key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BHAVANA KURABET</dc:creator>
  <cp:lastModifiedBy>BHAVANA KURABET</cp:lastModifiedBy>
  <cp:revision>2</cp:revision>
  <dcterms:created xsi:type="dcterms:W3CDTF">2024-06-07T07:00:33Z</dcterms:created>
  <dcterms:modified xsi:type="dcterms:W3CDTF">2024-06-09T07:49:28Z</dcterms:modified>
</cp:coreProperties>
</file>