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6" d="100"/>
          <a:sy n="76" d="100"/>
        </p:scale>
        <p:origin x="21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C841D205-7351-4F05-92B9-AA868FA86820}" type="datetimeFigureOut">
              <a:rPr lang="en-US" smtClean="0"/>
              <a:t>2024-06-12</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9631B3F-93D8-42F4-9D17-6BFB35AE5AAE}"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69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41D205-7351-4F05-92B9-AA868FA86820}" type="datetimeFigureOut">
              <a:rPr lang="en-US" smtClean="0"/>
              <a:t>2024-06-12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631B3F-93D8-42F4-9D17-6BFB35AE5AAE}" type="slidenum">
              <a:rPr lang="en-US" smtClean="0"/>
              <a:t>‹#›</a:t>
            </a:fld>
            <a:endParaRPr lang="en-US"/>
          </a:p>
        </p:txBody>
      </p:sp>
    </p:spTree>
    <p:extLst>
      <p:ext uri="{BB962C8B-B14F-4D97-AF65-F5344CB8AC3E}">
        <p14:creationId xmlns:p14="http://schemas.microsoft.com/office/powerpoint/2010/main" val="3927153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41D205-7351-4F05-92B9-AA868FA86820}" type="datetimeFigureOut">
              <a:rPr lang="en-US" smtClean="0"/>
              <a:t>2024-06-12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631B3F-93D8-42F4-9D17-6BFB35AE5AAE}" type="slidenum">
              <a:rPr lang="en-US" smtClean="0"/>
              <a:t>‹#›</a:t>
            </a:fld>
            <a:endParaRPr lang="en-US"/>
          </a:p>
        </p:txBody>
      </p:sp>
    </p:spTree>
    <p:extLst>
      <p:ext uri="{BB962C8B-B14F-4D97-AF65-F5344CB8AC3E}">
        <p14:creationId xmlns:p14="http://schemas.microsoft.com/office/powerpoint/2010/main" val="1418812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41D205-7351-4F05-92B9-AA868FA86820}" type="datetimeFigureOut">
              <a:rPr lang="en-US" smtClean="0"/>
              <a:t>2024-06-12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631B3F-93D8-42F4-9D17-6BFB35AE5AAE}" type="slidenum">
              <a:rPr lang="en-US" smtClean="0"/>
              <a:t>‹#›</a:t>
            </a:fld>
            <a:endParaRPr lang="en-US"/>
          </a:p>
        </p:txBody>
      </p:sp>
    </p:spTree>
    <p:extLst>
      <p:ext uri="{BB962C8B-B14F-4D97-AF65-F5344CB8AC3E}">
        <p14:creationId xmlns:p14="http://schemas.microsoft.com/office/powerpoint/2010/main" val="3272821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41D205-7351-4F05-92B9-AA868FA86820}" type="datetimeFigureOut">
              <a:rPr lang="en-US" smtClean="0"/>
              <a:t>2024-06-12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631B3F-93D8-42F4-9D17-6BFB35AE5AAE}"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1738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41D205-7351-4F05-92B9-AA868FA86820}" type="datetimeFigureOut">
              <a:rPr lang="en-US" smtClean="0"/>
              <a:t>2024-06-12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631B3F-93D8-42F4-9D17-6BFB35AE5AAE}" type="slidenum">
              <a:rPr lang="en-US" smtClean="0"/>
              <a:t>‹#›</a:t>
            </a:fld>
            <a:endParaRPr lang="en-US"/>
          </a:p>
        </p:txBody>
      </p:sp>
    </p:spTree>
    <p:extLst>
      <p:ext uri="{BB962C8B-B14F-4D97-AF65-F5344CB8AC3E}">
        <p14:creationId xmlns:p14="http://schemas.microsoft.com/office/powerpoint/2010/main" val="3683156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41D205-7351-4F05-92B9-AA868FA86820}" type="datetimeFigureOut">
              <a:rPr lang="en-US" smtClean="0"/>
              <a:t>2024-06-12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631B3F-93D8-42F4-9D17-6BFB35AE5AAE}" type="slidenum">
              <a:rPr lang="en-US" smtClean="0"/>
              <a:t>‹#›</a:t>
            </a:fld>
            <a:endParaRPr lang="en-US"/>
          </a:p>
        </p:txBody>
      </p:sp>
    </p:spTree>
    <p:extLst>
      <p:ext uri="{BB962C8B-B14F-4D97-AF65-F5344CB8AC3E}">
        <p14:creationId xmlns:p14="http://schemas.microsoft.com/office/powerpoint/2010/main" val="745710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41D205-7351-4F05-92B9-AA868FA86820}" type="datetimeFigureOut">
              <a:rPr lang="en-US" smtClean="0"/>
              <a:t>2024-06-12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631B3F-93D8-42F4-9D17-6BFB35AE5AAE}" type="slidenum">
              <a:rPr lang="en-US" smtClean="0"/>
              <a:t>‹#›</a:t>
            </a:fld>
            <a:endParaRPr lang="en-US"/>
          </a:p>
        </p:txBody>
      </p:sp>
    </p:spTree>
    <p:extLst>
      <p:ext uri="{BB962C8B-B14F-4D97-AF65-F5344CB8AC3E}">
        <p14:creationId xmlns:p14="http://schemas.microsoft.com/office/powerpoint/2010/main" val="2421471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41D205-7351-4F05-92B9-AA868FA86820}" type="datetimeFigureOut">
              <a:rPr lang="en-US" smtClean="0"/>
              <a:t>2024-06-12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631B3F-93D8-42F4-9D17-6BFB35AE5AAE}" type="slidenum">
              <a:rPr lang="en-US" smtClean="0"/>
              <a:t>‹#›</a:t>
            </a:fld>
            <a:endParaRPr lang="en-US"/>
          </a:p>
        </p:txBody>
      </p:sp>
    </p:spTree>
    <p:extLst>
      <p:ext uri="{BB962C8B-B14F-4D97-AF65-F5344CB8AC3E}">
        <p14:creationId xmlns:p14="http://schemas.microsoft.com/office/powerpoint/2010/main" val="1068115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41D205-7351-4F05-92B9-AA868FA86820}" type="datetimeFigureOut">
              <a:rPr lang="en-US" smtClean="0"/>
              <a:t>2024-06-12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631B3F-93D8-42F4-9D17-6BFB35AE5AAE}" type="slidenum">
              <a:rPr lang="en-US" smtClean="0"/>
              <a:t>‹#›</a:t>
            </a:fld>
            <a:endParaRPr lang="en-US"/>
          </a:p>
        </p:txBody>
      </p:sp>
    </p:spTree>
    <p:extLst>
      <p:ext uri="{BB962C8B-B14F-4D97-AF65-F5344CB8AC3E}">
        <p14:creationId xmlns:p14="http://schemas.microsoft.com/office/powerpoint/2010/main" val="1172681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41D205-7351-4F05-92B9-AA868FA86820}" type="datetimeFigureOut">
              <a:rPr lang="en-US" smtClean="0"/>
              <a:t>2024-06-12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631B3F-93D8-42F4-9D17-6BFB35AE5AAE}" type="slidenum">
              <a:rPr lang="en-US" smtClean="0"/>
              <a:t>‹#›</a:t>
            </a:fld>
            <a:endParaRPr lang="en-US"/>
          </a:p>
        </p:txBody>
      </p:sp>
    </p:spTree>
    <p:extLst>
      <p:ext uri="{BB962C8B-B14F-4D97-AF65-F5344CB8AC3E}">
        <p14:creationId xmlns:p14="http://schemas.microsoft.com/office/powerpoint/2010/main" val="484663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C841D205-7351-4F05-92B9-AA868FA86820}" type="datetimeFigureOut">
              <a:rPr lang="en-US" smtClean="0"/>
              <a:t>2024-06-12</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19631B3F-93D8-42F4-9D17-6BFB35AE5AAE}" type="slidenum">
              <a:rPr lang="en-US" smtClean="0"/>
              <a:t>‹#›</a:t>
            </a:fld>
            <a:endParaRPr lang="en-US"/>
          </a:p>
        </p:txBody>
      </p:sp>
    </p:spTree>
    <p:extLst>
      <p:ext uri="{BB962C8B-B14F-4D97-AF65-F5344CB8AC3E}">
        <p14:creationId xmlns:p14="http://schemas.microsoft.com/office/powerpoint/2010/main" val="2997591159"/>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EC176-CC08-8E7C-D8BF-9AA95D76A7CD}"/>
              </a:ext>
            </a:extLst>
          </p:cNvPr>
          <p:cNvSpPr>
            <a:spLocks noGrp="1"/>
          </p:cNvSpPr>
          <p:nvPr>
            <p:ph type="ctrTitle"/>
          </p:nvPr>
        </p:nvSpPr>
        <p:spPr>
          <a:xfrm>
            <a:off x="2256777" y="872668"/>
            <a:ext cx="7678446" cy="2556332"/>
          </a:xfrm>
        </p:spPr>
        <p:txBody>
          <a:bodyPr/>
          <a:lstStyle/>
          <a:p>
            <a:pPr algn="ctr"/>
            <a:r>
              <a:rPr lang="en-US" sz="7200" dirty="0">
                <a:solidFill>
                  <a:srgbClr val="7030A0"/>
                </a:solidFill>
                <a:latin typeface="Times New Roman" panose="02020603050405020304" pitchFamily="18" charset="0"/>
                <a:cs typeface="Times New Roman" panose="02020603050405020304" pitchFamily="18" charset="0"/>
              </a:rPr>
              <a:t>NREGA </a:t>
            </a:r>
            <a:br>
              <a:rPr lang="en-US" sz="7200" dirty="0">
                <a:solidFill>
                  <a:srgbClr val="7030A0"/>
                </a:solidFill>
                <a:latin typeface="Times New Roman" panose="02020603050405020304" pitchFamily="18" charset="0"/>
                <a:cs typeface="Times New Roman" panose="02020603050405020304" pitchFamily="18" charset="0"/>
              </a:rPr>
            </a:br>
            <a:r>
              <a:rPr lang="en-US" sz="7200" dirty="0">
                <a:solidFill>
                  <a:srgbClr val="7030A0"/>
                </a:solidFill>
                <a:latin typeface="Times New Roman" panose="02020603050405020304" pitchFamily="18" charset="0"/>
                <a:cs typeface="Times New Roman" panose="02020603050405020304" pitchFamily="18" charset="0"/>
              </a:rPr>
              <a:t>DATA ANALYSIS</a:t>
            </a:r>
          </a:p>
        </p:txBody>
      </p:sp>
      <p:sp>
        <p:nvSpPr>
          <p:cNvPr id="3" name="Subtitle 2">
            <a:extLst>
              <a:ext uri="{FF2B5EF4-FFF2-40B4-BE49-F238E27FC236}">
                <a16:creationId xmlns:a16="http://schemas.microsoft.com/office/drawing/2014/main" id="{A877D24B-6110-9731-01A2-F9ADE65AF51A}"/>
              </a:ext>
            </a:extLst>
          </p:cNvPr>
          <p:cNvSpPr>
            <a:spLocks noGrp="1"/>
          </p:cNvSpPr>
          <p:nvPr>
            <p:ph type="subTitle" idx="1"/>
          </p:nvPr>
        </p:nvSpPr>
        <p:spPr>
          <a:xfrm>
            <a:off x="1712070" y="4085943"/>
            <a:ext cx="8767860" cy="1388165"/>
          </a:xfrm>
        </p:spPr>
        <p:txBody>
          <a:bodyPr>
            <a:normAutofit/>
          </a:bodyPr>
          <a:lstStyle/>
          <a:p>
            <a:pPr algn="ctr"/>
            <a:r>
              <a:rPr lang="en-US" sz="2400" dirty="0">
                <a:solidFill>
                  <a:srgbClr val="FF0000"/>
                </a:solidFill>
              </a:rPr>
              <a:t>Presented by:</a:t>
            </a:r>
          </a:p>
          <a:p>
            <a:pPr algn="ctr"/>
            <a:r>
              <a:rPr lang="en-US" sz="2400" dirty="0">
                <a:solidFill>
                  <a:srgbClr val="FF0000"/>
                </a:solidFill>
              </a:rPr>
              <a:t>BHAVANA KURABET</a:t>
            </a:r>
          </a:p>
        </p:txBody>
      </p:sp>
    </p:spTree>
    <p:extLst>
      <p:ext uri="{BB962C8B-B14F-4D97-AF65-F5344CB8AC3E}">
        <p14:creationId xmlns:p14="http://schemas.microsoft.com/office/powerpoint/2010/main" val="3308895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AB57621-8D40-37BF-3BF2-9FE35E705A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138" y="635530"/>
            <a:ext cx="11189724" cy="4761584"/>
          </a:xfrm>
          <a:prstGeom prst="rect">
            <a:avLst/>
          </a:prstGeom>
        </p:spPr>
      </p:pic>
    </p:spTree>
    <p:extLst>
      <p:ext uri="{BB962C8B-B14F-4D97-AF65-F5344CB8AC3E}">
        <p14:creationId xmlns:p14="http://schemas.microsoft.com/office/powerpoint/2010/main" val="1160930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9B563-8F45-9CE4-8218-027A768D9E3D}"/>
              </a:ext>
            </a:extLst>
          </p:cNvPr>
          <p:cNvSpPr>
            <a:spLocks noGrp="1"/>
          </p:cNvSpPr>
          <p:nvPr>
            <p:ph type="title"/>
          </p:nvPr>
        </p:nvSpPr>
        <p:spPr>
          <a:xfrm>
            <a:off x="1425677" y="746228"/>
            <a:ext cx="8481960" cy="942873"/>
          </a:xfrm>
        </p:spPr>
        <p:txBody>
          <a:bodyPr>
            <a:noAutofit/>
          </a:bodyPr>
          <a:lstStyle/>
          <a:p>
            <a:pPr algn="ctr"/>
            <a:r>
              <a:rPr lang="en-US" sz="4800" dirty="0">
                <a:solidFill>
                  <a:srgbClr val="FF0000"/>
                </a:solidFill>
                <a:latin typeface="Arial" panose="020B0604020202020204" pitchFamily="34" charset="0"/>
                <a:cs typeface="Arial" panose="020B0604020202020204" pitchFamily="34" charset="0"/>
              </a:rPr>
              <a:t>INTRODUCTION</a:t>
            </a:r>
            <a:br>
              <a:rPr lang="en-US" dirty="0"/>
            </a:br>
            <a:endParaRPr lang="en-US" dirty="0"/>
          </a:p>
        </p:txBody>
      </p:sp>
      <p:sp>
        <p:nvSpPr>
          <p:cNvPr id="3" name="Content Placeholder 2">
            <a:extLst>
              <a:ext uri="{FF2B5EF4-FFF2-40B4-BE49-F238E27FC236}">
                <a16:creationId xmlns:a16="http://schemas.microsoft.com/office/drawing/2014/main" id="{6C1EED41-3D8E-D90B-44F3-E869E1F92D07}"/>
              </a:ext>
            </a:extLst>
          </p:cNvPr>
          <p:cNvSpPr>
            <a:spLocks noGrp="1"/>
          </p:cNvSpPr>
          <p:nvPr>
            <p:ph idx="1"/>
          </p:nvPr>
        </p:nvSpPr>
        <p:spPr>
          <a:xfrm>
            <a:off x="1135080" y="1524560"/>
            <a:ext cx="8841383" cy="4587212"/>
          </a:xfrm>
        </p:spPr>
        <p:txBody>
          <a:bodyPr>
            <a:normAutofit/>
          </a:bodyPr>
          <a:lstStyle/>
          <a:p>
            <a:pPr algn="just">
              <a:buFont typeface="Wingdings" panose="05000000000000000000" pitchFamily="2" charset="2"/>
              <a:buChar char="q"/>
            </a:pPr>
            <a:r>
              <a:rPr lang="en-US" sz="2400" dirty="0">
                <a:solidFill>
                  <a:schemeClr val="tx1"/>
                </a:solidFill>
                <a:latin typeface="Constantia" panose="02030602050306030303" pitchFamily="18" charset="0"/>
              </a:rPr>
              <a:t>This project delves into the analysis of data related to the National Rural Employment Guarantee Act  (NREGA), a transformative government scheme aimed at providing rural households with guaranteed wage employment opportunities.</a:t>
            </a:r>
          </a:p>
          <a:p>
            <a:pPr algn="just">
              <a:buFont typeface="Wingdings" panose="05000000000000000000" pitchFamily="2" charset="2"/>
              <a:buChar char="q"/>
            </a:pPr>
            <a:r>
              <a:rPr lang="en-US" sz="2400" dirty="0">
                <a:solidFill>
                  <a:schemeClr val="tx1"/>
                </a:solidFill>
                <a:latin typeface="Constantia" panose="02030602050306030303" pitchFamily="18" charset="0"/>
              </a:rPr>
              <a:t>The dataset used for this analysis encompasses a wide range of parameters, including the number of job cards issued, the workforce engaged, budget allocation, work completion statistics, and much more.</a:t>
            </a:r>
          </a:p>
          <a:p>
            <a:pPr algn="just">
              <a:buFont typeface="Wingdings" panose="05000000000000000000" pitchFamily="2" charset="2"/>
              <a:buChar char="q"/>
            </a:pPr>
            <a:r>
              <a:rPr lang="en-US" sz="2400" dirty="0">
                <a:solidFill>
                  <a:schemeClr val="tx1"/>
                </a:solidFill>
                <a:latin typeface="Constantia" panose="02030602050306030303" pitchFamily="18" charset="0"/>
              </a:rPr>
              <a:t>Through the application of data analytics techniques, we aim to gain valuable insights into the implementation and impact of NREGA across different states and districts in India.</a:t>
            </a:r>
          </a:p>
        </p:txBody>
      </p:sp>
    </p:spTree>
    <p:extLst>
      <p:ext uri="{BB962C8B-B14F-4D97-AF65-F5344CB8AC3E}">
        <p14:creationId xmlns:p14="http://schemas.microsoft.com/office/powerpoint/2010/main" val="3357160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E1782-555C-DB26-FF04-C48A0E5B6F0F}"/>
              </a:ext>
            </a:extLst>
          </p:cNvPr>
          <p:cNvSpPr>
            <a:spLocks noGrp="1"/>
          </p:cNvSpPr>
          <p:nvPr>
            <p:ph type="title"/>
          </p:nvPr>
        </p:nvSpPr>
        <p:spPr>
          <a:xfrm>
            <a:off x="1026925" y="242318"/>
            <a:ext cx="10138150" cy="1320800"/>
          </a:xfrm>
        </p:spPr>
        <p:txBody>
          <a:bodyPr>
            <a:noAutofit/>
          </a:bodyPr>
          <a:lstStyle/>
          <a:p>
            <a:pPr algn="ctr"/>
            <a:r>
              <a:rPr lang="en-US" sz="3600" dirty="0">
                <a:solidFill>
                  <a:srgbClr val="FF0000"/>
                </a:solidFill>
                <a:latin typeface="Arial" panose="020B0604020202020204" pitchFamily="34" charset="0"/>
                <a:cs typeface="Arial" panose="020B0604020202020204" pitchFamily="34" charset="0"/>
              </a:rPr>
              <a:t>Effectiveness of NREGA in providing employment opportunities to rural households?</a:t>
            </a:r>
          </a:p>
        </p:txBody>
      </p:sp>
      <p:pic>
        <p:nvPicPr>
          <p:cNvPr id="5" name="Content Placeholder 4">
            <a:extLst>
              <a:ext uri="{FF2B5EF4-FFF2-40B4-BE49-F238E27FC236}">
                <a16:creationId xmlns:a16="http://schemas.microsoft.com/office/drawing/2014/main" id="{651E9708-C8A0-882F-5080-7031E069F7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9813" y="1678971"/>
            <a:ext cx="9532374" cy="4936711"/>
          </a:xfrm>
        </p:spPr>
      </p:pic>
    </p:spTree>
    <p:extLst>
      <p:ext uri="{BB962C8B-B14F-4D97-AF65-F5344CB8AC3E}">
        <p14:creationId xmlns:p14="http://schemas.microsoft.com/office/powerpoint/2010/main" val="4170385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9710E-6147-DE26-ED21-A0750B068777}"/>
              </a:ext>
            </a:extLst>
          </p:cNvPr>
          <p:cNvSpPr>
            <a:spLocks noGrp="1"/>
          </p:cNvSpPr>
          <p:nvPr>
            <p:ph type="title"/>
          </p:nvPr>
        </p:nvSpPr>
        <p:spPr>
          <a:xfrm>
            <a:off x="1158240" y="235974"/>
            <a:ext cx="9875520" cy="1356360"/>
          </a:xfrm>
        </p:spPr>
        <p:txBody>
          <a:bodyPr>
            <a:normAutofit fontScale="90000"/>
          </a:bodyPr>
          <a:lstStyle/>
          <a:p>
            <a:pPr algn="ctr"/>
            <a:r>
              <a:rPr lang="en-US" dirty="0">
                <a:solidFill>
                  <a:srgbClr val="FF0000"/>
                </a:solidFill>
                <a:latin typeface="Arial" panose="020B0604020202020204" pitchFamily="34" charset="0"/>
                <a:cs typeface="Arial" panose="020B0604020202020204" pitchFamily="34" charset="0"/>
              </a:rPr>
              <a:t>Regional disparities in the implementation and outcomes of the scheme</a:t>
            </a:r>
          </a:p>
        </p:txBody>
      </p:sp>
      <p:pic>
        <p:nvPicPr>
          <p:cNvPr id="5" name="Content Placeholder 4">
            <a:extLst>
              <a:ext uri="{FF2B5EF4-FFF2-40B4-BE49-F238E27FC236}">
                <a16:creationId xmlns:a16="http://schemas.microsoft.com/office/drawing/2014/main" id="{641D6749-D034-6203-5CEE-C7E16D7585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4168" y="1533428"/>
            <a:ext cx="9329097" cy="5088598"/>
          </a:xfrm>
        </p:spPr>
      </p:pic>
    </p:spTree>
    <p:extLst>
      <p:ext uri="{BB962C8B-B14F-4D97-AF65-F5344CB8AC3E}">
        <p14:creationId xmlns:p14="http://schemas.microsoft.com/office/powerpoint/2010/main" val="2312318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4C6A5-E6DB-6EFD-BCE2-1F194C53B4CA}"/>
              </a:ext>
            </a:extLst>
          </p:cNvPr>
          <p:cNvSpPr>
            <a:spLocks noGrp="1"/>
          </p:cNvSpPr>
          <p:nvPr>
            <p:ph type="title"/>
          </p:nvPr>
        </p:nvSpPr>
        <p:spPr>
          <a:xfrm>
            <a:off x="1158240" y="206478"/>
            <a:ext cx="9875520" cy="1356360"/>
          </a:xfrm>
        </p:spPr>
        <p:txBody>
          <a:bodyPr/>
          <a:lstStyle/>
          <a:p>
            <a:pPr algn="ctr"/>
            <a:r>
              <a:rPr lang="en-US" dirty="0">
                <a:solidFill>
                  <a:srgbClr val="FF0000"/>
                </a:solidFill>
              </a:rPr>
              <a:t>Utilization of the allocated budget</a:t>
            </a:r>
          </a:p>
        </p:txBody>
      </p:sp>
      <p:pic>
        <p:nvPicPr>
          <p:cNvPr id="5" name="Content Placeholder 4">
            <a:extLst>
              <a:ext uri="{FF2B5EF4-FFF2-40B4-BE49-F238E27FC236}">
                <a16:creationId xmlns:a16="http://schemas.microsoft.com/office/drawing/2014/main" id="{9CB6E1F5-1A12-238E-4207-24441B739F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9280" y="1548579"/>
            <a:ext cx="9453440" cy="5102943"/>
          </a:xfrm>
        </p:spPr>
      </p:pic>
    </p:spTree>
    <p:extLst>
      <p:ext uri="{BB962C8B-B14F-4D97-AF65-F5344CB8AC3E}">
        <p14:creationId xmlns:p14="http://schemas.microsoft.com/office/powerpoint/2010/main" val="309340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515A0-158D-5B46-8FBE-7AC1CEB965BD}"/>
              </a:ext>
            </a:extLst>
          </p:cNvPr>
          <p:cNvSpPr>
            <a:spLocks noGrp="1"/>
          </p:cNvSpPr>
          <p:nvPr>
            <p:ph type="title"/>
          </p:nvPr>
        </p:nvSpPr>
        <p:spPr>
          <a:xfrm>
            <a:off x="1158240" y="245807"/>
            <a:ext cx="9875520" cy="1356360"/>
          </a:xfrm>
        </p:spPr>
        <p:txBody>
          <a:bodyPr>
            <a:normAutofit/>
          </a:bodyPr>
          <a:lstStyle/>
          <a:p>
            <a:pPr algn="ctr"/>
            <a:r>
              <a:rPr lang="en-US" sz="4000" dirty="0">
                <a:solidFill>
                  <a:srgbClr val="FF0000"/>
                </a:solidFill>
                <a:latin typeface="Arial" panose="020B0604020202020204" pitchFamily="34" charset="0"/>
                <a:cs typeface="Arial" panose="020B0604020202020204" pitchFamily="34" charset="0"/>
              </a:rPr>
              <a:t>The key factors contributing to the completion of NREGA works</a:t>
            </a:r>
          </a:p>
        </p:txBody>
      </p:sp>
      <p:pic>
        <p:nvPicPr>
          <p:cNvPr id="5" name="Content Placeholder 4">
            <a:extLst>
              <a:ext uri="{FF2B5EF4-FFF2-40B4-BE49-F238E27FC236}">
                <a16:creationId xmlns:a16="http://schemas.microsoft.com/office/drawing/2014/main" id="{46E2DB2A-FCFA-27FA-CAAA-EE6738E887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4254" y="1602167"/>
            <a:ext cx="9223492" cy="4962895"/>
          </a:xfrm>
        </p:spPr>
      </p:pic>
    </p:spTree>
    <p:extLst>
      <p:ext uri="{BB962C8B-B14F-4D97-AF65-F5344CB8AC3E}">
        <p14:creationId xmlns:p14="http://schemas.microsoft.com/office/powerpoint/2010/main" val="3017475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6E1C0-236A-A81E-9FFF-DBE0EA957C49}"/>
              </a:ext>
            </a:extLst>
          </p:cNvPr>
          <p:cNvSpPr>
            <a:spLocks noGrp="1"/>
          </p:cNvSpPr>
          <p:nvPr>
            <p:ph type="title"/>
          </p:nvPr>
        </p:nvSpPr>
        <p:spPr>
          <a:xfrm>
            <a:off x="1241322" y="245807"/>
            <a:ext cx="9875520" cy="1356360"/>
          </a:xfrm>
        </p:spPr>
        <p:txBody>
          <a:bodyPr/>
          <a:lstStyle/>
          <a:p>
            <a:pPr algn="ctr"/>
            <a:r>
              <a:rPr lang="en-US" dirty="0">
                <a:solidFill>
                  <a:srgbClr val="FF0000"/>
                </a:solidFill>
                <a:latin typeface="Arial" panose="020B0604020202020204" pitchFamily="34" charset="0"/>
                <a:cs typeface="Arial" panose="020B0604020202020204" pitchFamily="34" charset="0"/>
              </a:rPr>
              <a:t>Scheme's impact</a:t>
            </a:r>
          </a:p>
        </p:txBody>
      </p:sp>
      <p:pic>
        <p:nvPicPr>
          <p:cNvPr id="5" name="Content Placeholder 4">
            <a:extLst>
              <a:ext uri="{FF2B5EF4-FFF2-40B4-BE49-F238E27FC236}">
                <a16:creationId xmlns:a16="http://schemas.microsoft.com/office/drawing/2014/main" id="{8A926934-C869-AEB9-05C5-C428BA1107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0104" y="1270059"/>
            <a:ext cx="9811792" cy="5268394"/>
          </a:xfrm>
        </p:spPr>
      </p:pic>
    </p:spTree>
    <p:extLst>
      <p:ext uri="{BB962C8B-B14F-4D97-AF65-F5344CB8AC3E}">
        <p14:creationId xmlns:p14="http://schemas.microsoft.com/office/powerpoint/2010/main" val="2255294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22D76-8AE5-D8FF-E1ED-B2E3304AA4D3}"/>
              </a:ext>
            </a:extLst>
          </p:cNvPr>
          <p:cNvSpPr>
            <a:spLocks noGrp="1"/>
          </p:cNvSpPr>
          <p:nvPr>
            <p:ph type="title"/>
          </p:nvPr>
        </p:nvSpPr>
        <p:spPr>
          <a:xfrm>
            <a:off x="1158240" y="88490"/>
            <a:ext cx="9875520" cy="1356360"/>
          </a:xfrm>
        </p:spPr>
        <p:txBody>
          <a:bodyPr/>
          <a:lstStyle/>
          <a:p>
            <a:pPr algn="ctr"/>
            <a:r>
              <a:rPr lang="en-US" dirty="0">
                <a:solidFill>
                  <a:srgbClr val="FF0000"/>
                </a:solidFill>
                <a:latin typeface="Arial" panose="020B0604020202020204" pitchFamily="34" charset="0"/>
                <a:cs typeface="Arial" panose="020B0604020202020204" pitchFamily="34" charset="0"/>
              </a:rPr>
              <a:t>Final Dashboard</a:t>
            </a:r>
          </a:p>
        </p:txBody>
      </p:sp>
      <p:pic>
        <p:nvPicPr>
          <p:cNvPr id="5" name="Content Placeholder 4">
            <a:extLst>
              <a:ext uri="{FF2B5EF4-FFF2-40B4-BE49-F238E27FC236}">
                <a16:creationId xmlns:a16="http://schemas.microsoft.com/office/drawing/2014/main" id="{B070F199-755C-3F07-9A99-F2A4A48EB1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129" y="1307690"/>
            <a:ext cx="9997742" cy="5220929"/>
          </a:xfrm>
        </p:spPr>
      </p:pic>
    </p:spTree>
    <p:extLst>
      <p:ext uri="{BB962C8B-B14F-4D97-AF65-F5344CB8AC3E}">
        <p14:creationId xmlns:p14="http://schemas.microsoft.com/office/powerpoint/2010/main" val="4034187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23F07-17B8-8416-E586-B56495C172D2}"/>
              </a:ext>
            </a:extLst>
          </p:cNvPr>
          <p:cNvSpPr>
            <a:spLocks noGrp="1"/>
          </p:cNvSpPr>
          <p:nvPr>
            <p:ph type="title"/>
          </p:nvPr>
        </p:nvSpPr>
        <p:spPr>
          <a:xfrm>
            <a:off x="996992" y="260801"/>
            <a:ext cx="9875520" cy="1356360"/>
          </a:xfrm>
        </p:spPr>
        <p:txBody>
          <a:bodyPr/>
          <a:lstStyle/>
          <a:p>
            <a:pPr algn="ctr"/>
            <a:r>
              <a:rPr lang="en-US" dirty="0">
                <a:solidFill>
                  <a:srgbClr val="FF0000"/>
                </a:solidFill>
                <a:latin typeface="Arial" panose="020B0604020202020204" pitchFamily="34" charset="0"/>
                <a:cs typeface="Arial" panose="020B0604020202020204" pitchFamily="34" charset="0"/>
              </a:rPr>
              <a:t>Summary</a:t>
            </a:r>
          </a:p>
        </p:txBody>
      </p:sp>
      <p:sp>
        <p:nvSpPr>
          <p:cNvPr id="3" name="Content Placeholder 2">
            <a:extLst>
              <a:ext uri="{FF2B5EF4-FFF2-40B4-BE49-F238E27FC236}">
                <a16:creationId xmlns:a16="http://schemas.microsoft.com/office/drawing/2014/main" id="{E27C1340-507B-D8CD-3CEE-EE41789402C0}"/>
              </a:ext>
            </a:extLst>
          </p:cNvPr>
          <p:cNvSpPr>
            <a:spLocks noGrp="1"/>
          </p:cNvSpPr>
          <p:nvPr>
            <p:ph idx="1"/>
          </p:nvPr>
        </p:nvSpPr>
        <p:spPr>
          <a:xfrm>
            <a:off x="888836" y="1749404"/>
            <a:ext cx="10414328" cy="4793472"/>
          </a:xfrm>
        </p:spPr>
        <p:txBody>
          <a:bodyPr>
            <a:normAutofit/>
          </a:bodyPr>
          <a:lstStyle/>
          <a:p>
            <a:pPr>
              <a:buFont typeface="Wingdings" panose="05000000000000000000" pitchFamily="2" charset="2"/>
              <a:buChar char="Ø"/>
            </a:pPr>
            <a:r>
              <a:rPr lang="en-US" sz="2400" b="0" i="0" dirty="0">
                <a:solidFill>
                  <a:srgbClr val="252423"/>
                </a:solidFill>
                <a:effectLst/>
                <a:latin typeface="Calibri" panose="020F0502020204030204" pitchFamily="34" charset="0"/>
                <a:ea typeface="Calibri" panose="020F0502020204030204" pitchFamily="34" charset="0"/>
                <a:cs typeface="Calibri" panose="020F0502020204030204" pitchFamily="34" charset="0"/>
              </a:rPr>
              <a:t>Across all 10 district names, the Average of SC workers against active workers ranged from 1,52,685.00 to 5,87,213.00 and the Average of ST workers against active workers ranged from 2,644.00 to 1,66,056.00.</a:t>
            </a:r>
          </a:p>
          <a:p>
            <a:pPr>
              <a:buFont typeface="Wingdings" panose="05000000000000000000" pitchFamily="2" charset="2"/>
              <a:buChar char="Ø"/>
            </a:pPr>
            <a:r>
              <a:rPr lang="en-US" sz="2400" b="0" i="0" dirty="0">
                <a:solidFill>
                  <a:srgbClr val="252423"/>
                </a:solidFill>
                <a:effectLst/>
                <a:latin typeface="Calibri" panose="020F0502020204030204" pitchFamily="34" charset="0"/>
                <a:ea typeface="Calibri" panose="020F0502020204030204" pitchFamily="34" charset="0"/>
                <a:cs typeface="Calibri" panose="020F0502020204030204" pitchFamily="34" charset="0"/>
              </a:rPr>
              <a:t>Across all 10 district names, the Average Total No. of Active Job Cards ranged from 5,14,439.00 to 7,78,650.00 and the Average Total No. of Job Cards issued ranged from 6,42,006.00 to 12,35,377.00.﻿</a:t>
            </a:r>
          </a:p>
          <a:p>
            <a:pPr>
              <a:buFont typeface="Wingdings" panose="05000000000000000000" pitchFamily="2" charset="2"/>
              <a:buChar char="Ø"/>
            </a:pPr>
            <a:r>
              <a:rPr lang="en-US" sz="2400" b="0" i="0" dirty="0">
                <a:solidFill>
                  <a:srgbClr val="252423"/>
                </a:solidFill>
                <a:effectLst/>
                <a:latin typeface="Calibri" panose="020F0502020204030204" pitchFamily="34" charset="0"/>
                <a:ea typeface="Calibri" panose="020F0502020204030204" pitchFamily="34" charset="0"/>
                <a:cs typeface="Calibri" panose="020F0502020204030204" pitchFamily="34" charset="0"/>
              </a:rPr>
              <a:t>Across all 10 district names, the Average Number of Ongoing Works ranged from 25,704.00 to 93,729.00 and the Average Total No. of Active Workers ranged from 1,74,860.00 to 11,59,592.00.</a:t>
            </a:r>
          </a:p>
          <a:p>
            <a:pPr>
              <a:buFont typeface="Wingdings" panose="05000000000000000000" pitchFamily="2" charset="2"/>
              <a:buChar char="Ø"/>
            </a:pPr>
            <a:endParaRPr lang="en-US" sz="2400" b="0" i="0" dirty="0">
              <a:solidFill>
                <a:srgbClr val="252423"/>
              </a:solidFill>
              <a:effectLst/>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Ø"/>
            </a:pPr>
            <a:endParaRPr lang="en-US" sz="2400" b="0" i="0" dirty="0">
              <a:solidFill>
                <a:srgbClr val="252423"/>
              </a:solidFill>
              <a:effectLst/>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Ø"/>
            </a:pPr>
            <a:endParaRPr lang="en-US" sz="2400" dirty="0">
              <a:solidFill>
                <a:srgbClr val="252423"/>
              </a:solidFill>
              <a:latin typeface="Calibri" panose="020F0502020204030204" pitchFamily="34" charset="0"/>
              <a:ea typeface="Calibri" panose="020F0502020204030204" pitchFamily="34" charset="0"/>
              <a:cs typeface="Calibri" panose="020F0502020204030204" pitchFamily="34" charset="0"/>
            </a:endParaRPr>
          </a:p>
          <a:p>
            <a:endParaRPr lang="en-US"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36254655"/>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Basis</Template>
  <TotalTime>38</TotalTime>
  <Words>253</Words>
  <Application>Microsoft Office PowerPoint</Application>
  <PresentationFormat>Widescreen</PresentationFormat>
  <Paragraphs>19</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Constantia</vt:lpstr>
      <vt:lpstr>Corbel</vt:lpstr>
      <vt:lpstr>Times New Roman</vt:lpstr>
      <vt:lpstr>Wingdings</vt:lpstr>
      <vt:lpstr>Basis</vt:lpstr>
      <vt:lpstr>NREGA  DATA ANALYSIS</vt:lpstr>
      <vt:lpstr>INTRODUCTION </vt:lpstr>
      <vt:lpstr>Effectiveness of NREGA in providing employment opportunities to rural households?</vt:lpstr>
      <vt:lpstr>Regional disparities in the implementation and outcomes of the scheme</vt:lpstr>
      <vt:lpstr>Utilization of the allocated budget</vt:lpstr>
      <vt:lpstr>The key factors contributing to the completion of NREGA works</vt:lpstr>
      <vt:lpstr>Scheme's impact</vt:lpstr>
      <vt:lpstr>Final Dashboard</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BHAVANA KURABET</dc:creator>
  <cp:lastModifiedBy>BHAVANA KURABET</cp:lastModifiedBy>
  <cp:revision>1</cp:revision>
  <dcterms:created xsi:type="dcterms:W3CDTF">2024-06-12T06:24:04Z</dcterms:created>
  <dcterms:modified xsi:type="dcterms:W3CDTF">2024-06-12T07:02:15Z</dcterms:modified>
</cp:coreProperties>
</file>