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9" r:id="rId6"/>
    <p:sldId id="257" r:id="rId7"/>
    <p:sldId id="286" r:id="rId8"/>
    <p:sldId id="300" r:id="rId9"/>
    <p:sldId id="301" r:id="rId10"/>
    <p:sldId id="303" r:id="rId11"/>
    <p:sldId id="305" r:id="rId12"/>
    <p:sldId id="306" r:id="rId13"/>
    <p:sldId id="307" r:id="rId14"/>
    <p:sldId id="309" r:id="rId15"/>
    <p:sldId id="308" r:id="rId16"/>
    <p:sldId id="323" r:id="rId17"/>
    <p:sldId id="311" r:id="rId18"/>
    <p:sldId id="320" r:id="rId19"/>
    <p:sldId id="312" r:id="rId20"/>
    <p:sldId id="315" r:id="rId21"/>
    <p:sldId id="321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FD9A81-1CF6-499B-8ACC-40B5CE372B03}">
          <p14:sldIdLst>
            <p14:sldId id="256"/>
            <p14:sldId id="299"/>
            <p14:sldId id="257"/>
            <p14:sldId id="286"/>
            <p14:sldId id="300"/>
            <p14:sldId id="301"/>
            <p14:sldId id="303"/>
            <p14:sldId id="305"/>
            <p14:sldId id="306"/>
            <p14:sldId id="307"/>
            <p14:sldId id="309"/>
            <p14:sldId id="308"/>
            <p14:sldId id="323"/>
            <p14:sldId id="311"/>
            <p14:sldId id="320"/>
            <p14:sldId id="312"/>
            <p14:sldId id="315"/>
            <p14:sldId id="321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6" d="100"/>
          <a:sy n="76" d="100"/>
        </p:scale>
        <p:origin x="62" y="15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28-Nov-24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28-Nov-24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2C147-4B33-DEB5-026C-8A2E005F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793B4-243E-4C55-AE3B-025DBCDC4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A2D6F-DAE6-2E3F-FF3E-C09CF0C4E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4F4B-63B8-6621-B8E9-5A7E911F3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2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06013-CBEC-8502-64D0-CA4102EC5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47FC7-D5D4-2003-8CEE-C262AF34B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6D2AA-AB4B-A069-A2CB-6C07BDF2A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6F95E-2A7E-4309-45A4-00BB02B6F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6C1C-45CE-0CF3-F257-7D741DC1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5086B-484C-B294-EA1B-E6D83A18E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5DE39-22CB-500B-5A12-E3B84D9D3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497C-EC76-AC47-EA54-C4B986E4C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55375-5001-A628-236A-89BA0D0D1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BBEF4-6D23-9088-CDC2-DC86BFA26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A891E3-A5FA-853E-9C60-1758CA668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ED516-EF77-477D-AFE5-B431F61FC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0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EC13F-C087-8E9D-8D89-0EC0D4D5D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6E3493-8E20-883D-672A-1618B13D2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0B1CB-8688-4994-07E1-D8A09D244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B0FBF-E36D-D641-043D-04AF533B3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55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DF6B9-2226-886F-2E05-2B6794AC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FDD00-709B-8318-9CEC-27BE0284E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F7A6A-335F-91EC-536A-321003591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A1BC0-8522-5137-63DE-323FC7DDB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Java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2ECE2-A406-AB0E-0C3C-9E49077E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529" y="5387224"/>
            <a:ext cx="624894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6344D-7B92-D51E-9174-7078C13E9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570A-1CDE-57D4-4F04-846F3461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098-56ED-E189-DEB4-9B2CFCC3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798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 and Tasks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to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Diagram</a:t>
            </a:r>
          </a:p>
          <a:p>
            <a:r>
              <a:rPr lang="en-US" b="1" dirty="0"/>
              <a:t>Component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I/O in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of the Unit Test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519547252"/>
      </p:ext>
    </p:extLst>
  </p:cSld>
  <p:clrMapOvr>
    <a:masterClrMapping/>
  </p:clrMapOvr>
  <p:transition spd="med" advClick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system&#10;&#10;Description automatically generated">
            <a:extLst>
              <a:ext uri="{FF2B5EF4-FFF2-40B4-BE49-F238E27FC236}">
                <a16:creationId xmlns:a16="http://schemas.microsoft.com/office/drawing/2014/main" id="{4BD6FA7B-DAB0-87C8-A0E2-6D5E07BA0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230" y="677478"/>
            <a:ext cx="7749540" cy="5503044"/>
          </a:xfrm>
        </p:spPr>
      </p:pic>
    </p:spTree>
    <p:extLst>
      <p:ext uri="{BB962C8B-B14F-4D97-AF65-F5344CB8AC3E}">
        <p14:creationId xmlns:p14="http://schemas.microsoft.com/office/powerpoint/2010/main" val="1969298899"/>
      </p:ext>
    </p:extLst>
  </p:cSld>
  <p:clrMapOvr>
    <a:masterClrMapping/>
  </p:clrMapOvr>
  <p:transition spd="slow" advClick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49E4-5ABD-914F-C54E-1E4B861D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CEF2-1974-CA5A-84C8-8D306EB0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A86A-9A2B-8D9A-85A2-CD99570C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798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 and Tasks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to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Diagram</a:t>
            </a:r>
            <a:endParaRPr lang="en-US" b="1" dirty="0"/>
          </a:p>
          <a:p>
            <a:r>
              <a:rPr lang="en-US" b="1" dirty="0"/>
              <a:t>Management I/O in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of the Unit Test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427353599"/>
      </p:ext>
    </p:extLst>
  </p:cSld>
  <p:clrMapOvr>
    <a:masterClrMapping/>
  </p:clrMapOvr>
  <p:transition spd="med" advClick="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B1D9-48DA-C6DC-991B-A01E92FA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96" y="339365"/>
            <a:ext cx="9779183" cy="659876"/>
          </a:xfrm>
        </p:spPr>
        <p:txBody>
          <a:bodyPr/>
          <a:lstStyle/>
          <a:p>
            <a:r>
              <a:rPr lang="en-US" b="1" dirty="0"/>
              <a:t>Management I/O in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97F1-564D-A9A0-1CC8-BBBF4C14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442301"/>
            <a:ext cx="9779182" cy="3941981"/>
          </a:xfrm>
        </p:spPr>
        <p:txBody>
          <a:bodyPr/>
          <a:lstStyle/>
          <a:p>
            <a:r>
              <a:rPr lang="en-US" dirty="0"/>
              <a:t>The System handles I/p and O/p for various operations across different methods, enabling user interactions like adding or removing Smart Objects and managing Energy Sources.</a:t>
            </a:r>
          </a:p>
          <a:p>
            <a:r>
              <a:rPr lang="en-US" dirty="0"/>
              <a:t>     </a:t>
            </a:r>
            <a:r>
              <a:rPr lang="en-US" b="1" dirty="0"/>
              <a:t>1.Energy Manager</a:t>
            </a:r>
          </a:p>
          <a:p>
            <a:pPr marL="800100" lvl="1" indent="-342900">
              <a:buFont typeface="Wingdings" panose="05000000000000000000" pitchFamily="2" charset="2"/>
              <a:buChar char="è"/>
            </a:pPr>
            <a:r>
              <a:rPr lang="en-US" dirty="0"/>
              <a:t>User mange energy resources.</a:t>
            </a:r>
          </a:p>
          <a:p>
            <a:pPr marL="800100" lvl="1" indent="-342900">
              <a:buFont typeface="Wingdings" panose="05000000000000000000" pitchFamily="2" charset="2"/>
              <a:buChar char="è"/>
            </a:pPr>
            <a:r>
              <a:rPr lang="en-US" dirty="0"/>
              <a:t>List Energy sources is displayed.  </a:t>
            </a:r>
          </a:p>
          <a:p>
            <a:pPr lvl="1"/>
            <a:r>
              <a:rPr lang="en-US" b="1" dirty="0"/>
              <a:t>2. Smart Objects</a:t>
            </a:r>
          </a:p>
          <a:p>
            <a:pPr marL="800100" lvl="1" indent="-342900">
              <a:buFont typeface="Wingdings" panose="05000000000000000000" pitchFamily="2" charset="2"/>
              <a:buChar char="è"/>
            </a:pPr>
            <a:r>
              <a:rPr lang="en-US" dirty="0"/>
              <a:t>Users can add new smart objects and as well remove.</a:t>
            </a:r>
          </a:p>
          <a:p>
            <a:pPr marL="800100" lvl="1" indent="-342900">
              <a:buFont typeface="Wingdings" panose="05000000000000000000" pitchFamily="2" charset="2"/>
              <a:buChar char="è"/>
            </a:pPr>
            <a:r>
              <a:rPr lang="en-US" dirty="0"/>
              <a:t>List of smart objects is displayed</a:t>
            </a:r>
          </a:p>
        </p:txBody>
      </p:sp>
    </p:spTree>
    <p:extLst>
      <p:ext uri="{BB962C8B-B14F-4D97-AF65-F5344CB8AC3E}">
        <p14:creationId xmlns:p14="http://schemas.microsoft.com/office/powerpoint/2010/main" val="116517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BCE8B-2598-9139-22E6-20D3479E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DDE8-04CB-8417-0178-C5FFED1E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34AD-A26E-B530-6374-3C622633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798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 and Tasks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to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Diagram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I/O in the system</a:t>
            </a:r>
          </a:p>
          <a:p>
            <a:r>
              <a:rPr lang="en-US" b="1" dirty="0"/>
              <a:t>User interfaces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of the Unit Test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834531327"/>
      </p:ext>
    </p:extLst>
  </p:cSld>
  <p:clrMapOvr>
    <a:masterClrMapping/>
  </p:clrMapOvr>
  <p:transition spd="med" advClick="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3E466-E3CC-C21B-D044-1D5F8C55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6833-EAFE-65D7-45D8-CF74F17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Available Energy Sources</a:t>
            </a:r>
          </a:p>
        </p:txBody>
      </p:sp>
      <p:pic>
        <p:nvPicPr>
          <p:cNvPr id="7" name="Content Placeholder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F53A98E-E840-6993-571A-FFC6316A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792" y="2084832"/>
            <a:ext cx="6382583" cy="3366813"/>
          </a:xfrm>
          <a:noFill/>
        </p:spPr>
      </p:pic>
    </p:spTree>
    <p:extLst>
      <p:ext uri="{BB962C8B-B14F-4D97-AF65-F5344CB8AC3E}">
        <p14:creationId xmlns:p14="http://schemas.microsoft.com/office/powerpoint/2010/main" val="13030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18F9C9F-A5D1-3FDE-E98C-DAEC7024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903890"/>
            <a:ext cx="9779183" cy="871681"/>
          </a:xfrm>
        </p:spPr>
        <p:txBody>
          <a:bodyPr/>
          <a:lstStyle/>
          <a:p>
            <a:r>
              <a:rPr lang="en-US" dirty="0"/>
              <a:t>UI for Energy Sources and Smart Objects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D3F0C7-1C6A-5546-A7F2-5BA04631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268" r="12890" b="-1"/>
          <a:stretch/>
        </p:blipFill>
        <p:spPr>
          <a:xfrm>
            <a:off x="1167493" y="2023984"/>
            <a:ext cx="4664075" cy="3332832"/>
          </a:xfrm>
          <a:prstGeom prst="rect">
            <a:avLst/>
          </a:prstGeom>
          <a:noFill/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2343F0E-1326-C978-9CB0-468A5CD4F853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83325" y="2023983"/>
            <a:ext cx="4664075" cy="3332831"/>
          </a:xfrm>
        </p:spPr>
      </p:pic>
    </p:spTree>
    <p:extLst>
      <p:ext uri="{BB962C8B-B14F-4D97-AF65-F5344CB8AC3E}">
        <p14:creationId xmlns:p14="http://schemas.microsoft.com/office/powerpoint/2010/main" val="18919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cover/>
      </p:transition>
    </mc:Choice>
    <mc:Fallback xmlns="">
      <p:transition advClick="0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E616D-CAD8-C114-AB3B-3D905735B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BFE3-0598-4ADA-AD14-DA7C2A4B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4288-2194-C140-4122-FB22BD6E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798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 and Tasks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to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Diagram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I/O in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interfaces</a:t>
            </a:r>
          </a:p>
          <a:p>
            <a:r>
              <a:rPr lang="en-US" b="1" dirty="0"/>
              <a:t>Results of the Unit Test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742140004"/>
      </p:ext>
    </p:extLst>
  </p:cSld>
  <p:clrMapOvr>
    <a:masterClrMapping/>
  </p:clrMapOvr>
  <p:transition spd="med" advClick="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624E-CE33-85F0-7830-DD538549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893379"/>
            <a:ext cx="9779183" cy="882192"/>
          </a:xfrm>
        </p:spPr>
        <p:txBody>
          <a:bodyPr/>
          <a:lstStyle/>
          <a:p>
            <a:r>
              <a:rPr lang="en-US" dirty="0"/>
              <a:t>Junit Test Case for Energy Manager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DBEEC98F-59EA-6205-E0A0-0B9CEF21C1C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3763962" y="2459256"/>
            <a:ext cx="4664075" cy="2699413"/>
          </a:xfrm>
        </p:spPr>
      </p:pic>
    </p:spTree>
    <p:extLst>
      <p:ext uri="{BB962C8B-B14F-4D97-AF65-F5344CB8AC3E}">
        <p14:creationId xmlns:p14="http://schemas.microsoft.com/office/powerpoint/2010/main" val="606313263"/>
      </p:ext>
    </p:extLst>
  </p:cSld>
  <p:clrMapOvr>
    <a:masterClrMapping/>
  </p:clrMapOvr>
  <p:transition spd="slow" advClick="0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4385439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89C6-BD3A-76AB-9E76-48659C5E3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334" y="2139884"/>
            <a:ext cx="9673332" cy="2441541"/>
          </a:xfrm>
        </p:spPr>
        <p:txBody>
          <a:bodyPr/>
          <a:lstStyle/>
          <a:p>
            <a:r>
              <a:rPr lang="en-US" sz="6600" dirty="0"/>
              <a:t>Group#10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1. Bhavana </a:t>
            </a:r>
            <a:r>
              <a:rPr lang="en-US" sz="3200" dirty="0" err="1"/>
              <a:t>Shivaraju</a:t>
            </a:r>
            <a:r>
              <a:rPr lang="en-US" sz="3200" dirty="0"/>
              <a:t> [ </a:t>
            </a:r>
            <a:r>
              <a:rPr lang="en-US" sz="3200" b="0" dirty="0"/>
              <a:t>7221863</a:t>
            </a:r>
            <a:r>
              <a:rPr lang="en-US" sz="3200" dirty="0"/>
              <a:t>  ]</a:t>
            </a:r>
            <a:br>
              <a:rPr lang="en-US" sz="3200" dirty="0"/>
            </a:br>
            <a:r>
              <a:rPr lang="en-US" sz="3200" dirty="0"/>
              <a:t>2. Mohammad Ali Moradi [ </a:t>
            </a:r>
            <a:r>
              <a:rPr lang="en-US" sz="3200" b="0" dirty="0"/>
              <a:t>7221791</a:t>
            </a:r>
            <a:r>
              <a:rPr lang="en-US" sz="3200" dirty="0"/>
              <a:t> ]</a:t>
            </a:r>
            <a:br>
              <a:rPr lang="en-US" sz="3200" dirty="0"/>
            </a:br>
            <a:r>
              <a:rPr lang="en-US" sz="3200" dirty="0"/>
              <a:t>3. Aftab Makbul Makandar [ </a:t>
            </a:r>
            <a:r>
              <a:rPr lang="en-US" sz="3200" b="0" dirty="0"/>
              <a:t>7222045</a:t>
            </a:r>
            <a:r>
              <a:rPr lang="en-US" sz="3200" dirty="0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231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Problem Statement and Tasks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to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I/O in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of the Unit Test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 advClick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8183898" cy="4114800"/>
          </a:xfrm>
        </p:spPr>
        <p:txBody>
          <a:bodyPr/>
          <a:lstStyle/>
          <a:p>
            <a:r>
              <a:rPr lang="en-US" dirty="0"/>
              <a:t>Smart House: Simulation of the Energy supply and consumption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ransition spd="med" advClick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7FB8-C215-B926-F392-0718441D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1CAA-E774-FFF4-147C-5E5C3CE3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of the Smart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of the Energy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Management system for the house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 of the User Interface for the Managing Smart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 of the User Interface for Managing Energy Sources</a:t>
            </a:r>
          </a:p>
        </p:txBody>
      </p:sp>
    </p:spTree>
    <p:extLst>
      <p:ext uri="{BB962C8B-B14F-4D97-AF65-F5344CB8AC3E}">
        <p14:creationId xmlns:p14="http://schemas.microsoft.com/office/powerpoint/2010/main" val="4188474217"/>
      </p:ext>
    </p:extLst>
  </p:cSld>
  <p:clrMapOvr>
    <a:masterClrMapping/>
  </p:clrMapOvr>
  <p:transition spd="slow" advClick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C8067-D510-00F2-0F14-02E32DF1B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89FF-C671-CBFF-EA86-0915FA6B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08DE-4318-52E5-9FF1-5D5382B6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 and Tasks</a:t>
            </a:r>
          </a:p>
          <a:p>
            <a:r>
              <a:rPr lang="en-US" b="1" dirty="0"/>
              <a:t>Requirements to the system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I/O in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of the Unit Test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476175127"/>
      </p:ext>
    </p:extLst>
  </p:cSld>
  <p:clrMapOvr>
    <a:masterClrMapping/>
  </p:clrMapOvr>
  <p:transition spd="med" advClick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4FEE-F286-0CA6-31EB-C70CF8F5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0" y="1035905"/>
            <a:ext cx="5120640" cy="556182"/>
          </a:xfrm>
        </p:spPr>
        <p:txBody>
          <a:bodyPr/>
          <a:lstStyle/>
          <a:p>
            <a:r>
              <a:rPr lang="en-US" sz="4000" dirty="0"/>
              <a:t>System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79A36-505E-621A-4C3B-5BE1153AB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362" y="1790572"/>
            <a:ext cx="7443933" cy="3978632"/>
          </a:xfrm>
        </p:spPr>
        <p:txBody>
          <a:bodyPr/>
          <a:lstStyle/>
          <a:p>
            <a:pPr algn="just"/>
            <a:r>
              <a:rPr lang="en-US" sz="2400" b="1" dirty="0"/>
              <a:t>Hardware Requirements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Processor</a:t>
            </a:r>
            <a:r>
              <a:rPr lang="en-US" sz="1600" dirty="0"/>
              <a:t>: Dual-core processor (e.g., Intel Core i3 or AMD equivalent).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RAM</a:t>
            </a:r>
            <a:r>
              <a:rPr lang="en-US" sz="1600" dirty="0"/>
              <a:t>: 4 GB.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Storage</a:t>
            </a:r>
            <a:r>
              <a:rPr lang="en-US" sz="1600" dirty="0"/>
              <a:t>: 2 GB of free disk space (for Java Development Kit (JDK), Integrated Development Environment (IDE), and project files).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Graphics</a:t>
            </a:r>
            <a:r>
              <a:rPr lang="en-US" sz="1600" dirty="0"/>
              <a:t>: Basic integrated graphics (no special GPU needed for Java programs).</a:t>
            </a:r>
          </a:p>
          <a:p>
            <a:pPr algn="just"/>
            <a:endParaRPr lang="en-US" sz="1600" dirty="0"/>
          </a:p>
          <a:p>
            <a:pPr algn="just"/>
            <a:r>
              <a:rPr lang="en-US" sz="2400" b="1" dirty="0"/>
              <a:t>Software Requirements</a:t>
            </a:r>
          </a:p>
          <a:p>
            <a:pPr algn="just"/>
            <a:r>
              <a:rPr lang="en-US" sz="1600" b="1" dirty="0"/>
              <a:t>Operating System: </a:t>
            </a:r>
            <a:r>
              <a:rPr lang="en-US" sz="1600" dirty="0"/>
              <a:t>Windows, macOS</a:t>
            </a:r>
          </a:p>
          <a:p>
            <a:pPr algn="just"/>
            <a:r>
              <a:rPr lang="en-US" sz="1600" b="1" dirty="0"/>
              <a:t>Java Development Kit (JDK)</a:t>
            </a:r>
          </a:p>
          <a:p>
            <a:pPr algn="just"/>
            <a:r>
              <a:rPr lang="en-US" sz="1600" b="1" dirty="0"/>
              <a:t>Integrated Development Environment (IDE):  </a:t>
            </a:r>
            <a:r>
              <a:rPr lang="en-US" sz="1600" dirty="0"/>
              <a:t>IntelliJ IDEA, Eclipse, or NetBeans </a:t>
            </a:r>
          </a:p>
        </p:txBody>
      </p:sp>
    </p:spTree>
    <p:extLst>
      <p:ext uri="{BB962C8B-B14F-4D97-AF65-F5344CB8AC3E}">
        <p14:creationId xmlns:p14="http://schemas.microsoft.com/office/powerpoint/2010/main" val="1849575792"/>
      </p:ext>
    </p:extLst>
  </p:cSld>
  <p:clrMapOvr>
    <a:masterClrMapping/>
  </p:clrMapOvr>
  <p:transition spd="slow" advClick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C5C62-06F2-61AC-D949-5EF2DD6C2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8749-2907-5E7A-DDBA-8381FD28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9195-5AFB-7C78-ABF1-5C34ED64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 and Tasks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to the system</a:t>
            </a:r>
          </a:p>
          <a:p>
            <a:r>
              <a:rPr lang="en-US" b="1" dirty="0"/>
              <a:t>Class Diagram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Diagram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I/O in the system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of the Unit Test of the System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54479"/>
      </p:ext>
    </p:extLst>
  </p:cSld>
  <p:clrMapOvr>
    <a:masterClrMapping/>
  </p:clrMapOvr>
  <p:transition spd="med" advClick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7075A4-8B5B-236B-09C1-B116163C1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0057" y="0"/>
            <a:ext cx="6931843" cy="6857999"/>
          </a:xfrm>
        </p:spPr>
      </p:pic>
    </p:spTree>
    <p:extLst>
      <p:ext uri="{BB962C8B-B14F-4D97-AF65-F5344CB8AC3E}">
        <p14:creationId xmlns:p14="http://schemas.microsoft.com/office/powerpoint/2010/main" val="1654089550"/>
      </p:ext>
    </p:extLst>
  </p:cSld>
  <p:clrMapOvr>
    <a:masterClrMapping/>
  </p:clrMapOvr>
  <p:transition spd="slow" advClick="0">
    <p:cover/>
  </p:transition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{0ED640B0-1C2D-4545-A2AF-186E51C851D3}tf45331398_win32</Template>
  <TotalTime>2314</TotalTime>
  <Words>485</Words>
  <Application>Microsoft Office PowerPoint</Application>
  <PresentationFormat>Widescreen</PresentationFormat>
  <Paragraphs>99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Tenorite</vt:lpstr>
      <vt:lpstr>Wingdings</vt:lpstr>
      <vt:lpstr>Custom</vt:lpstr>
      <vt:lpstr>Java Capstone Project</vt:lpstr>
      <vt:lpstr>Group#10  1. Bhavana Shivaraju [ 7221863  ] 2. Mohammad Ali Moradi [ 7221791 ] 3. Aftab Makbul Makandar [ 7222045 ]</vt:lpstr>
      <vt:lpstr>Agenda</vt:lpstr>
      <vt:lpstr>Smart House: Simulation of the Energy supply and consumption</vt:lpstr>
      <vt:lpstr>Tasks</vt:lpstr>
      <vt:lpstr>Agenda</vt:lpstr>
      <vt:lpstr>System Requirements</vt:lpstr>
      <vt:lpstr>Agenda</vt:lpstr>
      <vt:lpstr>PowerPoint Presentation</vt:lpstr>
      <vt:lpstr>Agenda</vt:lpstr>
      <vt:lpstr>PowerPoint Presentation</vt:lpstr>
      <vt:lpstr>Agenda</vt:lpstr>
      <vt:lpstr>Management I/O in the system</vt:lpstr>
      <vt:lpstr>Agenda</vt:lpstr>
      <vt:lpstr>Available Energy Sources</vt:lpstr>
      <vt:lpstr>UI for Energy Sources and Smart Objects</vt:lpstr>
      <vt:lpstr>Agenda</vt:lpstr>
      <vt:lpstr>Junit Test Case for Energy Manager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Aftab Makbul Makandar</dc:creator>
  <cp:lastModifiedBy>Aftab Makbul Makandar</cp:lastModifiedBy>
  <cp:revision>13</cp:revision>
  <dcterms:created xsi:type="dcterms:W3CDTF">2024-11-18T21:25:52Z</dcterms:created>
  <dcterms:modified xsi:type="dcterms:W3CDTF">2024-11-28T13:15:56Z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