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473" r:id="rId4"/>
    <p:sldId id="485" r:id="rId5"/>
    <p:sldId id="474" r:id="rId6"/>
    <p:sldId id="475" r:id="rId7"/>
    <p:sldId id="489" r:id="rId8"/>
    <p:sldId id="490" r:id="rId9"/>
    <p:sldId id="476" r:id="rId10"/>
    <p:sldId id="486" r:id="rId11"/>
    <p:sldId id="491" r:id="rId12"/>
    <p:sldId id="507" r:id="rId13"/>
    <p:sldId id="492" r:id="rId14"/>
    <p:sldId id="493" r:id="rId15"/>
    <p:sldId id="494" r:id="rId16"/>
    <p:sldId id="495" r:id="rId17"/>
    <p:sldId id="510" r:id="rId18"/>
    <p:sldId id="509" r:id="rId19"/>
    <p:sldId id="487" r:id="rId20"/>
    <p:sldId id="508" r:id="rId21"/>
    <p:sldId id="496" r:id="rId22"/>
    <p:sldId id="497" r:id="rId23"/>
    <p:sldId id="498" r:id="rId24"/>
    <p:sldId id="499" r:id="rId25"/>
    <p:sldId id="511" r:id="rId26"/>
    <p:sldId id="513" r:id="rId27"/>
    <p:sldId id="480" r:id="rId28"/>
    <p:sldId id="488" r:id="rId29"/>
    <p:sldId id="500" r:id="rId30"/>
    <p:sldId id="501" r:id="rId31"/>
    <p:sldId id="502" r:id="rId32"/>
    <p:sldId id="503" r:id="rId33"/>
    <p:sldId id="514" r:id="rId34"/>
    <p:sldId id="512" r:id="rId35"/>
    <p:sldId id="504" r:id="rId36"/>
    <p:sldId id="505" r:id="rId37"/>
    <p:sldId id="483" r:id="rId38"/>
    <p:sldId id="506" r:id="rId39"/>
    <p:sldId id="484" r:id="rId40"/>
    <p:sldId id="5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2" autoAdjust="0"/>
    <p:restoredTop sz="94660"/>
  </p:normalViewPr>
  <p:slideViewPr>
    <p:cSldViewPr snapToGrid="0">
      <p:cViewPr varScale="1">
        <p:scale>
          <a:sx n="115" d="100"/>
          <a:sy n="115" d="100"/>
        </p:scale>
        <p:origin x="240"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1/31/19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1/31/19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k@ccs.ne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youtu.be/8PwomfwMMyQ"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youtu.be/c7DXeY3aIJw"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G9SA0Yv-o28" TargetMode="External"/><Relationship Id="rId2" Type="http://schemas.openxmlformats.org/officeDocument/2006/relationships/hyperlink" Target="https://youtu.be/ygfikznRjpw" TargetMode="External"/><Relationship Id="rId1" Type="http://schemas.openxmlformats.org/officeDocument/2006/relationships/slideLayout" Target="../slideLayouts/slideLayout2.xml"/><Relationship Id="rId5" Type="http://schemas.openxmlformats.org/officeDocument/2006/relationships/hyperlink" Target="https://youtu.be/8PwomfwMMyQ" TargetMode="External"/><Relationship Id="rId4" Type="http://schemas.openxmlformats.org/officeDocument/2006/relationships/hyperlink" Target="https://youtu.be/HHDH6N_qjm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upport.microsoft.com/kb/283878" TargetMode="External"/><Relationship Id="rId2" Type="http://schemas.openxmlformats.org/officeDocument/2006/relationships/hyperlink" Target="http://dev.mysql.com/tech-resources/articles/intro-to-normalization.html" TargetMode="External"/><Relationship Id="rId1" Type="http://schemas.openxmlformats.org/officeDocument/2006/relationships/slideLayout" Target="../slideLayouts/slideLayout2.xml"/><Relationship Id="rId4" Type="http://schemas.openxmlformats.org/officeDocument/2006/relationships/hyperlink" Target="http://en.wikipedia.org/wiki/Database_normalizati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solidFill>
                  <a:srgbClr val="CD0000"/>
                </a:solidFill>
              </a:rPr>
              <a:t>INFO 6210 </a:t>
            </a:r>
            <a:br>
              <a:rPr lang="en-US" dirty="0">
                <a:solidFill>
                  <a:srgbClr val="CD0000"/>
                </a:solidFill>
              </a:rPr>
            </a:br>
            <a:r>
              <a:rPr lang="en-US" dirty="0">
                <a:solidFill>
                  <a:srgbClr val="CD0000"/>
                </a:solidFill>
              </a:rPr>
              <a:t>Data Management and Database Design</a:t>
            </a:r>
            <a:endParaRPr lang="en-US" dirty="0"/>
          </a:p>
        </p:txBody>
      </p:sp>
      <p:sp>
        <p:nvSpPr>
          <p:cNvPr id="3" name="Subtitle 2"/>
          <p:cNvSpPr>
            <a:spLocks noGrp="1"/>
          </p:cNvSpPr>
          <p:nvPr>
            <p:ph type="subTitle" idx="1"/>
          </p:nvPr>
        </p:nvSpPr>
        <p:spPr>
          <a:xfrm>
            <a:off x="1524000" y="3801544"/>
            <a:ext cx="9144000" cy="2665758"/>
          </a:xfrm>
        </p:spPr>
        <p:txBody>
          <a:bodyPr>
            <a:noAutofit/>
          </a:bodyPr>
          <a:lstStyle/>
          <a:p>
            <a:r>
              <a:rPr lang="en-US" sz="3200" dirty="0">
                <a:ea typeface="ＭＳ Ｐゴシック" panose="020B0600070205080204" pitchFamily="34" charset="-128"/>
              </a:rPr>
              <a:t>Nik Bear Brown</a:t>
            </a:r>
          </a:p>
          <a:p>
            <a:r>
              <a:rPr lang="en-US" sz="3200" dirty="0">
                <a:hlinkClick r:id="rId2"/>
              </a:rPr>
              <a:t>nik@ccs.neu.edu</a:t>
            </a:r>
            <a:endParaRPr lang="en-US" sz="3200" dirty="0">
              <a:ea typeface="ＭＳ Ｐゴシック" panose="020B0600070205080204" pitchFamily="34" charset="-128"/>
            </a:endParaRPr>
          </a:p>
          <a:p>
            <a:r>
              <a:rPr lang="en-US" sz="3200" dirty="0"/>
              <a:t>Normal Forms</a:t>
            </a:r>
            <a:endParaRPr lang="en-US" sz="3200" dirty="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8288" y="709612"/>
            <a:ext cx="7772400" cy="762000"/>
          </a:xfrm>
        </p:spPr>
        <p:txBody>
          <a:bodyPr>
            <a:normAutofit/>
          </a:bodyPr>
          <a:lstStyle/>
          <a:p>
            <a:r>
              <a:rPr lang="en-US" altLang="en-US" sz="4000" dirty="0">
                <a:solidFill>
                  <a:srgbClr val="CD0000"/>
                </a:solidFill>
              </a:rPr>
              <a:t>1</a:t>
            </a:r>
            <a:r>
              <a:rPr lang="en-US" altLang="en-US" sz="4000" baseline="30000" dirty="0">
                <a:solidFill>
                  <a:srgbClr val="CD0000"/>
                </a:solidFill>
              </a:rPr>
              <a:t>st</a:t>
            </a:r>
            <a:r>
              <a:rPr lang="en-US" altLang="en-US" sz="4000" dirty="0">
                <a:solidFill>
                  <a:srgbClr val="CD0000"/>
                </a:solidFill>
              </a:rPr>
              <a:t> Normal Form</a:t>
            </a:r>
          </a:p>
        </p:txBody>
      </p:sp>
      <p:sp>
        <p:nvSpPr>
          <p:cNvPr id="6147" name="Rectangle 3"/>
          <p:cNvSpPr>
            <a:spLocks noGrp="1" noChangeArrowheads="1"/>
          </p:cNvSpPr>
          <p:nvPr>
            <p:ph type="body" idx="1"/>
          </p:nvPr>
        </p:nvSpPr>
        <p:spPr>
          <a:xfrm>
            <a:off x="2209800" y="2438400"/>
            <a:ext cx="7772400" cy="3657600"/>
          </a:xfrm>
        </p:spPr>
        <p:txBody>
          <a:bodyPr/>
          <a:lstStyle/>
          <a:p>
            <a:r>
              <a:rPr lang="en-US" altLang="en-US" dirty="0">
                <a:latin typeface="+mj-lt"/>
              </a:rPr>
              <a:t>The relation has no identifiable primary key.</a:t>
            </a:r>
          </a:p>
          <a:p>
            <a:r>
              <a:rPr lang="en-US" altLang="en-US" dirty="0">
                <a:latin typeface="+mj-lt"/>
              </a:rPr>
              <a:t>Any attempt has been made to store a multi-valued fact in a tuple.</a:t>
            </a:r>
          </a:p>
        </p:txBody>
      </p:sp>
      <p:sp>
        <p:nvSpPr>
          <p:cNvPr id="6148" name="Text Box 4"/>
          <p:cNvSpPr txBox="1">
            <a:spLocks noChangeArrowheads="1"/>
          </p:cNvSpPr>
          <p:nvPr/>
        </p:nvSpPr>
        <p:spPr bwMode="auto">
          <a:xfrm>
            <a:off x="1981201" y="1828800"/>
            <a:ext cx="31166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First Normal Form is violated if:</a:t>
            </a:r>
          </a:p>
        </p:txBody>
      </p:sp>
    </p:spTree>
    <p:extLst>
      <p:ext uri="{BB962C8B-B14F-4D97-AF65-F5344CB8AC3E}">
        <p14:creationId xmlns:p14="http://schemas.microsoft.com/office/powerpoint/2010/main" val="173892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sz="4000" dirty="0">
                <a:solidFill>
                  <a:srgbClr val="CD0000"/>
                </a:solidFill>
              </a:rPr>
              <a:t>Conversion to First Normal Form</a:t>
            </a:r>
          </a:p>
        </p:txBody>
      </p:sp>
      <p:sp>
        <p:nvSpPr>
          <p:cNvPr id="12291" name="Rectangle 3"/>
          <p:cNvSpPr>
            <a:spLocks noGrp="1" noChangeArrowheads="1"/>
          </p:cNvSpPr>
          <p:nvPr>
            <p:ph type="body" idx="1"/>
          </p:nvPr>
        </p:nvSpPr>
        <p:spPr>
          <a:xfrm>
            <a:off x="1738312" y="1690688"/>
            <a:ext cx="7772400" cy="4114800"/>
          </a:xfrm>
        </p:spPr>
        <p:txBody>
          <a:bodyPr/>
          <a:lstStyle/>
          <a:p>
            <a:r>
              <a:rPr lang="en-US" altLang="en-US" dirty="0">
                <a:latin typeface="+mj-lt"/>
              </a:rPr>
              <a:t>Repeating group</a:t>
            </a:r>
          </a:p>
          <a:p>
            <a:pPr lvl="1"/>
            <a:r>
              <a:rPr lang="en-US" altLang="en-US" dirty="0">
                <a:latin typeface="+mj-lt"/>
              </a:rPr>
              <a:t>Derives its name from the fact that a group of multiple entries of same type can exist for any single key attribute occurrence</a:t>
            </a:r>
          </a:p>
          <a:p>
            <a:r>
              <a:rPr lang="en-US" altLang="en-US" dirty="0">
                <a:latin typeface="+mj-lt"/>
              </a:rPr>
              <a:t>Relational table must not contain repeating groups</a:t>
            </a:r>
          </a:p>
          <a:p>
            <a:r>
              <a:rPr lang="en-US" altLang="en-US" dirty="0">
                <a:latin typeface="+mj-lt"/>
              </a:rPr>
              <a:t>Normalizing table structure will reduce data redundancies</a:t>
            </a:r>
          </a:p>
          <a:p>
            <a:r>
              <a:rPr lang="en-US" altLang="en-US" dirty="0">
                <a:latin typeface="+mj-lt"/>
              </a:rPr>
              <a:t>Normalization is three-step procedure</a:t>
            </a:r>
          </a:p>
        </p:txBody>
      </p:sp>
    </p:spTree>
    <p:extLst>
      <p:ext uri="{BB962C8B-B14F-4D97-AF65-F5344CB8AC3E}">
        <p14:creationId xmlns:p14="http://schemas.microsoft.com/office/powerpoint/2010/main" val="229639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355600"/>
            <a:ext cx="10515600" cy="1325563"/>
          </a:xfrm>
        </p:spPr>
        <p:txBody>
          <a:bodyPr>
            <a:normAutofit/>
          </a:bodyPr>
          <a:lstStyle/>
          <a:p>
            <a:r>
              <a:rPr lang="en-US" altLang="en-US" sz="4000" dirty="0">
                <a:solidFill>
                  <a:srgbClr val="CD0000"/>
                </a:solidFill>
              </a:rPr>
              <a:t>Repeating groups</a:t>
            </a:r>
          </a:p>
        </p:txBody>
      </p:sp>
      <p:sp>
        <p:nvSpPr>
          <p:cNvPr id="12291" name="Rectangle 3"/>
          <p:cNvSpPr>
            <a:spLocks noGrp="1" noChangeArrowheads="1"/>
          </p:cNvSpPr>
          <p:nvPr>
            <p:ph type="body" idx="1"/>
          </p:nvPr>
        </p:nvSpPr>
        <p:spPr>
          <a:xfrm>
            <a:off x="1257300" y="1681163"/>
            <a:ext cx="9391650" cy="4267200"/>
          </a:xfrm>
        </p:spPr>
        <p:txBody>
          <a:bodyPr/>
          <a:lstStyle/>
          <a:p>
            <a:pPr marL="0" indent="0">
              <a:buNone/>
            </a:pPr>
            <a:r>
              <a:rPr lang="en-US" altLang="en-US" dirty="0">
                <a:latin typeface="+mj-lt"/>
              </a:rPr>
              <a:t>A repeating group is an array of data</a:t>
            </a:r>
          </a:p>
          <a:p>
            <a:pPr marL="0" indent="0">
              <a:buNone/>
            </a:pPr>
            <a:r>
              <a:rPr lang="en-US" altLang="en-US" dirty="0">
                <a:latin typeface="+mj-lt"/>
              </a:rPr>
              <a:t>A field </a:t>
            </a:r>
            <a:r>
              <a:rPr lang="en-US" altLang="en-US" dirty="0" err="1">
                <a:latin typeface="+mj-lt"/>
              </a:rPr>
              <a:t>fav</a:t>
            </a:r>
            <a:r>
              <a:rPr lang="en-US" altLang="en-US" dirty="0">
                <a:latin typeface="+mj-lt"/>
              </a:rPr>
              <a:t> games with “</a:t>
            </a:r>
            <a:r>
              <a:rPr lang="en-US" dirty="0">
                <a:solidFill>
                  <a:srgbClr val="CD0000"/>
                </a:solidFill>
                <a:latin typeface="+mj-lt"/>
              </a:rPr>
              <a:t>Grand Theft Auto V, Tekken 7, Assassin's Creed Unity</a:t>
            </a:r>
            <a:r>
              <a:rPr lang="en-US" altLang="en-US" dirty="0">
                <a:latin typeface="+mj-lt"/>
              </a:rPr>
              <a:t>”</a:t>
            </a:r>
          </a:p>
          <a:p>
            <a:pPr marL="0" indent="0">
              <a:buNone/>
            </a:pPr>
            <a:r>
              <a:rPr lang="en-US" altLang="en-US" dirty="0">
                <a:latin typeface="+mj-lt"/>
              </a:rPr>
              <a:t>Or three fields:</a:t>
            </a:r>
          </a:p>
          <a:p>
            <a:pPr marL="0" indent="0">
              <a:buNone/>
            </a:pPr>
            <a:endParaRPr lang="en-US" altLang="en-US" dirty="0">
              <a:latin typeface="+mj-lt"/>
            </a:endParaRPr>
          </a:p>
          <a:p>
            <a:pPr marL="571500" indent="-571500">
              <a:buFont typeface="+mj-lt"/>
              <a:buAutoNum type="romanLcPeriod"/>
            </a:pPr>
            <a:r>
              <a:rPr lang="en-US" altLang="en-US" dirty="0">
                <a:solidFill>
                  <a:srgbClr val="CD0000"/>
                </a:solidFill>
                <a:latin typeface="+mj-lt"/>
              </a:rPr>
              <a:t>Fav_games_1</a:t>
            </a:r>
          </a:p>
          <a:p>
            <a:pPr marL="571500" indent="-571500">
              <a:buFont typeface="+mj-lt"/>
              <a:buAutoNum type="romanLcPeriod"/>
            </a:pPr>
            <a:r>
              <a:rPr lang="en-US" altLang="en-US" dirty="0">
                <a:solidFill>
                  <a:srgbClr val="CD0000"/>
                </a:solidFill>
                <a:latin typeface="+mj-lt"/>
              </a:rPr>
              <a:t>Fav_games_2</a:t>
            </a:r>
          </a:p>
          <a:p>
            <a:pPr marL="571500" indent="-571500">
              <a:buFont typeface="+mj-lt"/>
              <a:buAutoNum type="romanLcPeriod"/>
            </a:pPr>
            <a:r>
              <a:rPr lang="en-US" altLang="en-US" dirty="0">
                <a:solidFill>
                  <a:srgbClr val="CD0000"/>
                </a:solidFill>
                <a:latin typeface="+mj-lt"/>
              </a:rPr>
              <a:t>Fav_games_3</a:t>
            </a:r>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85953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en-US" sz="4000" dirty="0">
                <a:solidFill>
                  <a:srgbClr val="CD0000"/>
                </a:solidFill>
              </a:rPr>
              <a:t>Conversion to First Normal Form</a:t>
            </a:r>
          </a:p>
        </p:txBody>
      </p:sp>
      <p:sp>
        <p:nvSpPr>
          <p:cNvPr id="13315" name="Rectangle 3"/>
          <p:cNvSpPr>
            <a:spLocks noGrp="1" noChangeArrowheads="1"/>
          </p:cNvSpPr>
          <p:nvPr>
            <p:ph type="body" idx="1"/>
          </p:nvPr>
        </p:nvSpPr>
        <p:spPr/>
        <p:txBody>
          <a:bodyPr>
            <a:normAutofit/>
          </a:bodyPr>
          <a:lstStyle/>
          <a:p>
            <a:r>
              <a:rPr lang="en-US" altLang="en-US" dirty="0">
                <a:latin typeface="+mj-lt"/>
              </a:rPr>
              <a:t>Step 1: Eliminate the Repeating Groups </a:t>
            </a:r>
          </a:p>
          <a:p>
            <a:pPr lvl="1"/>
            <a:r>
              <a:rPr lang="en-US" altLang="en-US" sz="2800" dirty="0">
                <a:latin typeface="+mj-lt"/>
              </a:rPr>
              <a:t>Present data in tabular format, where each cell has single value and there are no repeating groups</a:t>
            </a:r>
          </a:p>
          <a:p>
            <a:pPr lvl="1"/>
            <a:r>
              <a:rPr lang="en-US" altLang="en-US" sz="2800" dirty="0">
                <a:latin typeface="+mj-lt"/>
              </a:rPr>
              <a:t>Eliminate repeating groups, eliminate nulls by making sure that each repeating group attribute contains an appropriate data value</a:t>
            </a:r>
          </a:p>
        </p:txBody>
      </p:sp>
    </p:spTree>
    <p:extLst>
      <p:ext uri="{BB962C8B-B14F-4D97-AF65-F5344CB8AC3E}">
        <p14:creationId xmlns:p14="http://schemas.microsoft.com/office/powerpoint/2010/main" val="773323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38175" y="293688"/>
            <a:ext cx="10515600" cy="1325563"/>
          </a:xfrm>
        </p:spPr>
        <p:txBody>
          <a:bodyPr>
            <a:normAutofit/>
          </a:bodyPr>
          <a:lstStyle/>
          <a:p>
            <a:r>
              <a:rPr lang="en-US" altLang="en-US" sz="4000" dirty="0">
                <a:solidFill>
                  <a:srgbClr val="CD0000"/>
                </a:solidFill>
              </a:rPr>
              <a:t>Conversion to First Normal Form</a:t>
            </a:r>
          </a:p>
        </p:txBody>
      </p:sp>
      <p:sp>
        <p:nvSpPr>
          <p:cNvPr id="15363" name="Rectangle 3"/>
          <p:cNvSpPr>
            <a:spLocks noGrp="1" noChangeArrowheads="1"/>
          </p:cNvSpPr>
          <p:nvPr>
            <p:ph type="body" idx="1"/>
          </p:nvPr>
        </p:nvSpPr>
        <p:spPr/>
        <p:txBody>
          <a:bodyPr>
            <a:normAutofit/>
          </a:bodyPr>
          <a:lstStyle/>
          <a:p>
            <a:r>
              <a:rPr lang="en-US" altLang="en-US" dirty="0">
                <a:latin typeface="+mj-lt"/>
              </a:rPr>
              <a:t>Step 2: Identify the Primary Key </a:t>
            </a:r>
          </a:p>
          <a:p>
            <a:pPr lvl="1"/>
            <a:r>
              <a:rPr lang="en-US" altLang="en-US" sz="2800" dirty="0">
                <a:latin typeface="+mj-lt"/>
              </a:rPr>
              <a:t>Primary key must uniquely identify attribute value</a:t>
            </a:r>
          </a:p>
          <a:p>
            <a:pPr lvl="1"/>
            <a:r>
              <a:rPr lang="en-US" altLang="en-US" sz="2800" dirty="0">
                <a:latin typeface="+mj-lt"/>
              </a:rPr>
              <a:t>New key must be composed</a:t>
            </a:r>
          </a:p>
        </p:txBody>
      </p:sp>
    </p:spTree>
    <p:extLst>
      <p:ext uri="{BB962C8B-B14F-4D97-AF65-F5344CB8AC3E}">
        <p14:creationId xmlns:p14="http://schemas.microsoft.com/office/powerpoint/2010/main" val="183255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sz="4000" dirty="0">
                <a:solidFill>
                  <a:srgbClr val="CD0000"/>
                </a:solidFill>
              </a:rPr>
              <a:t>Conversion to First Normal Form</a:t>
            </a:r>
          </a:p>
        </p:txBody>
      </p:sp>
      <p:sp>
        <p:nvSpPr>
          <p:cNvPr id="16387" name="Rectangle 3"/>
          <p:cNvSpPr>
            <a:spLocks noGrp="1" noChangeArrowheads="1"/>
          </p:cNvSpPr>
          <p:nvPr>
            <p:ph type="body" idx="1"/>
          </p:nvPr>
        </p:nvSpPr>
        <p:spPr/>
        <p:txBody>
          <a:bodyPr>
            <a:normAutofit/>
          </a:bodyPr>
          <a:lstStyle/>
          <a:p>
            <a:pPr>
              <a:lnSpc>
                <a:spcPct val="90000"/>
              </a:lnSpc>
            </a:pPr>
            <a:r>
              <a:rPr lang="en-US" altLang="en-US" dirty="0">
                <a:latin typeface="+mj-lt"/>
              </a:rPr>
              <a:t>Step 3: Identify All Dependencies </a:t>
            </a:r>
          </a:p>
          <a:p>
            <a:pPr lvl="1">
              <a:lnSpc>
                <a:spcPct val="90000"/>
              </a:lnSpc>
            </a:pPr>
            <a:r>
              <a:rPr lang="en-US" altLang="en-US" sz="2800" dirty="0">
                <a:latin typeface="+mj-lt"/>
              </a:rPr>
              <a:t>Dependencies can be depicted with help of a diagram</a:t>
            </a:r>
          </a:p>
          <a:p>
            <a:pPr lvl="1">
              <a:lnSpc>
                <a:spcPct val="90000"/>
              </a:lnSpc>
            </a:pPr>
            <a:r>
              <a:rPr lang="en-US" altLang="en-US" sz="2800" dirty="0">
                <a:latin typeface="+mj-lt"/>
              </a:rPr>
              <a:t>Dependency diagram: </a:t>
            </a:r>
          </a:p>
          <a:p>
            <a:pPr lvl="2">
              <a:lnSpc>
                <a:spcPct val="90000"/>
              </a:lnSpc>
            </a:pPr>
            <a:r>
              <a:rPr lang="en-US" altLang="en-US" sz="2800" dirty="0">
                <a:latin typeface="+mj-lt"/>
              </a:rPr>
              <a:t>Depicts all dependencies found within given table structure</a:t>
            </a:r>
          </a:p>
          <a:p>
            <a:pPr lvl="2">
              <a:lnSpc>
                <a:spcPct val="90000"/>
              </a:lnSpc>
            </a:pPr>
            <a:r>
              <a:rPr lang="en-US" altLang="en-US" sz="2800" dirty="0">
                <a:latin typeface="+mj-lt"/>
              </a:rPr>
              <a:t>Helpful in getting bird’s-eye view of all relationships among table’s attributes</a:t>
            </a:r>
          </a:p>
          <a:p>
            <a:pPr lvl="2">
              <a:lnSpc>
                <a:spcPct val="90000"/>
              </a:lnSpc>
            </a:pPr>
            <a:r>
              <a:rPr lang="en-US" altLang="en-US" sz="2800" dirty="0">
                <a:latin typeface="+mj-lt"/>
              </a:rPr>
              <a:t>Makes it less likely that will overlook an important dependency</a:t>
            </a:r>
          </a:p>
        </p:txBody>
      </p:sp>
    </p:spTree>
    <p:extLst>
      <p:ext uri="{BB962C8B-B14F-4D97-AF65-F5344CB8AC3E}">
        <p14:creationId xmlns:p14="http://schemas.microsoft.com/office/powerpoint/2010/main" val="146978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23875" y="365125"/>
            <a:ext cx="10515600" cy="1325563"/>
          </a:xfrm>
        </p:spPr>
        <p:txBody>
          <a:bodyPr>
            <a:normAutofit/>
          </a:bodyPr>
          <a:lstStyle/>
          <a:p>
            <a:r>
              <a:rPr lang="en-US" altLang="en-US" sz="4000" dirty="0">
                <a:solidFill>
                  <a:srgbClr val="CD0000"/>
                </a:solidFill>
              </a:rPr>
              <a:t>Conversion to First Normal Form</a:t>
            </a:r>
          </a:p>
        </p:txBody>
      </p:sp>
      <p:sp>
        <p:nvSpPr>
          <p:cNvPr id="18435" name="Rectangle 3"/>
          <p:cNvSpPr>
            <a:spLocks noGrp="1" noChangeArrowheads="1"/>
          </p:cNvSpPr>
          <p:nvPr>
            <p:ph type="body" idx="1"/>
          </p:nvPr>
        </p:nvSpPr>
        <p:spPr>
          <a:xfrm>
            <a:off x="838200" y="1690688"/>
            <a:ext cx="10991850" cy="4351338"/>
          </a:xfrm>
        </p:spPr>
        <p:txBody>
          <a:bodyPr>
            <a:noAutofit/>
          </a:bodyPr>
          <a:lstStyle/>
          <a:p>
            <a:pPr>
              <a:lnSpc>
                <a:spcPct val="90000"/>
              </a:lnSpc>
            </a:pPr>
            <a:r>
              <a:rPr lang="en-US" altLang="en-US" dirty="0">
                <a:latin typeface="+mj-lt"/>
              </a:rPr>
              <a:t>First normal form describes tabular format in which:</a:t>
            </a:r>
          </a:p>
          <a:p>
            <a:pPr lvl="1">
              <a:lnSpc>
                <a:spcPct val="90000"/>
              </a:lnSpc>
            </a:pPr>
            <a:r>
              <a:rPr lang="en-US" altLang="en-US" sz="2800" dirty="0">
                <a:latin typeface="+mj-lt"/>
              </a:rPr>
              <a:t>All key attributes are defined</a:t>
            </a:r>
          </a:p>
          <a:p>
            <a:pPr lvl="1">
              <a:lnSpc>
                <a:spcPct val="90000"/>
              </a:lnSpc>
            </a:pPr>
            <a:r>
              <a:rPr lang="en-US" altLang="en-US" sz="2800" dirty="0">
                <a:latin typeface="+mj-lt"/>
              </a:rPr>
              <a:t>There are no repeating groups in the table</a:t>
            </a:r>
          </a:p>
          <a:p>
            <a:pPr lvl="1">
              <a:lnSpc>
                <a:spcPct val="90000"/>
              </a:lnSpc>
            </a:pPr>
            <a:r>
              <a:rPr lang="en-US" altLang="en-US" sz="2800" dirty="0">
                <a:latin typeface="+mj-lt"/>
              </a:rPr>
              <a:t>All attributes are dependent on primary key</a:t>
            </a:r>
          </a:p>
          <a:p>
            <a:pPr>
              <a:lnSpc>
                <a:spcPct val="90000"/>
              </a:lnSpc>
            </a:pPr>
            <a:r>
              <a:rPr lang="en-US" altLang="en-US" dirty="0">
                <a:latin typeface="+mj-lt"/>
              </a:rPr>
              <a:t>All relational tables satisfy 1NF requirements</a:t>
            </a:r>
          </a:p>
          <a:p>
            <a:pPr>
              <a:lnSpc>
                <a:spcPct val="90000"/>
              </a:lnSpc>
            </a:pPr>
            <a:r>
              <a:rPr lang="en-US" altLang="en-US" dirty="0">
                <a:latin typeface="+mj-lt"/>
              </a:rPr>
              <a:t>Some tables contain partial dependencies</a:t>
            </a:r>
          </a:p>
          <a:p>
            <a:pPr lvl="1">
              <a:lnSpc>
                <a:spcPct val="90000"/>
              </a:lnSpc>
            </a:pPr>
            <a:r>
              <a:rPr lang="en-US" altLang="en-US" sz="2800" dirty="0">
                <a:latin typeface="+mj-lt"/>
              </a:rPr>
              <a:t>Dependencies based on only part of the primary key</a:t>
            </a:r>
          </a:p>
          <a:p>
            <a:pPr lvl="1">
              <a:lnSpc>
                <a:spcPct val="90000"/>
              </a:lnSpc>
            </a:pPr>
            <a:r>
              <a:rPr lang="en-US" altLang="en-US" sz="2800" dirty="0">
                <a:latin typeface="+mj-lt"/>
              </a:rPr>
              <a:t>Sometimes used for performance reasons, but should be used with caution</a:t>
            </a:r>
          </a:p>
          <a:p>
            <a:pPr lvl="1">
              <a:lnSpc>
                <a:spcPct val="90000"/>
              </a:lnSpc>
            </a:pPr>
            <a:r>
              <a:rPr lang="en-US" altLang="en-US" sz="2800" dirty="0">
                <a:latin typeface="+mj-lt"/>
              </a:rPr>
              <a:t>Still subject to data redundancies</a:t>
            </a:r>
          </a:p>
        </p:txBody>
      </p:sp>
    </p:spTree>
    <p:extLst>
      <p:ext uri="{BB962C8B-B14F-4D97-AF65-F5344CB8AC3E}">
        <p14:creationId xmlns:p14="http://schemas.microsoft.com/office/powerpoint/2010/main" val="422681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95312" y="365125"/>
            <a:ext cx="10515600" cy="1325563"/>
          </a:xfrm>
        </p:spPr>
        <p:txBody>
          <a:bodyPr/>
          <a:lstStyle/>
          <a:p>
            <a:r>
              <a:rPr lang="en-US" altLang="en-US" sz="4000" dirty="0">
                <a:solidFill>
                  <a:srgbClr val="CD0000"/>
                </a:solidFill>
              </a:rPr>
              <a:t>Summary: 1NF</a:t>
            </a:r>
          </a:p>
        </p:txBody>
      </p:sp>
      <p:sp>
        <p:nvSpPr>
          <p:cNvPr id="14339" name="Rectangle 3"/>
          <p:cNvSpPr>
            <a:spLocks noGrp="1" noChangeArrowheads="1"/>
          </p:cNvSpPr>
          <p:nvPr>
            <p:ph type="body" idx="1"/>
          </p:nvPr>
        </p:nvSpPr>
        <p:spPr/>
        <p:txBody>
          <a:bodyPr/>
          <a:lstStyle/>
          <a:p>
            <a:r>
              <a:rPr lang="en-US" altLang="en-US" dirty="0">
                <a:latin typeface="+mj-lt"/>
              </a:rPr>
              <a:t>A relation is in 1NF if it contains no repeating groups</a:t>
            </a:r>
          </a:p>
          <a:p>
            <a:r>
              <a:rPr lang="en-US" altLang="en-US" dirty="0">
                <a:latin typeface="+mj-lt"/>
              </a:rPr>
              <a:t>To convert an </a:t>
            </a:r>
            <a:r>
              <a:rPr lang="en-US" altLang="en-US" dirty="0" err="1">
                <a:latin typeface="+mj-lt"/>
              </a:rPr>
              <a:t>unnormalised</a:t>
            </a:r>
            <a:r>
              <a:rPr lang="en-US" altLang="en-US" dirty="0">
                <a:latin typeface="+mj-lt"/>
              </a:rPr>
              <a:t> relation to 1NF either:</a:t>
            </a:r>
          </a:p>
          <a:p>
            <a:r>
              <a:rPr lang="en-US" altLang="en-US" dirty="0">
                <a:latin typeface="+mj-lt"/>
              </a:rPr>
              <a:t>Flatten the table and change the primary key, or</a:t>
            </a:r>
          </a:p>
          <a:p>
            <a:r>
              <a:rPr lang="en-US" altLang="en-US" dirty="0">
                <a:latin typeface="+mj-lt"/>
              </a:rPr>
              <a:t>Decompose the relation into smaller relations, one for the repeating groups and one for the non-repeating groups.</a:t>
            </a:r>
          </a:p>
          <a:p>
            <a:r>
              <a:rPr lang="en-US" altLang="en-US" dirty="0">
                <a:latin typeface="+mj-lt"/>
              </a:rPr>
              <a:t>Remember to put the primary key from the original relation into both new relations.</a:t>
            </a:r>
          </a:p>
          <a:p>
            <a:r>
              <a:rPr lang="en-US" altLang="en-US" dirty="0">
                <a:latin typeface="+mj-lt"/>
              </a:rPr>
              <a:t>This option is liable to give the best results.</a:t>
            </a:r>
          </a:p>
        </p:txBody>
      </p:sp>
    </p:spTree>
    <p:extLst>
      <p:ext uri="{BB962C8B-B14F-4D97-AF65-F5344CB8AC3E}">
        <p14:creationId xmlns:p14="http://schemas.microsoft.com/office/powerpoint/2010/main" val="148295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4000" dirty="0">
                <a:solidFill>
                  <a:srgbClr val="CD0000"/>
                </a:solidFill>
              </a:rPr>
              <a:t>2</a:t>
            </a:r>
            <a:r>
              <a:rPr lang="en-US" altLang="en-US" sz="4000" baseline="30000" dirty="0">
                <a:solidFill>
                  <a:srgbClr val="CD0000"/>
                </a:solidFill>
              </a:rPr>
              <a:t>nd </a:t>
            </a:r>
            <a:r>
              <a:rPr lang="en-US" altLang="en-US" sz="4000" dirty="0">
                <a:solidFill>
                  <a:srgbClr val="CD0000"/>
                </a:solidFill>
              </a:rPr>
              <a:t>Normal Form - The Requirements</a:t>
            </a:r>
          </a:p>
        </p:txBody>
      </p:sp>
      <p:sp>
        <p:nvSpPr>
          <p:cNvPr id="14339" name="Rectangle 3"/>
          <p:cNvSpPr>
            <a:spLocks noGrp="1" noChangeArrowheads="1"/>
          </p:cNvSpPr>
          <p:nvPr>
            <p:ph type="body" idx="1"/>
          </p:nvPr>
        </p:nvSpPr>
        <p:spPr/>
        <p:txBody>
          <a:bodyPr/>
          <a:lstStyle/>
          <a:p>
            <a:r>
              <a:rPr lang="en-US" altLang="en-US" dirty="0">
                <a:latin typeface="+mj-lt"/>
              </a:rPr>
              <a:t>The requirements to satisfy the 2</a:t>
            </a:r>
            <a:r>
              <a:rPr lang="en-US" altLang="en-US" baseline="30000" dirty="0">
                <a:latin typeface="+mj-lt"/>
              </a:rPr>
              <a:t>nd</a:t>
            </a:r>
            <a:r>
              <a:rPr lang="en-US" altLang="en-US" dirty="0">
                <a:latin typeface="+mj-lt"/>
              </a:rPr>
              <a:t> NF:</a:t>
            </a:r>
          </a:p>
          <a:p>
            <a:pPr lvl="1"/>
            <a:r>
              <a:rPr lang="en-US" altLang="en-US" sz="2800" dirty="0">
                <a:latin typeface="+mj-lt"/>
              </a:rPr>
              <a:t>All requirements for 1</a:t>
            </a:r>
            <a:r>
              <a:rPr lang="en-US" altLang="en-US" sz="2800" baseline="30000" dirty="0">
                <a:latin typeface="+mj-lt"/>
              </a:rPr>
              <a:t>st</a:t>
            </a:r>
            <a:r>
              <a:rPr lang="en-US" altLang="en-US" sz="2800" dirty="0">
                <a:latin typeface="+mj-lt"/>
              </a:rPr>
              <a:t> NF must be met.</a:t>
            </a:r>
          </a:p>
          <a:p>
            <a:pPr lvl="1"/>
            <a:r>
              <a:rPr lang="en-US" altLang="en-US" sz="2800" dirty="0">
                <a:latin typeface="+mj-lt"/>
              </a:rPr>
              <a:t>Redundant data across multiple rows of a table must be moved to a separate table.</a:t>
            </a:r>
          </a:p>
          <a:p>
            <a:pPr lvl="2"/>
            <a:r>
              <a:rPr lang="en-US" altLang="en-US" sz="2800" dirty="0">
                <a:latin typeface="+mj-lt"/>
              </a:rPr>
              <a:t>The resulting tables must be related to each other by use of foreign key.</a:t>
            </a:r>
          </a:p>
          <a:p>
            <a:pPr lvl="1"/>
            <a:endParaRPr lang="en-US" altLang="en-US" dirty="0"/>
          </a:p>
        </p:txBody>
      </p:sp>
    </p:spTree>
    <p:extLst>
      <p:ext uri="{BB962C8B-B14F-4D97-AF65-F5344CB8AC3E}">
        <p14:creationId xmlns:p14="http://schemas.microsoft.com/office/powerpoint/2010/main" val="3200001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24025" y="609601"/>
            <a:ext cx="7772400" cy="762000"/>
          </a:xfrm>
        </p:spPr>
        <p:txBody>
          <a:bodyPr/>
          <a:lstStyle/>
          <a:p>
            <a:r>
              <a:rPr lang="en-US" altLang="en-US" dirty="0">
                <a:solidFill>
                  <a:srgbClr val="CD0000"/>
                </a:solidFill>
              </a:rPr>
              <a:t>2nd Normal Form</a:t>
            </a:r>
          </a:p>
        </p:txBody>
      </p:sp>
      <p:sp>
        <p:nvSpPr>
          <p:cNvPr id="7171" name="Rectangle 3"/>
          <p:cNvSpPr>
            <a:spLocks noGrp="1" noChangeArrowheads="1"/>
          </p:cNvSpPr>
          <p:nvPr>
            <p:ph type="body" idx="1"/>
          </p:nvPr>
        </p:nvSpPr>
        <p:spPr>
          <a:xfrm>
            <a:off x="2209800" y="2438400"/>
            <a:ext cx="7772400" cy="3657600"/>
          </a:xfrm>
        </p:spPr>
        <p:txBody>
          <a:bodyPr/>
          <a:lstStyle/>
          <a:p>
            <a:r>
              <a:rPr lang="en-US" altLang="en-US" dirty="0">
                <a:latin typeface="+mj-lt"/>
              </a:rPr>
              <a:t>First Normal Form is violated</a:t>
            </a:r>
          </a:p>
          <a:p>
            <a:r>
              <a:rPr lang="en-US" altLang="en-US" dirty="0">
                <a:latin typeface="+mj-lt"/>
              </a:rPr>
              <a:t>If there exists a non-key field(s) which is functionally dependent on a partial key.</a:t>
            </a:r>
          </a:p>
          <a:p>
            <a:endParaRPr lang="en-US" altLang="en-US" dirty="0">
              <a:latin typeface="+mj-lt"/>
            </a:endParaRPr>
          </a:p>
          <a:p>
            <a:pPr>
              <a:buFontTx/>
              <a:buNone/>
            </a:pPr>
            <a:r>
              <a:rPr lang="en-US" altLang="en-US" dirty="0">
                <a:latin typeface="+mj-lt"/>
              </a:rPr>
              <a:t>		partial key 	non-key</a:t>
            </a:r>
          </a:p>
        </p:txBody>
      </p:sp>
      <p:sp>
        <p:nvSpPr>
          <p:cNvPr id="7172" name="Text Box 4"/>
          <p:cNvSpPr txBox="1">
            <a:spLocks noChangeArrowheads="1"/>
          </p:cNvSpPr>
          <p:nvPr/>
        </p:nvSpPr>
        <p:spPr bwMode="auto">
          <a:xfrm>
            <a:off x="1981200" y="1828800"/>
            <a:ext cx="3400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Second Normal Form is violated if:</a:t>
            </a:r>
          </a:p>
        </p:txBody>
      </p:sp>
      <p:sp>
        <p:nvSpPr>
          <p:cNvPr id="7173" name="Line 5"/>
          <p:cNvSpPr>
            <a:spLocks noChangeShapeType="1"/>
          </p:cNvSpPr>
          <p:nvPr/>
        </p:nvSpPr>
        <p:spPr bwMode="auto">
          <a:xfrm>
            <a:off x="5105400" y="50292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345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a:bodyPr>
          <a:lstStyle/>
          <a:p>
            <a:pPr lvl="1"/>
            <a:r>
              <a:rPr lang="en-US" altLang="en-US" dirty="0">
                <a:latin typeface="+mj-lt"/>
              </a:rPr>
              <a:t>Database Normalization</a:t>
            </a:r>
          </a:p>
          <a:p>
            <a:pPr lvl="2"/>
            <a:r>
              <a:rPr lang="en-US" altLang="en-US" dirty="0">
                <a:latin typeface="+mj-lt"/>
              </a:rPr>
              <a:t>Data Anomalies Caused by:</a:t>
            </a:r>
          </a:p>
          <a:p>
            <a:pPr lvl="3"/>
            <a:r>
              <a:rPr lang="en-US" altLang="en-US" dirty="0">
                <a:latin typeface="+mj-lt"/>
              </a:rPr>
              <a:t>Update, Insertion, Deletion</a:t>
            </a:r>
          </a:p>
          <a:p>
            <a:pPr lvl="1"/>
            <a:r>
              <a:rPr lang="en-US" altLang="en-US" dirty="0">
                <a:latin typeface="+mj-lt"/>
              </a:rPr>
              <a:t>Brief History/Overview</a:t>
            </a:r>
          </a:p>
          <a:p>
            <a:pPr lvl="1"/>
            <a:r>
              <a:rPr lang="en-US" altLang="en-US" dirty="0">
                <a:latin typeface="+mj-lt"/>
              </a:rPr>
              <a:t>1</a:t>
            </a:r>
            <a:r>
              <a:rPr lang="en-US" altLang="en-US" baseline="30000" dirty="0">
                <a:latin typeface="+mj-lt"/>
              </a:rPr>
              <a:t>st </a:t>
            </a:r>
            <a:r>
              <a:rPr lang="en-US" altLang="en-US" dirty="0">
                <a:latin typeface="+mj-lt"/>
              </a:rPr>
              <a:t>Normal Form</a:t>
            </a:r>
            <a:endParaRPr lang="en-US" altLang="en-US" baseline="30000" dirty="0">
              <a:latin typeface="+mj-lt"/>
            </a:endParaRPr>
          </a:p>
          <a:p>
            <a:pPr lvl="1"/>
            <a:r>
              <a:rPr lang="en-US" altLang="en-US" dirty="0">
                <a:latin typeface="+mj-lt"/>
              </a:rPr>
              <a:t>2</a:t>
            </a:r>
            <a:r>
              <a:rPr lang="en-US" altLang="en-US" baseline="30000" dirty="0">
                <a:latin typeface="+mj-lt"/>
              </a:rPr>
              <a:t>nd </a:t>
            </a:r>
            <a:r>
              <a:rPr lang="en-US" altLang="en-US" dirty="0">
                <a:latin typeface="+mj-lt"/>
              </a:rPr>
              <a:t>Normal Form</a:t>
            </a:r>
          </a:p>
          <a:p>
            <a:pPr lvl="1"/>
            <a:r>
              <a:rPr lang="en-US" altLang="en-US" dirty="0">
                <a:latin typeface="+mj-lt"/>
              </a:rPr>
              <a:t>3</a:t>
            </a:r>
            <a:r>
              <a:rPr lang="en-US" altLang="en-US" baseline="30000" dirty="0">
                <a:latin typeface="+mj-lt"/>
              </a:rPr>
              <a:t>rd</a:t>
            </a:r>
            <a:r>
              <a:rPr lang="en-US" altLang="en-US" dirty="0">
                <a:latin typeface="+mj-lt"/>
              </a:rPr>
              <a:t> Normal Form</a:t>
            </a:r>
          </a:p>
          <a:p>
            <a:pPr lvl="1"/>
            <a:r>
              <a:rPr lang="en-US" altLang="en-US" dirty="0">
                <a:latin typeface="+mj-lt"/>
              </a:rPr>
              <a:t>Conclusion</a:t>
            </a:r>
          </a:p>
          <a:p>
            <a:pPr marL="0" indent="0">
              <a:buNone/>
            </a:pPr>
            <a:endParaRPr lang="en-US" dirty="0"/>
          </a:p>
        </p:txBody>
      </p:sp>
    </p:spTree>
    <p:extLst>
      <p:ext uri="{BB962C8B-B14F-4D97-AF65-F5344CB8AC3E}">
        <p14:creationId xmlns:p14="http://schemas.microsoft.com/office/powerpoint/2010/main" val="164046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52600" y="666750"/>
            <a:ext cx="7772400" cy="762000"/>
          </a:xfrm>
        </p:spPr>
        <p:txBody>
          <a:bodyPr>
            <a:normAutofit/>
          </a:bodyPr>
          <a:lstStyle/>
          <a:p>
            <a:r>
              <a:rPr lang="en-US" altLang="en-US" sz="4000" dirty="0">
                <a:solidFill>
                  <a:srgbClr val="CD0000"/>
                </a:solidFill>
              </a:rPr>
              <a:t>2nd Normal Form</a:t>
            </a:r>
          </a:p>
        </p:txBody>
      </p:sp>
      <p:sp>
        <p:nvSpPr>
          <p:cNvPr id="7171" name="Rectangle 3"/>
          <p:cNvSpPr>
            <a:spLocks noGrp="1" noChangeArrowheads="1"/>
          </p:cNvSpPr>
          <p:nvPr>
            <p:ph type="body" idx="1"/>
          </p:nvPr>
        </p:nvSpPr>
        <p:spPr>
          <a:xfrm>
            <a:off x="1995488" y="1924050"/>
            <a:ext cx="8462962" cy="3657600"/>
          </a:xfrm>
        </p:spPr>
        <p:txBody>
          <a:bodyPr/>
          <a:lstStyle/>
          <a:p>
            <a:r>
              <a:rPr lang="en-US" altLang="en-US" dirty="0">
                <a:latin typeface="+mj-lt"/>
              </a:rPr>
              <a:t>No calculated fields</a:t>
            </a:r>
          </a:p>
          <a:p>
            <a:r>
              <a:rPr lang="en-US" altLang="en-US" dirty="0">
                <a:latin typeface="+mj-lt"/>
              </a:rPr>
              <a:t>Non-key attributes must be dependent on the key(s) but NOT necessarily only on the key(s)</a:t>
            </a:r>
          </a:p>
        </p:txBody>
      </p:sp>
    </p:spTree>
    <p:extLst>
      <p:ext uri="{BB962C8B-B14F-4D97-AF65-F5344CB8AC3E}">
        <p14:creationId xmlns:p14="http://schemas.microsoft.com/office/powerpoint/2010/main" val="4076355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95325" y="393700"/>
            <a:ext cx="10515600" cy="1325563"/>
          </a:xfrm>
        </p:spPr>
        <p:txBody>
          <a:bodyPr>
            <a:normAutofit/>
          </a:bodyPr>
          <a:lstStyle/>
          <a:p>
            <a:r>
              <a:rPr lang="en-US" altLang="en-US" sz="4000" dirty="0">
                <a:solidFill>
                  <a:srgbClr val="CD0000"/>
                </a:solidFill>
              </a:rPr>
              <a:t>Conversion to Second Normal Form</a:t>
            </a:r>
          </a:p>
        </p:txBody>
      </p:sp>
      <p:sp>
        <p:nvSpPr>
          <p:cNvPr id="19459" name="Rectangle 3"/>
          <p:cNvSpPr>
            <a:spLocks noGrp="1" noChangeArrowheads="1"/>
          </p:cNvSpPr>
          <p:nvPr>
            <p:ph type="body" idx="1"/>
          </p:nvPr>
        </p:nvSpPr>
        <p:spPr/>
        <p:txBody>
          <a:bodyPr/>
          <a:lstStyle/>
          <a:p>
            <a:r>
              <a:rPr lang="en-US" altLang="en-US" dirty="0">
                <a:latin typeface="+mj-lt"/>
              </a:rPr>
              <a:t>Relational database design can be improved by converting the database into second normal form (2NF)</a:t>
            </a:r>
          </a:p>
          <a:p>
            <a:r>
              <a:rPr lang="en-US" altLang="en-US" dirty="0">
                <a:latin typeface="+mj-lt"/>
              </a:rPr>
              <a:t>Two steps</a:t>
            </a:r>
          </a:p>
        </p:txBody>
      </p:sp>
    </p:spTree>
    <p:extLst>
      <p:ext uri="{BB962C8B-B14F-4D97-AF65-F5344CB8AC3E}">
        <p14:creationId xmlns:p14="http://schemas.microsoft.com/office/powerpoint/2010/main" val="455191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09613" y="336550"/>
            <a:ext cx="10515600" cy="1325563"/>
          </a:xfrm>
        </p:spPr>
        <p:txBody>
          <a:bodyPr>
            <a:normAutofit/>
          </a:bodyPr>
          <a:lstStyle/>
          <a:p>
            <a:r>
              <a:rPr lang="en-US" altLang="en-US" sz="4000" dirty="0">
                <a:solidFill>
                  <a:srgbClr val="CD0000"/>
                </a:solidFill>
              </a:rPr>
              <a:t>Conversion to Second Normal Form</a:t>
            </a:r>
          </a:p>
        </p:txBody>
      </p:sp>
      <p:sp>
        <p:nvSpPr>
          <p:cNvPr id="20483" name="Rectangle 3"/>
          <p:cNvSpPr>
            <a:spLocks noGrp="1" noChangeArrowheads="1"/>
          </p:cNvSpPr>
          <p:nvPr>
            <p:ph type="body" idx="1"/>
          </p:nvPr>
        </p:nvSpPr>
        <p:spPr/>
        <p:txBody>
          <a:bodyPr>
            <a:normAutofit/>
          </a:bodyPr>
          <a:lstStyle/>
          <a:p>
            <a:r>
              <a:rPr lang="en-US" altLang="en-US" dirty="0">
                <a:latin typeface="+mj-lt"/>
              </a:rPr>
              <a:t>Step 1: Write Each Key Component </a:t>
            </a:r>
            <a:br>
              <a:rPr lang="en-US" altLang="en-US" dirty="0">
                <a:latin typeface="+mj-lt"/>
              </a:rPr>
            </a:br>
            <a:r>
              <a:rPr lang="en-US" altLang="en-US" dirty="0">
                <a:latin typeface="+mj-lt"/>
              </a:rPr>
              <a:t>on a Separate Line </a:t>
            </a:r>
          </a:p>
          <a:p>
            <a:pPr lvl="1"/>
            <a:r>
              <a:rPr lang="en-US" altLang="en-US" sz="2800" dirty="0">
                <a:latin typeface="+mj-lt"/>
              </a:rPr>
              <a:t>Write each key component on separate line, then write original (composite) key on last line</a:t>
            </a:r>
          </a:p>
          <a:p>
            <a:pPr lvl="1"/>
            <a:r>
              <a:rPr lang="en-US" altLang="en-US" sz="2800" dirty="0">
                <a:latin typeface="+mj-lt"/>
              </a:rPr>
              <a:t>Each component will become key in new table</a:t>
            </a:r>
          </a:p>
        </p:txBody>
      </p:sp>
    </p:spTree>
    <p:extLst>
      <p:ext uri="{BB962C8B-B14F-4D97-AF65-F5344CB8AC3E}">
        <p14:creationId xmlns:p14="http://schemas.microsoft.com/office/powerpoint/2010/main" val="15285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en-US" sz="4000" dirty="0">
                <a:solidFill>
                  <a:srgbClr val="CD0000"/>
                </a:solidFill>
              </a:rPr>
              <a:t>Conversion to Second Normal Form</a:t>
            </a:r>
          </a:p>
        </p:txBody>
      </p:sp>
      <p:sp>
        <p:nvSpPr>
          <p:cNvPr id="21507" name="Rectangle 3"/>
          <p:cNvSpPr>
            <a:spLocks noGrp="1" noChangeArrowheads="1"/>
          </p:cNvSpPr>
          <p:nvPr>
            <p:ph type="body" idx="1"/>
          </p:nvPr>
        </p:nvSpPr>
        <p:spPr/>
        <p:txBody>
          <a:bodyPr>
            <a:normAutofit/>
          </a:bodyPr>
          <a:lstStyle/>
          <a:p>
            <a:r>
              <a:rPr lang="en-US" altLang="en-US" dirty="0">
                <a:latin typeface="+mj-lt"/>
              </a:rPr>
              <a:t>Step 2: Assign Corresponding Dependent Attributes </a:t>
            </a:r>
          </a:p>
          <a:p>
            <a:pPr lvl="1"/>
            <a:r>
              <a:rPr lang="en-US" altLang="en-US" sz="2800" dirty="0">
                <a:latin typeface="+mj-lt"/>
              </a:rPr>
              <a:t>Determine those attributes that are dependent on other attributes</a:t>
            </a:r>
          </a:p>
          <a:p>
            <a:pPr lvl="1"/>
            <a:r>
              <a:rPr lang="en-US" altLang="en-US" sz="2800" dirty="0">
                <a:latin typeface="+mj-lt"/>
              </a:rPr>
              <a:t>At this point, most anomalies have been eliminated</a:t>
            </a:r>
          </a:p>
        </p:txBody>
      </p:sp>
    </p:spTree>
    <p:extLst>
      <p:ext uri="{BB962C8B-B14F-4D97-AF65-F5344CB8AC3E}">
        <p14:creationId xmlns:p14="http://schemas.microsoft.com/office/powerpoint/2010/main" val="4003573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ltLang="en-US" sz="4000" dirty="0">
                <a:solidFill>
                  <a:srgbClr val="CD0000"/>
                </a:solidFill>
              </a:rPr>
              <a:t>Conversion to Second Normal Form</a:t>
            </a:r>
          </a:p>
        </p:txBody>
      </p:sp>
      <p:sp>
        <p:nvSpPr>
          <p:cNvPr id="23555" name="Rectangle 3"/>
          <p:cNvSpPr>
            <a:spLocks noGrp="1" noChangeArrowheads="1"/>
          </p:cNvSpPr>
          <p:nvPr>
            <p:ph type="body" idx="1"/>
          </p:nvPr>
        </p:nvSpPr>
        <p:spPr/>
        <p:txBody>
          <a:bodyPr>
            <a:normAutofit/>
          </a:bodyPr>
          <a:lstStyle/>
          <a:p>
            <a:r>
              <a:rPr lang="en-US" altLang="en-US" dirty="0">
                <a:latin typeface="+mj-lt"/>
              </a:rPr>
              <a:t>Table is in second normal form (2NF) when:</a:t>
            </a:r>
          </a:p>
          <a:p>
            <a:pPr lvl="1"/>
            <a:r>
              <a:rPr lang="en-US" altLang="en-US" sz="2800" dirty="0">
                <a:latin typeface="+mj-lt"/>
              </a:rPr>
              <a:t>It is in 1NF and </a:t>
            </a:r>
          </a:p>
          <a:p>
            <a:pPr lvl="1"/>
            <a:r>
              <a:rPr lang="en-US" altLang="en-US" sz="2800" dirty="0">
                <a:latin typeface="+mj-lt"/>
              </a:rPr>
              <a:t>It includes no partial dependencies:</a:t>
            </a:r>
          </a:p>
          <a:p>
            <a:pPr lvl="2"/>
            <a:r>
              <a:rPr lang="en-US" altLang="en-US" sz="2800" dirty="0">
                <a:latin typeface="+mj-lt"/>
              </a:rPr>
              <a:t>No attribute is dependent on only portion of primary key</a:t>
            </a:r>
          </a:p>
        </p:txBody>
      </p:sp>
    </p:spTree>
    <p:extLst>
      <p:ext uri="{BB962C8B-B14F-4D97-AF65-F5344CB8AC3E}">
        <p14:creationId xmlns:p14="http://schemas.microsoft.com/office/powerpoint/2010/main" val="3480008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52463" y="500062"/>
            <a:ext cx="10515600" cy="1325563"/>
          </a:xfrm>
        </p:spPr>
        <p:txBody>
          <a:bodyPr/>
          <a:lstStyle/>
          <a:p>
            <a:r>
              <a:rPr lang="en-US" altLang="en-US" sz="4000" dirty="0" err="1">
                <a:solidFill>
                  <a:srgbClr val="CD0000"/>
                </a:solidFill>
              </a:rPr>
              <a:t>Normalisation</a:t>
            </a:r>
            <a:r>
              <a:rPr lang="en-US" altLang="en-US" sz="4000" dirty="0">
                <a:solidFill>
                  <a:srgbClr val="CD0000"/>
                </a:solidFill>
              </a:rPr>
              <a:t> 2NF: Second Normal Form Example</a:t>
            </a:r>
          </a:p>
        </p:txBody>
      </p:sp>
      <p:sp>
        <p:nvSpPr>
          <p:cNvPr id="14339" name="Rectangle 3"/>
          <p:cNvSpPr>
            <a:spLocks noGrp="1" noChangeArrowheads="1"/>
          </p:cNvSpPr>
          <p:nvPr>
            <p:ph type="body" idx="1"/>
          </p:nvPr>
        </p:nvSpPr>
        <p:spPr/>
        <p:txBody>
          <a:bodyPr/>
          <a:lstStyle/>
          <a:p>
            <a:pPr marL="0" indent="0">
              <a:buNone/>
            </a:pPr>
            <a:r>
              <a:rPr lang="en-US" altLang="en-US" dirty="0" err="1">
                <a:latin typeface="+mj-lt"/>
              </a:rPr>
              <a:t>Normalisation</a:t>
            </a:r>
            <a:r>
              <a:rPr lang="en-US" altLang="en-US" dirty="0">
                <a:latin typeface="+mj-lt"/>
              </a:rPr>
              <a:t> 2NF: Second Normal Form Example: </a:t>
            </a:r>
            <a:r>
              <a:rPr lang="en-US" altLang="en-US" dirty="0">
                <a:latin typeface="+mj-lt"/>
                <a:hlinkClick r:id="rId2"/>
              </a:rPr>
              <a:t>https://youtu.be/8PwomfwMMyQ</a:t>
            </a:r>
            <a:endParaRPr lang="en-US" altLang="en-US" dirty="0">
              <a:latin typeface="+mj-lt"/>
            </a:endParaRPr>
          </a:p>
          <a:p>
            <a:pPr marL="0" indent="0">
              <a:buNone/>
            </a:pPr>
            <a:endParaRPr lang="en-US" altLang="en-US" dirty="0">
              <a:latin typeface="+mj-lt"/>
            </a:endParaRPr>
          </a:p>
        </p:txBody>
      </p:sp>
    </p:spTree>
    <p:extLst>
      <p:ext uri="{BB962C8B-B14F-4D97-AF65-F5344CB8AC3E}">
        <p14:creationId xmlns:p14="http://schemas.microsoft.com/office/powerpoint/2010/main" val="2751108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4000" dirty="0">
                <a:solidFill>
                  <a:srgbClr val="CD0000"/>
                </a:solidFill>
              </a:rPr>
              <a:t>Summary: 2NF</a:t>
            </a:r>
          </a:p>
        </p:txBody>
      </p:sp>
      <p:sp>
        <p:nvSpPr>
          <p:cNvPr id="14339" name="Rectangle 3"/>
          <p:cNvSpPr>
            <a:spLocks noGrp="1" noChangeArrowheads="1"/>
          </p:cNvSpPr>
          <p:nvPr>
            <p:ph type="body" idx="1"/>
          </p:nvPr>
        </p:nvSpPr>
        <p:spPr/>
        <p:txBody>
          <a:bodyPr/>
          <a:lstStyle/>
          <a:p>
            <a:pPr marL="0" indent="0">
              <a:buNone/>
            </a:pPr>
            <a:r>
              <a:rPr lang="en-US" altLang="en-US" dirty="0">
                <a:latin typeface="+mj-lt"/>
              </a:rPr>
              <a:t> A relation is in 2NF if it contains no repeating groups and no partial key functional dependencies</a:t>
            </a:r>
          </a:p>
          <a:p>
            <a:r>
              <a:rPr lang="en-US" altLang="en-US" dirty="0">
                <a:latin typeface="+mj-lt"/>
              </a:rPr>
              <a:t>Rule: A relation in 1NF with a single key field must be in 2NF</a:t>
            </a:r>
          </a:p>
          <a:p>
            <a:r>
              <a:rPr lang="en-US" altLang="en-US" dirty="0">
                <a:latin typeface="+mj-lt"/>
              </a:rPr>
              <a:t>To convert a relation with partial functional dependencies to 2NF. create a set of new relations:</a:t>
            </a:r>
          </a:p>
          <a:p>
            <a:r>
              <a:rPr lang="en-US" altLang="en-US" dirty="0">
                <a:latin typeface="+mj-lt"/>
              </a:rPr>
              <a:t>One relation for the attributes that are fully dependent upon the key.</a:t>
            </a:r>
          </a:p>
          <a:p>
            <a:r>
              <a:rPr lang="en-US" altLang="en-US" dirty="0">
                <a:latin typeface="+mj-lt"/>
              </a:rPr>
              <a:t>One relation for each part of the key that has partially dependent attributes</a:t>
            </a:r>
          </a:p>
        </p:txBody>
      </p:sp>
    </p:spTree>
    <p:extLst>
      <p:ext uri="{BB962C8B-B14F-4D97-AF65-F5344CB8AC3E}">
        <p14:creationId xmlns:p14="http://schemas.microsoft.com/office/powerpoint/2010/main" val="1803248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4000" dirty="0">
                <a:solidFill>
                  <a:srgbClr val="CD0000"/>
                </a:solidFill>
              </a:rPr>
              <a:t>3</a:t>
            </a:r>
            <a:r>
              <a:rPr lang="en-US" altLang="en-US" sz="4000" baseline="30000" dirty="0">
                <a:solidFill>
                  <a:srgbClr val="CD0000"/>
                </a:solidFill>
              </a:rPr>
              <a:t>rd</a:t>
            </a:r>
            <a:r>
              <a:rPr lang="en-US" altLang="en-US" sz="4000" dirty="0">
                <a:solidFill>
                  <a:srgbClr val="CD0000"/>
                </a:solidFill>
              </a:rPr>
              <a:t> Normal Form - The Requirements</a:t>
            </a:r>
          </a:p>
        </p:txBody>
      </p:sp>
      <p:sp>
        <p:nvSpPr>
          <p:cNvPr id="15363" name="Rectangle 3"/>
          <p:cNvSpPr>
            <a:spLocks noGrp="1" noChangeArrowheads="1"/>
          </p:cNvSpPr>
          <p:nvPr>
            <p:ph type="body" idx="1"/>
          </p:nvPr>
        </p:nvSpPr>
        <p:spPr/>
        <p:txBody>
          <a:bodyPr/>
          <a:lstStyle/>
          <a:p>
            <a:r>
              <a:rPr lang="en-US" altLang="en-US" dirty="0">
                <a:latin typeface="+mj-lt"/>
              </a:rPr>
              <a:t>The requirements to satisfy the 3</a:t>
            </a:r>
            <a:r>
              <a:rPr lang="en-US" altLang="en-US" baseline="30000" dirty="0">
                <a:latin typeface="+mj-lt"/>
              </a:rPr>
              <a:t>rd</a:t>
            </a:r>
            <a:r>
              <a:rPr lang="en-US" altLang="en-US" dirty="0">
                <a:latin typeface="+mj-lt"/>
              </a:rPr>
              <a:t> NF:</a:t>
            </a:r>
          </a:p>
          <a:p>
            <a:pPr lvl="1"/>
            <a:r>
              <a:rPr lang="en-US" altLang="en-US" sz="2800" dirty="0">
                <a:latin typeface="+mj-lt"/>
              </a:rPr>
              <a:t>All requirements for 2</a:t>
            </a:r>
            <a:r>
              <a:rPr lang="en-US" altLang="en-US" sz="2800" baseline="30000" dirty="0">
                <a:latin typeface="+mj-lt"/>
              </a:rPr>
              <a:t>nd</a:t>
            </a:r>
            <a:r>
              <a:rPr lang="en-US" altLang="en-US" sz="2800" dirty="0">
                <a:latin typeface="+mj-lt"/>
              </a:rPr>
              <a:t> NF must be met.</a:t>
            </a:r>
          </a:p>
          <a:p>
            <a:pPr lvl="1"/>
            <a:r>
              <a:rPr lang="en-US" altLang="en-US" sz="2800" dirty="0">
                <a:latin typeface="+mj-lt"/>
              </a:rPr>
              <a:t>Eliminate fields that do not depend on the primary key;</a:t>
            </a:r>
          </a:p>
          <a:p>
            <a:pPr lvl="2"/>
            <a:r>
              <a:rPr lang="en-US" altLang="en-US" sz="2800" dirty="0">
                <a:latin typeface="+mj-lt"/>
              </a:rPr>
              <a:t>That is, any field that is dependent not only on the primary key but also on another field must be moved to another table.</a:t>
            </a:r>
          </a:p>
          <a:p>
            <a:endParaRPr lang="en-US" altLang="en-US" dirty="0"/>
          </a:p>
        </p:txBody>
      </p:sp>
    </p:spTree>
    <p:extLst>
      <p:ext uri="{BB962C8B-B14F-4D97-AF65-F5344CB8AC3E}">
        <p14:creationId xmlns:p14="http://schemas.microsoft.com/office/powerpoint/2010/main" val="411400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9700" y="723901"/>
            <a:ext cx="7772400" cy="762000"/>
          </a:xfrm>
        </p:spPr>
        <p:txBody>
          <a:bodyPr>
            <a:normAutofit/>
          </a:bodyPr>
          <a:lstStyle/>
          <a:p>
            <a:r>
              <a:rPr lang="en-US" altLang="en-US" sz="4000" dirty="0">
                <a:solidFill>
                  <a:srgbClr val="CD0000"/>
                </a:solidFill>
              </a:rPr>
              <a:t>3rd Normal Form</a:t>
            </a:r>
          </a:p>
        </p:txBody>
      </p:sp>
      <p:sp>
        <p:nvSpPr>
          <p:cNvPr id="10243" name="Rectangle 3"/>
          <p:cNvSpPr>
            <a:spLocks noGrp="1" noChangeArrowheads="1"/>
          </p:cNvSpPr>
          <p:nvPr>
            <p:ph type="body" idx="1"/>
          </p:nvPr>
        </p:nvSpPr>
        <p:spPr>
          <a:xfrm>
            <a:off x="2209800" y="2438400"/>
            <a:ext cx="7772400" cy="3657600"/>
          </a:xfrm>
        </p:spPr>
        <p:txBody>
          <a:bodyPr/>
          <a:lstStyle/>
          <a:p>
            <a:r>
              <a:rPr lang="en-US" altLang="en-US" dirty="0">
                <a:latin typeface="+mj-lt"/>
              </a:rPr>
              <a:t>Second Normal Form is violated</a:t>
            </a:r>
          </a:p>
          <a:p>
            <a:r>
              <a:rPr lang="en-US" altLang="en-US" dirty="0">
                <a:latin typeface="+mj-lt"/>
              </a:rPr>
              <a:t>If there exists a non-key field(s) which is functionally dependent on another non-key field(s).</a:t>
            </a:r>
          </a:p>
          <a:p>
            <a:pPr>
              <a:buFontTx/>
              <a:buNone/>
            </a:pPr>
            <a:r>
              <a:rPr lang="en-US" altLang="en-US" dirty="0">
                <a:latin typeface="+mj-lt"/>
              </a:rPr>
              <a:t>		non-key 	            non-key</a:t>
            </a:r>
          </a:p>
        </p:txBody>
      </p:sp>
      <p:sp>
        <p:nvSpPr>
          <p:cNvPr id="10244" name="Text Box 4"/>
          <p:cNvSpPr txBox="1">
            <a:spLocks noChangeArrowheads="1"/>
          </p:cNvSpPr>
          <p:nvPr/>
        </p:nvSpPr>
        <p:spPr bwMode="auto">
          <a:xfrm>
            <a:off x="1981201" y="1828800"/>
            <a:ext cx="3203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Third Normal Form is violated if:</a:t>
            </a:r>
          </a:p>
        </p:txBody>
      </p:sp>
      <p:sp>
        <p:nvSpPr>
          <p:cNvPr id="10245" name="Line 5"/>
          <p:cNvSpPr>
            <a:spLocks noChangeShapeType="1"/>
          </p:cNvSpPr>
          <p:nvPr/>
        </p:nvSpPr>
        <p:spPr bwMode="auto">
          <a:xfrm>
            <a:off x="5181600" y="4876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6"/>
          <p:cNvSpPr txBox="1">
            <a:spLocks noChangeArrowheads="1"/>
          </p:cNvSpPr>
          <p:nvPr/>
        </p:nvSpPr>
        <p:spPr bwMode="auto">
          <a:xfrm>
            <a:off x="2209800" y="5562600"/>
            <a:ext cx="4351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Note:  A candidate key is not a non-key field.</a:t>
            </a:r>
          </a:p>
        </p:txBody>
      </p:sp>
    </p:spTree>
    <p:extLst>
      <p:ext uri="{BB962C8B-B14F-4D97-AF65-F5344CB8AC3E}">
        <p14:creationId xmlns:p14="http://schemas.microsoft.com/office/powerpoint/2010/main" val="3259417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95325" y="307975"/>
            <a:ext cx="10515600" cy="1325563"/>
          </a:xfrm>
        </p:spPr>
        <p:txBody>
          <a:bodyPr>
            <a:normAutofit/>
          </a:bodyPr>
          <a:lstStyle/>
          <a:p>
            <a:r>
              <a:rPr lang="en-US" altLang="en-US" sz="4000" dirty="0">
                <a:solidFill>
                  <a:srgbClr val="CD0000"/>
                </a:solidFill>
              </a:rPr>
              <a:t>Conversion to Third Normal Form</a:t>
            </a:r>
          </a:p>
        </p:txBody>
      </p:sp>
      <p:sp>
        <p:nvSpPr>
          <p:cNvPr id="24579" name="Rectangle 3"/>
          <p:cNvSpPr>
            <a:spLocks noGrp="1" noChangeArrowheads="1"/>
          </p:cNvSpPr>
          <p:nvPr>
            <p:ph type="body" idx="1"/>
          </p:nvPr>
        </p:nvSpPr>
        <p:spPr/>
        <p:txBody>
          <a:bodyPr>
            <a:normAutofit/>
          </a:bodyPr>
          <a:lstStyle/>
          <a:p>
            <a:r>
              <a:rPr lang="en-US" altLang="en-US" dirty="0">
                <a:latin typeface="+mj-lt"/>
              </a:rPr>
              <a:t>Data anomalies created are easily eliminated by completing three steps</a:t>
            </a:r>
          </a:p>
          <a:p>
            <a:r>
              <a:rPr lang="en-US" altLang="en-US" dirty="0">
                <a:latin typeface="+mj-lt"/>
              </a:rPr>
              <a:t>Step 1: Identify Each New Determinant </a:t>
            </a:r>
          </a:p>
          <a:p>
            <a:pPr lvl="1"/>
            <a:r>
              <a:rPr lang="en-US" altLang="en-US" sz="2800" dirty="0">
                <a:latin typeface="+mj-lt"/>
              </a:rPr>
              <a:t>For every transitive dependency, write its determinant as PK for new table</a:t>
            </a:r>
          </a:p>
          <a:p>
            <a:pPr lvl="2"/>
            <a:r>
              <a:rPr lang="en-US" altLang="en-US" sz="2800" dirty="0">
                <a:latin typeface="+mj-lt"/>
              </a:rPr>
              <a:t>Determinant </a:t>
            </a:r>
          </a:p>
          <a:p>
            <a:pPr lvl="3"/>
            <a:r>
              <a:rPr lang="en-US" altLang="en-US" sz="2800" dirty="0">
                <a:latin typeface="+mj-lt"/>
              </a:rPr>
              <a:t>Any attribute whose value determines other values within a row</a:t>
            </a:r>
          </a:p>
        </p:txBody>
      </p:sp>
    </p:spTree>
    <p:extLst>
      <p:ext uri="{BB962C8B-B14F-4D97-AF65-F5344CB8AC3E}">
        <p14:creationId xmlns:p14="http://schemas.microsoft.com/office/powerpoint/2010/main" val="65106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en-US" sz="4000" dirty="0">
                <a:solidFill>
                  <a:srgbClr val="CD0000"/>
                </a:solidFill>
              </a:rPr>
              <a:t>Database Normalization</a:t>
            </a:r>
          </a:p>
        </p:txBody>
      </p:sp>
      <p:sp>
        <p:nvSpPr>
          <p:cNvPr id="10243" name="Rectangle 3"/>
          <p:cNvSpPr>
            <a:spLocks noGrp="1" noChangeArrowheads="1"/>
          </p:cNvSpPr>
          <p:nvPr>
            <p:ph type="body" idx="1"/>
          </p:nvPr>
        </p:nvSpPr>
        <p:spPr>
          <a:xfrm>
            <a:off x="1178718" y="1690688"/>
            <a:ext cx="9834563" cy="4351338"/>
          </a:xfrm>
        </p:spPr>
        <p:txBody>
          <a:bodyPr/>
          <a:lstStyle/>
          <a:p>
            <a:r>
              <a:rPr lang="en-US" altLang="en-US" dirty="0">
                <a:latin typeface="+mj-lt"/>
              </a:rPr>
              <a:t>The main goal of Database Normalization is to restructure the logical data model of a database to:</a:t>
            </a:r>
          </a:p>
          <a:p>
            <a:r>
              <a:rPr lang="en-US" altLang="en-US" dirty="0">
                <a:latin typeface="+mj-lt"/>
              </a:rPr>
              <a:t>Eliminate redundancy</a:t>
            </a:r>
          </a:p>
          <a:p>
            <a:r>
              <a:rPr lang="en-US" altLang="en-US" dirty="0">
                <a:latin typeface="+mj-lt"/>
              </a:rPr>
              <a:t>Organize data efficiently </a:t>
            </a:r>
          </a:p>
          <a:p>
            <a:r>
              <a:rPr lang="en-US" altLang="en-US" dirty="0">
                <a:latin typeface="+mj-lt"/>
              </a:rPr>
              <a:t>Reduce the potential for data anomalies.</a:t>
            </a:r>
          </a:p>
        </p:txBody>
      </p:sp>
    </p:spTree>
    <p:extLst>
      <p:ext uri="{BB962C8B-B14F-4D97-AF65-F5344CB8AC3E}">
        <p14:creationId xmlns:p14="http://schemas.microsoft.com/office/powerpoint/2010/main" val="4233128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sz="4000" dirty="0">
                <a:solidFill>
                  <a:srgbClr val="CD0000"/>
                </a:solidFill>
              </a:rPr>
              <a:t>Conversion to Third Normal Form</a:t>
            </a:r>
          </a:p>
        </p:txBody>
      </p:sp>
      <p:sp>
        <p:nvSpPr>
          <p:cNvPr id="25603" name="Rectangle 3"/>
          <p:cNvSpPr>
            <a:spLocks noGrp="1" noChangeArrowheads="1"/>
          </p:cNvSpPr>
          <p:nvPr>
            <p:ph type="body" idx="1"/>
          </p:nvPr>
        </p:nvSpPr>
        <p:spPr/>
        <p:txBody>
          <a:bodyPr>
            <a:normAutofit/>
          </a:bodyPr>
          <a:lstStyle/>
          <a:p>
            <a:r>
              <a:rPr lang="en-US" altLang="en-US" dirty="0">
                <a:latin typeface="+mj-lt"/>
              </a:rPr>
              <a:t>Step 2: Identify the Dependent Attributes </a:t>
            </a:r>
          </a:p>
          <a:p>
            <a:pPr lvl="1"/>
            <a:r>
              <a:rPr lang="en-US" altLang="en-US" sz="2800" dirty="0">
                <a:latin typeface="+mj-lt"/>
              </a:rPr>
              <a:t>Identify attributes dependent on each determinant identified in Step 1 and identify dependency</a:t>
            </a:r>
          </a:p>
          <a:p>
            <a:pPr lvl="1"/>
            <a:r>
              <a:rPr lang="en-US" altLang="en-US" sz="2800" dirty="0">
                <a:latin typeface="+mj-lt"/>
              </a:rPr>
              <a:t>Name table to reflect its contents and function</a:t>
            </a:r>
          </a:p>
        </p:txBody>
      </p:sp>
    </p:spTree>
    <p:extLst>
      <p:ext uri="{BB962C8B-B14F-4D97-AF65-F5344CB8AC3E}">
        <p14:creationId xmlns:p14="http://schemas.microsoft.com/office/powerpoint/2010/main" val="608306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ltLang="en-US" sz="4000" dirty="0">
                <a:solidFill>
                  <a:srgbClr val="CD0000"/>
                </a:solidFill>
              </a:rPr>
              <a:t>Conversion to Third Normal Form</a:t>
            </a:r>
          </a:p>
        </p:txBody>
      </p:sp>
      <p:sp>
        <p:nvSpPr>
          <p:cNvPr id="26627" name="Rectangle 3"/>
          <p:cNvSpPr>
            <a:spLocks noGrp="1" noChangeArrowheads="1"/>
          </p:cNvSpPr>
          <p:nvPr>
            <p:ph type="body" idx="1"/>
          </p:nvPr>
        </p:nvSpPr>
        <p:spPr/>
        <p:txBody>
          <a:bodyPr>
            <a:normAutofit/>
          </a:bodyPr>
          <a:lstStyle/>
          <a:p>
            <a:pPr>
              <a:lnSpc>
                <a:spcPct val="90000"/>
              </a:lnSpc>
            </a:pPr>
            <a:r>
              <a:rPr lang="en-US" altLang="en-US" dirty="0">
                <a:latin typeface="+mj-lt"/>
              </a:rPr>
              <a:t>Step 3: Remove the Dependent Attributes from Transitive Dependencies </a:t>
            </a:r>
          </a:p>
          <a:p>
            <a:pPr lvl="1">
              <a:lnSpc>
                <a:spcPct val="90000"/>
              </a:lnSpc>
            </a:pPr>
            <a:r>
              <a:rPr lang="en-US" altLang="en-US" sz="2800" dirty="0">
                <a:latin typeface="+mj-lt"/>
              </a:rPr>
              <a:t>Eliminate all dependent attributes in transitive relationship(s) from each of the tables that have such a transitive relationship</a:t>
            </a:r>
          </a:p>
          <a:p>
            <a:pPr lvl="1">
              <a:lnSpc>
                <a:spcPct val="90000"/>
              </a:lnSpc>
            </a:pPr>
            <a:r>
              <a:rPr lang="en-US" altLang="en-US" sz="2800" dirty="0">
                <a:latin typeface="+mj-lt"/>
              </a:rPr>
              <a:t>Draw new dependency diagram to show all tables defined in Steps 1–3</a:t>
            </a:r>
          </a:p>
          <a:p>
            <a:pPr lvl="1">
              <a:lnSpc>
                <a:spcPct val="90000"/>
              </a:lnSpc>
            </a:pPr>
            <a:r>
              <a:rPr lang="en-US" altLang="en-US" sz="2800" dirty="0">
                <a:latin typeface="+mj-lt"/>
              </a:rPr>
              <a:t>Check new tables as well as tables modified in Step 3 to make sure that each table has determinant and that no table contains inappropriate dependencies</a:t>
            </a:r>
          </a:p>
        </p:txBody>
      </p:sp>
    </p:spTree>
    <p:extLst>
      <p:ext uri="{BB962C8B-B14F-4D97-AF65-F5344CB8AC3E}">
        <p14:creationId xmlns:p14="http://schemas.microsoft.com/office/powerpoint/2010/main" val="2706352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4000" dirty="0">
                <a:solidFill>
                  <a:srgbClr val="CD0000"/>
                </a:solidFill>
              </a:rPr>
              <a:t>Conversion to Third Normal Form</a:t>
            </a:r>
          </a:p>
        </p:txBody>
      </p:sp>
      <p:sp>
        <p:nvSpPr>
          <p:cNvPr id="28675" name="Rectangle 3"/>
          <p:cNvSpPr>
            <a:spLocks noGrp="1" noChangeArrowheads="1"/>
          </p:cNvSpPr>
          <p:nvPr>
            <p:ph type="body" idx="1"/>
          </p:nvPr>
        </p:nvSpPr>
        <p:spPr/>
        <p:txBody>
          <a:bodyPr>
            <a:normAutofit/>
          </a:bodyPr>
          <a:lstStyle/>
          <a:p>
            <a:r>
              <a:rPr lang="en-US" altLang="en-US" dirty="0">
                <a:latin typeface="+mj-lt"/>
              </a:rPr>
              <a:t>A table is in third normal form (3NF) when both of the following are true:</a:t>
            </a:r>
          </a:p>
          <a:p>
            <a:pPr lvl="1"/>
            <a:r>
              <a:rPr lang="en-US" altLang="en-US" sz="2800" dirty="0">
                <a:latin typeface="+mj-lt"/>
              </a:rPr>
              <a:t>It is in 2NF</a:t>
            </a:r>
          </a:p>
          <a:p>
            <a:pPr lvl="1"/>
            <a:r>
              <a:rPr lang="en-US" altLang="en-US" sz="2800" dirty="0">
                <a:latin typeface="+mj-lt"/>
              </a:rPr>
              <a:t>It contains no transitive dependencies</a:t>
            </a:r>
          </a:p>
          <a:p>
            <a:pPr lvl="1"/>
            <a:r>
              <a:rPr lang="en-US" altLang="en-US" sz="2800" dirty="0">
                <a:latin typeface="+mj-lt"/>
              </a:rPr>
              <a:t>Non-key attributes must be dependent on the key(s) but and only on the key(s</a:t>
            </a:r>
            <a:r>
              <a:rPr lang="en-US" altLang="en-US" dirty="0">
                <a:latin typeface="+mj-lt"/>
              </a:rPr>
              <a:t>)</a:t>
            </a:r>
          </a:p>
          <a:p>
            <a:pPr lvl="1"/>
            <a:endParaRPr lang="en-US" altLang="en-US" sz="2800" dirty="0">
              <a:latin typeface="+mj-lt"/>
            </a:endParaRPr>
          </a:p>
        </p:txBody>
      </p:sp>
    </p:spTree>
    <p:extLst>
      <p:ext uri="{BB962C8B-B14F-4D97-AF65-F5344CB8AC3E}">
        <p14:creationId xmlns:p14="http://schemas.microsoft.com/office/powerpoint/2010/main" val="1118565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4000" dirty="0" err="1">
                <a:solidFill>
                  <a:srgbClr val="CD0000"/>
                </a:solidFill>
              </a:rPr>
              <a:t>Normalisation</a:t>
            </a:r>
            <a:r>
              <a:rPr lang="en-US" altLang="en-US" sz="4000" dirty="0">
                <a:solidFill>
                  <a:srgbClr val="CD0000"/>
                </a:solidFill>
              </a:rPr>
              <a:t> 3NF: Third Normal Form Example</a:t>
            </a:r>
          </a:p>
        </p:txBody>
      </p:sp>
      <p:sp>
        <p:nvSpPr>
          <p:cNvPr id="28675" name="Rectangle 3"/>
          <p:cNvSpPr>
            <a:spLocks noGrp="1" noChangeArrowheads="1"/>
          </p:cNvSpPr>
          <p:nvPr>
            <p:ph type="body" idx="1"/>
          </p:nvPr>
        </p:nvSpPr>
        <p:spPr/>
        <p:txBody>
          <a:bodyPr>
            <a:normAutofit/>
          </a:bodyPr>
          <a:lstStyle/>
          <a:p>
            <a:r>
              <a:rPr lang="en-US" altLang="en-US" dirty="0" err="1">
                <a:latin typeface="+mj-lt"/>
              </a:rPr>
              <a:t>Normalisation</a:t>
            </a:r>
            <a:r>
              <a:rPr lang="en-US" altLang="en-US" dirty="0">
                <a:latin typeface="+mj-lt"/>
              </a:rPr>
              <a:t> 3NF: Third Normal Form Example: </a:t>
            </a:r>
            <a:r>
              <a:rPr lang="en-US" altLang="en-US" dirty="0">
                <a:latin typeface="+mj-lt"/>
                <a:hlinkClick r:id="rId2"/>
              </a:rPr>
              <a:t>https://youtu.be/c7DXeY3aIJw</a:t>
            </a:r>
            <a:endParaRPr lang="en-US" altLang="en-US" dirty="0">
              <a:latin typeface="+mj-lt"/>
            </a:endParaRPr>
          </a:p>
          <a:p>
            <a:endParaRPr lang="en-US" altLang="en-US" dirty="0">
              <a:latin typeface="+mj-lt"/>
            </a:endParaRPr>
          </a:p>
        </p:txBody>
      </p:sp>
    </p:spTree>
    <p:extLst>
      <p:ext uri="{BB962C8B-B14F-4D97-AF65-F5344CB8AC3E}">
        <p14:creationId xmlns:p14="http://schemas.microsoft.com/office/powerpoint/2010/main" val="4274851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4000" dirty="0">
                <a:solidFill>
                  <a:srgbClr val="CD0000"/>
                </a:solidFill>
              </a:rPr>
              <a:t>Summary: 3NF</a:t>
            </a:r>
          </a:p>
        </p:txBody>
      </p:sp>
      <p:sp>
        <p:nvSpPr>
          <p:cNvPr id="14339" name="Rectangle 3"/>
          <p:cNvSpPr>
            <a:spLocks noGrp="1" noChangeArrowheads="1"/>
          </p:cNvSpPr>
          <p:nvPr>
            <p:ph type="body" idx="1"/>
          </p:nvPr>
        </p:nvSpPr>
        <p:spPr/>
        <p:txBody>
          <a:bodyPr>
            <a:noAutofit/>
          </a:bodyPr>
          <a:lstStyle/>
          <a:p>
            <a:r>
              <a:rPr lang="en-US" altLang="en-US" dirty="0">
                <a:latin typeface="+mj-lt"/>
              </a:rPr>
              <a:t>A relation is in 3NF if it contains no repeating groups, no partial functional dependencies, and no transitive functional dependencies</a:t>
            </a:r>
          </a:p>
          <a:p>
            <a:r>
              <a:rPr lang="en-US" altLang="en-US" dirty="0">
                <a:latin typeface="+mj-lt"/>
              </a:rPr>
              <a:t>To convert a relation with transitive functional dependencies to 3NF, remove the attributes involved in the transitive dependency and put them in a new relation</a:t>
            </a:r>
          </a:p>
          <a:p>
            <a:r>
              <a:rPr lang="en-US" altLang="en-US" dirty="0">
                <a:latin typeface="+mj-lt"/>
              </a:rPr>
              <a:t>Rule: A relation in 2NF with only one non-key attribute must be in 3NF</a:t>
            </a:r>
          </a:p>
          <a:p>
            <a:r>
              <a:rPr lang="en-US" altLang="en-US" dirty="0">
                <a:latin typeface="+mj-lt"/>
              </a:rPr>
              <a:t>In a </a:t>
            </a:r>
            <a:r>
              <a:rPr lang="en-US" altLang="en-US" dirty="0" err="1">
                <a:latin typeface="+mj-lt"/>
              </a:rPr>
              <a:t>normalised</a:t>
            </a:r>
            <a:r>
              <a:rPr lang="en-US" altLang="en-US" dirty="0">
                <a:latin typeface="+mj-lt"/>
              </a:rPr>
              <a:t> relation a non-key field must provide a fact about the key, the whole key and nothing but the key.</a:t>
            </a:r>
          </a:p>
          <a:p>
            <a:r>
              <a:rPr lang="en-US" altLang="en-US" dirty="0">
                <a:latin typeface="+mj-lt"/>
              </a:rPr>
              <a:t>Relations in 3NF are sufficient for most practical database design problems. However, 3NF does not guarantee that all anomalies have been removed.</a:t>
            </a:r>
          </a:p>
        </p:txBody>
      </p:sp>
    </p:spTree>
    <p:extLst>
      <p:ext uri="{BB962C8B-B14F-4D97-AF65-F5344CB8AC3E}">
        <p14:creationId xmlns:p14="http://schemas.microsoft.com/office/powerpoint/2010/main" val="509780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81025" y="322263"/>
            <a:ext cx="10515600" cy="1325563"/>
          </a:xfrm>
        </p:spPr>
        <p:txBody>
          <a:bodyPr>
            <a:normAutofit/>
          </a:bodyPr>
          <a:lstStyle/>
          <a:p>
            <a:r>
              <a:rPr lang="en-US" altLang="en-US" sz="4000" dirty="0">
                <a:solidFill>
                  <a:srgbClr val="CD0000"/>
                </a:solidFill>
              </a:rPr>
              <a:t>The Boyce-</a:t>
            </a:r>
            <a:r>
              <a:rPr lang="en-US" altLang="en-US" sz="4000" dirty="0" err="1">
                <a:solidFill>
                  <a:srgbClr val="CD0000"/>
                </a:solidFill>
              </a:rPr>
              <a:t>Codd</a:t>
            </a:r>
            <a:r>
              <a:rPr lang="en-US" altLang="en-US" sz="4000" dirty="0">
                <a:solidFill>
                  <a:srgbClr val="CD0000"/>
                </a:solidFill>
              </a:rPr>
              <a:t> Normal Form (BCNF)</a:t>
            </a:r>
          </a:p>
        </p:txBody>
      </p:sp>
      <p:sp>
        <p:nvSpPr>
          <p:cNvPr id="35843" name="Rectangle 3"/>
          <p:cNvSpPr>
            <a:spLocks noGrp="1" noChangeArrowheads="1"/>
          </p:cNvSpPr>
          <p:nvPr>
            <p:ph type="body" idx="1"/>
          </p:nvPr>
        </p:nvSpPr>
        <p:spPr/>
        <p:txBody>
          <a:bodyPr>
            <a:normAutofit/>
          </a:bodyPr>
          <a:lstStyle/>
          <a:p>
            <a:r>
              <a:rPr lang="en-US" altLang="en-US" dirty="0">
                <a:latin typeface="+mj-lt"/>
              </a:rPr>
              <a:t>Every determinant in table is a candidate key</a:t>
            </a:r>
          </a:p>
          <a:p>
            <a:pPr lvl="1"/>
            <a:r>
              <a:rPr lang="en-US" altLang="en-US" sz="2800" dirty="0">
                <a:latin typeface="+mj-lt"/>
              </a:rPr>
              <a:t>Has same characteristics as primary key, but for some reason, not chosen to be primary key</a:t>
            </a:r>
          </a:p>
          <a:p>
            <a:r>
              <a:rPr lang="en-US" altLang="en-US" dirty="0">
                <a:latin typeface="+mj-lt"/>
              </a:rPr>
              <a:t>When table contains only one candidate key, the 3NF and the BCNF are equivalent</a:t>
            </a:r>
          </a:p>
          <a:p>
            <a:r>
              <a:rPr lang="en-US" altLang="en-US" dirty="0">
                <a:latin typeface="+mj-lt"/>
              </a:rPr>
              <a:t>BCNF can be violated only when table contains more than one candidate key</a:t>
            </a:r>
          </a:p>
        </p:txBody>
      </p:sp>
    </p:spTree>
    <p:extLst>
      <p:ext uri="{BB962C8B-B14F-4D97-AF65-F5344CB8AC3E}">
        <p14:creationId xmlns:p14="http://schemas.microsoft.com/office/powerpoint/2010/main" val="1016861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3888" y="365125"/>
            <a:ext cx="10515600" cy="1325563"/>
          </a:xfrm>
        </p:spPr>
        <p:txBody>
          <a:bodyPr>
            <a:normAutofit/>
          </a:bodyPr>
          <a:lstStyle/>
          <a:p>
            <a:r>
              <a:rPr lang="en-US" altLang="en-US" sz="4000" dirty="0">
                <a:solidFill>
                  <a:srgbClr val="CD0000"/>
                </a:solidFill>
              </a:rPr>
              <a:t>The Boyce-</a:t>
            </a:r>
            <a:r>
              <a:rPr lang="en-US" altLang="en-US" sz="4000" dirty="0" err="1">
                <a:solidFill>
                  <a:srgbClr val="CD0000"/>
                </a:solidFill>
              </a:rPr>
              <a:t>Codd</a:t>
            </a:r>
            <a:r>
              <a:rPr lang="en-US" altLang="en-US" sz="4000" dirty="0">
                <a:solidFill>
                  <a:srgbClr val="CD0000"/>
                </a:solidFill>
              </a:rPr>
              <a:t> Normal Form (BCNF)</a:t>
            </a:r>
          </a:p>
        </p:txBody>
      </p:sp>
      <p:sp>
        <p:nvSpPr>
          <p:cNvPr id="36867" name="Rectangle 3"/>
          <p:cNvSpPr>
            <a:spLocks noGrp="1" noChangeArrowheads="1"/>
          </p:cNvSpPr>
          <p:nvPr>
            <p:ph type="body" idx="1"/>
          </p:nvPr>
        </p:nvSpPr>
        <p:spPr/>
        <p:txBody>
          <a:bodyPr>
            <a:normAutofit/>
          </a:bodyPr>
          <a:lstStyle/>
          <a:p>
            <a:pPr>
              <a:lnSpc>
                <a:spcPct val="90000"/>
              </a:lnSpc>
            </a:pPr>
            <a:r>
              <a:rPr lang="en-US" altLang="en-US" dirty="0">
                <a:latin typeface="+mj-lt"/>
              </a:rPr>
              <a:t>Most designers consider the BCNF as special case of 3NF</a:t>
            </a:r>
          </a:p>
          <a:p>
            <a:pPr>
              <a:lnSpc>
                <a:spcPct val="90000"/>
              </a:lnSpc>
            </a:pPr>
            <a:r>
              <a:rPr lang="en-US" altLang="en-US" dirty="0">
                <a:latin typeface="+mj-lt"/>
              </a:rPr>
              <a:t>Table is in 3NF when it is in 2NF and there are no transitive dependencies</a:t>
            </a:r>
          </a:p>
          <a:p>
            <a:pPr>
              <a:lnSpc>
                <a:spcPct val="90000"/>
              </a:lnSpc>
            </a:pPr>
            <a:r>
              <a:rPr lang="en-US" altLang="en-US" dirty="0">
                <a:latin typeface="+mj-lt"/>
              </a:rPr>
              <a:t>Table can be in 3NF and fails to meet BCNF</a:t>
            </a:r>
          </a:p>
          <a:p>
            <a:pPr lvl="1">
              <a:lnSpc>
                <a:spcPct val="90000"/>
              </a:lnSpc>
            </a:pPr>
            <a:r>
              <a:rPr lang="en-US" altLang="en-US" sz="2800" dirty="0">
                <a:latin typeface="+mj-lt"/>
              </a:rPr>
              <a:t>No partial dependencies, nor does it contain transitive dependencies</a:t>
            </a:r>
          </a:p>
          <a:p>
            <a:pPr lvl="1">
              <a:lnSpc>
                <a:spcPct val="90000"/>
              </a:lnSpc>
            </a:pPr>
            <a:r>
              <a:rPr lang="en-US" altLang="en-US" sz="2800" dirty="0">
                <a:latin typeface="+mj-lt"/>
              </a:rPr>
              <a:t>A </a:t>
            </a:r>
            <a:r>
              <a:rPr lang="en-US" altLang="en-US" sz="2800" dirty="0" err="1">
                <a:latin typeface="+mj-lt"/>
              </a:rPr>
              <a:t>nonkey</a:t>
            </a:r>
            <a:r>
              <a:rPr lang="en-US" altLang="en-US" sz="2800" dirty="0">
                <a:latin typeface="+mj-lt"/>
              </a:rPr>
              <a:t> attribute is the determinant of a key attribute</a:t>
            </a:r>
          </a:p>
        </p:txBody>
      </p:sp>
    </p:spTree>
    <p:extLst>
      <p:ext uri="{BB962C8B-B14F-4D97-AF65-F5344CB8AC3E}">
        <p14:creationId xmlns:p14="http://schemas.microsoft.com/office/powerpoint/2010/main" val="118867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ltLang="en-US" sz="4000" dirty="0">
                <a:solidFill>
                  <a:srgbClr val="CD0000"/>
                </a:solidFill>
              </a:rPr>
              <a:t>Summary</a:t>
            </a:r>
          </a:p>
        </p:txBody>
      </p:sp>
      <p:sp>
        <p:nvSpPr>
          <p:cNvPr id="24579" name="Rectangle 3"/>
          <p:cNvSpPr>
            <a:spLocks noGrp="1" noChangeArrowheads="1"/>
          </p:cNvSpPr>
          <p:nvPr>
            <p:ph type="body" idx="1"/>
          </p:nvPr>
        </p:nvSpPr>
        <p:spPr/>
        <p:txBody>
          <a:bodyPr/>
          <a:lstStyle/>
          <a:p>
            <a:r>
              <a:rPr lang="en-US" altLang="en-US" dirty="0">
                <a:latin typeface="+mj-lt"/>
              </a:rPr>
              <a:t>We have seen how Database Normalization can decrease redundancy, increase efficiency and reduce anomalies by implementing three of seven different levels of normalization called Normal Forms. The first three NF’s are usually sufficient for most small to medium size applications.</a:t>
            </a:r>
          </a:p>
        </p:txBody>
      </p:sp>
    </p:spTree>
    <p:extLst>
      <p:ext uri="{BB962C8B-B14F-4D97-AF65-F5344CB8AC3E}">
        <p14:creationId xmlns:p14="http://schemas.microsoft.com/office/powerpoint/2010/main" val="1041150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ltLang="en-US" sz="4000" dirty="0">
                <a:solidFill>
                  <a:srgbClr val="CD0000"/>
                </a:solidFill>
              </a:rPr>
              <a:t>Summary</a:t>
            </a:r>
          </a:p>
        </p:txBody>
      </p:sp>
      <p:sp>
        <p:nvSpPr>
          <p:cNvPr id="57347" name="Rectangle 3"/>
          <p:cNvSpPr>
            <a:spLocks noGrp="1" noChangeArrowheads="1"/>
          </p:cNvSpPr>
          <p:nvPr>
            <p:ph type="body" idx="1"/>
          </p:nvPr>
        </p:nvSpPr>
        <p:spPr/>
        <p:txBody>
          <a:bodyPr>
            <a:normAutofit/>
          </a:bodyPr>
          <a:lstStyle/>
          <a:p>
            <a:r>
              <a:rPr lang="en-US" altLang="en-US" dirty="0">
                <a:latin typeface="+mj-lt"/>
              </a:rPr>
              <a:t>Table is in 2NF when it is in 1NF and contains no partial dependencies</a:t>
            </a:r>
          </a:p>
          <a:p>
            <a:r>
              <a:rPr lang="en-US" altLang="en-US" dirty="0">
                <a:latin typeface="+mj-lt"/>
              </a:rPr>
              <a:t>Table is in 3NF when it is in 2NF and contains no transitive dependencies</a:t>
            </a:r>
          </a:p>
          <a:p>
            <a:r>
              <a:rPr lang="en-US" altLang="en-US" dirty="0">
                <a:latin typeface="+mj-lt"/>
              </a:rPr>
              <a:t>Table that is not in 3NF may be split into new tables until all of the tables meet 3NF requirements</a:t>
            </a:r>
          </a:p>
          <a:p>
            <a:r>
              <a:rPr lang="en-US" altLang="en-US" dirty="0">
                <a:latin typeface="+mj-lt"/>
              </a:rPr>
              <a:t>Normalization is important part—but only part—of design process</a:t>
            </a:r>
          </a:p>
        </p:txBody>
      </p:sp>
    </p:spTree>
    <p:extLst>
      <p:ext uri="{BB962C8B-B14F-4D97-AF65-F5344CB8AC3E}">
        <p14:creationId xmlns:p14="http://schemas.microsoft.com/office/powerpoint/2010/main" val="3781892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en-US" sz="4000" dirty="0">
                <a:solidFill>
                  <a:srgbClr val="CD0000"/>
                </a:solidFill>
              </a:rPr>
              <a:t>References</a:t>
            </a:r>
          </a:p>
        </p:txBody>
      </p:sp>
      <p:sp>
        <p:nvSpPr>
          <p:cNvPr id="47107" name="Rectangle 3"/>
          <p:cNvSpPr>
            <a:spLocks noGrp="1" noChangeArrowheads="1"/>
          </p:cNvSpPr>
          <p:nvPr>
            <p:ph type="body" idx="1"/>
          </p:nvPr>
        </p:nvSpPr>
        <p:spPr>
          <a:xfrm>
            <a:off x="1295400" y="1881187"/>
            <a:ext cx="9144000" cy="4114800"/>
          </a:xfrm>
        </p:spPr>
        <p:txBody>
          <a:bodyPr>
            <a:normAutofit/>
          </a:bodyPr>
          <a:lstStyle/>
          <a:p>
            <a:pPr>
              <a:lnSpc>
                <a:spcPct val="80000"/>
              </a:lnSpc>
            </a:pPr>
            <a:r>
              <a:rPr lang="en-US" altLang="en-US" dirty="0">
                <a:latin typeface="+mj-lt"/>
              </a:rPr>
              <a:t>SQL Normalization - The Basics - 1st, 2nd, 3rd Normal Form Software </a:t>
            </a:r>
            <a:r>
              <a:rPr lang="en-US" altLang="en-US" dirty="0" err="1">
                <a:latin typeface="+mj-lt"/>
              </a:rPr>
              <a:t>Engi</a:t>
            </a:r>
            <a:r>
              <a:rPr lang="en-US" altLang="en-US" dirty="0">
                <a:latin typeface="+mj-lt"/>
              </a:rPr>
              <a:t>...: </a:t>
            </a:r>
            <a:r>
              <a:rPr lang="en-US" altLang="en-US" dirty="0">
                <a:latin typeface="+mj-lt"/>
                <a:hlinkClick r:id="rId2"/>
              </a:rPr>
              <a:t>https://youtu.be/ygfikznRjpw</a:t>
            </a:r>
            <a:endParaRPr lang="en-US" altLang="en-US" dirty="0">
              <a:latin typeface="+mj-lt"/>
            </a:endParaRPr>
          </a:p>
          <a:p>
            <a:pPr>
              <a:lnSpc>
                <a:spcPct val="80000"/>
              </a:lnSpc>
            </a:pPr>
            <a:r>
              <a:rPr lang="en-US" altLang="en-US" dirty="0">
                <a:latin typeface="+mj-lt"/>
              </a:rPr>
              <a:t>Implementing 1NF, 2NF, 3NF: </a:t>
            </a:r>
            <a:r>
              <a:rPr lang="en-US" altLang="en-US" dirty="0">
                <a:latin typeface="+mj-lt"/>
                <a:hlinkClick r:id="rId3"/>
              </a:rPr>
              <a:t>https://youtu.be/G9SA0Yv-o28</a:t>
            </a:r>
            <a:endParaRPr lang="en-US" altLang="en-US" dirty="0">
              <a:latin typeface="+mj-lt"/>
            </a:endParaRPr>
          </a:p>
          <a:p>
            <a:pPr>
              <a:lnSpc>
                <a:spcPct val="80000"/>
              </a:lnSpc>
            </a:pPr>
            <a:r>
              <a:rPr lang="en-US" altLang="en-US" dirty="0" err="1">
                <a:latin typeface="+mj-lt"/>
              </a:rPr>
              <a:t>Normalisation</a:t>
            </a:r>
            <a:r>
              <a:rPr lang="en-US" altLang="en-US" dirty="0">
                <a:latin typeface="+mj-lt"/>
              </a:rPr>
              <a:t> 1NF: Understanding and applying First Normal Form: </a:t>
            </a:r>
            <a:r>
              <a:rPr lang="en-US" altLang="en-US" dirty="0">
                <a:latin typeface="+mj-lt"/>
                <a:hlinkClick r:id="rId4"/>
              </a:rPr>
              <a:t>https://youtu.be/HHDH6N_qjm4</a:t>
            </a:r>
            <a:endParaRPr lang="en-US" altLang="en-US" dirty="0">
              <a:latin typeface="+mj-lt"/>
            </a:endParaRPr>
          </a:p>
          <a:p>
            <a:pPr>
              <a:lnSpc>
                <a:spcPct val="80000"/>
              </a:lnSpc>
            </a:pPr>
            <a:r>
              <a:rPr lang="en-US" altLang="en-US" dirty="0" err="1">
                <a:latin typeface="+mj-lt"/>
              </a:rPr>
              <a:t>Normalisation</a:t>
            </a:r>
            <a:r>
              <a:rPr lang="en-US" altLang="en-US" dirty="0">
                <a:latin typeface="+mj-lt"/>
              </a:rPr>
              <a:t> 2NF: Second Normal Form Example: </a:t>
            </a:r>
            <a:r>
              <a:rPr lang="en-US" altLang="en-US" dirty="0">
                <a:latin typeface="+mj-lt"/>
                <a:hlinkClick r:id="rId5"/>
              </a:rPr>
              <a:t>https://youtu.be/8PwomfwMMyQ</a:t>
            </a:r>
            <a:endParaRPr lang="en-US" altLang="en-US" dirty="0">
              <a:latin typeface="+mj-lt"/>
            </a:endParaRPr>
          </a:p>
          <a:p>
            <a:pPr>
              <a:lnSpc>
                <a:spcPct val="80000"/>
              </a:lnSpc>
            </a:pPr>
            <a:endParaRPr lang="en-US" altLang="en-US" dirty="0">
              <a:latin typeface="+mj-lt"/>
            </a:endParaRPr>
          </a:p>
          <a:p>
            <a:pPr>
              <a:lnSpc>
                <a:spcPct val="80000"/>
              </a:lnSpc>
            </a:pPr>
            <a:endParaRPr lang="en-US" altLang="en-US" sz="2000" dirty="0"/>
          </a:p>
        </p:txBody>
      </p:sp>
    </p:spTree>
    <p:extLst>
      <p:ext uri="{BB962C8B-B14F-4D97-AF65-F5344CB8AC3E}">
        <p14:creationId xmlns:p14="http://schemas.microsoft.com/office/powerpoint/2010/main" val="226316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altLang="en-US" sz="4000" dirty="0">
                <a:solidFill>
                  <a:srgbClr val="CD0000"/>
                </a:solidFill>
              </a:rPr>
              <a:t>Normal Forms</a:t>
            </a:r>
          </a:p>
        </p:txBody>
      </p:sp>
      <p:sp>
        <p:nvSpPr>
          <p:cNvPr id="4099" name="Rectangle 3"/>
          <p:cNvSpPr>
            <a:spLocks noGrp="1" noChangeArrowheads="1"/>
          </p:cNvSpPr>
          <p:nvPr>
            <p:ph type="body" idx="1"/>
          </p:nvPr>
        </p:nvSpPr>
        <p:spPr>
          <a:xfrm>
            <a:off x="1281112" y="1690688"/>
            <a:ext cx="10515600" cy="4351338"/>
          </a:xfrm>
        </p:spPr>
        <p:txBody>
          <a:bodyPr/>
          <a:lstStyle/>
          <a:p>
            <a:r>
              <a:rPr lang="en-US" altLang="en-US" dirty="0">
                <a:latin typeface="+mj-lt"/>
              </a:rPr>
              <a:t>1</a:t>
            </a:r>
            <a:r>
              <a:rPr lang="en-US" altLang="en-US" baseline="30000" dirty="0">
                <a:latin typeface="+mj-lt"/>
              </a:rPr>
              <a:t>st</a:t>
            </a:r>
            <a:r>
              <a:rPr lang="en-US" altLang="en-US" dirty="0">
                <a:latin typeface="+mj-lt"/>
              </a:rPr>
              <a:t> Normal Form</a:t>
            </a:r>
          </a:p>
          <a:p>
            <a:r>
              <a:rPr lang="en-US" altLang="en-US" dirty="0">
                <a:latin typeface="+mj-lt"/>
              </a:rPr>
              <a:t>2</a:t>
            </a:r>
            <a:r>
              <a:rPr lang="en-US" altLang="en-US" baseline="30000" dirty="0">
                <a:latin typeface="+mj-lt"/>
              </a:rPr>
              <a:t>nd</a:t>
            </a:r>
            <a:r>
              <a:rPr lang="en-US" altLang="en-US" dirty="0">
                <a:latin typeface="+mj-lt"/>
              </a:rPr>
              <a:t> Normal Form</a:t>
            </a:r>
          </a:p>
          <a:p>
            <a:r>
              <a:rPr lang="en-US" altLang="en-US" dirty="0">
                <a:latin typeface="+mj-lt"/>
              </a:rPr>
              <a:t>3</a:t>
            </a:r>
            <a:r>
              <a:rPr lang="en-US" altLang="en-US" baseline="30000" dirty="0">
                <a:latin typeface="+mj-lt"/>
              </a:rPr>
              <a:t>rd</a:t>
            </a:r>
            <a:r>
              <a:rPr lang="en-US" altLang="en-US" dirty="0">
                <a:latin typeface="+mj-lt"/>
              </a:rPr>
              <a:t> Normal Form</a:t>
            </a:r>
          </a:p>
          <a:p>
            <a:r>
              <a:rPr lang="en-US" altLang="en-US" dirty="0">
                <a:latin typeface="+mj-lt"/>
              </a:rPr>
              <a:t>BCNF</a:t>
            </a:r>
          </a:p>
          <a:p>
            <a:r>
              <a:rPr lang="en-US" altLang="en-US" dirty="0">
                <a:latin typeface="+mj-lt"/>
              </a:rPr>
              <a:t>4</a:t>
            </a:r>
            <a:r>
              <a:rPr lang="en-US" altLang="en-US" baseline="30000" dirty="0">
                <a:latin typeface="+mj-lt"/>
              </a:rPr>
              <a:t>th</a:t>
            </a:r>
            <a:r>
              <a:rPr lang="en-US" altLang="en-US" dirty="0">
                <a:latin typeface="+mj-lt"/>
              </a:rPr>
              <a:t> Normal Form</a:t>
            </a:r>
          </a:p>
          <a:p>
            <a:r>
              <a:rPr lang="en-US" altLang="en-US" dirty="0">
                <a:latin typeface="+mj-lt"/>
              </a:rPr>
              <a:t>5</a:t>
            </a:r>
            <a:r>
              <a:rPr lang="en-US" altLang="en-US" baseline="30000" dirty="0">
                <a:latin typeface="+mj-lt"/>
              </a:rPr>
              <a:t>th</a:t>
            </a:r>
            <a:r>
              <a:rPr lang="en-US" altLang="en-US" dirty="0">
                <a:latin typeface="+mj-lt"/>
              </a:rPr>
              <a:t> Normal Form</a:t>
            </a:r>
          </a:p>
          <a:p>
            <a:r>
              <a:rPr lang="en-US" altLang="en-US" dirty="0">
                <a:latin typeface="+mj-lt"/>
              </a:rPr>
              <a:t>Domain-Key Normal Form</a:t>
            </a:r>
          </a:p>
        </p:txBody>
      </p:sp>
    </p:spTree>
    <p:extLst>
      <p:ext uri="{BB962C8B-B14F-4D97-AF65-F5344CB8AC3E}">
        <p14:creationId xmlns:p14="http://schemas.microsoft.com/office/powerpoint/2010/main" val="413057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en-US" sz="4000" dirty="0">
                <a:solidFill>
                  <a:srgbClr val="CD0000"/>
                </a:solidFill>
              </a:rPr>
              <a:t>References</a:t>
            </a:r>
          </a:p>
        </p:txBody>
      </p:sp>
      <p:sp>
        <p:nvSpPr>
          <p:cNvPr id="47107" name="Rectangle 3"/>
          <p:cNvSpPr>
            <a:spLocks noGrp="1" noChangeArrowheads="1"/>
          </p:cNvSpPr>
          <p:nvPr>
            <p:ph type="body" idx="1"/>
          </p:nvPr>
        </p:nvSpPr>
        <p:spPr>
          <a:xfrm>
            <a:off x="1181100" y="1690688"/>
            <a:ext cx="9829800" cy="4114800"/>
          </a:xfrm>
        </p:spPr>
        <p:txBody>
          <a:bodyPr>
            <a:normAutofit/>
          </a:bodyPr>
          <a:lstStyle/>
          <a:p>
            <a:pPr>
              <a:lnSpc>
                <a:spcPct val="80000"/>
              </a:lnSpc>
            </a:pPr>
            <a:r>
              <a:rPr lang="en-US" altLang="en-US" dirty="0" err="1">
                <a:latin typeface="+mj-lt"/>
              </a:rPr>
              <a:t>Hillyer</a:t>
            </a:r>
            <a:r>
              <a:rPr lang="en-US" altLang="en-US" dirty="0">
                <a:latin typeface="+mj-lt"/>
              </a:rPr>
              <a:t> Mike, MySQL AB. </a:t>
            </a:r>
            <a:r>
              <a:rPr lang="en-US" altLang="en-US" u="sng" dirty="0">
                <a:latin typeface="+mj-lt"/>
              </a:rPr>
              <a:t>An Introduction to Database Normalization</a:t>
            </a:r>
            <a:r>
              <a:rPr lang="en-US" altLang="en-US" dirty="0">
                <a:latin typeface="+mj-lt"/>
              </a:rPr>
              <a:t>, </a:t>
            </a:r>
            <a:r>
              <a:rPr lang="en-US" altLang="en-US" dirty="0">
                <a:latin typeface="+mj-lt"/>
                <a:hlinkClick r:id="rId2"/>
              </a:rPr>
              <a:t>http://dev.mysql.com/tech-resources/articles/intro-to-normalization.html</a:t>
            </a:r>
            <a:r>
              <a:rPr lang="en-US" altLang="en-US" dirty="0">
                <a:latin typeface="+mj-lt"/>
              </a:rPr>
              <a:t>, accessed October 17, 2006.</a:t>
            </a:r>
          </a:p>
          <a:p>
            <a:pPr>
              <a:lnSpc>
                <a:spcPct val="80000"/>
              </a:lnSpc>
            </a:pPr>
            <a:r>
              <a:rPr lang="en-US" altLang="en-US" dirty="0">
                <a:latin typeface="+mj-lt"/>
              </a:rPr>
              <a:t>Microsoft. </a:t>
            </a:r>
            <a:r>
              <a:rPr lang="en-US" altLang="en-US" u="sng" dirty="0">
                <a:latin typeface="+mj-lt"/>
              </a:rPr>
              <a:t>Description of the database normalization basics</a:t>
            </a:r>
            <a:r>
              <a:rPr lang="en-US" altLang="en-US" dirty="0">
                <a:latin typeface="+mj-lt"/>
              </a:rPr>
              <a:t>, </a:t>
            </a:r>
            <a:r>
              <a:rPr lang="en-US" altLang="en-US" dirty="0">
                <a:latin typeface="+mj-lt"/>
                <a:hlinkClick r:id="rId3"/>
              </a:rPr>
              <a:t>http://support.microsoft.com/kb/283878</a:t>
            </a:r>
            <a:r>
              <a:rPr lang="en-US" altLang="en-US" dirty="0">
                <a:latin typeface="+mj-lt"/>
              </a:rPr>
              <a:t> , accessed October 17, 2006.</a:t>
            </a:r>
          </a:p>
          <a:p>
            <a:pPr>
              <a:lnSpc>
                <a:spcPct val="80000"/>
              </a:lnSpc>
            </a:pPr>
            <a:r>
              <a:rPr lang="en-US" altLang="en-US" dirty="0">
                <a:latin typeface="+mj-lt"/>
              </a:rPr>
              <a:t>Wikipedia. </a:t>
            </a:r>
            <a:r>
              <a:rPr lang="en-US" altLang="en-US" u="sng" dirty="0">
                <a:latin typeface="+mj-lt"/>
              </a:rPr>
              <a:t>Database Normalization. </a:t>
            </a:r>
            <a:r>
              <a:rPr lang="en-US" altLang="en-US" dirty="0">
                <a:latin typeface="+mj-lt"/>
                <a:hlinkClick r:id="rId4"/>
              </a:rPr>
              <a:t>http://en.wikipedia.org/wiki/Database_normalization.html</a:t>
            </a:r>
            <a:r>
              <a:rPr lang="en-US" altLang="en-US" dirty="0">
                <a:latin typeface="+mj-lt"/>
              </a:rPr>
              <a:t> , accessed October 17, 2006.</a:t>
            </a:r>
          </a:p>
          <a:p>
            <a:pPr>
              <a:lnSpc>
                <a:spcPct val="80000"/>
              </a:lnSpc>
            </a:pPr>
            <a:endParaRPr lang="en-US" altLang="en-US" sz="2000" dirty="0"/>
          </a:p>
          <a:p>
            <a:pPr>
              <a:lnSpc>
                <a:spcPct val="80000"/>
              </a:lnSpc>
            </a:pPr>
            <a:endParaRPr lang="en-US" altLang="en-US" sz="2000" dirty="0"/>
          </a:p>
        </p:txBody>
      </p:sp>
    </p:spTree>
    <p:extLst>
      <p:ext uri="{BB962C8B-B14F-4D97-AF65-F5344CB8AC3E}">
        <p14:creationId xmlns:p14="http://schemas.microsoft.com/office/powerpoint/2010/main" val="54204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en-US" sz="4000" dirty="0">
                <a:solidFill>
                  <a:srgbClr val="CD0000"/>
                </a:solidFill>
              </a:rPr>
              <a:t>Data Anomalies</a:t>
            </a:r>
          </a:p>
        </p:txBody>
      </p:sp>
      <p:sp>
        <p:nvSpPr>
          <p:cNvPr id="11267" name="Rectangle 3"/>
          <p:cNvSpPr>
            <a:spLocks noGrp="1" noChangeArrowheads="1"/>
          </p:cNvSpPr>
          <p:nvPr>
            <p:ph type="body" idx="1"/>
          </p:nvPr>
        </p:nvSpPr>
        <p:spPr>
          <a:xfrm>
            <a:off x="1338262" y="1690688"/>
            <a:ext cx="8677276" cy="4495800"/>
          </a:xfrm>
        </p:spPr>
        <p:txBody>
          <a:bodyPr/>
          <a:lstStyle/>
          <a:p>
            <a:pPr>
              <a:lnSpc>
                <a:spcPct val="80000"/>
              </a:lnSpc>
            </a:pPr>
            <a:r>
              <a:rPr lang="en-US" altLang="en-US" dirty="0">
                <a:latin typeface="+mj-lt"/>
              </a:rPr>
              <a:t>Data anomalies are inconsistencies in the data stored in a database as a result of an operation such as update, insertion, and/or deletion.</a:t>
            </a:r>
          </a:p>
          <a:p>
            <a:pPr>
              <a:lnSpc>
                <a:spcPct val="80000"/>
              </a:lnSpc>
            </a:pPr>
            <a:r>
              <a:rPr lang="en-US" altLang="en-US" dirty="0">
                <a:latin typeface="+mj-lt"/>
              </a:rPr>
              <a:t>Such inconsistencies may arise when have a particular record stored in multiple locations and not all of the copies are updated.</a:t>
            </a:r>
          </a:p>
          <a:p>
            <a:pPr>
              <a:lnSpc>
                <a:spcPct val="80000"/>
              </a:lnSpc>
              <a:buFont typeface="Wingdings" panose="05000000000000000000" pitchFamily="2" charset="2"/>
              <a:buNone/>
            </a:pPr>
            <a:endParaRPr lang="en-US" altLang="en-US" dirty="0">
              <a:latin typeface="+mj-lt"/>
            </a:endParaRPr>
          </a:p>
          <a:p>
            <a:pPr>
              <a:lnSpc>
                <a:spcPct val="80000"/>
              </a:lnSpc>
            </a:pPr>
            <a:r>
              <a:rPr lang="en-US" altLang="en-US" dirty="0">
                <a:latin typeface="+mj-lt"/>
              </a:rPr>
              <a:t>We can prevent such anomalies by implementing 7 different level of normalization called Normal Forms (NF)</a:t>
            </a:r>
          </a:p>
          <a:p>
            <a:pPr>
              <a:lnSpc>
                <a:spcPct val="80000"/>
              </a:lnSpc>
            </a:pPr>
            <a:r>
              <a:rPr lang="en-US" altLang="en-US" dirty="0">
                <a:latin typeface="+mj-lt"/>
              </a:rPr>
              <a:t>We’ll only look at the first three. </a:t>
            </a:r>
          </a:p>
        </p:txBody>
      </p:sp>
    </p:spTree>
    <p:extLst>
      <p:ext uri="{BB962C8B-B14F-4D97-AF65-F5344CB8AC3E}">
        <p14:creationId xmlns:p14="http://schemas.microsoft.com/office/powerpoint/2010/main" val="128812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23900" y="365125"/>
            <a:ext cx="10515600" cy="1325563"/>
          </a:xfrm>
        </p:spPr>
        <p:txBody>
          <a:bodyPr>
            <a:normAutofit/>
          </a:bodyPr>
          <a:lstStyle/>
          <a:p>
            <a:r>
              <a:rPr lang="en-US" altLang="en-US" sz="4000" dirty="0">
                <a:solidFill>
                  <a:srgbClr val="CD0000"/>
                </a:solidFill>
              </a:rPr>
              <a:t>Brief History/Overview</a:t>
            </a:r>
          </a:p>
        </p:txBody>
      </p:sp>
      <p:sp>
        <p:nvSpPr>
          <p:cNvPr id="12291" name="Rectangle 3"/>
          <p:cNvSpPr>
            <a:spLocks noGrp="1" noChangeArrowheads="1"/>
          </p:cNvSpPr>
          <p:nvPr>
            <p:ph type="body" idx="1"/>
          </p:nvPr>
        </p:nvSpPr>
        <p:spPr/>
        <p:txBody>
          <a:bodyPr>
            <a:normAutofit/>
          </a:bodyPr>
          <a:lstStyle/>
          <a:p>
            <a:pPr>
              <a:lnSpc>
                <a:spcPct val="80000"/>
              </a:lnSpc>
            </a:pPr>
            <a:r>
              <a:rPr lang="en-US" altLang="en-US" dirty="0">
                <a:latin typeface="+mj-lt"/>
              </a:rPr>
              <a:t>Database Normalization was first proposed by Edgar F. </a:t>
            </a:r>
            <a:r>
              <a:rPr lang="en-US" altLang="en-US" dirty="0" err="1">
                <a:latin typeface="+mj-lt"/>
              </a:rPr>
              <a:t>Codd</a:t>
            </a:r>
            <a:r>
              <a:rPr lang="en-US" altLang="en-US" dirty="0">
                <a:latin typeface="+mj-lt"/>
              </a:rPr>
              <a:t>.</a:t>
            </a:r>
          </a:p>
          <a:p>
            <a:pPr>
              <a:lnSpc>
                <a:spcPct val="80000"/>
              </a:lnSpc>
            </a:pPr>
            <a:r>
              <a:rPr lang="en-US" altLang="en-US" dirty="0" err="1">
                <a:latin typeface="+mj-lt"/>
              </a:rPr>
              <a:t>Codd</a:t>
            </a:r>
            <a:r>
              <a:rPr lang="en-US" altLang="en-US" dirty="0">
                <a:latin typeface="+mj-lt"/>
              </a:rPr>
              <a:t> defined the first three Normal Forms, which we’ll look into, of the 7 known Normal Forms.</a:t>
            </a:r>
          </a:p>
          <a:p>
            <a:pPr>
              <a:lnSpc>
                <a:spcPct val="80000"/>
              </a:lnSpc>
            </a:pPr>
            <a:endParaRPr lang="en-US" altLang="en-US" dirty="0">
              <a:latin typeface="+mj-lt"/>
            </a:endParaRPr>
          </a:p>
          <a:p>
            <a:pPr>
              <a:lnSpc>
                <a:spcPct val="80000"/>
              </a:lnSpc>
            </a:pPr>
            <a:r>
              <a:rPr lang="en-US" altLang="en-US" dirty="0">
                <a:latin typeface="+mj-lt"/>
              </a:rPr>
              <a:t>In order to do normalization we must know what the requirements are for each of the three Normal Forms that we’ll go over.</a:t>
            </a:r>
          </a:p>
          <a:p>
            <a:pPr>
              <a:lnSpc>
                <a:spcPct val="80000"/>
              </a:lnSpc>
            </a:pPr>
            <a:r>
              <a:rPr lang="en-US" altLang="en-US" dirty="0">
                <a:latin typeface="+mj-lt"/>
              </a:rPr>
              <a:t>One of the key requirements to remember is that Normal Forms are progressive. That is, in order to have 3</a:t>
            </a:r>
            <a:r>
              <a:rPr lang="en-US" altLang="en-US" baseline="30000" dirty="0">
                <a:latin typeface="+mj-lt"/>
              </a:rPr>
              <a:t>rd</a:t>
            </a:r>
            <a:r>
              <a:rPr lang="en-US" altLang="en-US" dirty="0">
                <a:latin typeface="+mj-lt"/>
              </a:rPr>
              <a:t> NF we must have 2</a:t>
            </a:r>
            <a:r>
              <a:rPr lang="en-US" altLang="en-US" baseline="30000" dirty="0">
                <a:latin typeface="+mj-lt"/>
              </a:rPr>
              <a:t>nd</a:t>
            </a:r>
            <a:r>
              <a:rPr lang="en-US" altLang="en-US" dirty="0">
                <a:latin typeface="+mj-lt"/>
              </a:rPr>
              <a:t> NF and in order to have 2</a:t>
            </a:r>
            <a:r>
              <a:rPr lang="en-US" altLang="en-US" baseline="30000" dirty="0">
                <a:latin typeface="+mj-lt"/>
              </a:rPr>
              <a:t>nd</a:t>
            </a:r>
            <a:r>
              <a:rPr lang="en-US" altLang="en-US" dirty="0">
                <a:latin typeface="+mj-lt"/>
              </a:rPr>
              <a:t> NF we must have 1</a:t>
            </a:r>
            <a:r>
              <a:rPr lang="en-US" altLang="en-US" baseline="30000" dirty="0">
                <a:latin typeface="+mj-lt"/>
              </a:rPr>
              <a:t>st</a:t>
            </a:r>
            <a:r>
              <a:rPr lang="en-US" altLang="en-US" dirty="0">
                <a:latin typeface="+mj-lt"/>
              </a:rPr>
              <a:t> NF.</a:t>
            </a:r>
          </a:p>
        </p:txBody>
      </p:sp>
    </p:spTree>
    <p:extLst>
      <p:ext uri="{BB962C8B-B14F-4D97-AF65-F5344CB8AC3E}">
        <p14:creationId xmlns:p14="http://schemas.microsoft.com/office/powerpoint/2010/main" val="34196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994948-D610-419A-BBD3-C078B6E2E0C4}" type="slidenum">
              <a:rPr lang="en-US" altLang="en-US"/>
              <a:pPr/>
              <a:t>7</a:t>
            </a:fld>
            <a:endParaRPr lang="en-US" altLang="en-US"/>
          </a:p>
        </p:txBody>
      </p:sp>
      <p:sp>
        <p:nvSpPr>
          <p:cNvPr id="5122" name="Rectangle 2"/>
          <p:cNvSpPr>
            <a:spLocks noGrp="1" noChangeArrowheads="1"/>
          </p:cNvSpPr>
          <p:nvPr>
            <p:ph type="title"/>
          </p:nvPr>
        </p:nvSpPr>
        <p:spPr/>
        <p:txBody>
          <a:bodyPr>
            <a:normAutofit/>
          </a:bodyPr>
          <a:lstStyle/>
          <a:p>
            <a:r>
              <a:rPr lang="en-US" altLang="en-US" sz="4000" dirty="0">
                <a:solidFill>
                  <a:srgbClr val="CD0000"/>
                </a:solidFill>
              </a:rPr>
              <a:t>Database Tables and Normalization</a:t>
            </a:r>
          </a:p>
        </p:txBody>
      </p:sp>
      <p:sp>
        <p:nvSpPr>
          <p:cNvPr id="5123" name="Rectangle 3"/>
          <p:cNvSpPr>
            <a:spLocks noGrp="1" noChangeArrowheads="1"/>
          </p:cNvSpPr>
          <p:nvPr>
            <p:ph type="body" idx="1"/>
          </p:nvPr>
        </p:nvSpPr>
        <p:spPr/>
        <p:txBody>
          <a:bodyPr/>
          <a:lstStyle/>
          <a:p>
            <a:r>
              <a:rPr lang="en-US" altLang="en-US" dirty="0">
                <a:latin typeface="+mj-lt"/>
              </a:rPr>
              <a:t>Normalization (continued)</a:t>
            </a:r>
          </a:p>
          <a:p>
            <a:pPr lvl="1"/>
            <a:r>
              <a:rPr lang="en-US" altLang="en-US" dirty="0">
                <a:latin typeface="+mj-lt"/>
              </a:rPr>
              <a:t>2NF is better than 1NF; 3NF is better than 2NF</a:t>
            </a:r>
          </a:p>
          <a:p>
            <a:pPr lvl="1"/>
            <a:r>
              <a:rPr lang="en-US" altLang="en-US" dirty="0">
                <a:latin typeface="+mj-lt"/>
              </a:rPr>
              <a:t>For most business database design purposes, 3NF is as high as we need to go in normalization process</a:t>
            </a:r>
          </a:p>
          <a:p>
            <a:pPr lvl="1"/>
            <a:r>
              <a:rPr lang="en-US" altLang="en-US" dirty="0">
                <a:latin typeface="+mj-lt"/>
              </a:rPr>
              <a:t>Highest level of normalization is not always most desirable</a:t>
            </a:r>
          </a:p>
        </p:txBody>
      </p:sp>
    </p:spTree>
    <p:extLst>
      <p:ext uri="{BB962C8B-B14F-4D97-AF65-F5344CB8AC3E}">
        <p14:creationId xmlns:p14="http://schemas.microsoft.com/office/powerpoint/2010/main" val="286256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23900" y="379412"/>
            <a:ext cx="10515600" cy="1325563"/>
          </a:xfrm>
        </p:spPr>
        <p:txBody>
          <a:bodyPr>
            <a:normAutofit/>
          </a:bodyPr>
          <a:lstStyle/>
          <a:p>
            <a:r>
              <a:rPr lang="en-US" altLang="en-US" sz="4000" dirty="0">
                <a:solidFill>
                  <a:srgbClr val="CD0000"/>
                </a:solidFill>
              </a:rPr>
              <a:t>The Normalization Process</a:t>
            </a:r>
          </a:p>
        </p:txBody>
      </p:sp>
      <p:sp>
        <p:nvSpPr>
          <p:cNvPr id="10243" name="Rectangle 3"/>
          <p:cNvSpPr>
            <a:spLocks noGrp="1" noChangeArrowheads="1"/>
          </p:cNvSpPr>
          <p:nvPr>
            <p:ph type="body" idx="1"/>
          </p:nvPr>
        </p:nvSpPr>
        <p:spPr>
          <a:xfrm>
            <a:off x="1038225" y="1704975"/>
            <a:ext cx="9648825" cy="4351338"/>
          </a:xfrm>
        </p:spPr>
        <p:txBody>
          <a:bodyPr/>
          <a:lstStyle/>
          <a:p>
            <a:r>
              <a:rPr lang="en-US" altLang="en-US" dirty="0">
                <a:latin typeface="+mj-lt"/>
              </a:rPr>
              <a:t>Each table represents a single subject</a:t>
            </a:r>
          </a:p>
          <a:p>
            <a:r>
              <a:rPr lang="en-US" altLang="en-US" dirty="0">
                <a:latin typeface="+mj-lt"/>
              </a:rPr>
              <a:t>No data item will be unnecessarily stored in more than one table</a:t>
            </a:r>
          </a:p>
          <a:p>
            <a:r>
              <a:rPr lang="en-US" altLang="en-US" dirty="0">
                <a:latin typeface="+mj-lt"/>
              </a:rPr>
              <a:t>All attributes in a table are dependent on the primary key</a:t>
            </a:r>
          </a:p>
        </p:txBody>
      </p:sp>
    </p:spTree>
    <p:extLst>
      <p:ext uri="{BB962C8B-B14F-4D97-AF65-F5344CB8AC3E}">
        <p14:creationId xmlns:p14="http://schemas.microsoft.com/office/powerpoint/2010/main" val="234202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4000" dirty="0">
                <a:solidFill>
                  <a:srgbClr val="CD0000"/>
                </a:solidFill>
              </a:rPr>
              <a:t>1</a:t>
            </a:r>
            <a:r>
              <a:rPr lang="en-US" altLang="en-US" sz="4000" baseline="30000" dirty="0">
                <a:solidFill>
                  <a:srgbClr val="CD0000"/>
                </a:solidFill>
              </a:rPr>
              <a:t>st </a:t>
            </a:r>
            <a:r>
              <a:rPr lang="en-US" altLang="en-US" sz="4000" dirty="0">
                <a:solidFill>
                  <a:srgbClr val="CD0000"/>
                </a:solidFill>
              </a:rPr>
              <a:t>Normal Form - The Requirements</a:t>
            </a:r>
          </a:p>
        </p:txBody>
      </p:sp>
      <p:sp>
        <p:nvSpPr>
          <p:cNvPr id="13315" name="Rectangle 3"/>
          <p:cNvSpPr>
            <a:spLocks noGrp="1" noChangeArrowheads="1"/>
          </p:cNvSpPr>
          <p:nvPr>
            <p:ph type="body" idx="1"/>
          </p:nvPr>
        </p:nvSpPr>
        <p:spPr>
          <a:xfrm>
            <a:off x="966788" y="1690688"/>
            <a:ext cx="9920288" cy="4351338"/>
          </a:xfrm>
        </p:spPr>
        <p:txBody>
          <a:bodyPr>
            <a:normAutofit/>
          </a:bodyPr>
          <a:lstStyle/>
          <a:p>
            <a:r>
              <a:rPr lang="en-US" altLang="en-US" sz="2400" dirty="0">
                <a:latin typeface="+mj-lt"/>
              </a:rPr>
              <a:t>The requirements to satisfy the 1</a:t>
            </a:r>
            <a:r>
              <a:rPr lang="en-US" altLang="en-US" sz="2400" baseline="30000" dirty="0">
                <a:latin typeface="+mj-lt"/>
              </a:rPr>
              <a:t>st</a:t>
            </a:r>
            <a:r>
              <a:rPr lang="en-US" altLang="en-US" sz="2400" dirty="0">
                <a:latin typeface="+mj-lt"/>
              </a:rPr>
              <a:t> NF:</a:t>
            </a:r>
          </a:p>
          <a:p>
            <a:pPr lvl="1"/>
            <a:r>
              <a:rPr lang="en-US" altLang="en-US" dirty="0">
                <a:latin typeface="+mj-lt"/>
              </a:rPr>
              <a:t>Each table has a primary key: minimal set of attributes which can uniquely identify a record</a:t>
            </a:r>
          </a:p>
          <a:p>
            <a:pPr lvl="1"/>
            <a:r>
              <a:rPr lang="en-US" altLang="en-US" dirty="0">
                <a:latin typeface="+mj-lt"/>
              </a:rPr>
              <a:t>The values in each column of a table are atomic (No multi-value attributes allowed).</a:t>
            </a:r>
          </a:p>
          <a:p>
            <a:pPr lvl="1"/>
            <a:r>
              <a:rPr lang="en-US" altLang="en-US" dirty="0">
                <a:latin typeface="+mj-lt"/>
              </a:rPr>
              <a:t>There are no repeating groups: two columns do not store similar information in the same table.</a:t>
            </a:r>
          </a:p>
        </p:txBody>
      </p:sp>
    </p:spTree>
    <p:extLst>
      <p:ext uri="{BB962C8B-B14F-4D97-AF65-F5344CB8AC3E}">
        <p14:creationId xmlns:p14="http://schemas.microsoft.com/office/powerpoint/2010/main" val="586388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1973</Words>
  <Application>Microsoft Macintosh PowerPoint</Application>
  <PresentationFormat>Widescreen</PresentationFormat>
  <Paragraphs>208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INFO 6210  Data Management and Database Design</vt:lpstr>
      <vt:lpstr>Topics</vt:lpstr>
      <vt:lpstr>Database Normalization</vt:lpstr>
      <vt:lpstr>Normal Forms</vt:lpstr>
      <vt:lpstr>Data Anomalies</vt:lpstr>
      <vt:lpstr>Brief History/Overview</vt:lpstr>
      <vt:lpstr>Database Tables and Normalization</vt:lpstr>
      <vt:lpstr>The Normalization Process</vt:lpstr>
      <vt:lpstr>1st Normal Form - The Requirements</vt:lpstr>
      <vt:lpstr>1st Normal Form</vt:lpstr>
      <vt:lpstr>Conversion to First Normal Form</vt:lpstr>
      <vt:lpstr>Repeating groups</vt:lpstr>
      <vt:lpstr>Conversion to First Normal Form</vt:lpstr>
      <vt:lpstr>Conversion to First Normal Form</vt:lpstr>
      <vt:lpstr>Conversion to First Normal Form</vt:lpstr>
      <vt:lpstr>Conversion to First Normal Form</vt:lpstr>
      <vt:lpstr>Summary: 1NF</vt:lpstr>
      <vt:lpstr>2nd Normal Form - The Requirements</vt:lpstr>
      <vt:lpstr>2nd Normal Form</vt:lpstr>
      <vt:lpstr>2nd Normal Form</vt:lpstr>
      <vt:lpstr>Conversion to Second Normal Form</vt:lpstr>
      <vt:lpstr>Conversion to Second Normal Form</vt:lpstr>
      <vt:lpstr>Conversion to Second Normal Form</vt:lpstr>
      <vt:lpstr>Conversion to Second Normal Form</vt:lpstr>
      <vt:lpstr>Normalisation 2NF: Second Normal Form Example</vt:lpstr>
      <vt:lpstr>Summary: 2NF</vt:lpstr>
      <vt:lpstr>3rd Normal Form - The Requirements</vt:lpstr>
      <vt:lpstr>3rd Normal Form</vt:lpstr>
      <vt:lpstr>Conversion to Third Normal Form</vt:lpstr>
      <vt:lpstr>Conversion to Third Normal Form</vt:lpstr>
      <vt:lpstr>Conversion to Third Normal Form</vt:lpstr>
      <vt:lpstr>Conversion to Third Normal Form</vt:lpstr>
      <vt:lpstr>Normalisation 3NF: Third Normal Form Example</vt:lpstr>
      <vt:lpstr>Summary: 3NF</vt:lpstr>
      <vt:lpstr>The Boyce-Codd Normal Form (BCNF)</vt:lpstr>
      <vt:lpstr>The Boyce-Codd Normal Form (BCNF)</vt:lpstr>
      <vt:lpstr>Summary</vt:lpstr>
      <vt:lpstr>Summary</vt:lpstr>
      <vt:lpstr>References</vt:lpstr>
      <vt:lpstr>References</vt:lpstr>
    </vt:vector>
  </TitlesOfParts>
  <Company>CCIS - 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Brown, Nicholas</cp:lastModifiedBy>
  <cp:revision>176</cp:revision>
  <dcterms:created xsi:type="dcterms:W3CDTF">2013-09-03T20:38:17Z</dcterms:created>
  <dcterms:modified xsi:type="dcterms:W3CDTF">2019-02-01T04:23:49Z</dcterms:modified>
</cp:coreProperties>
</file>