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8" r:id="rId3"/>
    <p:sldId id="391" r:id="rId4"/>
    <p:sldId id="400" r:id="rId5"/>
    <p:sldId id="392" r:id="rId6"/>
    <p:sldId id="393" r:id="rId7"/>
    <p:sldId id="401" r:id="rId8"/>
    <p:sldId id="339" r:id="rId9"/>
    <p:sldId id="340" r:id="rId10"/>
    <p:sldId id="341" r:id="rId11"/>
    <p:sldId id="342" r:id="rId12"/>
    <p:sldId id="402" r:id="rId13"/>
    <p:sldId id="414" r:id="rId14"/>
    <p:sldId id="343" r:id="rId15"/>
    <p:sldId id="344" r:id="rId16"/>
    <p:sldId id="403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415" r:id="rId25"/>
    <p:sldId id="416" r:id="rId26"/>
    <p:sldId id="418" r:id="rId27"/>
    <p:sldId id="419" r:id="rId28"/>
    <p:sldId id="420" r:id="rId29"/>
    <p:sldId id="421" r:id="rId30"/>
    <p:sldId id="422" r:id="rId31"/>
    <p:sldId id="425" r:id="rId32"/>
    <p:sldId id="426" r:id="rId33"/>
    <p:sldId id="427" r:id="rId34"/>
    <p:sldId id="404" r:id="rId35"/>
    <p:sldId id="405" r:id="rId36"/>
    <p:sldId id="353" r:id="rId37"/>
    <p:sldId id="354" r:id="rId38"/>
    <p:sldId id="355" r:id="rId39"/>
    <p:sldId id="406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417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407" r:id="rId59"/>
    <p:sldId id="373" r:id="rId60"/>
    <p:sldId id="408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409" r:id="rId77"/>
    <p:sldId id="410" r:id="rId78"/>
    <p:sldId id="411" r:id="rId79"/>
    <p:sldId id="412" r:id="rId80"/>
    <p:sldId id="413" r:id="rId81"/>
    <p:sldId id="389" r:id="rId82"/>
    <p:sldId id="39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5" Type="http://schemas.openxmlformats.org/officeDocument/2006/relationships/image" Target="../media/image28.e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955C2-C608-4091-B78D-AA6263DCB80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2266-8DFB-41A1-8E85-3F4C4FCBCED0}" type="slidenum">
              <a:rPr lang="en-GB" altLang="en-US"/>
              <a:pPr/>
              <a:t>76</a:t>
            </a:fld>
            <a:endParaRPr lang="en-GB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6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F9E30-5DA5-41E1-924F-A04A62B938D0}" type="slidenum">
              <a:rPr lang="en-GB" altLang="en-US"/>
              <a:pPr/>
              <a:t>78</a:t>
            </a:fld>
            <a:endParaRPr lang="en-GB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9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940CF-F852-46D5-AD06-E0C858FBD02B}" type="slidenum">
              <a:rPr lang="en-GB" altLang="en-US"/>
              <a:pPr/>
              <a:t>79</a:t>
            </a:fld>
            <a:endParaRPr lang="en-GB" altLang="en-US"/>
          </a:p>
        </p:txBody>
      </p:sp>
      <p:sp>
        <p:nvSpPr>
          <p:cNvPr id="931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9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2E0EF-43B6-45A1-856F-4A115D4D5072}" type="slidenum">
              <a:rPr lang="en-GB" altLang="en-US"/>
              <a:pPr/>
              <a:t>80</a:t>
            </a:fld>
            <a:endParaRPr lang="en-GB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06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fld id="{8708E9CA-0632-4A7A-9AE1-841273C6232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2737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F9F6F46-5D01-4F9C-952D-DEF95FA8D4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31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INFO 6210 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Data Management and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Relational Algebra </a:t>
            </a:r>
          </a:p>
          <a:p>
            <a:r>
              <a:rPr lang="en-US" sz="3200" dirty="0"/>
              <a:t>Relational Calculus</a:t>
            </a:r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Selection (or Restriction)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739900" y="1690688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baseline="-14000" dirty="0">
                <a:latin typeface="+mj-lt"/>
              </a:rPr>
              <a:t>predicate</a:t>
            </a:r>
            <a:r>
              <a:rPr lang="en-GB" altLang="en-US" dirty="0">
                <a:latin typeface="+mj-lt"/>
              </a:rPr>
              <a:t> (R)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Works on a single relation R and defines a relation that contains only those tuples (rows) of R that satisfy the specified condition (</a:t>
            </a:r>
            <a:r>
              <a:rPr lang="en-GB" altLang="en-US" sz="2800" i="1" dirty="0">
                <a:latin typeface="+mj-lt"/>
              </a:rPr>
              <a:t>predicate</a:t>
            </a:r>
            <a:r>
              <a:rPr lang="en-GB" altLang="en-US" sz="2800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543279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Selection (or Restriction)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811338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all staff with a salary greater than £10,000.</a:t>
            </a:r>
          </a:p>
          <a:p>
            <a:pPr lvl="1" eaLnBrk="1" hangingPunct="1">
              <a:lnSpc>
                <a:spcPct val="3000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  <a:sym typeface="WP MultinationalA Roman" pitchFamily="18" charset="2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25000" dirty="0">
                <a:latin typeface="+mj-lt"/>
              </a:rPr>
              <a:t>salary &gt; 10000</a:t>
            </a:r>
            <a:r>
              <a:rPr lang="en-GB" altLang="en-US" sz="2800" dirty="0">
                <a:latin typeface="+mj-lt"/>
              </a:rPr>
              <a:t> (Staff)</a:t>
            </a:r>
          </a:p>
        </p:txBody>
      </p:sp>
      <p:pic>
        <p:nvPicPr>
          <p:cNvPr id="171013" name="Picture 5" descr="DS3-Figure 04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762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7500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46075" y="271464"/>
            <a:ext cx="103632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Selection</a:t>
            </a:r>
          </a:p>
        </p:txBody>
      </p:sp>
      <p:graphicFrame>
        <p:nvGraphicFramePr>
          <p:cNvPr id="18437" name="Object 5"/>
          <p:cNvGraphicFramePr>
            <a:graphicFrameLocks/>
          </p:cNvGraphicFramePr>
          <p:nvPr/>
        </p:nvGraphicFramePr>
        <p:xfrm>
          <a:off x="6781800" y="2205038"/>
          <a:ext cx="30099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3" imgW="3019320" imgH="822240" progId="Equation.2">
                  <p:embed/>
                </p:oleObj>
              </mc:Choice>
              <mc:Fallback>
                <p:oleObj name="Equation" r:id="rId3" imgW="3019320" imgH="8222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05038"/>
                        <a:ext cx="30099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/>
          </p:cNvGraphicFramePr>
          <p:nvPr/>
        </p:nvGraphicFramePr>
        <p:xfrm>
          <a:off x="5638800" y="558801"/>
          <a:ext cx="4624388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Document" r:id="rId5" imgW="4638600" imgH="1631880" progId="Word.Document.6">
                  <p:embed/>
                </p:oleObj>
              </mc:Choice>
              <mc:Fallback>
                <p:oleObj name="Document" r:id="rId5" imgW="4638600" imgH="16318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8801"/>
                        <a:ext cx="4624388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/>
          </p:cNvGraphicFramePr>
          <p:nvPr/>
        </p:nvGraphicFramePr>
        <p:xfrm>
          <a:off x="6400801" y="3759200"/>
          <a:ext cx="304006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Document" r:id="rId7" imgW="3054240" imgH="1628640" progId="Word.Document.6">
                  <p:embed/>
                </p:oleObj>
              </mc:Choice>
              <mc:Fallback>
                <p:oleObj name="Document" r:id="rId7" imgW="3054240" imgH="162864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759200"/>
                        <a:ext cx="304006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/>
          </p:cNvGraphicFramePr>
          <p:nvPr/>
        </p:nvGraphicFramePr>
        <p:xfrm>
          <a:off x="5786438" y="5588001"/>
          <a:ext cx="48053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9" imgW="5725800" imgH="946080" progId="Equation.2">
                  <p:embed/>
                </p:oleObj>
              </mc:Choice>
              <mc:Fallback>
                <p:oleObj name="Equation" r:id="rId9" imgW="5725800" imgH="946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588001"/>
                        <a:ext cx="48053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16719" y="1346201"/>
            <a:ext cx="4800600" cy="45720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Selects rows that satisfy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selection condition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dirty="0">
                <a:latin typeface="+mj-lt"/>
              </a:rPr>
              <a:t>No duplicates in result!  (Why?)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 identical to schema of (only) input relation.</a:t>
            </a:r>
          </a:p>
          <a:p>
            <a:r>
              <a:rPr lang="en-US" altLang="en-US" i="1" dirty="0">
                <a:latin typeface="+mj-lt"/>
              </a:rPr>
              <a:t>Result </a:t>
            </a:r>
            <a:r>
              <a:rPr lang="en-US" altLang="en-US" dirty="0">
                <a:latin typeface="+mj-lt"/>
              </a:rPr>
              <a:t>relation can be the </a:t>
            </a:r>
            <a:r>
              <a:rPr lang="en-US" altLang="en-US" i="1" dirty="0">
                <a:latin typeface="+mj-lt"/>
              </a:rPr>
              <a:t>input </a:t>
            </a:r>
            <a:r>
              <a:rPr lang="en-US" altLang="en-US" dirty="0">
                <a:latin typeface="+mj-lt"/>
              </a:rPr>
              <a:t>for another relational algebra operation!  (</a:t>
            </a:r>
            <a:r>
              <a:rPr lang="en-US" altLang="en-US" i="1" dirty="0">
                <a:latin typeface="+mj-lt"/>
              </a:rPr>
              <a:t>Operator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i="1" dirty="0">
                <a:latin typeface="+mj-lt"/>
              </a:rPr>
              <a:t>composition.</a:t>
            </a:r>
            <a:r>
              <a:rPr lang="en-US" alt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792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33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Selection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Notation:  </a:t>
            </a:r>
            <a:r>
              <a:rPr lang="en-US" altLang="en-US" i="1" dirty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latin typeface="+mj-lt"/>
                <a:sym typeface="Symbol" panose="05050102010706020507" pitchFamily="18" charset="2"/>
              </a:rPr>
              <a:t>p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+mj-lt"/>
                <a:sym typeface="Symbol" panose="05050102010706020507" pitchFamily="18" charset="2"/>
              </a:rPr>
              <a:t>r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)</a:t>
            </a:r>
          </a:p>
          <a:p>
            <a:r>
              <a:rPr lang="en-US" altLang="en-US" sz="2000" i="1" dirty="0">
                <a:latin typeface="+mj-lt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 is called the 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selection predicate , </a:t>
            </a:r>
            <a:r>
              <a:rPr lang="en-US" altLang="en-US" sz="2000" b="1" dirty="0">
                <a:latin typeface="+mj-lt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chemeClr val="tx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can be the name of a table, or another query</a:t>
            </a:r>
          </a:p>
          <a:p>
            <a:r>
              <a:rPr lang="en-US" altLang="en-US" sz="2000" dirty="0">
                <a:latin typeface="+mj-lt"/>
                <a:sym typeface="Symbol" panose="05050102010706020507" pitchFamily="18" charset="2"/>
              </a:rPr>
              <a:t>Predicate: 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Simple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attr1  =  attr2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 err="1">
                <a:latin typeface="+mj-lt"/>
                <a:sym typeface="Symbol" panose="05050102010706020507" pitchFamily="18" charset="2"/>
              </a:rPr>
              <a:t>Attr</a:t>
            </a: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  =  constant value</a:t>
            </a:r>
          </a:p>
          <a:p>
            <a:pPr lvl="3"/>
            <a:r>
              <a:rPr lang="en-US" altLang="en-US" dirty="0">
                <a:latin typeface="+mj-lt"/>
                <a:sym typeface="Symbol" panose="05050102010706020507" pitchFamily="18" charset="2"/>
              </a:rPr>
              <a:t>(also, &lt;, &gt; , </a:t>
            </a:r>
            <a:r>
              <a:rPr lang="en-US" altLang="en-US" dirty="0" err="1">
                <a:latin typeface="+mj-lt"/>
                <a:sym typeface="Symbol" panose="05050102010706020507" pitchFamily="18" charset="2"/>
              </a:rPr>
              <a:t>etc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)</a:t>
            </a:r>
          </a:p>
          <a:p>
            <a:pPr lvl="1">
              <a:buFont typeface="Monotype Sorts" pitchFamily="2" charset="2"/>
              <a:buAutoNum type="arabicPeriod"/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Complex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predicate1 AND predicate2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predicate1 OR predicate2</a:t>
            </a:r>
          </a:p>
          <a:p>
            <a:pPr lvl="2">
              <a:buFont typeface="Monotype Sorts" pitchFamily="2" charset="2"/>
              <a:buChar char="ù"/>
            </a:pPr>
            <a:r>
              <a:rPr lang="en-US" altLang="en-US" sz="1800" dirty="0">
                <a:latin typeface="+mj-lt"/>
                <a:sym typeface="Symbol" panose="05050102010706020507" pitchFamily="18" charset="2"/>
              </a:rPr>
              <a:t>NOT (predicate)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174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Projection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8415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>
                <a:latin typeface="+mj-lt"/>
              </a:rPr>
              <a:t>col1, . . . , </a:t>
            </a:r>
            <a:r>
              <a:rPr lang="en-GB" altLang="en-US" baseline="-14000" dirty="0" err="1">
                <a:latin typeface="+mj-lt"/>
              </a:rPr>
              <a:t>coln</a:t>
            </a:r>
            <a:r>
              <a:rPr lang="en-GB" altLang="en-US" dirty="0">
                <a:latin typeface="+mj-lt"/>
              </a:rPr>
              <a:t>(R)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Works on a single relation R and defines a relation that contains a vertical subset of R, extracting the values of specified attributes and eliminating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1474954930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Projection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747838" y="157003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Produce a list of salaries for all staff, showing only  </a:t>
            </a:r>
            <a:r>
              <a:rPr lang="en-GB" altLang="en-US" dirty="0" err="1">
                <a:latin typeface="+mj-lt"/>
              </a:rPr>
              <a:t>staffNo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dirty="0" err="1">
                <a:latin typeface="+mj-lt"/>
              </a:rPr>
              <a:t>fName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dirty="0" err="1">
                <a:latin typeface="+mj-lt"/>
              </a:rPr>
              <a:t>lName</a:t>
            </a:r>
            <a:r>
              <a:rPr lang="en-GB" altLang="en-US" dirty="0">
                <a:latin typeface="+mj-lt"/>
              </a:rPr>
              <a:t>, and salary details.</a:t>
            </a:r>
            <a:endParaRPr lang="en-GB" altLang="en-US" i="1" dirty="0">
              <a:latin typeface="+mj-lt"/>
            </a:endParaRPr>
          </a:p>
          <a:p>
            <a:pPr lvl="1" eaLnBrk="1" hangingPunct="1">
              <a:lnSpc>
                <a:spcPct val="30000"/>
              </a:lnSpc>
            </a:pPr>
            <a:endParaRPr lang="en-GB" altLang="en-US" sz="2800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  <a:sym typeface="WP MultinationalA Roman" pitchFamily="18" charset="2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staffNo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fName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lName</a:t>
            </a:r>
            <a:r>
              <a:rPr lang="en-GB" altLang="en-US" sz="2800" baseline="-14000" dirty="0">
                <a:latin typeface="+mj-lt"/>
              </a:rPr>
              <a:t>, salary</a:t>
            </a:r>
            <a:r>
              <a:rPr lang="en-GB" altLang="en-US" sz="2800" dirty="0">
                <a:latin typeface="+mj-lt"/>
              </a:rPr>
              <a:t>(Staff)</a:t>
            </a:r>
          </a:p>
        </p:txBody>
      </p:sp>
      <p:pic>
        <p:nvPicPr>
          <p:cNvPr id="172037" name="Picture 5" descr="DS3-Figure 04-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284538"/>
            <a:ext cx="3889375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3818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1813" y="158751"/>
            <a:ext cx="103632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Projection</a:t>
            </a:r>
          </a:p>
        </p:txBody>
      </p:sp>
      <p:graphicFrame>
        <p:nvGraphicFramePr>
          <p:cNvPr id="16389" name="Object 1029"/>
          <p:cNvGraphicFramePr>
            <a:graphicFrameLocks/>
          </p:cNvGraphicFramePr>
          <p:nvPr/>
        </p:nvGraphicFramePr>
        <p:xfrm>
          <a:off x="7239000" y="406401"/>
          <a:ext cx="263683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Document" r:id="rId3" imgW="2935080" imgH="2546280" progId="Word.Document.6">
                  <p:embed/>
                </p:oleObj>
              </mc:Choice>
              <mc:Fallback>
                <p:oleObj name="Document" r:id="rId3" imgW="2935080" imgH="25462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06401"/>
                        <a:ext cx="2636838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30"/>
          <p:cNvGraphicFramePr>
            <a:graphicFrameLocks/>
          </p:cNvGraphicFramePr>
          <p:nvPr/>
        </p:nvGraphicFramePr>
        <p:xfrm>
          <a:off x="7086600" y="2747964"/>
          <a:ext cx="34559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Equation" r:id="rId5" imgW="3470040" imgH="914400" progId="Equation.2">
                  <p:embed/>
                </p:oleObj>
              </mc:Choice>
              <mc:Fallback>
                <p:oleObj name="Equation" r:id="rId5" imgW="3470040" imgH="9144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7964"/>
                        <a:ext cx="34559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31"/>
          <p:cNvGraphicFramePr>
            <a:graphicFrameLocks/>
          </p:cNvGraphicFramePr>
          <p:nvPr/>
        </p:nvGraphicFramePr>
        <p:xfrm>
          <a:off x="8077200" y="4140201"/>
          <a:ext cx="11620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Document" r:id="rId7" imgW="1176120" imgH="1625400" progId="Word.Document.6">
                  <p:embed/>
                </p:oleObj>
              </mc:Choice>
              <mc:Fallback>
                <p:oleObj name="Document" r:id="rId7" imgW="1176120" imgH="16254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40201"/>
                        <a:ext cx="116205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032"/>
          <p:cNvGraphicFramePr>
            <a:graphicFrameLocks/>
          </p:cNvGraphicFramePr>
          <p:nvPr/>
        </p:nvGraphicFramePr>
        <p:xfrm>
          <a:off x="7924801" y="5816600"/>
          <a:ext cx="2087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9" imgW="2124000" imgH="757080" progId="Equation.2">
                  <p:embed/>
                </p:oleObj>
              </mc:Choice>
              <mc:Fallback>
                <p:oleObj name="Equation" r:id="rId9" imgW="2124000" imgH="7570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816600"/>
                        <a:ext cx="20875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033"/>
          <p:cNvSpPr>
            <a:spLocks noGrp="1" noChangeArrowheads="1"/>
          </p:cNvSpPr>
          <p:nvPr>
            <p:ph type="body" sz="half" idx="1"/>
          </p:nvPr>
        </p:nvSpPr>
        <p:spPr>
          <a:xfrm>
            <a:off x="774700" y="1263651"/>
            <a:ext cx="6140450" cy="48768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Deletes attributes that are not in </a:t>
            </a:r>
            <a:r>
              <a:rPr lang="en-US" altLang="en-US" i="1" dirty="0">
                <a:latin typeface="+mj-lt"/>
              </a:rPr>
              <a:t>projection list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 contains exactly the fields in the projection list, with the same names that they had in the (only) input relation.</a:t>
            </a:r>
          </a:p>
          <a:p>
            <a:r>
              <a:rPr lang="en-US" altLang="en-US" dirty="0">
                <a:latin typeface="+mj-lt"/>
              </a:rPr>
              <a:t>Projection operator has to eliminate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duplicates</a:t>
            </a:r>
            <a:r>
              <a:rPr lang="en-US" altLang="en-US" dirty="0">
                <a:latin typeface="+mj-lt"/>
              </a:rPr>
              <a:t>!  (Why??)</a:t>
            </a:r>
          </a:p>
          <a:p>
            <a:pPr lvl="1"/>
            <a:r>
              <a:rPr lang="en-US" altLang="en-US" sz="2800" dirty="0">
                <a:latin typeface="+mj-lt"/>
              </a:rPr>
              <a:t>Note: real systems typically don’t do duplicate elimination unless the user explicitly asks for it.  (Why not?)</a:t>
            </a:r>
          </a:p>
        </p:txBody>
      </p:sp>
    </p:spTree>
    <p:extLst>
      <p:ext uri="{BB962C8B-B14F-4D97-AF65-F5344CB8AC3E}">
        <p14:creationId xmlns:p14="http://schemas.microsoft.com/office/powerpoint/2010/main" val="39413409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Union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649412" y="1503363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R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</a:t>
            </a:r>
            <a:r>
              <a:rPr lang="en-GB" altLang="en-US" dirty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Union of two relations R and S defines a relation that contains all the tuples of R, or S, or both R and S, duplicate tuples being eliminated. 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R and S must be union-compatible.</a:t>
            </a:r>
          </a:p>
          <a:p>
            <a:pPr lvl="1" eaLnBrk="1" hangingPunct="1">
              <a:buFontTx/>
              <a:buNone/>
            </a:pPr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If R and S have </a:t>
            </a:r>
            <a:r>
              <a:rPr lang="en-GB" altLang="en-US" i="1" dirty="0">
                <a:latin typeface="+mj-lt"/>
              </a:rPr>
              <a:t>I</a:t>
            </a:r>
            <a:r>
              <a:rPr lang="en-GB" altLang="en-US" dirty="0">
                <a:latin typeface="+mj-lt"/>
              </a:rPr>
              <a:t> and </a:t>
            </a:r>
            <a:r>
              <a:rPr lang="en-GB" altLang="en-US" i="1" dirty="0">
                <a:latin typeface="+mj-lt"/>
              </a:rPr>
              <a:t>J</a:t>
            </a:r>
            <a:r>
              <a:rPr lang="en-GB" altLang="en-US" dirty="0">
                <a:latin typeface="+mj-lt"/>
              </a:rPr>
              <a:t> tuples, respectively, union is obtained by concatenating them into one relation with a maximum of (</a:t>
            </a:r>
            <a:r>
              <a:rPr lang="en-GB" altLang="en-US" i="1" dirty="0">
                <a:latin typeface="+mj-lt"/>
              </a:rPr>
              <a:t>I</a:t>
            </a:r>
            <a:r>
              <a:rPr lang="en-GB" altLang="en-US" dirty="0">
                <a:latin typeface="+mj-lt"/>
              </a:rPr>
              <a:t> + </a:t>
            </a:r>
            <a:r>
              <a:rPr lang="en-GB" altLang="en-US" i="1" dirty="0">
                <a:latin typeface="+mj-lt"/>
              </a:rPr>
              <a:t>J</a:t>
            </a:r>
            <a:r>
              <a:rPr lang="en-GB" altLang="en-US" dirty="0">
                <a:latin typeface="+mj-lt"/>
              </a:rPr>
              <a:t>) tuples.</a:t>
            </a:r>
          </a:p>
        </p:txBody>
      </p:sp>
    </p:spTree>
    <p:extLst>
      <p:ext uri="{BB962C8B-B14F-4D97-AF65-F5344CB8AC3E}">
        <p14:creationId xmlns:p14="http://schemas.microsoft.com/office/powerpoint/2010/main" val="40672813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11137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Union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536700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List all cities where there is either a branch office or a property for rent.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(Branch)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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</a:t>
            </a:r>
          </a:p>
          <a:p>
            <a:pPr lvl="1" eaLnBrk="1" hangingPunct="1">
              <a:lnSpc>
                <a:spcPct val="60000"/>
              </a:lnSpc>
            </a:pPr>
            <a:endParaRPr lang="en-GB" altLang="en-US" b="1" dirty="0"/>
          </a:p>
        </p:txBody>
      </p:sp>
      <p:pic>
        <p:nvPicPr>
          <p:cNvPr id="188421" name="Picture 5" descr="DS3-Figure 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213100"/>
            <a:ext cx="15668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619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Set Difference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–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consisting of the tuples that are in relation R, but not in S. 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R and S must be union-compatible.</a:t>
            </a:r>
          </a:p>
        </p:txBody>
      </p:sp>
    </p:spTree>
    <p:extLst>
      <p:ext uri="{BB962C8B-B14F-4D97-AF65-F5344CB8AC3E}">
        <p14:creationId xmlns:p14="http://schemas.microsoft.com/office/powerpoint/2010/main" val="5456955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+mj-lt"/>
              </a:rPr>
              <a:t>Relational Algebra </a:t>
            </a:r>
          </a:p>
          <a:p>
            <a:r>
              <a:rPr lang="en-US" altLang="en-US" sz="3000" dirty="0">
                <a:latin typeface="+mj-lt"/>
              </a:rPr>
              <a:t>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3651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Set Difference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sz="2400" dirty="0">
                <a:latin typeface="+mj-lt"/>
              </a:rPr>
              <a:t>List all cities where there is a branch office but no properties for rent.</a:t>
            </a:r>
          </a:p>
          <a:p>
            <a:pPr lvl="1" eaLnBrk="1" hangingPunct="1">
              <a:lnSpc>
                <a:spcPct val="50000"/>
              </a:lnSpc>
            </a:pPr>
            <a:endParaRPr lang="en-GB" altLang="en-US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dirty="0">
                <a:latin typeface="+mj-lt"/>
              </a:rPr>
              <a:t>	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>
                <a:latin typeface="+mj-lt"/>
              </a:rPr>
              <a:t>city</a:t>
            </a:r>
            <a:r>
              <a:rPr lang="en-GB" altLang="en-US" dirty="0">
                <a:latin typeface="+mj-lt"/>
              </a:rPr>
              <a:t>(Branch) –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>
                <a:latin typeface="+mj-lt"/>
              </a:rPr>
              <a:t>city</a:t>
            </a:r>
            <a:r>
              <a:rPr lang="en-GB" altLang="en-US" dirty="0">
                <a:latin typeface="+mj-lt"/>
              </a:rPr>
              <a:t>(</a:t>
            </a:r>
            <a:r>
              <a:rPr lang="en-GB" altLang="en-US" dirty="0" err="1">
                <a:latin typeface="+mj-lt"/>
              </a:rPr>
              <a:t>PropertyForRent</a:t>
            </a:r>
            <a:r>
              <a:rPr lang="en-GB" altLang="en-US" dirty="0">
                <a:latin typeface="+mj-lt"/>
              </a:rPr>
              <a:t>)</a:t>
            </a:r>
          </a:p>
        </p:txBody>
      </p:sp>
      <p:pic>
        <p:nvPicPr>
          <p:cNvPr id="190469" name="Picture 5" descr="DS3-Figure 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152901"/>
            <a:ext cx="17526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9201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05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Intersection</a:t>
            </a:r>
          </a:p>
        </p:txBody>
      </p:sp>
      <p:sp>
        <p:nvSpPr>
          <p:cNvPr id="191491" name="Rectangle 2051"/>
          <p:cNvSpPr>
            <a:spLocks noGrp="1" noChangeArrowheads="1"/>
          </p:cNvSpPr>
          <p:nvPr>
            <p:ph idx="1"/>
          </p:nvPr>
        </p:nvSpPr>
        <p:spPr>
          <a:xfrm>
            <a:off x="1905000" y="1824038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</a:t>
            </a:r>
            <a:r>
              <a:rPr lang="en-GB" altLang="en-US" noProof="1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dirty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Defines a relation consisting of the set of all tuples that are in both R and S. </a:t>
            </a:r>
          </a:p>
          <a:p>
            <a:pPr lvl="1" eaLnBrk="1" hangingPunct="1"/>
            <a:r>
              <a:rPr lang="en-GB" altLang="en-US" dirty="0">
                <a:latin typeface="+mj-lt"/>
              </a:rPr>
              <a:t>R and S must be union-compatible.</a:t>
            </a:r>
          </a:p>
          <a:p>
            <a:pPr lvl="1" eaLnBrk="1" hangingPunct="1"/>
            <a:endParaRPr lang="en-GB" altLang="en-US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Expressed using basic operations: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i="1" noProof="1">
                <a:latin typeface="+mj-lt"/>
              </a:rPr>
              <a:t>	</a:t>
            </a:r>
            <a:r>
              <a:rPr lang="en-GB" altLang="en-US" noProof="1">
                <a:latin typeface="+mj-lt"/>
              </a:rPr>
              <a:t>R </a:t>
            </a:r>
            <a:r>
              <a:rPr lang="en-GB" altLang="en-US" noProof="1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noProof="1">
                <a:latin typeface="+mj-lt"/>
              </a:rPr>
              <a:t> S = R – (R – S)</a:t>
            </a:r>
            <a:endParaRPr lang="en-GB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309750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Intersection</a:t>
            </a: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all cities where there is both a branch office and at least one property for rent.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(Branch)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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city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</a:t>
            </a:r>
          </a:p>
        </p:txBody>
      </p:sp>
      <p:pic>
        <p:nvPicPr>
          <p:cNvPr id="192517" name="Picture 1029" descr="DS3-Figure 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725863"/>
            <a:ext cx="1698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7149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Cartesian product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X 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that is the concatenation of every tuple of relation R with every tuple of relation S.</a:t>
            </a:r>
          </a:p>
        </p:txBody>
      </p:sp>
    </p:spTree>
    <p:extLst>
      <p:ext uri="{BB962C8B-B14F-4D97-AF65-F5344CB8AC3E}">
        <p14:creationId xmlns:p14="http://schemas.microsoft.com/office/powerpoint/2010/main" val="2156905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904875" y="209551"/>
            <a:ext cx="77724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Cartesian-Product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81125" y="1457325"/>
            <a:ext cx="8848725" cy="40767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b="1" u="sng" dirty="0">
                <a:solidFill>
                  <a:srgbClr val="CD0000"/>
                </a:solidFill>
                <a:latin typeface="+mj-lt"/>
              </a:rPr>
              <a:t>S1 </a:t>
            </a:r>
            <a:r>
              <a:rPr lang="en-US" altLang="en-US" b="1" u="sng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</a:t>
            </a:r>
            <a:r>
              <a:rPr lang="en-US" altLang="en-US" b="1" u="sng" dirty="0">
                <a:solidFill>
                  <a:srgbClr val="CD0000"/>
                </a:solidFill>
                <a:latin typeface="+mj-lt"/>
              </a:rPr>
              <a:t> R1: Each row of S1 paired with each row of R1.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>
                <a:latin typeface="+mj-lt"/>
              </a:rPr>
              <a:t>Like the </a:t>
            </a:r>
            <a:r>
              <a:rPr lang="en-US" altLang="en-US" dirty="0" err="1">
                <a:latin typeface="+mj-lt"/>
              </a:rPr>
              <a:t>c.p</a:t>
            </a:r>
            <a:r>
              <a:rPr lang="en-US" altLang="en-US" dirty="0">
                <a:latin typeface="+mj-lt"/>
              </a:rPr>
              <a:t> for mathematical relations: every tuple of S1 “appended” to every tuple of R1</a:t>
            </a:r>
          </a:p>
          <a:p>
            <a:r>
              <a:rPr lang="en-US" altLang="en-US" dirty="0">
                <a:latin typeface="+mj-lt"/>
              </a:rPr>
              <a:t>Q: How many rows in the result?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+mj-lt"/>
              </a:rPr>
              <a:t>Result schema</a:t>
            </a:r>
            <a:r>
              <a:rPr lang="en-US" altLang="en-US" i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has one field per field of S1 and R1, with field names `inherited’ if possible.</a:t>
            </a:r>
          </a:p>
          <a:p>
            <a:pPr lvl="1"/>
            <a:r>
              <a:rPr lang="en-US" altLang="en-US" sz="2000" i="1" dirty="0">
                <a:latin typeface="+mj-lt"/>
              </a:rPr>
              <a:t>May have a naming conflict</a:t>
            </a:r>
            <a:r>
              <a:rPr lang="en-US" altLang="en-US" sz="2000" dirty="0">
                <a:latin typeface="+mj-lt"/>
              </a:rPr>
              <a:t>:  Both S1 and R1 have a field with the same name.</a:t>
            </a:r>
          </a:p>
          <a:p>
            <a:pPr lvl="1"/>
            <a:r>
              <a:rPr lang="en-US" altLang="en-US" sz="2000" dirty="0">
                <a:latin typeface="+mj-lt"/>
              </a:rPr>
              <a:t>In this case, can use the </a:t>
            </a:r>
            <a:r>
              <a:rPr lang="en-US" altLang="en-US" sz="2000" i="1" dirty="0">
                <a:latin typeface="+mj-lt"/>
              </a:rPr>
              <a:t>renaming operator</a:t>
            </a:r>
            <a:r>
              <a:rPr lang="en-US" altLang="en-US" sz="20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15751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219075"/>
            <a:ext cx="7772400" cy="66516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Cartesian Product Example</a:t>
            </a:r>
          </a:p>
        </p:txBody>
      </p:sp>
      <p:graphicFrame>
        <p:nvGraphicFramePr>
          <p:cNvPr id="229379" name="Object 3"/>
          <p:cNvGraphicFramePr>
            <a:graphicFrameLocks/>
          </p:cNvGraphicFramePr>
          <p:nvPr/>
        </p:nvGraphicFramePr>
        <p:xfrm>
          <a:off x="3581400" y="3536950"/>
          <a:ext cx="6910388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Document" r:id="rId3" imgW="9715500" imgH="4013200" progId="Word.Document.8">
                  <p:embed/>
                </p:oleObj>
              </mc:Choice>
              <mc:Fallback>
                <p:oleObj name="Document" r:id="rId3" imgW="9715500" imgH="401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36950"/>
                        <a:ext cx="6910388" cy="28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0" name="Object 4"/>
          <p:cNvGraphicFramePr>
            <a:graphicFrameLocks/>
          </p:cNvGraphicFramePr>
          <p:nvPr/>
        </p:nvGraphicFramePr>
        <p:xfrm>
          <a:off x="1838326" y="1068389"/>
          <a:ext cx="3902075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Document" r:id="rId5" imgW="4556678" imgH="2117810" progId="Word.Document.8">
                  <p:embed/>
                </p:oleObj>
              </mc:Choice>
              <mc:Fallback>
                <p:oleObj name="Document" r:id="rId5" imgW="4556678" imgH="211781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6" y="1068389"/>
                        <a:ext cx="3902075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/>
          </p:cNvGraphicFramePr>
          <p:nvPr/>
        </p:nvGraphicFramePr>
        <p:xfrm>
          <a:off x="6788150" y="1182688"/>
          <a:ext cx="270033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Document" r:id="rId7" imgW="3322073" imgH="1614931" progId="Word.Document.8">
                  <p:embed/>
                </p:oleObj>
              </mc:Choice>
              <mc:Fallback>
                <p:oleObj name="Document" r:id="rId7" imgW="3322073" imgH="161493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182688"/>
                        <a:ext cx="270033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7777163" y="2481264"/>
            <a:ext cx="8890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>
                <a:latin typeface="Book Antiqua" panose="02040602050305030304" pitchFamily="18" charset="0"/>
              </a:rPr>
              <a:t>R1</a:t>
            </a:r>
            <a:endParaRPr lang="en-US" altLang="en-US" sz="2400">
              <a:solidFill>
                <a:srgbClr val="CF0E30"/>
              </a:solidFill>
              <a:latin typeface="Book Antiqua" panose="02040602050305030304" pitchFamily="18" charset="0"/>
            </a:endParaRPr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3292475" y="2660650"/>
            <a:ext cx="5222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b="1">
                <a:latin typeface="Book Antiqua" panose="02040602050305030304" pitchFamily="18" charset="0"/>
              </a:rPr>
              <a:t>S1</a:t>
            </a:r>
            <a:endParaRPr lang="en-US" altLang="en-US" sz="2400">
              <a:solidFill>
                <a:srgbClr val="CF0E30"/>
              </a:solidFill>
              <a:latin typeface="Book Antiqua" panose="02040602050305030304" pitchFamily="18" charset="0"/>
            </a:endParaRP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889125" y="4537076"/>
            <a:ext cx="173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latin typeface="Book Antiqua" panose="02040602050305030304" pitchFamily="18" charset="0"/>
              </a:rPr>
              <a:t>S1 X R1 =</a:t>
            </a:r>
          </a:p>
        </p:txBody>
      </p:sp>
    </p:spTree>
    <p:extLst>
      <p:ext uri="{BB962C8B-B14F-4D97-AF65-F5344CB8AC3E}">
        <p14:creationId xmlns:p14="http://schemas.microsoft.com/office/powerpoint/2010/main" val="34846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23962" y="452438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Cartesian Products</a:t>
            </a: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1795464" y="1513682"/>
            <a:ext cx="8029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For sets A, B, the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Cartesian product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or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cross product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of A and B is denoted by A × B and equals {(a, b) | a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A, b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B}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Elements of A × B are 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ordered pairs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For (a, b),   (c, d)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 × B , (a, b) = (c, d) if and only if a = c and b = d</a:t>
            </a:r>
          </a:p>
        </p:txBody>
      </p:sp>
    </p:spTree>
    <p:extLst>
      <p:ext uri="{BB962C8B-B14F-4D97-AF65-F5344CB8AC3E}">
        <p14:creationId xmlns:p14="http://schemas.microsoft.com/office/powerpoint/2010/main" val="287988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38289" y="1752600"/>
            <a:ext cx="80295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Properties: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If A, B are finite, it follows from the rule of product that |A × B| = |A||B|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Although we generally will not have A × B = B × A, we will have |A×B|=|B×A|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09663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Cartesian Products</a:t>
            </a:r>
          </a:p>
        </p:txBody>
      </p:sp>
    </p:spTree>
    <p:extLst>
      <p:ext uri="{BB962C8B-B14F-4D97-AF65-F5344CB8AC3E}">
        <p14:creationId xmlns:p14="http://schemas.microsoft.com/office/powerpoint/2010/main" val="25977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1895475" y="1595438"/>
            <a:ext cx="8991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A = {2, 3, 4}, B = {4, 5}. Then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altLang="en-US" sz="2800" dirty="0">
                <a:latin typeface="+mj-lt"/>
                <a:cs typeface="Times New Roman" panose="02020603050405020304" pitchFamily="18" charset="0"/>
              </a:rPr>
              <a:t>a) A × B = {(2, 4), (2, 5), (3, 4), (3, 5), (4, 4), (4, 5)}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b) B × A = {(4, 2), (4, 3), (4, 4), (5, 2), (5, 3), (5, 4)}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c)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B × B = {(4, 4), (4, 5), (5, 4), (5, 5)}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d)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= B × B × B = {(a, b, c) | a, b, c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B}; for instance, (4, 5, 5)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</a:t>
            </a:r>
            <a:r>
              <a:rPr lang="en-US" altLang="en-US" sz="2800" baseline="30000" dirty="0">
                <a:latin typeface="+mj-lt"/>
                <a:cs typeface="Times New Roman" panose="02020603050405020304" pitchFamily="18" charset="0"/>
              </a:rPr>
              <a:t>3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81125" y="581025"/>
            <a:ext cx="8034338" cy="7334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Cartesian Products </a:t>
            </a: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Example A</a:t>
            </a:r>
          </a:p>
        </p:txBody>
      </p:sp>
    </p:spTree>
    <p:extLst>
      <p:ext uri="{BB962C8B-B14F-4D97-AF65-F5344CB8AC3E}">
        <p14:creationId xmlns:p14="http://schemas.microsoft.com/office/powerpoint/2010/main" val="59428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1895476" y="1357311"/>
            <a:ext cx="98059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 experiment E is conducted as follows: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single dice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 rolled and its outcome noted,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and then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coin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flipped and its outcome noted.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Determine a sample space S for E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2800" dirty="0">
              <a:latin typeface="+mj-l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S1={1, 2, 3, 4, 5, 6} be a sample space dice.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S2= {</a:t>
            </a:r>
            <a:r>
              <a:rPr lang="en-US" altLang="en-US" sz="2800" i="1" dirty="0">
                <a:latin typeface="+mj-lt"/>
              </a:rPr>
              <a:t>H, T} </a:t>
            </a:r>
            <a:r>
              <a:rPr lang="en-US" altLang="en-US" sz="2800" dirty="0">
                <a:latin typeface="+mj-lt"/>
              </a:rPr>
              <a:t>be a sample space coin.</a:t>
            </a:r>
            <a:r>
              <a:rPr lang="en-US" altLang="en-US" sz="2800" i="1" dirty="0">
                <a:latin typeface="+mj-l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</a:rPr>
              <a:t>Then S = S1 × S2 is a sample space for 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66850" y="538163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Cartesian Products Example B</a:t>
            </a:r>
          </a:p>
        </p:txBody>
      </p:sp>
    </p:spTree>
    <p:extLst>
      <p:ext uri="{BB962C8B-B14F-4D97-AF65-F5344CB8AC3E}">
        <p14:creationId xmlns:p14="http://schemas.microsoft.com/office/powerpoint/2010/main" val="149960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Relational algebra and relational calculus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335" y="1556218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Relational algebra and relational calculus are formal languages associated with the relational model.</a:t>
            </a:r>
          </a:p>
          <a:p>
            <a:r>
              <a:rPr lang="en-GB" altLang="en-US" dirty="0">
                <a:latin typeface="+mj-lt"/>
              </a:rPr>
              <a:t>Informally, relational algebra is a (high-level) procedural language and relational calculus a non-procedural language.</a:t>
            </a:r>
          </a:p>
          <a:p>
            <a:r>
              <a:rPr lang="en-GB" altLang="en-US" dirty="0">
                <a:latin typeface="+mj-lt"/>
              </a:rPr>
              <a:t>However, formally both are equivalent to one another.</a:t>
            </a:r>
          </a:p>
          <a:p>
            <a:r>
              <a:rPr lang="en-GB" altLang="en-US" dirty="0">
                <a:latin typeface="+mj-lt"/>
              </a:rPr>
              <a:t>A language that produces a relation that can be derived using relational calculus is </a:t>
            </a:r>
            <a:r>
              <a:rPr lang="en-GB" altLang="en-US" u="sng" dirty="0">
                <a:latin typeface="+mj-lt"/>
              </a:rPr>
              <a:t>relationally complete</a:t>
            </a:r>
            <a:r>
              <a:rPr lang="en-GB" alt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5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38237" y="51594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</a:rPr>
              <a:t>Cartesian Products Example B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1331914"/>
            <a:ext cx="6429375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545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47057" y="337831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Relations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2062315" y="1274352"/>
            <a:ext cx="9013723" cy="534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A = {0,1,2}, B = {1,2,3}. A x B = {(0,1), (0,2), (0,3), (1,1), (1,2), (1,3), (2,1), (2,2), (2,3)}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Let say an element x in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is related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to an element y in B </a:t>
            </a:r>
            <a:r>
              <a:rPr lang="en-US" altLang="en-US" sz="2800" dirty="0" err="1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iff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 x is less than y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x R y: x is related to y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0 R 1, 0 R 2, 0 R 3, 1 R 2, 1 R 3, 2 R 3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\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set of all ordered pair in A x B where elements are related {(0,1), (0,2), (0,3), (1,2), (1,3), (2,3)}</a:t>
            </a:r>
          </a:p>
        </p:txBody>
      </p:sp>
    </p:spTree>
    <p:extLst>
      <p:ext uri="{BB962C8B-B14F-4D97-AF65-F5344CB8AC3E}">
        <p14:creationId xmlns:p14="http://schemas.microsoft.com/office/powerpoint/2010/main" val="398748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21658" y="485315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Relations</a:t>
            </a: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1487128" y="1451333"/>
            <a:ext cx="9043219" cy="46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For sets A, B, a (binary) relation R from A to B is a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subset of A × B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Any subset of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A × A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 called a (binary) relation </a:t>
            </a:r>
            <a:r>
              <a:rPr lang="en-US" altLang="en-US" sz="2800" dirty="0">
                <a:solidFill>
                  <a:srgbClr val="CD0000"/>
                </a:solidFill>
                <a:latin typeface="+mj-lt"/>
                <a:cs typeface="Times New Roman" panose="02020603050405020304" pitchFamily="18" charset="0"/>
              </a:rPr>
              <a:t>on A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Given an ordered pair (a, b) in A x B, x is related to y by R   (x R y)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iff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(x, y) is in R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en-US" sz="2800" dirty="0">
                <a:latin typeface="+mj-lt"/>
              </a:rPr>
              <a:t>In general, for finite sets A, B with |A| = m and |B|= n, there are </a:t>
            </a:r>
            <a:r>
              <a:rPr lang="en-MY" altLang="en-US" sz="2800" dirty="0">
                <a:solidFill>
                  <a:srgbClr val="CD0000"/>
                </a:solidFill>
                <a:latin typeface="+mj-lt"/>
              </a:rPr>
              <a:t>2</a:t>
            </a:r>
            <a:r>
              <a:rPr lang="en-MY" altLang="en-US" sz="2800" baseline="30000" dirty="0">
                <a:solidFill>
                  <a:srgbClr val="CD0000"/>
                </a:solidFill>
                <a:latin typeface="+mj-lt"/>
              </a:rPr>
              <a:t>mn </a:t>
            </a:r>
            <a:r>
              <a:rPr lang="en-MY" altLang="en-US" sz="2800" dirty="0">
                <a:solidFill>
                  <a:srgbClr val="CD0000"/>
                </a:solidFill>
                <a:latin typeface="+mj-lt"/>
              </a:rPr>
              <a:t>relations </a:t>
            </a:r>
            <a:r>
              <a:rPr lang="en-MY" altLang="en-US" sz="2800" dirty="0">
                <a:latin typeface="+mj-lt"/>
              </a:rPr>
              <a:t>from A to B, including the empty relation as well as the relation A × B itself</a:t>
            </a:r>
            <a:endParaRPr lang="en-US" altLang="en-US" sz="28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1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09663" y="428625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 dirty="0">
                <a:solidFill>
                  <a:srgbClr val="CD0000"/>
                </a:solidFill>
                <a:latin typeface="+mj-lt"/>
              </a:rPr>
              <a:t>Relations </a:t>
            </a:r>
            <a:r>
              <a:rPr lang="en-US" sz="4000" kern="0" dirty="0">
                <a:solidFill>
                  <a:srgbClr val="CD0000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95437" y="1271588"/>
            <a:ext cx="9177338" cy="4814888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Let A = {2, 3, 4}, B = {4, 5}. Then</a:t>
            </a:r>
          </a:p>
          <a:p>
            <a:pPr algn="just">
              <a:defRPr/>
            </a:pPr>
            <a:r>
              <a:rPr lang="pt-BR" sz="2800" dirty="0">
                <a:latin typeface="+mj-lt"/>
                <a:cs typeface="Times New Roman" pitchFamily="18" charset="0"/>
              </a:rPr>
              <a:t>A × B = {(2, 4), (2, 5), (3, 4), (3, 5), (4, 4), (4, 5)}.</a:t>
            </a:r>
            <a:endParaRPr lang="en-US" sz="2800" b="1" u="sng" dirty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The following are some of the relations from A to B.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2800" dirty="0">
                <a:latin typeface="+mj-lt"/>
                <a:cs typeface="Times New Roman" pitchFamily="18" charset="0"/>
                <a:sym typeface="Symbol"/>
              </a:rPr>
              <a:t>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(2, 5)} 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(3, 4), (4, 4)}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{(2, 4), (3, 4), (4, 5)}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dirty="0">
                <a:latin typeface="+mj-lt"/>
                <a:cs typeface="Times New Roman" pitchFamily="18" charset="0"/>
              </a:rPr>
              <a:t>A × B</a:t>
            </a:r>
          </a:p>
          <a:p>
            <a:pPr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Since |A × B| = 6, there are 2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6</a:t>
            </a:r>
            <a:r>
              <a:rPr lang="en-US" sz="2800" dirty="0">
                <a:latin typeface="+mj-lt"/>
                <a:cs typeface="Times New Roman" pitchFamily="18" charset="0"/>
              </a:rPr>
              <a:t> possible relations from A to Β (for there are 2</a:t>
            </a:r>
            <a:r>
              <a:rPr lang="en-US" sz="2800" baseline="30000" dirty="0">
                <a:latin typeface="+mj-lt"/>
                <a:cs typeface="Times New Roman" pitchFamily="18" charset="0"/>
              </a:rPr>
              <a:t>6</a:t>
            </a:r>
            <a:r>
              <a:rPr lang="en-US" sz="2800" dirty="0">
                <a:latin typeface="+mj-lt"/>
                <a:cs typeface="Times New Roman" pitchFamily="18" charset="0"/>
              </a:rPr>
              <a:t> possible subsets of A × B )</a:t>
            </a:r>
          </a:p>
        </p:txBody>
      </p:sp>
    </p:spTree>
    <p:extLst>
      <p:ext uri="{BB962C8B-B14F-4D97-AF65-F5344CB8AC3E}">
        <p14:creationId xmlns:p14="http://schemas.microsoft.com/office/powerpoint/2010/main" val="193745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823913" y="211136"/>
            <a:ext cx="7772400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Union, Intersection, Set-Difference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72345" y="1316039"/>
            <a:ext cx="5060950" cy="46482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All of these operations take two input relations, which must be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union-compatible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</a:t>
            </a:r>
          </a:p>
          <a:p>
            <a:pPr lvl="1"/>
            <a:r>
              <a:rPr lang="en-US" altLang="en-US" sz="2800" dirty="0">
                <a:latin typeface="+mj-lt"/>
              </a:rPr>
              <a:t>Same number of fields.</a:t>
            </a:r>
          </a:p>
          <a:p>
            <a:pPr lvl="1"/>
            <a:r>
              <a:rPr lang="en-US" altLang="en-US" sz="2800" dirty="0">
                <a:latin typeface="+mj-lt"/>
              </a:rPr>
              <a:t>`Corresponding’ fields have the same type.</a:t>
            </a:r>
          </a:p>
          <a:p>
            <a:r>
              <a:rPr lang="en-US" altLang="en-US" dirty="0">
                <a:latin typeface="+mj-lt"/>
              </a:rPr>
              <a:t>What is the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schema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of result?</a:t>
            </a:r>
          </a:p>
        </p:txBody>
      </p:sp>
      <p:graphicFrame>
        <p:nvGraphicFramePr>
          <p:cNvPr id="20486" name="Object 6"/>
          <p:cNvGraphicFramePr>
            <a:graphicFrameLocks/>
          </p:cNvGraphicFramePr>
          <p:nvPr/>
        </p:nvGraphicFramePr>
        <p:xfrm>
          <a:off x="6172200" y="1168400"/>
          <a:ext cx="43942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Document" r:id="rId3" imgW="4730400" imgH="3093840" progId="Word.Document.6">
                  <p:embed/>
                </p:oleObj>
              </mc:Choice>
              <mc:Fallback>
                <p:oleObj name="Document" r:id="rId3" imgW="4730400" imgH="309384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168400"/>
                        <a:ext cx="43942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/>
          </p:cNvGraphicFramePr>
          <p:nvPr/>
        </p:nvGraphicFramePr>
        <p:xfrm>
          <a:off x="6248401" y="4597400"/>
          <a:ext cx="4259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Document" r:id="rId5" imgW="4660560" imgH="1566720" progId="Word.Document.6">
                  <p:embed/>
                </p:oleObj>
              </mc:Choice>
              <mc:Fallback>
                <p:oleObj name="Document" r:id="rId5" imgW="4660560" imgH="156672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597400"/>
                        <a:ext cx="42592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/>
          </p:cNvGraphicFramePr>
          <p:nvPr/>
        </p:nvGraphicFramePr>
        <p:xfrm>
          <a:off x="7696200" y="3830639"/>
          <a:ext cx="13033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" name="Equation" r:id="rId7" imgW="1317600" imgH="453960" progId="Equation.2">
                  <p:embed/>
                </p:oleObj>
              </mc:Choice>
              <mc:Fallback>
                <p:oleObj name="Equation" r:id="rId7" imgW="1317600" imgH="45396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30639"/>
                        <a:ext cx="13033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/>
          </p:cNvGraphicFramePr>
          <p:nvPr/>
        </p:nvGraphicFramePr>
        <p:xfrm>
          <a:off x="7772401" y="5964239"/>
          <a:ext cx="1647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" name="Equation" r:id="rId9" imgW="1661760" imgH="474480" progId="Equation.2">
                  <p:embed/>
                </p:oleObj>
              </mc:Choice>
              <mc:Fallback>
                <p:oleObj name="Equation" r:id="rId9" imgW="1661760" imgH="4744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5964239"/>
                        <a:ext cx="1647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/>
          </p:cNvGraphicFramePr>
          <p:nvPr/>
        </p:nvGraphicFramePr>
        <p:xfrm>
          <a:off x="1752600" y="4897438"/>
          <a:ext cx="42545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" name="Document" r:id="rId11" imgW="4713120" imgH="1255680" progId="Word.Document.6">
                  <p:embed/>
                </p:oleObj>
              </mc:Choice>
              <mc:Fallback>
                <p:oleObj name="Document" r:id="rId11" imgW="4713120" imgH="125568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97438"/>
                        <a:ext cx="42545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/>
          </p:cNvGraphicFramePr>
          <p:nvPr/>
        </p:nvGraphicFramePr>
        <p:xfrm>
          <a:off x="3200401" y="5964239"/>
          <a:ext cx="1566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" name="Equation" r:id="rId13" imgW="1581120" imgH="403200" progId="Equation.2">
                  <p:embed/>
                </p:oleObj>
              </mc:Choice>
              <mc:Fallback>
                <p:oleObj name="Equation" r:id="rId13" imgW="1581120" imgH="4032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964239"/>
                        <a:ext cx="15668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4489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366838" y="197644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Cross-Product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66838" y="1255713"/>
            <a:ext cx="9391650" cy="4076700"/>
          </a:xfrm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Each row of S1 is paired with each row of R1.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Result schema </a:t>
            </a:r>
            <a:r>
              <a:rPr lang="en-US" altLang="en-US" dirty="0">
                <a:latin typeface="+mj-lt"/>
              </a:rPr>
              <a:t>has one field per field of S1 and R1, with field names `inherited’ if possible.</a:t>
            </a:r>
          </a:p>
          <a:p>
            <a:pPr lvl="1"/>
            <a:r>
              <a:rPr lang="en-US" altLang="en-US" sz="2800" i="1" dirty="0">
                <a:latin typeface="+mj-lt"/>
              </a:rPr>
              <a:t>Conflict</a:t>
            </a:r>
            <a:r>
              <a:rPr lang="en-US" altLang="en-US" sz="2800" dirty="0">
                <a:latin typeface="+mj-lt"/>
              </a:rPr>
              <a:t>:  Both S1 and R1 have a field called </a:t>
            </a:r>
            <a:r>
              <a:rPr lang="en-US" altLang="en-US" sz="2800" i="1" dirty="0" err="1">
                <a:latin typeface="+mj-lt"/>
              </a:rPr>
              <a:t>sid</a:t>
            </a:r>
            <a:r>
              <a:rPr lang="en-US" altLang="en-US" sz="2800" dirty="0">
                <a:latin typeface="+mj-lt"/>
              </a:rPr>
              <a:t>.</a:t>
            </a:r>
          </a:p>
        </p:txBody>
      </p:sp>
      <p:graphicFrame>
        <p:nvGraphicFramePr>
          <p:cNvPr id="22534" name="Object 6"/>
          <p:cNvGraphicFramePr>
            <a:graphicFrameLocks/>
          </p:cNvGraphicFramePr>
          <p:nvPr/>
        </p:nvGraphicFramePr>
        <p:xfrm>
          <a:off x="5253038" y="6045200"/>
          <a:ext cx="5402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3" imgW="5889600" imgH="566640" progId="Equation.2">
                  <p:embed/>
                </p:oleObj>
              </mc:Choice>
              <mc:Fallback>
                <p:oleObj name="Equation" r:id="rId3" imgW="5889600" imgH="5666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6045200"/>
                        <a:ext cx="54022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/>
          </p:cNvGraphicFramePr>
          <p:nvPr/>
        </p:nvGraphicFramePr>
        <p:xfrm>
          <a:off x="2763838" y="3128963"/>
          <a:ext cx="6913562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Document" r:id="rId5" imgW="9713880" imgH="3990960" progId="Word.Document.6">
                  <p:embed/>
                </p:oleObj>
              </mc:Choice>
              <mc:Fallback>
                <p:oleObj name="Document" r:id="rId5" imgW="9713880" imgH="399096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128963"/>
                        <a:ext cx="6913562" cy="283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84712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Cartesian product and Selection</a:t>
            </a:r>
          </a:p>
        </p:txBody>
      </p:sp>
      <p:sp>
        <p:nvSpPr>
          <p:cNvPr id="177155" name="Rectangle 2051"/>
          <p:cNvSpPr>
            <a:spLocks noGrp="1" noChangeArrowheads="1"/>
          </p:cNvSpPr>
          <p:nvPr>
            <p:ph idx="1"/>
          </p:nvPr>
        </p:nvSpPr>
        <p:spPr>
          <a:xfrm>
            <a:off x="1681956" y="1690688"/>
            <a:ext cx="8643143" cy="17891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Use selection operation to extract those tuples where </a:t>
            </a:r>
            <a:r>
              <a:rPr lang="en-GB" altLang="en-US" dirty="0" err="1">
                <a:latin typeface="+mj-lt"/>
              </a:rPr>
              <a:t>Client.clientNo</a:t>
            </a:r>
            <a:r>
              <a:rPr lang="en-GB" altLang="en-US" dirty="0">
                <a:latin typeface="+mj-lt"/>
              </a:rPr>
              <a:t> = </a:t>
            </a:r>
            <a:r>
              <a:rPr lang="en-GB" altLang="en-US" dirty="0" err="1">
                <a:latin typeface="+mj-lt"/>
              </a:rPr>
              <a:t>Viewing.clientNo</a:t>
            </a:r>
            <a:r>
              <a:rPr lang="en-GB" altLang="en-US" dirty="0">
                <a:latin typeface="+mj-lt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s</a:t>
            </a:r>
            <a:r>
              <a:rPr lang="en-GB" altLang="en-US" sz="2800" baseline="-25000" dirty="0">
                <a:latin typeface="+mj-lt"/>
              </a:rPr>
              <a:t>Client</a:t>
            </a:r>
            <a:r>
              <a:rPr lang="en-GB" altLang="en-US" sz="2800" baseline="-25000" noProof="1">
                <a:latin typeface="+mj-lt"/>
              </a:rPr>
              <a:t>.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 = </a:t>
            </a:r>
            <a:r>
              <a:rPr lang="en-GB" altLang="en-US" sz="2800" baseline="-25000" dirty="0">
                <a:latin typeface="+mj-lt"/>
              </a:rPr>
              <a:t>V</a:t>
            </a:r>
            <a:r>
              <a:rPr lang="en-GB" altLang="en-US" sz="2800" baseline="-25000" noProof="1">
                <a:latin typeface="+mj-lt"/>
              </a:rPr>
              <a:t>iewing.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</a:t>
            </a:r>
            <a:r>
              <a:rPr lang="en-GB" altLang="en-US" sz="2800" noProof="1">
                <a:latin typeface="+mj-lt"/>
              </a:rPr>
              <a:t>((Õ</a:t>
            </a:r>
            <a:r>
              <a:rPr lang="en-GB" altLang="en-US" sz="2800" baseline="-25000" dirty="0" err="1">
                <a:latin typeface="+mj-lt"/>
              </a:rPr>
              <a:t>clientNo</a:t>
            </a:r>
            <a:r>
              <a:rPr lang="en-GB" altLang="en-US" sz="2800" baseline="-25000" noProof="1">
                <a:latin typeface="+mj-lt"/>
              </a:rPr>
              <a:t>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N</a:t>
            </a:r>
            <a:r>
              <a:rPr lang="en-GB" altLang="en-US" sz="2800" baseline="-25000" noProof="1">
                <a:latin typeface="+mj-lt"/>
              </a:rPr>
              <a:t>ame,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l</a:t>
            </a:r>
            <a:r>
              <a:rPr lang="en-GB" altLang="en-US" sz="2800" baseline="-25000" dirty="0">
                <a:latin typeface="+mj-lt"/>
              </a:rPr>
              <a:t>N</a:t>
            </a:r>
            <a:r>
              <a:rPr lang="en-GB" altLang="en-US" sz="2800" baseline="-25000" noProof="1">
                <a:latin typeface="+mj-lt"/>
              </a:rPr>
              <a:t>ame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>
                <a:latin typeface="+mj-lt"/>
              </a:rPr>
              <a:t>Client</a:t>
            </a:r>
            <a:r>
              <a:rPr lang="en-GB" altLang="en-US" sz="2800" noProof="1">
                <a:latin typeface="+mj-lt"/>
              </a:rPr>
              <a:t>))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</a:t>
            </a:r>
            <a:r>
              <a:rPr lang="en-GB" altLang="en-US" sz="2800" noProof="1">
                <a:latin typeface="+mj-lt"/>
              </a:rPr>
              <a:t> (Õ</a:t>
            </a:r>
            <a:r>
              <a:rPr lang="en-GB" altLang="en-US" sz="2800" baseline="-25000" dirty="0" err="1">
                <a:latin typeface="+mj-lt"/>
              </a:rPr>
              <a:t>clientN</a:t>
            </a:r>
            <a:r>
              <a:rPr lang="en-GB" altLang="en-US" sz="2800" baseline="-25000" noProof="1">
                <a:latin typeface="+mj-lt"/>
              </a:rPr>
              <a:t>o,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p</a:t>
            </a:r>
            <a:r>
              <a:rPr lang="en-GB" altLang="en-US" sz="2800" baseline="-25000" dirty="0" err="1">
                <a:latin typeface="+mj-lt"/>
              </a:rPr>
              <a:t>ropertyN</a:t>
            </a:r>
            <a:r>
              <a:rPr lang="en-GB" altLang="en-US" sz="2800" baseline="-25000" noProof="1">
                <a:latin typeface="+mj-lt"/>
              </a:rPr>
              <a:t>o,</a:t>
            </a:r>
            <a:r>
              <a:rPr lang="en-GB" altLang="en-US" sz="2800" baseline="-25000" dirty="0">
                <a:latin typeface="+mj-lt"/>
              </a:rPr>
              <a:t> </a:t>
            </a:r>
            <a:r>
              <a:rPr lang="en-GB" altLang="en-US" sz="2800" baseline="-25000" noProof="1">
                <a:latin typeface="+mj-lt"/>
              </a:rPr>
              <a:t>comment</a:t>
            </a:r>
            <a:r>
              <a:rPr lang="en-GB" altLang="en-US" sz="2800" noProof="1">
                <a:latin typeface="+mj-lt"/>
              </a:rPr>
              <a:t>(Viewing)))</a:t>
            </a: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lvl="1" algn="just" eaLnBrk="1" hangingPunct="1"/>
            <a:endParaRPr lang="en-GB" altLang="en-US" b="1" noProof="1">
              <a:latin typeface="Times" panose="02020603050405020304" pitchFamily="18" charset="0"/>
            </a:endParaRPr>
          </a:p>
          <a:p>
            <a:pPr algn="just" eaLnBrk="1" hangingPunct="1"/>
            <a:endParaRPr lang="en-GB" altLang="en-US" sz="2400" b="1" dirty="0">
              <a:latin typeface="Times" panose="02020603050405020304" pitchFamily="18" charset="0"/>
            </a:endParaRPr>
          </a:p>
          <a:p>
            <a:pPr eaLnBrk="1" hangingPunct="1"/>
            <a:endParaRPr lang="en-GB" altLang="en-US" sz="2400" b="1" dirty="0"/>
          </a:p>
        </p:txBody>
      </p:sp>
      <p:pic>
        <p:nvPicPr>
          <p:cNvPr id="177158" name="Picture 2054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9" y="3736976"/>
            <a:ext cx="640873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0" name="Text Box 2056"/>
          <p:cNvSpPr txBox="1">
            <a:spLocks noChangeArrowheads="1"/>
          </p:cNvSpPr>
          <p:nvPr/>
        </p:nvSpPr>
        <p:spPr bwMode="auto">
          <a:xfrm>
            <a:off x="1866900" y="5786439"/>
            <a:ext cx="8458200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800" dirty="0">
                <a:latin typeface="+mj-lt"/>
              </a:rPr>
              <a:t>Cartesian product and Selection can be reduced to a single operation called a </a:t>
            </a:r>
            <a:r>
              <a:rPr lang="en-GB" sz="2800" i="1" dirty="0">
                <a:latin typeface="+mj-lt"/>
              </a:rPr>
              <a:t>Join</a:t>
            </a:r>
            <a:r>
              <a:rPr lang="en-GB" sz="2800" dirty="0">
                <a:latin typeface="+mj-lt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385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Join Operations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90688"/>
            <a:ext cx="8305800" cy="427513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Join is a derivative of Cartesian product.</a:t>
            </a:r>
          </a:p>
          <a:p>
            <a:pPr eaLnBrk="1" hangingPunct="1"/>
            <a:r>
              <a:rPr lang="en-GB" altLang="en-US" dirty="0">
                <a:latin typeface="+mj-lt"/>
              </a:rPr>
              <a:t>Equivalent to performing a Selection, using join predicate as selection formula, over Cartesian product of the two operand relations. </a:t>
            </a:r>
          </a:p>
          <a:p>
            <a:pPr eaLnBrk="1" hangingPunct="1"/>
            <a:r>
              <a:rPr lang="en-GB" altLang="en-US" dirty="0">
                <a:latin typeface="+mj-lt"/>
              </a:rPr>
              <a:t>One of the most difficult operations to implement efficiently in an RDBMS and one reason why RDBMSs have intrinsic performance problems.</a:t>
            </a:r>
          </a:p>
        </p:txBody>
      </p:sp>
    </p:spTree>
    <p:extLst>
      <p:ext uri="{BB962C8B-B14F-4D97-AF65-F5344CB8AC3E}">
        <p14:creationId xmlns:p14="http://schemas.microsoft.com/office/powerpoint/2010/main" val="42702558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4794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Join Operations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208213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Various forms of join operation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Theta join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Equijoin (a particular type of Theta join)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Natural join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Outer join</a:t>
            </a:r>
          </a:p>
          <a:p>
            <a:pPr lvl="1" eaLnBrk="1" hangingPunct="1"/>
            <a:r>
              <a:rPr lang="en-GB" altLang="en-US" sz="2800" dirty="0" err="1">
                <a:latin typeface="+mj-lt"/>
              </a:rPr>
              <a:t>Semijoin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4373875"/>
      </p:ext>
    </p:extLst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Joins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5999" y="1524000"/>
            <a:ext cx="9186863" cy="4205288"/>
          </a:xfrm>
          <a:noFill/>
          <a:ln/>
        </p:spPr>
        <p:txBody>
          <a:bodyPr>
            <a:noAutofit/>
          </a:bodyPr>
          <a:lstStyle/>
          <a:p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Condition Join</a:t>
            </a:r>
            <a:r>
              <a:rPr lang="en-US" altLang="en-US" dirty="0">
                <a:latin typeface="+mj-lt"/>
              </a:rPr>
              <a:t>:   R     </a:t>
            </a:r>
            <a:r>
              <a:rPr lang="en-US" altLang="en-US" baseline="-25000" dirty="0">
                <a:latin typeface="+mj-lt"/>
              </a:rPr>
              <a:t>C </a:t>
            </a:r>
            <a:r>
              <a:rPr lang="en-US" altLang="en-US" dirty="0">
                <a:latin typeface="+mj-lt"/>
              </a:rPr>
              <a:t>S =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+mj-lt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 (R  S)</a:t>
            </a: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i="1" dirty="0">
                <a:latin typeface="+mj-lt"/>
              </a:rPr>
              <a:t>		S1      </a:t>
            </a:r>
            <a:r>
              <a:rPr lang="en-US" altLang="en-US" i="1" baseline="-25000" dirty="0">
                <a:latin typeface="+mj-lt"/>
              </a:rPr>
              <a:t>S1.sid &lt; R1.sid</a:t>
            </a:r>
            <a:r>
              <a:rPr lang="en-US" altLang="en-US" i="1" dirty="0">
                <a:latin typeface="+mj-lt"/>
              </a:rPr>
              <a:t>  R1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Result schema </a:t>
            </a:r>
            <a:r>
              <a:rPr lang="en-US" altLang="en-US" dirty="0">
                <a:latin typeface="+mj-lt"/>
              </a:rPr>
              <a:t>same as that of cross-product.</a:t>
            </a:r>
          </a:p>
          <a:p>
            <a:r>
              <a:rPr lang="en-US" altLang="en-US" dirty="0">
                <a:latin typeface="+mj-lt"/>
              </a:rPr>
              <a:t>Fewer tuples than cross-product, might be able to compute more efficiently</a:t>
            </a:r>
          </a:p>
          <a:p>
            <a:r>
              <a:rPr lang="en-US" altLang="en-US" dirty="0">
                <a:latin typeface="+mj-lt"/>
              </a:rPr>
              <a:t>Sometimes called a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theta-join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  </a:t>
            </a:r>
          </a:p>
        </p:txBody>
      </p:sp>
      <p:graphicFrame>
        <p:nvGraphicFramePr>
          <p:cNvPr id="24583" name="Object 7"/>
          <p:cNvGraphicFramePr>
            <a:graphicFrameLocks/>
          </p:cNvGraphicFramePr>
          <p:nvPr/>
        </p:nvGraphicFramePr>
        <p:xfrm>
          <a:off x="2209800" y="2346325"/>
          <a:ext cx="8229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Document" r:id="rId3" imgW="8583480" imgH="1625400" progId="Word.Document.6">
                  <p:embed/>
                </p:oleObj>
              </mc:Choice>
              <mc:Fallback>
                <p:oleObj name="Document" r:id="rId3" imgW="8583480" imgH="162540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6325"/>
                        <a:ext cx="82296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518722"/>
              </p:ext>
            </p:extLst>
          </p:nvPr>
        </p:nvGraphicFramePr>
        <p:xfrm>
          <a:off x="3581400" y="4049713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5" imgW="7507080" imgH="768240" progId="Equation.2">
                  <p:embed/>
                </p:oleObj>
              </mc:Choice>
              <mc:Fallback>
                <p:oleObj name="Equation" r:id="rId5" imgW="7507080" imgH="7682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725" t="-9581" r="29411" b="42516"/>
                      <a:stretch>
                        <a:fillRect/>
                      </a:stretch>
                    </p:blipFill>
                    <p:spPr bwMode="auto">
                      <a:xfrm>
                        <a:off x="3581400" y="4049713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888873"/>
              </p:ext>
            </p:extLst>
          </p:nvPr>
        </p:nvGraphicFramePr>
        <p:xfrm>
          <a:off x="5081587" y="1485106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7" imgW="7507080" imgH="768240" progId="Equation.3">
                  <p:embed/>
                </p:oleObj>
              </mc:Choice>
              <mc:Fallback>
                <p:oleObj name="Equation" r:id="rId7" imgW="7507080" imgH="768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725" t="-9581" r="29411" b="42516"/>
                      <a:stretch>
                        <a:fillRect/>
                      </a:stretch>
                    </p:blipFill>
                    <p:spPr bwMode="auto">
                      <a:xfrm>
                        <a:off x="5081587" y="1485106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641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dirty="0">
                <a:solidFill>
                  <a:srgbClr val="CD0000"/>
                </a:solidFill>
              </a:rPr>
              <a:t>Relational algebra and relational calculus</a:t>
            </a:r>
            <a:endParaRPr lang="en-US" alt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38249" y="1793081"/>
            <a:ext cx="9034463" cy="40767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latin typeface="+mj-lt"/>
              </a:rPr>
              <a:t>Two mathematical Query Languages form the basis for “real” languages (e.g. SQL), and for implementation: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Relational Algebra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dirty="0">
                <a:latin typeface="+mj-lt"/>
              </a:rPr>
              <a:t>More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operational, </a:t>
            </a:r>
            <a:r>
              <a:rPr lang="en-US" altLang="en-US" dirty="0">
                <a:latin typeface="+mj-lt"/>
              </a:rPr>
              <a:t>very useful for representing execution plans.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CD0000"/>
                </a:solidFill>
                <a:latin typeface="+mj-lt"/>
              </a:rPr>
              <a:t>Relational Calculus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:   </a:t>
            </a:r>
            <a:r>
              <a:rPr lang="en-US" altLang="en-US" dirty="0">
                <a:latin typeface="+mj-lt"/>
              </a:rPr>
              <a:t>Lets users describe what they want, rather than how to compute it.  (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Non-operational,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declarative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</a:t>
            </a:r>
            <a:r>
              <a:rPr lang="en-US" altLang="en-US" dirty="0">
                <a:latin typeface="+mj-lt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71007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423863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just"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Theta join (</a:t>
            </a:r>
            <a:r>
              <a:rPr lang="en-GB" sz="4000" dirty="0">
                <a:solidFill>
                  <a:srgbClr val="CD0000"/>
                </a:solidFill>
                <a:sym typeface="Symbol" pitchFamily="18" charset="2"/>
              </a:rPr>
              <a:t></a:t>
            </a:r>
            <a:r>
              <a:rPr lang="en-GB" sz="4000" dirty="0">
                <a:solidFill>
                  <a:srgbClr val="CD0000"/>
                </a:solidFill>
              </a:rPr>
              <a:t>-join)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606550" y="1797052"/>
            <a:ext cx="90805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      </a:t>
            </a:r>
            <a:r>
              <a:rPr lang="en-GB" altLang="en-US" baseline="-20000" dirty="0">
                <a:latin typeface="+mj-lt"/>
              </a:rPr>
              <a:t>F</a:t>
            </a:r>
            <a:r>
              <a:rPr lang="en-GB" altLang="en-US" dirty="0">
                <a:latin typeface="+mj-lt"/>
              </a:rPr>
              <a:t>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that contains tuples satisfying the predicate F from the Cartesian product of R and S. 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The predicate F is of the form R.a</a:t>
            </a:r>
            <a:r>
              <a:rPr lang="en-GB" altLang="en-US" sz="2800" baseline="-20000" dirty="0">
                <a:latin typeface="+mj-lt"/>
              </a:rPr>
              <a:t>i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</a:t>
            </a:r>
            <a:r>
              <a:rPr lang="en-GB" altLang="en-US" sz="2800" dirty="0">
                <a:latin typeface="+mj-lt"/>
              </a:rPr>
              <a:t> S.b</a:t>
            </a:r>
            <a:r>
              <a:rPr lang="en-GB" altLang="en-US" sz="2800" baseline="-20000" dirty="0">
                <a:latin typeface="+mj-lt"/>
              </a:rPr>
              <a:t>i</a:t>
            </a:r>
            <a:r>
              <a:rPr lang="en-GB" altLang="en-US" sz="2800" dirty="0">
                <a:latin typeface="+mj-lt"/>
              </a:rPr>
              <a:t> where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</a:t>
            </a:r>
            <a:r>
              <a:rPr lang="en-GB" altLang="en-US" sz="2800" dirty="0">
                <a:latin typeface="+mj-lt"/>
              </a:rPr>
              <a:t> may be one of the comparison operators (&lt;,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</a:t>
            </a:r>
            <a:r>
              <a:rPr lang="en-GB" altLang="en-US" sz="2800" dirty="0">
                <a:latin typeface="+mj-lt"/>
              </a:rPr>
              <a:t>, &gt;,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</a:t>
            </a:r>
            <a:r>
              <a:rPr lang="en-GB" altLang="en-US" sz="2800" dirty="0">
                <a:latin typeface="+mj-lt"/>
              </a:rPr>
              <a:t>, =, </a:t>
            </a:r>
            <a:r>
              <a:rPr lang="en-GB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GB" altLang="en-US" sz="2800" dirty="0">
                <a:latin typeface="+mj-lt"/>
              </a:rPr>
              <a:t>).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2247900" y="1928814"/>
            <a:ext cx="304800" cy="244475"/>
            <a:chOff x="2448" y="9360"/>
            <a:chExt cx="288" cy="144"/>
          </a:xfrm>
        </p:grpSpPr>
        <p:sp>
          <p:nvSpPr>
            <p:cNvPr id="57351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6550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249238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Theta join (</a:t>
            </a:r>
            <a:r>
              <a:rPr lang="en-GB" sz="4000" dirty="0">
                <a:solidFill>
                  <a:srgbClr val="CD0000"/>
                </a:solidFill>
                <a:sym typeface="Symbol" pitchFamily="18" charset="2"/>
              </a:rPr>
              <a:t></a:t>
            </a:r>
            <a:r>
              <a:rPr lang="en-GB" sz="4000" dirty="0">
                <a:solidFill>
                  <a:srgbClr val="CD0000"/>
                </a:solidFill>
              </a:rPr>
              <a:t>-join)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74801"/>
            <a:ext cx="8534400" cy="1981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</a:pPr>
            <a:r>
              <a:rPr lang="en-GB" altLang="en-US" dirty="0">
                <a:latin typeface="+mj-lt"/>
              </a:rPr>
              <a:t>Can rewrite Theta join using basic Selection and Cartesian product operations.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GB" altLang="en-US" b="1" dirty="0"/>
              <a:t>	</a:t>
            </a:r>
          </a:p>
          <a:p>
            <a:pPr lvl="2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R      </a:t>
            </a:r>
            <a:r>
              <a:rPr lang="en-GB" altLang="en-US" sz="2800" baseline="-14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S =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(R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</a:t>
            </a:r>
            <a:r>
              <a:rPr lang="en-GB" altLang="en-US" sz="2800" dirty="0">
                <a:latin typeface="+mj-lt"/>
              </a:rPr>
              <a:t> S)</a:t>
            </a:r>
            <a:endParaRPr lang="en-GB" altLang="en-US" dirty="0">
              <a:latin typeface="+mj-lt"/>
            </a:endParaRP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287713" y="2778126"/>
            <a:ext cx="304800" cy="244475"/>
            <a:chOff x="2448" y="9360"/>
            <a:chExt cx="288" cy="144"/>
          </a:xfrm>
        </p:grpSpPr>
        <p:sp>
          <p:nvSpPr>
            <p:cNvPr id="58376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981200" y="3898901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GB" altLang="en-US" sz="2800" dirty="0">
                <a:latin typeface="+mj-lt"/>
              </a:rPr>
              <a:t>Degree of a Theta join is sum of degrees of the operand relations R and S. If predicate F contains only equality (=), the term </a:t>
            </a:r>
            <a:r>
              <a:rPr lang="en-GB" altLang="en-US" sz="2800" i="1" dirty="0">
                <a:latin typeface="+mj-lt"/>
              </a:rPr>
              <a:t>Equijoin</a:t>
            </a:r>
            <a:r>
              <a:rPr lang="en-GB" altLang="en-US" sz="2800" dirty="0">
                <a:latin typeface="+mj-lt"/>
              </a:rPr>
              <a:t> is used. </a:t>
            </a:r>
          </a:p>
        </p:txBody>
      </p:sp>
    </p:spTree>
    <p:extLst>
      <p:ext uri="{BB962C8B-B14F-4D97-AF65-F5344CB8AC3E}">
        <p14:creationId xmlns:p14="http://schemas.microsoft.com/office/powerpoint/2010/main" val="36591372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Equijoin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587500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clientNo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fName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lName</a:t>
            </a:r>
            <a:r>
              <a:rPr lang="en-GB" altLang="en-US" sz="2800" dirty="0">
                <a:latin typeface="+mj-lt"/>
              </a:rPr>
              <a:t>(Client))      </a:t>
            </a:r>
            <a:r>
              <a:rPr lang="en-GB" altLang="en-US" sz="2800" baseline="-14000" dirty="0" err="1">
                <a:latin typeface="+mj-lt"/>
              </a:rPr>
              <a:t>Client.clientNo</a:t>
            </a:r>
            <a:r>
              <a:rPr lang="en-GB" altLang="en-US" sz="2800" baseline="-14000" dirty="0">
                <a:latin typeface="+mj-lt"/>
              </a:rPr>
              <a:t> = </a:t>
            </a:r>
            <a:r>
              <a:rPr lang="en-GB" altLang="en-US" sz="2800" baseline="-14000" dirty="0" err="1">
                <a:latin typeface="+mj-lt"/>
              </a:rPr>
              <a:t>Viewing.clientNo</a:t>
            </a:r>
            <a:r>
              <a:rPr lang="en-GB" altLang="en-US" sz="2800" baseline="-14000" dirty="0">
                <a:latin typeface="+mj-lt"/>
              </a:rPr>
              <a:t>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clientNo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baseline="-14000" dirty="0">
                <a:latin typeface="+mj-lt"/>
              </a:rPr>
              <a:t>, comment</a:t>
            </a:r>
            <a:r>
              <a:rPr lang="en-GB" altLang="en-US" sz="2800" dirty="0">
                <a:latin typeface="+mj-lt"/>
              </a:rPr>
              <a:t>(Viewing))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9348788" y="2911475"/>
            <a:ext cx="304800" cy="244475"/>
            <a:chOff x="2448" y="9360"/>
            <a:chExt cx="288" cy="144"/>
          </a:xfrm>
        </p:grpSpPr>
        <p:sp>
          <p:nvSpPr>
            <p:cNvPr id="59400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9163" name="Picture 11" descr="DS3-Figure 04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644900"/>
            <a:ext cx="69342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740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Natural join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638300" y="2124075"/>
            <a:ext cx="8382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     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An Equijoin of the two relations R and S over all common attributes </a:t>
            </a:r>
            <a:r>
              <a:rPr lang="en-GB" altLang="en-US" sz="2800" i="1" dirty="0">
                <a:latin typeface="+mj-lt"/>
              </a:rPr>
              <a:t>x</a:t>
            </a:r>
            <a:r>
              <a:rPr lang="en-GB" altLang="en-US" sz="2800" dirty="0">
                <a:latin typeface="+mj-lt"/>
              </a:rPr>
              <a:t>. One occurrence of each common attribute is eliminated from the result.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219325" y="2255839"/>
            <a:ext cx="304800" cy="244475"/>
            <a:chOff x="2448" y="9360"/>
            <a:chExt cx="288" cy="144"/>
          </a:xfrm>
        </p:grpSpPr>
        <p:sp>
          <p:nvSpPr>
            <p:cNvPr id="60423" name="Line 5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Line 6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Line 7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8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3142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Natural join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12875"/>
            <a:ext cx="8382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GB" altLang="en-US" dirty="0">
                <a:latin typeface="+mj-lt"/>
              </a:rPr>
              <a:t>List the names and comments of all clients who have viewed a property for rent.</a:t>
            </a:r>
          </a:p>
          <a:p>
            <a:pPr lvl="1" eaLnBrk="1" hangingPunct="1">
              <a:buFontTx/>
              <a:buNone/>
            </a:pPr>
            <a:r>
              <a:rPr lang="en-GB" altLang="en-US" dirty="0">
                <a:latin typeface="+mj-lt"/>
              </a:rPr>
              <a:t>(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err="1">
                <a:latin typeface="+mj-lt"/>
              </a:rPr>
              <a:t>clientNo</a:t>
            </a:r>
            <a:r>
              <a:rPr lang="en-GB" altLang="en-US" baseline="-14000" dirty="0">
                <a:latin typeface="+mj-lt"/>
              </a:rPr>
              <a:t>, </a:t>
            </a:r>
            <a:r>
              <a:rPr lang="en-GB" altLang="en-US" baseline="-14000" dirty="0" err="1">
                <a:latin typeface="+mj-lt"/>
              </a:rPr>
              <a:t>fName</a:t>
            </a:r>
            <a:r>
              <a:rPr lang="en-GB" altLang="en-US" baseline="-14000" dirty="0">
                <a:latin typeface="+mj-lt"/>
              </a:rPr>
              <a:t>, </a:t>
            </a:r>
            <a:r>
              <a:rPr lang="en-GB" altLang="en-US" baseline="-14000" dirty="0" err="1">
                <a:latin typeface="+mj-lt"/>
              </a:rPr>
              <a:t>lName</a:t>
            </a:r>
            <a:r>
              <a:rPr lang="en-GB" altLang="en-US" dirty="0">
                <a:latin typeface="+mj-lt"/>
              </a:rPr>
              <a:t>(Client))      </a:t>
            </a:r>
          </a:p>
          <a:p>
            <a:pPr lvl="1" eaLnBrk="1" hangingPunct="1">
              <a:buFontTx/>
              <a:buNone/>
            </a:pPr>
            <a:r>
              <a:rPr lang="en-GB" altLang="en-US" baseline="-14000" dirty="0">
                <a:latin typeface="+mj-lt"/>
              </a:rPr>
              <a:t> </a:t>
            </a:r>
            <a:r>
              <a:rPr lang="en-GB" altLang="en-US" dirty="0">
                <a:latin typeface="+mj-lt"/>
              </a:rPr>
              <a:t>(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baseline="-14000" dirty="0" err="1">
                <a:latin typeface="+mj-lt"/>
              </a:rPr>
              <a:t>clientNo</a:t>
            </a:r>
            <a:r>
              <a:rPr lang="en-GB" altLang="en-US" baseline="-14000" dirty="0">
                <a:latin typeface="+mj-lt"/>
              </a:rPr>
              <a:t>, </a:t>
            </a:r>
            <a:r>
              <a:rPr lang="en-GB" altLang="en-US" baseline="-14000" dirty="0" err="1">
                <a:latin typeface="+mj-lt"/>
              </a:rPr>
              <a:t>propertyNo</a:t>
            </a:r>
            <a:r>
              <a:rPr lang="en-GB" altLang="en-US" baseline="-14000" dirty="0">
                <a:latin typeface="+mj-lt"/>
              </a:rPr>
              <a:t>, comment</a:t>
            </a:r>
            <a:r>
              <a:rPr lang="en-GB" altLang="en-US" dirty="0">
                <a:latin typeface="+mj-lt"/>
              </a:rPr>
              <a:t>(Viewing))</a:t>
            </a:r>
          </a:p>
        </p:txBody>
      </p: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6096000" y="2493963"/>
            <a:ext cx="304800" cy="244475"/>
            <a:chOff x="2448" y="9360"/>
            <a:chExt cx="288" cy="144"/>
          </a:xfrm>
        </p:grpSpPr>
        <p:sp>
          <p:nvSpPr>
            <p:cNvPr id="61448" name="Line 10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11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2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3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8191" name="Picture 15" descr="DS3-Figure 04-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1"/>
            <a:ext cx="6237288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9180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Outer join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690688"/>
            <a:ext cx="7727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To display rows in the result that do not have matching values in the join column, use Outer join.</a:t>
            </a:r>
          </a:p>
          <a:p>
            <a:pPr eaLnBrk="1" hangingPunct="1"/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R      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(Left) outer join is join in which tuples from R that do not have matching values in common columns of S are also included in result relation.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413000" y="3220244"/>
            <a:ext cx="304800" cy="242888"/>
            <a:chOff x="1568" y="8789"/>
            <a:chExt cx="313" cy="144"/>
          </a:xfrm>
        </p:grpSpPr>
        <p:sp>
          <p:nvSpPr>
            <p:cNvPr id="62471" name="Line 5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2" name="Line 6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3" name="Line 7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Line 8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Line 9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3349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Left Outer join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90687"/>
            <a:ext cx="7727950" cy="36925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Produce a status report on property viewings.</a:t>
            </a:r>
            <a:endParaRPr lang="en-GB" altLang="en-US" i="1" dirty="0">
              <a:latin typeface="+mj-lt"/>
            </a:endParaRPr>
          </a:p>
          <a:p>
            <a:pPr lvl="1" eaLnBrk="1" hangingPunct="1">
              <a:lnSpc>
                <a:spcPct val="10000"/>
              </a:lnSpc>
            </a:pPr>
            <a:endParaRPr lang="en-GB" altLang="en-US" sz="2800" i="1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baseline="-14000" dirty="0">
                <a:latin typeface="+mj-lt"/>
              </a:rPr>
              <a:t>, street, city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       </a:t>
            </a: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 Viewing</a:t>
            </a:r>
          </a:p>
        </p:txBody>
      </p:sp>
      <p:grpSp>
        <p:nvGrpSpPr>
          <p:cNvPr id="179210" name="Group 10"/>
          <p:cNvGrpSpPr>
            <a:grpSpLocks/>
          </p:cNvGrpSpPr>
          <p:nvPr/>
        </p:nvGrpSpPr>
        <p:grpSpPr bwMode="auto">
          <a:xfrm>
            <a:off x="8305800" y="2492375"/>
            <a:ext cx="304800" cy="242888"/>
            <a:chOff x="1568" y="8789"/>
            <a:chExt cx="313" cy="144"/>
          </a:xfrm>
        </p:grpSpPr>
        <p:sp>
          <p:nvSpPr>
            <p:cNvPr id="63496" name="Line 11"/>
            <p:cNvSpPr>
              <a:spLocks noChangeShapeType="1"/>
            </p:cNvSpPr>
            <p:nvPr/>
          </p:nvSpPr>
          <p:spPr bwMode="auto">
            <a:xfrm>
              <a:off x="1881" y="878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12"/>
            <p:cNvSpPr>
              <a:spLocks noChangeShapeType="1"/>
            </p:cNvSpPr>
            <p:nvPr/>
          </p:nvSpPr>
          <p:spPr bwMode="auto">
            <a:xfrm flipV="1"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13"/>
            <p:cNvSpPr>
              <a:spLocks noChangeShapeType="1"/>
            </p:cNvSpPr>
            <p:nvPr/>
          </p:nvSpPr>
          <p:spPr bwMode="auto">
            <a:xfrm>
              <a:off x="1653" y="8789"/>
              <a:ext cx="22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14"/>
            <p:cNvSpPr>
              <a:spLocks noChangeShapeType="1"/>
            </p:cNvSpPr>
            <p:nvPr/>
          </p:nvSpPr>
          <p:spPr bwMode="auto">
            <a:xfrm flipH="1">
              <a:off x="1568" y="8790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5"/>
            <p:cNvSpPr>
              <a:spLocks noChangeShapeType="1"/>
            </p:cNvSpPr>
            <p:nvPr/>
          </p:nvSpPr>
          <p:spPr bwMode="auto">
            <a:xfrm flipH="1">
              <a:off x="1568" y="893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9217" name="Picture 17" descr="DS3-Figure 04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1" y="3357564"/>
            <a:ext cx="7021513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84798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 err="1">
                <a:solidFill>
                  <a:srgbClr val="CD0000"/>
                </a:solidFill>
              </a:rPr>
              <a:t>Semijoin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627009"/>
            <a:ext cx="8763000" cy="1676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    </a:t>
            </a:r>
            <a:r>
              <a:rPr lang="en-GB" altLang="en-US" baseline="-14000" dirty="0">
                <a:latin typeface="+mj-lt"/>
              </a:rPr>
              <a:t>F </a:t>
            </a:r>
            <a:r>
              <a:rPr lang="en-GB" altLang="en-US" dirty="0">
                <a:latin typeface="+mj-lt"/>
              </a:rPr>
              <a:t>S	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that contains the tuples of R that participate in the join of R with S.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743200" y="1557338"/>
            <a:ext cx="228600" cy="241300"/>
            <a:chOff x="2685" y="8520"/>
            <a:chExt cx="170" cy="142"/>
          </a:xfrm>
        </p:grpSpPr>
        <p:sp>
          <p:nvSpPr>
            <p:cNvPr id="64529" name="Line 5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6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7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905000" y="3598863"/>
            <a:ext cx="8763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l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GB" altLang="en-US" sz="2800" dirty="0">
                <a:latin typeface="+mj-lt"/>
              </a:rPr>
              <a:t>Can rewrite </a:t>
            </a:r>
            <a:r>
              <a:rPr lang="en-GB" altLang="en-US" sz="2800" dirty="0" err="1">
                <a:latin typeface="+mj-lt"/>
              </a:rPr>
              <a:t>Semijoin</a:t>
            </a:r>
            <a:r>
              <a:rPr lang="en-GB" altLang="en-US" sz="2800" dirty="0">
                <a:latin typeface="+mj-lt"/>
              </a:rPr>
              <a:t> using Projection and Join:</a:t>
            </a:r>
          </a:p>
          <a:p>
            <a:pPr lvl="1" algn="l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lang="en-GB" altLang="en-US" sz="2800" dirty="0">
              <a:latin typeface="+mj-lt"/>
            </a:endParaRPr>
          </a:p>
          <a:p>
            <a:pPr lvl="1" algn="l">
              <a:spcBef>
                <a:spcPct val="20000"/>
              </a:spcBef>
              <a:buClr>
                <a:schemeClr val="tx1"/>
              </a:buClr>
            </a:pPr>
            <a:r>
              <a:rPr lang="en-GB" altLang="en-US" sz="2800" dirty="0">
                <a:latin typeface="+mj-lt"/>
              </a:rPr>
              <a:t>R    </a:t>
            </a:r>
            <a:r>
              <a:rPr lang="en-GB" altLang="en-US" sz="2800" baseline="-14000" dirty="0">
                <a:latin typeface="+mj-lt"/>
              </a:rPr>
              <a:t>F </a:t>
            </a:r>
            <a:r>
              <a:rPr lang="en-GB" altLang="en-US" sz="2800" dirty="0">
                <a:latin typeface="+mj-lt"/>
              </a:rPr>
              <a:t>S	 =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>
                <a:latin typeface="+mj-lt"/>
              </a:rPr>
              <a:t>A</a:t>
            </a:r>
            <a:r>
              <a:rPr lang="en-GB" altLang="en-US" sz="2800" dirty="0">
                <a:latin typeface="+mj-lt"/>
              </a:rPr>
              <a:t>(R      </a:t>
            </a:r>
            <a:r>
              <a:rPr lang="en-GB" altLang="en-US" sz="2800" baseline="-25000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 S)</a:t>
            </a:r>
          </a:p>
          <a:p>
            <a:pPr lvl="1" algn="l">
              <a:spcBef>
                <a:spcPct val="20000"/>
              </a:spcBef>
              <a:buClr>
                <a:schemeClr val="tx1"/>
              </a:buClr>
            </a:pPr>
            <a:endParaRPr lang="en-GB" altLang="en-US" sz="2800" b="1" dirty="0"/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2850776" y="4582600"/>
            <a:ext cx="228600" cy="241300"/>
            <a:chOff x="2685" y="8520"/>
            <a:chExt cx="170" cy="142"/>
          </a:xfrm>
        </p:grpSpPr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4967288" y="4599704"/>
            <a:ext cx="304800" cy="244475"/>
            <a:chOff x="2448" y="9360"/>
            <a:chExt cx="288" cy="144"/>
          </a:xfrm>
        </p:grpSpPr>
        <p:sp>
          <p:nvSpPr>
            <p:cNvPr id="64522" name="Line 18"/>
            <p:cNvSpPr>
              <a:spLocks noChangeShapeType="1"/>
            </p:cNvSpPr>
            <p:nvPr/>
          </p:nvSpPr>
          <p:spPr bwMode="auto">
            <a:xfrm>
              <a:off x="2448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19"/>
            <p:cNvSpPr>
              <a:spLocks noChangeShapeType="1"/>
            </p:cNvSpPr>
            <p:nvPr/>
          </p:nvSpPr>
          <p:spPr bwMode="auto">
            <a:xfrm>
              <a:off x="2736" y="93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 flipV="1"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21"/>
            <p:cNvSpPr>
              <a:spLocks noChangeShapeType="1"/>
            </p:cNvSpPr>
            <p:nvPr/>
          </p:nvSpPr>
          <p:spPr bwMode="auto">
            <a:xfrm>
              <a:off x="2448" y="9360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4506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9625" y="266699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</a:t>
            </a:r>
            <a:r>
              <a:rPr lang="en-GB" sz="4000" dirty="0" err="1">
                <a:solidFill>
                  <a:srgbClr val="CD0000"/>
                </a:solidFill>
              </a:rPr>
              <a:t>Semijoin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>
          <a:xfrm>
            <a:off x="1905000" y="1412875"/>
            <a:ext cx="87630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List complete details of all staff who work at the branch in Glasgow.</a:t>
            </a:r>
            <a:endParaRPr lang="en-GB" altLang="en-US" i="1" dirty="0">
              <a:latin typeface="+mj-lt"/>
            </a:endParaRP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Staff    </a:t>
            </a:r>
            <a:r>
              <a:rPr lang="en-GB" altLang="en-US" sz="2800" baseline="-25000" dirty="0" err="1">
                <a:latin typeface="+mj-lt"/>
              </a:rPr>
              <a:t>Staff.branchNo</a:t>
            </a:r>
            <a:r>
              <a:rPr lang="en-GB" altLang="en-US" sz="2800" baseline="-25000" dirty="0">
                <a:latin typeface="+mj-lt"/>
              </a:rPr>
              <a:t>=</a:t>
            </a:r>
            <a:r>
              <a:rPr lang="en-GB" altLang="en-US" sz="2800" baseline="-25000" dirty="0" err="1">
                <a:latin typeface="+mj-lt"/>
              </a:rPr>
              <a:t>Branch.branchNo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25000" dirty="0">
                <a:latin typeface="+mj-lt"/>
              </a:rPr>
              <a:t>city=‘Glasgow’</a:t>
            </a:r>
            <a:r>
              <a:rPr lang="en-GB" altLang="en-US" sz="2800" dirty="0">
                <a:latin typeface="+mj-lt"/>
              </a:rPr>
              <a:t>(Branch))</a:t>
            </a:r>
          </a:p>
        </p:txBody>
      </p:sp>
      <p:grpSp>
        <p:nvGrpSpPr>
          <p:cNvPr id="180232" name="Group 1032"/>
          <p:cNvGrpSpPr>
            <a:grpSpLocks/>
          </p:cNvGrpSpPr>
          <p:nvPr/>
        </p:nvGrpSpPr>
        <p:grpSpPr bwMode="auto">
          <a:xfrm>
            <a:off x="3148013" y="2705457"/>
            <a:ext cx="228600" cy="241300"/>
            <a:chOff x="2685" y="8520"/>
            <a:chExt cx="170" cy="142"/>
          </a:xfrm>
        </p:grpSpPr>
        <p:sp>
          <p:nvSpPr>
            <p:cNvPr id="65544" name="Line 1033"/>
            <p:cNvSpPr>
              <a:spLocks noChangeShapeType="1"/>
            </p:cNvSpPr>
            <p:nvPr/>
          </p:nvSpPr>
          <p:spPr bwMode="auto">
            <a:xfrm>
              <a:off x="2698" y="8520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Line 1034"/>
            <p:cNvSpPr>
              <a:spLocks noChangeShapeType="1"/>
            </p:cNvSpPr>
            <p:nvPr/>
          </p:nvSpPr>
          <p:spPr bwMode="auto">
            <a:xfrm>
              <a:off x="2698" y="8520"/>
              <a:ext cx="157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Line 1035"/>
            <p:cNvSpPr>
              <a:spLocks noChangeShapeType="1"/>
            </p:cNvSpPr>
            <p:nvPr/>
          </p:nvSpPr>
          <p:spPr bwMode="auto">
            <a:xfrm flipV="1">
              <a:off x="2685" y="8580"/>
              <a:ext cx="165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0237" name="Picture 1037" descr="DS3-Figure 04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44900"/>
            <a:ext cx="76962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2978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93687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Division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2875"/>
            <a:ext cx="8305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</a:t>
            </a:r>
            <a:r>
              <a:rPr lang="en-GB" altLang="en-US" dirty="0">
                <a:latin typeface="+mj-lt"/>
              </a:rPr>
              <a:t> S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Defines a relation over the attributes C that consists of set of tuples from R that match combination of </a:t>
            </a:r>
            <a:r>
              <a:rPr lang="en-GB" altLang="en-US" sz="2800" i="1" dirty="0">
                <a:latin typeface="+mj-lt"/>
              </a:rPr>
              <a:t>every</a:t>
            </a:r>
            <a:r>
              <a:rPr lang="en-GB" altLang="en-US" sz="2800" dirty="0">
                <a:latin typeface="+mj-lt"/>
              </a:rPr>
              <a:t> tuple in S.</a:t>
            </a:r>
          </a:p>
          <a:p>
            <a:pPr lvl="1" eaLnBrk="1" hangingPunct="1">
              <a:lnSpc>
                <a:spcPct val="6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Expressed using basic operations: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T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25000" noProof="1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(R)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T</a:t>
            </a:r>
            <a:r>
              <a:rPr lang="en-GB" altLang="en-US" sz="2800" baseline="-25000" noProof="1">
                <a:latin typeface="+mj-lt"/>
              </a:rPr>
              <a:t>2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>
                <a:latin typeface="+mj-lt"/>
              </a:rPr>
              <a:t>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25000" noProof="1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((S X T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) – R)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T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</a:t>
            </a:r>
            <a:r>
              <a:rPr lang="en-GB" altLang="en-US" sz="2800" noProof="1">
                <a:latin typeface="+mj-lt"/>
              </a:rPr>
              <a:t> T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 – T</a:t>
            </a:r>
            <a:r>
              <a:rPr lang="en-GB" altLang="en-US" sz="2800" baseline="-25000" noProof="1">
                <a:latin typeface="+mj-lt"/>
              </a:rPr>
              <a:t>2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2940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  <a:endParaRPr lang="en-US" sz="4000" dirty="0">
              <a:solidFill>
                <a:srgbClr val="CD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Relational algebra operations work on one or more relations to define another relation without changing the original relations.</a:t>
            </a:r>
          </a:p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Both operands and results are relations, so output from one operation can become input to another operation. </a:t>
            </a:r>
          </a:p>
          <a:p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Allows expressions to be nested, just as in arithmetic. This property is called </a:t>
            </a:r>
            <a:r>
              <a:rPr lang="en-GB" altLang="en-US" u="sng" dirty="0">
                <a:latin typeface="+mj-lt"/>
                <a:cs typeface="Simplified Arabic Fixed" panose="02070309020205020404" pitchFamily="49" charset="-78"/>
              </a:rPr>
              <a:t>closure</a:t>
            </a:r>
            <a:r>
              <a:rPr lang="en-GB" altLang="en-US" dirty="0">
                <a:latin typeface="+mj-lt"/>
                <a:cs typeface="Simplified Arabic Fixed" panose="02070309020205020404" pitchFamily="49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80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title"/>
          </p:nvPr>
        </p:nvSpPr>
        <p:spPr>
          <a:xfrm>
            <a:off x="1255714" y="336551"/>
            <a:ext cx="8229600" cy="1104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Expressing A/B Using Basic Operators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46225" y="1497012"/>
            <a:ext cx="9226550" cy="52085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>
                <a:latin typeface="+mj-lt"/>
              </a:rPr>
              <a:t>Division is not essential op; just a useful shorthand.  </a:t>
            </a:r>
          </a:p>
          <a:p>
            <a:pPr lvl="1"/>
            <a:r>
              <a:rPr lang="en-US" altLang="en-US" dirty="0">
                <a:latin typeface="+mj-lt"/>
              </a:rPr>
              <a:t>(Also true of joins, but joins are so common that systems implement joins specially.)</a:t>
            </a:r>
          </a:p>
          <a:p>
            <a:r>
              <a:rPr lang="en-US" altLang="en-US" i="1" dirty="0">
                <a:solidFill>
                  <a:srgbClr val="CD0000"/>
                </a:solidFill>
                <a:latin typeface="+mj-lt"/>
              </a:rPr>
              <a:t>Idea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dirty="0">
                <a:latin typeface="+mj-lt"/>
              </a:rPr>
              <a:t>For </a:t>
            </a:r>
            <a:r>
              <a:rPr lang="en-US" altLang="en-US" i="1" dirty="0">
                <a:latin typeface="+mj-lt"/>
              </a:rPr>
              <a:t>A/B</a:t>
            </a:r>
            <a:r>
              <a:rPr lang="en-US" altLang="en-US" dirty="0">
                <a:latin typeface="+mj-lt"/>
              </a:rPr>
              <a:t>, compute all </a:t>
            </a:r>
            <a:r>
              <a:rPr lang="en-US" altLang="en-US" i="1" dirty="0">
                <a:latin typeface="+mj-lt"/>
              </a:rPr>
              <a:t>x</a:t>
            </a:r>
            <a:r>
              <a:rPr lang="en-US" altLang="en-US" dirty="0">
                <a:latin typeface="+mj-lt"/>
              </a:rPr>
              <a:t> values that are not `disqualified’ by some </a:t>
            </a:r>
            <a:r>
              <a:rPr lang="en-US" altLang="en-US" i="1" dirty="0">
                <a:latin typeface="+mj-lt"/>
              </a:rPr>
              <a:t>y</a:t>
            </a:r>
            <a:r>
              <a:rPr lang="en-US" altLang="en-US" dirty="0">
                <a:latin typeface="+mj-lt"/>
              </a:rPr>
              <a:t> value in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.</a:t>
            </a:r>
          </a:p>
          <a:p>
            <a:pPr lvl="1"/>
            <a:r>
              <a:rPr lang="en-US" altLang="en-US" i="1" dirty="0">
                <a:latin typeface="+mj-lt"/>
              </a:rPr>
              <a:t>x</a:t>
            </a:r>
            <a:r>
              <a:rPr lang="en-US" altLang="en-US" dirty="0">
                <a:latin typeface="+mj-lt"/>
              </a:rPr>
              <a:t> value is </a:t>
            </a:r>
            <a:r>
              <a:rPr lang="en-US" altLang="en-US" i="1" dirty="0">
                <a:latin typeface="+mj-lt"/>
              </a:rPr>
              <a:t>disqualified</a:t>
            </a:r>
            <a:r>
              <a:rPr lang="en-US" altLang="en-US" dirty="0">
                <a:latin typeface="+mj-lt"/>
              </a:rPr>
              <a:t> if by attaching </a:t>
            </a:r>
            <a:r>
              <a:rPr lang="en-US" altLang="en-US" i="1" dirty="0">
                <a:latin typeface="+mj-lt"/>
              </a:rPr>
              <a:t>y </a:t>
            </a:r>
            <a:r>
              <a:rPr lang="en-US" altLang="en-US" dirty="0">
                <a:latin typeface="+mj-lt"/>
              </a:rPr>
              <a:t>value from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, we obtain an </a:t>
            </a:r>
            <a:r>
              <a:rPr lang="en-US" altLang="en-US" i="1" dirty="0" err="1">
                <a:latin typeface="+mj-lt"/>
              </a:rPr>
              <a:t>xy</a:t>
            </a:r>
            <a:r>
              <a:rPr lang="en-US" altLang="en-US" dirty="0">
                <a:latin typeface="+mj-lt"/>
              </a:rPr>
              <a:t> tuple that is not in </a:t>
            </a:r>
            <a:r>
              <a:rPr lang="en-US" altLang="en-US" i="1" dirty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>
              <a:latin typeface="+mj-lt"/>
            </a:endParaRPr>
          </a:p>
        </p:txBody>
      </p:sp>
      <p:grpSp>
        <p:nvGrpSpPr>
          <p:cNvPr id="241670" name="Group 6"/>
          <p:cNvGrpSpPr>
            <a:grpSpLocks/>
          </p:cNvGrpSpPr>
          <p:nvPr/>
        </p:nvGrpSpPr>
        <p:grpSpPr bwMode="auto">
          <a:xfrm>
            <a:off x="2271713" y="5167313"/>
            <a:ext cx="7213600" cy="622300"/>
            <a:chOff x="471" y="3255"/>
            <a:chExt cx="4544" cy="392"/>
          </a:xfrm>
        </p:grpSpPr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471" y="3255"/>
              <a:ext cx="224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lvl="1" algn="l">
                <a:spcBef>
                  <a:spcPct val="20000"/>
                </a:spcBef>
              </a:pPr>
              <a:r>
                <a:rPr lang="en-US" altLang="en-US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Disqualified </a:t>
              </a:r>
              <a:r>
                <a:rPr lang="en-US" altLang="en-US" sz="2400" i="1">
                  <a:solidFill>
                    <a:schemeClr val="tx2"/>
                  </a:solidFill>
                  <a:latin typeface="Book Antiqua" panose="02040602050305030304" pitchFamily="18" charset="0"/>
                </a:rPr>
                <a:t>x</a:t>
              </a:r>
              <a:r>
                <a:rPr lang="en-US" altLang="en-US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 values:</a:t>
              </a:r>
            </a:p>
          </p:txBody>
        </p:sp>
        <p:graphicFrame>
          <p:nvGraphicFramePr>
            <p:cNvPr id="241672" name="Object 8"/>
            <p:cNvGraphicFramePr>
              <a:graphicFrameLocks/>
            </p:cNvGraphicFramePr>
            <p:nvPr/>
          </p:nvGraphicFramePr>
          <p:xfrm>
            <a:off x="3230" y="3317"/>
            <a:ext cx="178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name="Equation" r:id="rId3" imgW="2844720" imgH="533160" progId="Equation.3">
                    <p:embed/>
                  </p:oleObj>
                </mc:Choice>
                <mc:Fallback>
                  <p:oleObj name="Equation" r:id="rId3" imgW="2844720" imgH="5331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3317"/>
                          <a:ext cx="178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1673" name="Group 9"/>
          <p:cNvGrpSpPr>
            <a:grpSpLocks/>
          </p:cNvGrpSpPr>
          <p:nvPr/>
        </p:nvGrpSpPr>
        <p:grpSpPr bwMode="auto">
          <a:xfrm>
            <a:off x="2881313" y="5775326"/>
            <a:ext cx="6069012" cy="715963"/>
            <a:chOff x="855" y="3638"/>
            <a:chExt cx="3823" cy="451"/>
          </a:xfrm>
        </p:grpSpPr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855" y="3658"/>
              <a:ext cx="5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400">
                  <a:latin typeface="Book Antiqua" panose="02040602050305030304" pitchFamily="18" charset="0"/>
                </a:rPr>
                <a:t> </a:t>
              </a:r>
              <a:r>
                <a:rPr lang="en-US" altLang="en-US" sz="2800" i="1">
                  <a:solidFill>
                    <a:srgbClr val="008000"/>
                  </a:solidFill>
                  <a:latin typeface="Book Antiqua" panose="02040602050305030304" pitchFamily="18" charset="0"/>
                </a:rPr>
                <a:t>A/B</a:t>
              </a:r>
              <a:r>
                <a:rPr lang="en-US" altLang="en-US" sz="2800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:</a:t>
              </a:r>
            </a:p>
          </p:txBody>
        </p:sp>
        <p:grpSp>
          <p:nvGrpSpPr>
            <p:cNvPr id="241675" name="Group 11"/>
            <p:cNvGrpSpPr>
              <a:grpSpLocks/>
            </p:cNvGrpSpPr>
            <p:nvPr/>
          </p:nvGrpSpPr>
          <p:grpSpPr bwMode="auto">
            <a:xfrm>
              <a:off x="1776" y="3638"/>
              <a:ext cx="2902" cy="451"/>
              <a:chOff x="1776" y="3638"/>
              <a:chExt cx="2902" cy="451"/>
            </a:xfrm>
          </p:grpSpPr>
          <p:graphicFrame>
            <p:nvGraphicFramePr>
              <p:cNvPr id="241676" name="Object 12"/>
              <p:cNvGraphicFramePr>
                <a:graphicFrameLocks/>
              </p:cNvGraphicFramePr>
              <p:nvPr/>
            </p:nvGraphicFramePr>
            <p:xfrm>
              <a:off x="1776" y="3664"/>
              <a:ext cx="1310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5" name="Equation" r:id="rId5" imgW="2093760" imgH="688680" progId="Equation.3">
                      <p:embed/>
                    </p:oleObj>
                  </mc:Choice>
                  <mc:Fallback>
                    <p:oleObj name="Equation" r:id="rId5" imgW="2093760" imgH="68868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664"/>
                            <a:ext cx="1310" cy="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1677" name="Rectangle 13"/>
              <p:cNvSpPr>
                <a:spLocks noChangeArrowheads="1"/>
              </p:cNvSpPr>
              <p:nvPr/>
            </p:nvSpPr>
            <p:spPr bwMode="auto">
              <a:xfrm>
                <a:off x="2774" y="3638"/>
                <a:ext cx="190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4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Disqualified </a:t>
                </a:r>
                <a:r>
                  <a:rPr lang="en-US" altLang="en-US" sz="2400" i="1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x</a:t>
                </a:r>
                <a:r>
                  <a:rPr lang="en-US" altLang="en-US" sz="240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 values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218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38918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Division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866900" y="1468438"/>
            <a:ext cx="84582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Identify all clients who have viewed all properties with three rooms.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clientNo</a:t>
            </a:r>
            <a:r>
              <a:rPr lang="en-GB" altLang="en-US" sz="2800" baseline="-14000" dirty="0">
                <a:latin typeface="+mj-lt"/>
              </a:rPr>
              <a:t>, 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dirty="0">
                <a:latin typeface="+mj-lt"/>
              </a:rPr>
              <a:t>(Viewing))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</a:t>
            </a:r>
            <a:r>
              <a:rPr lang="en-GB" altLang="en-US" sz="2800" dirty="0">
                <a:latin typeface="+mj-lt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</a:t>
            </a:r>
            <a:r>
              <a:rPr lang="en-GB" altLang="en-US" sz="2800" baseline="-14000" dirty="0" err="1">
                <a:latin typeface="+mj-lt"/>
              </a:rPr>
              <a:t>propertyNo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</a:t>
            </a:r>
            <a:r>
              <a:rPr lang="en-GB" altLang="en-US" sz="2800" baseline="-14000" dirty="0">
                <a:latin typeface="+mj-lt"/>
              </a:rPr>
              <a:t>rooms = 3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)))</a:t>
            </a:r>
          </a:p>
        </p:txBody>
      </p:sp>
      <p:pic>
        <p:nvPicPr>
          <p:cNvPr id="96261" name="Picture 5" descr="DS3-Figure 04-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44901"/>
            <a:ext cx="671988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798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Aggregate Operations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27225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baseline="-25000" dirty="0">
                <a:latin typeface="+mj-lt"/>
              </a:rPr>
              <a:t>AL</a:t>
            </a:r>
            <a:r>
              <a:rPr lang="en-US" altLang="en-US" dirty="0">
                <a:latin typeface="+mj-lt"/>
              </a:rPr>
              <a:t>(R) </a:t>
            </a:r>
            <a:r>
              <a:rPr lang="en-GB" altLang="en-US" dirty="0">
                <a:latin typeface="+mj-lt"/>
              </a:rPr>
              <a:t>	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Applies aggregate function list, AL, to R to define a relation over the aggregate list. 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AL contains one or more (&lt;</a:t>
            </a:r>
            <a:r>
              <a:rPr lang="en-US" altLang="en-US" sz="2800" dirty="0" err="1">
                <a:latin typeface="+mj-lt"/>
              </a:rPr>
              <a:t>aggregate_function</a:t>
            </a:r>
            <a:r>
              <a:rPr lang="en-US" altLang="en-US" sz="2800" dirty="0">
                <a:latin typeface="+mj-lt"/>
              </a:rPr>
              <a:t>&gt;, &lt;attribute&gt;) pairs </a:t>
            </a:r>
            <a:r>
              <a:rPr lang="en-GB" altLang="en-US" sz="2800" dirty="0">
                <a:latin typeface="+mj-lt"/>
              </a:rPr>
              <a:t>.</a:t>
            </a:r>
          </a:p>
          <a:p>
            <a:pPr eaLnBrk="1" hangingPunct="1"/>
            <a:r>
              <a:rPr lang="en-GB" altLang="en-US" dirty="0">
                <a:latin typeface="+mj-lt"/>
              </a:rPr>
              <a:t>Main aggregate functions are: COUNT, SUM, AVG, MIN, and MAX.</a:t>
            </a:r>
          </a:p>
        </p:txBody>
      </p:sp>
    </p:spTree>
    <p:extLst>
      <p:ext uri="{BB962C8B-B14F-4D97-AF65-F5344CB8AC3E}">
        <p14:creationId xmlns:p14="http://schemas.microsoft.com/office/powerpoint/2010/main" val="38830379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311150"/>
            <a:ext cx="1036320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– Aggregate Operations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6601" y="1706563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How many properties cost more than £350 per month to rent?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</a:t>
            </a:r>
            <a:r>
              <a:rPr lang="en-US" altLang="en-US" sz="2800" baseline="-25000" dirty="0">
                <a:latin typeface="+mj-lt"/>
              </a:rPr>
              <a:t>R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myCount</a:t>
            </a:r>
            <a:r>
              <a:rPr lang="en-US" altLang="en-US" sz="2800" dirty="0">
                <a:latin typeface="+mj-lt"/>
              </a:rPr>
              <a:t>) 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sz="2800" baseline="-25000" dirty="0">
                <a:latin typeface="+mj-lt"/>
              </a:rPr>
              <a:t>COUNT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baseline="-25000" dirty="0" err="1">
                <a:latin typeface="+mj-lt"/>
              </a:rPr>
              <a:t>propertyNo</a:t>
            </a:r>
            <a:r>
              <a:rPr lang="en-US" altLang="en-US" sz="2800" dirty="0">
                <a:latin typeface="+mj-lt"/>
              </a:rPr>
              <a:t> (</a:t>
            </a:r>
            <a:r>
              <a:rPr lang="el-GR" altLang="en-US" sz="2800" dirty="0">
                <a:latin typeface="+mj-lt"/>
                <a:cs typeface="Times New Roman" panose="02020603050405020304" pitchFamily="18" charset="0"/>
              </a:rPr>
              <a:t>σ</a:t>
            </a:r>
            <a:r>
              <a:rPr lang="en-US" altLang="en-US" sz="2800" baseline="-25000" dirty="0">
                <a:latin typeface="+mj-lt"/>
              </a:rPr>
              <a:t>rent &gt; 350</a:t>
            </a:r>
            <a:r>
              <a:rPr lang="en-US" altLang="en-US" sz="2800" dirty="0">
                <a:latin typeface="+mj-lt"/>
              </a:rPr>
              <a:t> (</a:t>
            </a:r>
            <a:r>
              <a:rPr lang="en-US" altLang="en-US" sz="2800" dirty="0" err="1">
                <a:latin typeface="+mj-lt"/>
              </a:rPr>
              <a:t>PropertyForRent</a:t>
            </a:r>
            <a:r>
              <a:rPr lang="en-US" altLang="en-US" sz="2800" dirty="0">
                <a:latin typeface="+mj-lt"/>
              </a:rPr>
              <a:t>)) </a:t>
            </a:r>
            <a:endParaRPr lang="en-GB" altLang="en-US" sz="2800" dirty="0">
              <a:latin typeface="+mj-lt"/>
            </a:endParaRPr>
          </a:p>
        </p:txBody>
      </p:sp>
      <p:pic>
        <p:nvPicPr>
          <p:cNvPr id="200709" name="Picture 5" descr="C04NF13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5776" y="3644900"/>
            <a:ext cx="1952625" cy="20018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90258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Grouping Operation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1838325" y="1690688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baseline="-25000" dirty="0">
                <a:latin typeface="+mj-lt"/>
              </a:rPr>
              <a:t>GA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</a:t>
            </a:r>
            <a:r>
              <a:rPr lang="en-US" altLang="en-US" baseline="-25000" dirty="0">
                <a:latin typeface="+mj-lt"/>
              </a:rPr>
              <a:t>AL</a:t>
            </a:r>
            <a:r>
              <a:rPr lang="en-US" altLang="en-US" dirty="0">
                <a:latin typeface="+mj-lt"/>
              </a:rPr>
              <a:t>(R) </a:t>
            </a:r>
            <a:r>
              <a:rPr lang="en-GB" altLang="en-US" dirty="0">
                <a:latin typeface="+mj-lt"/>
              </a:rPr>
              <a:t>	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Groups tuples of R by grouping attributes, GA, and then applies aggregate function list, AL, to define a new relation. 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AL contains one or more (&lt;</a:t>
            </a:r>
            <a:r>
              <a:rPr lang="en-US" altLang="en-US" sz="2800" dirty="0" err="1">
                <a:latin typeface="+mj-lt"/>
              </a:rPr>
              <a:t>aggregate_function</a:t>
            </a:r>
            <a:r>
              <a:rPr lang="en-US" altLang="en-US" sz="2800" dirty="0">
                <a:latin typeface="+mj-lt"/>
              </a:rPr>
              <a:t>&gt;, &lt;attribute&gt;) pairs. </a:t>
            </a:r>
          </a:p>
          <a:p>
            <a:pPr lvl="1" eaLnBrk="1" hangingPunct="1"/>
            <a:r>
              <a:rPr lang="en-US" altLang="en-US" sz="2800" dirty="0">
                <a:latin typeface="+mj-lt"/>
              </a:rPr>
              <a:t>Resulting relation contains the grouping attributes, GA, along with results of each of the aggregate functions</a:t>
            </a:r>
            <a:r>
              <a:rPr lang="en-GB" alt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1958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395288"/>
            <a:ext cx="1036320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– Grouping Operation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20876" y="1670050"/>
            <a:ext cx="7777163" cy="25447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Find the number of staff working in each branch and the sum of their salaries.</a:t>
            </a:r>
          </a:p>
          <a:p>
            <a:pPr lvl="1" eaLnBrk="1" hangingPunct="1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</a:t>
            </a:r>
            <a:r>
              <a:rPr lang="en-US" altLang="en-US" sz="2800" baseline="-25000" dirty="0">
                <a:latin typeface="+mj-lt"/>
              </a:rPr>
              <a:t>R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branchNo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myCount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mySum</a:t>
            </a:r>
            <a:r>
              <a:rPr lang="en-US" altLang="en-US" sz="2800" dirty="0">
                <a:latin typeface="+mj-lt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800" baseline="-25000" dirty="0" err="1">
                <a:latin typeface="+mj-lt"/>
              </a:rPr>
              <a:t>branchNo</a:t>
            </a:r>
            <a:r>
              <a:rPr lang="en-US" altLang="en-US" sz="2800" baseline="-25000" dirty="0">
                <a:latin typeface="+mj-lt"/>
              </a:rPr>
              <a:t> </a:t>
            </a:r>
            <a:r>
              <a:rPr lang="en-US" altLang="en-US" sz="2800" dirty="0">
                <a:latin typeface="+mj-lt"/>
                <a:sym typeface="Symbol" panose="05050102010706020507" pitchFamily="18" charset="2"/>
              </a:rPr>
              <a:t> </a:t>
            </a:r>
            <a:r>
              <a:rPr lang="en-US" altLang="en-US" sz="2800" baseline="-25000" dirty="0">
                <a:latin typeface="+mj-lt"/>
              </a:rPr>
              <a:t>COUNT </a:t>
            </a:r>
            <a:r>
              <a:rPr lang="en-US" altLang="en-US" sz="2800" baseline="-25000" dirty="0" err="1">
                <a:latin typeface="+mj-lt"/>
              </a:rPr>
              <a:t>staffNo</a:t>
            </a:r>
            <a:r>
              <a:rPr lang="en-US" altLang="en-US" sz="2800" baseline="-25000" dirty="0">
                <a:latin typeface="+mj-lt"/>
              </a:rPr>
              <a:t>,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baseline="-25000" dirty="0">
                <a:latin typeface="+mj-lt"/>
              </a:rPr>
              <a:t>SUM salary</a:t>
            </a:r>
            <a:r>
              <a:rPr lang="en-US" altLang="en-US" sz="2800" dirty="0">
                <a:latin typeface="+mj-lt"/>
              </a:rPr>
              <a:t> (Staff) </a:t>
            </a:r>
            <a:endParaRPr lang="en-GB" altLang="en-US" sz="2800" dirty="0">
              <a:latin typeface="+mj-lt"/>
            </a:endParaRPr>
          </a:p>
        </p:txBody>
      </p:sp>
      <p:pic>
        <p:nvPicPr>
          <p:cNvPr id="203782" name="Picture 6" descr="C04NF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6263" y="4014787"/>
            <a:ext cx="4895850" cy="2438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0901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85774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11337"/>
            <a:ext cx="8229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Relational calculus query specifies </a:t>
            </a:r>
            <a:r>
              <a:rPr lang="en-GB" altLang="en-US" i="1" dirty="0">
                <a:latin typeface="+mj-lt"/>
              </a:rPr>
              <a:t>what</a:t>
            </a:r>
            <a:r>
              <a:rPr lang="en-GB" altLang="en-US" dirty="0">
                <a:latin typeface="+mj-lt"/>
              </a:rPr>
              <a:t> is to be retrieved rather than </a:t>
            </a:r>
            <a:r>
              <a:rPr lang="en-GB" altLang="en-US" i="1" dirty="0">
                <a:latin typeface="+mj-lt"/>
              </a:rPr>
              <a:t>how</a:t>
            </a:r>
            <a:r>
              <a:rPr lang="en-GB" altLang="en-US" dirty="0">
                <a:latin typeface="+mj-lt"/>
              </a:rPr>
              <a:t> to retrieve it. </a:t>
            </a:r>
          </a:p>
          <a:p>
            <a:pPr lvl="1" eaLnBrk="1" hangingPunct="1"/>
            <a:r>
              <a:rPr lang="en-GB" altLang="en-US" sz="2800" dirty="0">
                <a:latin typeface="+mj-lt"/>
              </a:rPr>
              <a:t>No description of how to evaluate a query.</a:t>
            </a:r>
          </a:p>
          <a:p>
            <a:pPr lvl="1" eaLnBrk="1" hangingPunct="1">
              <a:lnSpc>
                <a:spcPct val="3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In first-order logic (or predicate calculus), </a:t>
            </a:r>
            <a:r>
              <a:rPr lang="en-GB" altLang="en-US" i="1" dirty="0">
                <a:latin typeface="+mj-lt"/>
              </a:rPr>
              <a:t>predicate</a:t>
            </a:r>
            <a:r>
              <a:rPr lang="en-GB" altLang="en-US" dirty="0">
                <a:latin typeface="+mj-lt"/>
              </a:rPr>
              <a:t> is a truth-valued function with arguments.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When we substitute values for the arguments, function yields an expression, called a </a:t>
            </a:r>
            <a:r>
              <a:rPr lang="en-GB" altLang="en-US" i="1" dirty="0">
                <a:latin typeface="+mj-lt"/>
              </a:rPr>
              <a:t>proposition</a:t>
            </a:r>
            <a:r>
              <a:rPr lang="en-GB" altLang="en-US" dirty="0">
                <a:latin typeface="+mj-lt"/>
              </a:rPr>
              <a:t>, which can be either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147311499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65125"/>
            <a:ext cx="10515600" cy="13255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695450" y="1690688"/>
            <a:ext cx="8153400" cy="45354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If predicate contains a variable (e.g. ‘</a:t>
            </a:r>
            <a:r>
              <a:rPr lang="en-GB" altLang="en-US" i="1" dirty="0">
                <a:latin typeface="+mj-lt"/>
              </a:rPr>
              <a:t>x</a:t>
            </a:r>
            <a:r>
              <a:rPr lang="en-GB" altLang="en-US" dirty="0">
                <a:latin typeface="+mj-lt"/>
              </a:rPr>
              <a:t> is a member of staff’), there must be a range for </a:t>
            </a:r>
            <a:r>
              <a:rPr lang="en-GB" altLang="en-US" i="1" dirty="0">
                <a:latin typeface="+mj-lt"/>
              </a:rPr>
              <a:t>x</a:t>
            </a:r>
            <a:r>
              <a:rPr lang="en-GB" altLang="en-US" dirty="0">
                <a:latin typeface="+mj-lt"/>
              </a:rPr>
              <a:t>. 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When we substitute some values of this range for </a:t>
            </a:r>
            <a:r>
              <a:rPr lang="en-GB" altLang="en-US" i="1" dirty="0">
                <a:latin typeface="+mj-lt"/>
              </a:rPr>
              <a:t>x</a:t>
            </a:r>
            <a:r>
              <a:rPr lang="en-GB" altLang="en-US" dirty="0">
                <a:latin typeface="+mj-lt"/>
              </a:rPr>
              <a:t>, proposition may be true; for other values, it may be false. </a:t>
            </a:r>
          </a:p>
          <a:p>
            <a:pPr lvl="1" eaLnBrk="1" hangingPunct="1">
              <a:lnSpc>
                <a:spcPct val="4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When applied to databases, relational calculus has forms: </a:t>
            </a:r>
            <a:r>
              <a:rPr lang="en-GB" altLang="en-US" i="1" dirty="0">
                <a:latin typeface="+mj-lt"/>
              </a:rPr>
              <a:t>tuple</a:t>
            </a:r>
            <a:r>
              <a:rPr lang="en-GB" altLang="en-US" dirty="0">
                <a:latin typeface="+mj-lt"/>
              </a:rPr>
              <a:t> and </a:t>
            </a:r>
            <a:r>
              <a:rPr lang="en-GB" altLang="en-US" i="1" dirty="0">
                <a:latin typeface="+mj-lt"/>
              </a:rPr>
              <a:t>domain.</a:t>
            </a:r>
          </a:p>
        </p:txBody>
      </p:sp>
    </p:spTree>
    <p:extLst>
      <p:ext uri="{BB962C8B-B14F-4D97-AF65-F5344CB8AC3E}">
        <p14:creationId xmlns:p14="http://schemas.microsoft.com/office/powerpoint/2010/main" val="88307693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805" y="2508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Calculus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2" y="1576388"/>
            <a:ext cx="9844087" cy="48006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Comes in two flavors: 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Tuple relational calculus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(TRC)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Domain relational calculus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(DRC).</a:t>
            </a:r>
          </a:p>
          <a:p>
            <a:r>
              <a:rPr lang="en-US" altLang="en-US" dirty="0">
                <a:latin typeface="+mj-lt"/>
              </a:rPr>
              <a:t>Calculus has </a:t>
            </a:r>
            <a:r>
              <a:rPr lang="en-US" altLang="en-US" i="1" dirty="0">
                <a:latin typeface="+mj-lt"/>
              </a:rPr>
              <a:t>variables, constants, comparison ops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i="1" dirty="0">
                <a:latin typeface="+mj-lt"/>
              </a:rPr>
              <a:t>logical connectives,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dirty="0">
                <a:latin typeface="+mj-lt"/>
              </a:rPr>
              <a:t>quantifiers</a:t>
            </a:r>
            <a:r>
              <a:rPr lang="en-US" altLang="en-US" dirty="0">
                <a:latin typeface="+mj-lt"/>
              </a:rPr>
              <a:t>.</a:t>
            </a:r>
          </a:p>
          <a:p>
            <a:pPr lvl="1"/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TRC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sz="2800" dirty="0">
                <a:latin typeface="+mj-lt"/>
              </a:rPr>
              <a:t>Variables range over (i.e., get bound to) </a:t>
            </a:r>
            <a:r>
              <a:rPr lang="en-US" altLang="en-US" sz="2800" i="1" dirty="0">
                <a:latin typeface="+mj-lt"/>
              </a:rPr>
              <a:t>tuples</a:t>
            </a:r>
            <a:r>
              <a:rPr lang="en-US" altLang="en-US" sz="2800" dirty="0">
                <a:latin typeface="+mj-lt"/>
              </a:rPr>
              <a:t>.</a:t>
            </a:r>
          </a:p>
          <a:p>
            <a:pPr lvl="1"/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DRC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:  </a:t>
            </a:r>
            <a:r>
              <a:rPr lang="en-US" altLang="en-US" sz="2800" dirty="0">
                <a:latin typeface="+mj-lt"/>
              </a:rPr>
              <a:t>Variables range over </a:t>
            </a:r>
            <a:r>
              <a:rPr lang="en-US" altLang="en-US" sz="2800" i="1" dirty="0">
                <a:latin typeface="+mj-lt"/>
              </a:rPr>
              <a:t>domain elements </a:t>
            </a:r>
            <a:r>
              <a:rPr lang="en-US" altLang="en-US" sz="2800" dirty="0">
                <a:latin typeface="+mj-lt"/>
              </a:rPr>
              <a:t>(= field values).</a:t>
            </a:r>
          </a:p>
          <a:p>
            <a:pPr lvl="1"/>
            <a:r>
              <a:rPr lang="en-US" altLang="en-US" sz="2800" dirty="0">
                <a:latin typeface="+mj-lt"/>
              </a:rPr>
              <a:t>Both TRC and DRC are simple subsets of first-order logic.</a:t>
            </a:r>
          </a:p>
          <a:p>
            <a:r>
              <a:rPr lang="en-US" altLang="en-US" dirty="0">
                <a:latin typeface="+mj-lt"/>
              </a:rPr>
              <a:t>Expressions in the calculus are called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formulas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  </a:t>
            </a:r>
            <a:r>
              <a:rPr lang="en-US" altLang="en-US" dirty="0">
                <a:latin typeface="+mj-lt"/>
              </a:rPr>
              <a:t>An answer tuple is essentially an assignment of constants to variables that make the formula evaluate to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true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84783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255588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endParaRPr lang="en-GB" sz="4000" i="1" noProof="1">
              <a:solidFill>
                <a:srgbClr val="CD0000"/>
              </a:solidFill>
            </a:endParaRPr>
          </a:p>
        </p:txBody>
      </p:sp>
      <p:sp>
        <p:nvSpPr>
          <p:cNvPr id="99331" name="Rectangle 1027"/>
          <p:cNvSpPr>
            <a:spLocks noGrp="1" noChangeArrowheads="1"/>
          </p:cNvSpPr>
          <p:nvPr>
            <p:ph idx="1"/>
          </p:nvPr>
        </p:nvSpPr>
        <p:spPr>
          <a:xfrm>
            <a:off x="1667669" y="1581151"/>
            <a:ext cx="8856662" cy="478948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Interested in finding tuples for which a predicate is true. Based on use of </a:t>
            </a:r>
            <a:r>
              <a:rPr lang="en-GB" altLang="en-US" u="sng" dirty="0">
                <a:latin typeface="+mj-lt"/>
              </a:rPr>
              <a:t>tuple variables</a:t>
            </a:r>
            <a:r>
              <a:rPr lang="en-GB" altLang="en-US" dirty="0">
                <a:latin typeface="+mj-lt"/>
              </a:rPr>
              <a:t>. 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Tuple variable is a variable that ‘ranges over’ a named relation: i.e., variable whose only permitted values are tuples of the relation. </a:t>
            </a:r>
          </a:p>
          <a:p>
            <a:pPr lvl="1" algn="just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Specify range of a tuple variable </a:t>
            </a:r>
            <a:r>
              <a:rPr lang="en-GB" altLang="en-US" i="1" dirty="0">
                <a:latin typeface="+mj-lt"/>
              </a:rPr>
              <a:t>S</a:t>
            </a:r>
            <a:r>
              <a:rPr lang="en-GB" altLang="en-US" dirty="0">
                <a:latin typeface="+mj-lt"/>
              </a:rPr>
              <a:t> as the Staff relation as: </a:t>
            </a: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Staff</a:t>
            </a:r>
            <a:r>
              <a:rPr lang="en-GB" altLang="en-US" sz="2800" dirty="0">
                <a:latin typeface="+mj-lt"/>
              </a:rPr>
              <a:t>(S)</a:t>
            </a:r>
            <a:endParaRPr lang="en-GB" altLang="en-US" sz="2800" noProof="1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To find set of all tuples S such that P(S) is true:</a:t>
            </a:r>
            <a:endParaRPr lang="en-GB" altLang="en-US" i="1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{S | P(S)}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7235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5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Five basic operations in relational algebra: Selection, Projection, Cartesian product, Union,  and Set Difference. 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These perform most of the data retrieval operations needed.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Also have Join, Intersection, and Division operations, which can be expressed in terms of 5 basic operations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077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85937" y="1690688"/>
            <a:ext cx="7772400" cy="40767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Query</a:t>
            </a:r>
            <a:r>
              <a:rPr lang="en-US" altLang="en-US" dirty="0">
                <a:latin typeface="+mj-lt"/>
              </a:rPr>
              <a:t> has the form:    { T | p(T)}</a:t>
            </a:r>
          </a:p>
        </p:txBody>
      </p:sp>
      <p:sp>
        <p:nvSpPr>
          <p:cNvPr id="49156" name="Rectangle 1028"/>
          <p:cNvSpPr>
            <a:spLocks noChangeArrowheads="1"/>
          </p:cNvSpPr>
          <p:nvPr/>
        </p:nvSpPr>
        <p:spPr bwMode="auto">
          <a:xfrm>
            <a:off x="1785937" y="2524588"/>
            <a:ext cx="4980081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SzPct val="75000"/>
            </a:pP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Answer </a:t>
            </a:r>
            <a:r>
              <a:rPr lang="en-US" altLang="en-US" sz="2800" dirty="0">
                <a:latin typeface="+mj-lt"/>
              </a:rPr>
              <a:t>includes all tuples  T  that</a:t>
            </a:r>
          </a:p>
          <a:p>
            <a:pPr algn="l"/>
            <a:r>
              <a:rPr lang="en-US" altLang="en-US" sz="2800" dirty="0">
                <a:latin typeface="+mj-lt"/>
              </a:rPr>
              <a:t>   make the </a:t>
            </a:r>
            <a:r>
              <a:rPr lang="en-US" altLang="en-US" sz="2800" i="1" dirty="0">
                <a:latin typeface="+mj-lt"/>
              </a:rPr>
              <a:t>formula </a:t>
            </a:r>
            <a:r>
              <a:rPr lang="en-US" altLang="en-US" sz="2800" dirty="0">
                <a:latin typeface="+mj-lt"/>
              </a:rPr>
              <a:t> p(T) be </a:t>
            </a:r>
            <a:r>
              <a:rPr lang="en-US" altLang="en-US" sz="2800" i="1" dirty="0">
                <a:latin typeface="+mj-lt"/>
              </a:rPr>
              <a:t>true</a:t>
            </a:r>
            <a:r>
              <a:rPr lang="en-US" altLang="en-US" sz="2800" dirty="0">
                <a:latin typeface="+mj-lt"/>
              </a:rPr>
              <a:t>.</a:t>
            </a:r>
          </a:p>
        </p:txBody>
      </p:sp>
      <p:sp>
        <p:nvSpPr>
          <p:cNvPr id="49157" name="Rectangle 1029"/>
          <p:cNvSpPr>
            <a:spLocks noChangeArrowheads="1"/>
          </p:cNvSpPr>
          <p:nvPr/>
        </p:nvSpPr>
        <p:spPr bwMode="auto">
          <a:xfrm>
            <a:off x="1660524" y="3714750"/>
            <a:ext cx="8397875" cy="22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>
              <a:buSzPct val="75000"/>
            </a:pPr>
            <a:r>
              <a:rPr lang="en-US" altLang="en-US" sz="2800" i="1" u="sng" dirty="0">
                <a:solidFill>
                  <a:srgbClr val="CD0000"/>
                </a:solidFill>
                <a:latin typeface="+mj-lt"/>
              </a:rPr>
              <a:t>Formula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is recursively defined, starting with</a:t>
            </a:r>
          </a:p>
          <a:p>
            <a:pPr algn="l"/>
            <a:r>
              <a:rPr lang="en-US" altLang="en-US" sz="2800" dirty="0">
                <a:latin typeface="+mj-lt"/>
              </a:rPr>
              <a:t>    simple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atomic formulas  </a:t>
            </a:r>
            <a:r>
              <a:rPr lang="en-US" altLang="en-US" sz="2800" dirty="0">
                <a:latin typeface="+mj-lt"/>
              </a:rPr>
              <a:t>(getting tuples from</a:t>
            </a:r>
          </a:p>
          <a:p>
            <a:pPr algn="l"/>
            <a:r>
              <a:rPr lang="en-US" altLang="en-US" sz="2800" dirty="0">
                <a:latin typeface="+mj-lt"/>
              </a:rPr>
              <a:t>    relations or making comparisons of values), </a:t>
            </a:r>
          </a:p>
          <a:p>
            <a:pPr algn="l"/>
            <a:r>
              <a:rPr lang="en-US" altLang="en-US" sz="2800" dirty="0">
                <a:latin typeface="+mj-lt"/>
              </a:rPr>
              <a:t>    and building bigger and better formulas using</a:t>
            </a:r>
          </a:p>
          <a:p>
            <a:pPr algn="l"/>
            <a:r>
              <a:rPr lang="en-US" altLang="en-US" sz="2800" dirty="0">
                <a:latin typeface="+mj-lt"/>
              </a:rPr>
              <a:t>    the </a:t>
            </a:r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logical connectives</a:t>
            </a:r>
            <a:r>
              <a:rPr lang="en-US" altLang="en-US" sz="2800" dirty="0">
                <a:solidFill>
                  <a:srgbClr val="CD0000"/>
                </a:solidFill>
                <a:latin typeface="+mj-lt"/>
              </a:rPr>
              <a:t>.</a:t>
            </a:r>
          </a:p>
        </p:txBody>
      </p:sp>
      <p:sp>
        <p:nvSpPr>
          <p:cNvPr id="49158" name="Rectangle 1030"/>
          <p:cNvSpPr>
            <a:spLocks noChangeArrowheads="1"/>
          </p:cNvSpPr>
          <p:nvPr/>
        </p:nvSpPr>
        <p:spPr bwMode="auto">
          <a:xfrm>
            <a:off x="3108326" y="5119688"/>
            <a:ext cx="3052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099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3513" y="601664"/>
            <a:ext cx="8382000" cy="595312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r>
              <a:rPr lang="en-GB" sz="4000" dirty="0">
                <a:solidFill>
                  <a:srgbClr val="CD0000"/>
                </a:solidFill>
              </a:rPr>
              <a:t> - Example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27200"/>
            <a:ext cx="772795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>
                <a:latin typeface="+mj-lt"/>
              </a:rPr>
              <a:t>To find details of all staff earning more than £10,000:</a:t>
            </a:r>
          </a:p>
          <a:p>
            <a:pPr lvl="1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{S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S.salary &gt; 10000}</a:t>
            </a:r>
            <a:endParaRPr lang="en-GB" altLang="en-US" sz="2800" dirty="0">
              <a:latin typeface="+mj-lt"/>
            </a:endParaRPr>
          </a:p>
          <a:p>
            <a:pPr lvl="1" eaLnBrk="1" hangingPunct="1">
              <a:buFontTx/>
              <a:buNone/>
            </a:pPr>
            <a:endParaRPr lang="en-GB" altLang="en-US" sz="2800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To find a particular attribute, such as salary, write:</a:t>
            </a: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{S.salary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S.salary &gt; 10000}</a:t>
            </a:r>
          </a:p>
        </p:txBody>
      </p:sp>
    </p:spTree>
    <p:extLst>
      <p:ext uri="{BB962C8B-B14F-4D97-AF65-F5344CB8AC3E}">
        <p14:creationId xmlns:p14="http://schemas.microsoft.com/office/powerpoint/2010/main" val="18420893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8" y="365125"/>
            <a:ext cx="10515600" cy="1325563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endParaRPr lang="en-GB" sz="4000" dirty="0">
              <a:solidFill>
                <a:srgbClr val="CD0000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690688"/>
            <a:ext cx="8305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Can use two </a:t>
            </a:r>
            <a:r>
              <a:rPr lang="en-GB" altLang="en-US" i="1" dirty="0">
                <a:latin typeface="+mj-lt"/>
              </a:rPr>
              <a:t>quantifiers </a:t>
            </a:r>
            <a:r>
              <a:rPr lang="en-GB" altLang="en-US" dirty="0">
                <a:latin typeface="+mj-lt"/>
              </a:rPr>
              <a:t>to tell how many instances the predicate applies to:</a:t>
            </a:r>
          </a:p>
          <a:p>
            <a:pPr lvl="1" algn="just" eaLnBrk="1" hangingPunct="1"/>
            <a:r>
              <a:rPr lang="en-GB" altLang="en-US" sz="2800" dirty="0">
                <a:latin typeface="+mj-lt"/>
              </a:rPr>
              <a:t>Existential quantifier $ (‘there exists’) </a:t>
            </a:r>
          </a:p>
          <a:p>
            <a:pPr lvl="1" algn="just" eaLnBrk="1" hangingPunct="1"/>
            <a:r>
              <a:rPr lang="en-GB" altLang="en-US" sz="2800" dirty="0">
                <a:latin typeface="+mj-lt"/>
              </a:rPr>
              <a:t>Universal quantifier " (‘for all’) </a:t>
            </a:r>
          </a:p>
          <a:p>
            <a:pPr lvl="1" algn="just" eaLnBrk="1" hangingPunct="1"/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Tuple variables qualified by " or $ are called </a:t>
            </a:r>
            <a:r>
              <a:rPr lang="en-GB" altLang="en-US" i="1" dirty="0">
                <a:latin typeface="+mj-lt"/>
              </a:rPr>
              <a:t>bound</a:t>
            </a:r>
            <a:r>
              <a:rPr lang="en-GB" altLang="en-US" dirty="0">
                <a:latin typeface="+mj-lt"/>
              </a:rPr>
              <a:t> variables, otherwise called </a:t>
            </a:r>
            <a:r>
              <a:rPr lang="en-GB" altLang="en-US" i="1" dirty="0">
                <a:latin typeface="+mj-lt"/>
              </a:rPr>
              <a:t>free</a:t>
            </a:r>
            <a:r>
              <a:rPr lang="en-GB" altLang="en-US" dirty="0">
                <a:latin typeface="+mj-lt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7965252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  <a:r>
              <a:rPr lang="en-GB" sz="4000" dirty="0">
                <a:solidFill>
                  <a:srgbClr val="CD0000"/>
                </a:solidFill>
              </a:rPr>
              <a:t>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88343" y="1884363"/>
            <a:ext cx="8215313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Existential quantifier used in formulae that must be true for at least one instance, such as:</a:t>
            </a:r>
          </a:p>
          <a:p>
            <a:pPr lvl="1" eaLnBrk="1" hangingPunct="1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noProof="1">
                <a:latin typeface="+mj-lt"/>
              </a:rPr>
              <a:t>	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</a:rPr>
              <a:t>Ù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$B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>
                <a:latin typeface="+mj-lt"/>
              </a:rPr>
              <a:t>Branch(B) </a:t>
            </a:r>
            <a:r>
              <a:rPr lang="en-GB" altLang="en-US" sz="2800" noProof="1">
                <a:latin typeface="+mj-lt"/>
              </a:rPr>
              <a:t>Ù </a:t>
            </a:r>
            <a:endParaRPr lang="en-GB" altLang="en-US" sz="2800" dirty="0">
              <a:latin typeface="+mj-lt"/>
            </a:endParaRPr>
          </a:p>
          <a:p>
            <a:pPr lvl="1" algn="just" eaLnBrk="1" hangingPunct="1">
              <a:buFontTx/>
              <a:buNone/>
            </a:pPr>
            <a:r>
              <a:rPr lang="en-GB" altLang="en-US" sz="2800" dirty="0">
                <a:latin typeface="+mj-lt"/>
              </a:rPr>
              <a:t>	(</a:t>
            </a:r>
            <a:r>
              <a:rPr lang="en-GB" altLang="en-US" sz="2800" noProof="1">
                <a:latin typeface="+mj-lt"/>
              </a:rPr>
              <a:t>B.</a:t>
            </a:r>
            <a:r>
              <a:rPr lang="en-GB" altLang="en-US" sz="2800" dirty="0" err="1">
                <a:latin typeface="+mj-lt"/>
              </a:rPr>
              <a:t>branchN</a:t>
            </a:r>
            <a:r>
              <a:rPr lang="en-GB" altLang="en-US" sz="2800" noProof="1">
                <a:latin typeface="+mj-lt"/>
              </a:rPr>
              <a:t>o = S.</a:t>
            </a:r>
            <a:r>
              <a:rPr lang="en-GB" altLang="en-US" sz="2800" dirty="0" err="1">
                <a:latin typeface="+mj-lt"/>
              </a:rPr>
              <a:t>branchN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Ù B.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ity = ‘London’)</a:t>
            </a:r>
          </a:p>
          <a:p>
            <a:pPr lvl="1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sz="2800" noProof="1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Means ‘There exists a Branch tuple with same </a:t>
            </a:r>
            <a:r>
              <a:rPr lang="en-GB" altLang="en-US" dirty="0" err="1">
                <a:latin typeface="+mj-lt"/>
              </a:rPr>
              <a:t>branchNo</a:t>
            </a:r>
            <a:r>
              <a:rPr lang="en-GB" altLang="en-US" dirty="0">
                <a:latin typeface="+mj-lt"/>
              </a:rPr>
              <a:t> as the </a:t>
            </a:r>
            <a:r>
              <a:rPr lang="en-GB" altLang="en-US" dirty="0" err="1">
                <a:latin typeface="+mj-lt"/>
              </a:rPr>
              <a:t>branchNo</a:t>
            </a:r>
            <a:r>
              <a:rPr lang="en-GB" altLang="en-US" dirty="0">
                <a:latin typeface="+mj-lt"/>
              </a:rPr>
              <a:t> of the current Staff tuple, </a:t>
            </a:r>
            <a:r>
              <a:rPr lang="en-GB" altLang="en-US" i="1" dirty="0">
                <a:latin typeface="+mj-lt"/>
              </a:rPr>
              <a:t>S</a:t>
            </a:r>
            <a:r>
              <a:rPr lang="en-GB" altLang="en-US" dirty="0">
                <a:latin typeface="+mj-lt"/>
              </a:rPr>
              <a:t>, and is located in London’. </a:t>
            </a:r>
            <a:endParaRPr lang="en-GB" alt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3820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5361" y="350838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838324" y="1870074"/>
            <a:ext cx="8829675" cy="43021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>
                <a:latin typeface="+mj-lt"/>
              </a:rPr>
              <a:t>Universal quantifier is used in statements about every instance, such as: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"B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(B.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ity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</a:t>
            </a:r>
            <a:r>
              <a:rPr lang="en-GB" altLang="en-US" sz="2800" noProof="1">
                <a:latin typeface="+mj-lt"/>
              </a:rPr>
              <a:t> ‘Paris’)</a:t>
            </a:r>
          </a:p>
          <a:p>
            <a:pPr lvl="1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altLang="en-US" sz="2800" noProof="1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Means ‘For all Branch tuples, the address is not in Paris’. </a:t>
            </a:r>
          </a:p>
          <a:p>
            <a:pPr algn="just" eaLnBrk="1" hangingPunct="1">
              <a:lnSpc>
                <a:spcPct val="70000"/>
              </a:lnSpc>
            </a:pPr>
            <a:endParaRPr lang="en-GB" altLang="en-US" dirty="0">
              <a:latin typeface="+mj-lt"/>
            </a:endParaRPr>
          </a:p>
          <a:p>
            <a:pPr algn="just" eaLnBrk="1" hangingPunct="1"/>
            <a:r>
              <a:rPr lang="en-GB" altLang="en-US" dirty="0">
                <a:latin typeface="+mj-lt"/>
              </a:rPr>
              <a:t>Can also use </a:t>
            </a:r>
            <a:r>
              <a:rPr lang="en-GB" altLang="en-US" noProof="1">
                <a:latin typeface="+mj-lt"/>
              </a:rPr>
              <a:t>~</a:t>
            </a:r>
            <a:r>
              <a:rPr lang="en-GB" altLang="en-US" dirty="0">
                <a:latin typeface="+mj-lt"/>
              </a:rPr>
              <a:t>(</a:t>
            </a:r>
            <a:r>
              <a:rPr lang="en-GB" altLang="en-US" noProof="1">
                <a:latin typeface="+mj-lt"/>
              </a:rPr>
              <a:t>$B</a:t>
            </a:r>
            <a:r>
              <a:rPr lang="en-GB" altLang="en-US" dirty="0">
                <a:latin typeface="+mj-lt"/>
              </a:rPr>
              <a:t>)</a:t>
            </a:r>
            <a:r>
              <a:rPr lang="en-GB" altLang="en-US" noProof="1">
                <a:latin typeface="+mj-lt"/>
              </a:rPr>
              <a:t> (B.</a:t>
            </a:r>
            <a:r>
              <a:rPr lang="en-GB" altLang="en-US" dirty="0">
                <a:latin typeface="+mj-lt"/>
              </a:rPr>
              <a:t>c</a:t>
            </a:r>
            <a:r>
              <a:rPr lang="en-GB" altLang="en-US" noProof="1">
                <a:latin typeface="+mj-lt"/>
              </a:rPr>
              <a:t>ity = ‘Paris’) </a:t>
            </a:r>
            <a:r>
              <a:rPr lang="en-GB" altLang="en-US" dirty="0">
                <a:latin typeface="+mj-lt"/>
              </a:rPr>
              <a:t>which means ‘There are no branches with an address in Paris’.</a:t>
            </a:r>
          </a:p>
        </p:txBody>
      </p:sp>
    </p:spTree>
    <p:extLst>
      <p:ext uri="{BB962C8B-B14F-4D97-AF65-F5344CB8AC3E}">
        <p14:creationId xmlns:p14="http://schemas.microsoft.com/office/powerpoint/2010/main" val="9964277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27940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477963" y="1381920"/>
            <a:ext cx="8655050" cy="5145087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Formulae should be unambiguous and make sense. </a:t>
            </a:r>
          </a:p>
          <a:p>
            <a:pPr algn="just" eaLnBrk="1" hangingPunct="1"/>
            <a:r>
              <a:rPr lang="en-GB" altLang="en-US" dirty="0">
                <a:latin typeface="+mj-lt"/>
              </a:rPr>
              <a:t>A (well-formed) formula is made out of </a:t>
            </a:r>
            <a:r>
              <a:rPr lang="en-GB" altLang="en-US" u="sng" dirty="0">
                <a:latin typeface="+mj-lt"/>
              </a:rPr>
              <a:t>atoms</a:t>
            </a:r>
            <a:r>
              <a:rPr lang="en-GB" altLang="en-US" dirty="0">
                <a:latin typeface="+mj-lt"/>
              </a:rPr>
              <a:t>:</a:t>
            </a:r>
          </a:p>
          <a:p>
            <a:pPr lvl="2" algn="just" eaLnBrk="1" hangingPunct="1"/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R(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where 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a tuple variable and 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is a relation</a:t>
            </a:r>
          </a:p>
          <a:p>
            <a:pPr lvl="2" algn="just" eaLnBrk="1" hangingPunct="1"/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 q 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j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2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en-US" sz="2800" i="1" dirty="0">
                <a:latin typeface="+mj-lt"/>
                <a:cs typeface="Arial" panose="020B0604020202020204" pitchFamily="34" charset="0"/>
              </a:rPr>
              <a:t>.a</a:t>
            </a:r>
            <a:r>
              <a:rPr lang="en-US" altLang="en-US" sz="2800" i="1" baseline="-300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 q c</a:t>
            </a:r>
            <a:r>
              <a:rPr lang="en-GB" altLang="en-US" sz="2800" dirty="0">
                <a:latin typeface="+mj-lt"/>
              </a:rPr>
              <a:t> </a:t>
            </a:r>
          </a:p>
          <a:p>
            <a:pPr algn="just" eaLnBrk="1" hangingPunct="1"/>
            <a:r>
              <a:rPr lang="en-US" altLang="en-US" dirty="0">
                <a:latin typeface="+mj-lt"/>
                <a:cs typeface="Times New Roman" panose="02020603050405020304" pitchFamily="18" charset="0"/>
              </a:rPr>
              <a:t>Can recursively build up formulae from atoms</a:t>
            </a:r>
            <a:r>
              <a:rPr lang="en-GB" altLang="en-US" dirty="0">
                <a:latin typeface="+mj-lt"/>
              </a:rPr>
              <a:t>:</a:t>
            </a:r>
          </a:p>
          <a:p>
            <a:pPr lvl="2" algn="just" eaLnBrk="1" hangingPunct="1"/>
            <a:r>
              <a:rPr lang="en-GB" altLang="en-US" sz="2800" dirty="0">
                <a:latin typeface="+mj-lt"/>
              </a:rPr>
              <a:t>An atom is a formula</a:t>
            </a:r>
          </a:p>
          <a:p>
            <a:pPr lvl="2" algn="just" eaLnBrk="1" hangingPunct="1"/>
            <a:r>
              <a:rPr lang="en-GB" altLang="en-US" sz="2800" dirty="0">
                <a:latin typeface="+mj-lt"/>
              </a:rPr>
              <a:t>If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r>
              <a:rPr lang="en-GB" altLang="en-US" sz="2800" dirty="0">
                <a:latin typeface="+mj-lt"/>
              </a:rPr>
              <a:t> and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2</a:t>
            </a:r>
            <a:r>
              <a:rPr lang="en-GB" altLang="en-US" sz="2800" dirty="0">
                <a:latin typeface="+mj-lt"/>
              </a:rPr>
              <a:t> are formulae, so are their conjunction,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r>
              <a:rPr lang="en-GB" altLang="en-US" sz="2800" dirty="0">
                <a:latin typeface="+mj-lt"/>
              </a:rPr>
              <a:t> Ù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2</a:t>
            </a:r>
            <a:r>
              <a:rPr lang="en-GB" altLang="en-US" sz="2800" dirty="0">
                <a:latin typeface="+mj-lt"/>
              </a:rPr>
              <a:t>; disjunction,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r>
              <a:rPr lang="en-GB" altLang="en-US" sz="2800" dirty="0">
                <a:latin typeface="+mj-lt"/>
              </a:rPr>
              <a:t> Ú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2</a:t>
            </a:r>
            <a:r>
              <a:rPr lang="en-GB" altLang="en-US" sz="2800" dirty="0">
                <a:latin typeface="+mj-lt"/>
              </a:rPr>
              <a:t>; and negation, ~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baseline="-25000" dirty="0">
                <a:latin typeface="+mj-lt"/>
              </a:rPr>
              <a:t>1</a:t>
            </a:r>
            <a:endParaRPr lang="en-GB" altLang="en-US" sz="2800" dirty="0">
              <a:latin typeface="+mj-lt"/>
            </a:endParaRPr>
          </a:p>
          <a:p>
            <a:pPr lvl="2" algn="just" eaLnBrk="1" hangingPunct="1"/>
            <a:r>
              <a:rPr lang="en-GB" altLang="en-US" sz="2800" dirty="0">
                <a:latin typeface="+mj-lt"/>
              </a:rPr>
              <a:t>If 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 is a formula with free variable </a:t>
            </a:r>
            <a:r>
              <a:rPr lang="en-GB" altLang="en-US" sz="2800" i="1" dirty="0">
                <a:latin typeface="+mj-lt"/>
              </a:rPr>
              <a:t>X</a:t>
            </a:r>
            <a:r>
              <a:rPr lang="en-GB" altLang="en-US" sz="2800" dirty="0">
                <a:latin typeface="+mj-lt"/>
              </a:rPr>
              <a:t>, then ($</a:t>
            </a:r>
            <a:r>
              <a:rPr lang="en-GB" altLang="en-US" sz="2800" i="1" dirty="0">
                <a:latin typeface="+mj-lt"/>
              </a:rPr>
              <a:t>X)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) and ("</a:t>
            </a:r>
            <a:r>
              <a:rPr lang="en-GB" altLang="en-US" sz="2800" i="1" dirty="0">
                <a:latin typeface="+mj-lt"/>
              </a:rPr>
              <a:t>X)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i="1" dirty="0">
                <a:latin typeface="+mj-lt"/>
              </a:rPr>
              <a:t>F</a:t>
            </a:r>
            <a:r>
              <a:rPr lang="en-GB" altLang="en-US" sz="2800" dirty="0">
                <a:latin typeface="+mj-lt"/>
              </a:rPr>
              <a:t>) are also formulae.</a:t>
            </a:r>
          </a:p>
          <a:p>
            <a:pPr lvl="2" algn="just" eaLnBrk="1" hangingPunct="1"/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2770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33488" y="395289"/>
            <a:ext cx="8382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114691" name="Rectangle 2051"/>
          <p:cNvSpPr>
            <a:spLocks noGrp="1" noChangeArrowheads="1"/>
          </p:cNvSpPr>
          <p:nvPr>
            <p:ph idx="1"/>
          </p:nvPr>
        </p:nvSpPr>
        <p:spPr>
          <a:xfrm>
            <a:off x="1681163" y="1411288"/>
            <a:ext cx="8305800" cy="4608512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>
                <a:latin typeface="+mj-lt"/>
              </a:rPr>
              <a:t>List the names of all managers who earn more than £25,000.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</a:rPr>
              <a:t>{</a:t>
            </a:r>
            <a:r>
              <a:rPr lang="en-GB" altLang="en-US" sz="2800" noProof="1">
                <a:latin typeface="+mj-lt"/>
              </a:rPr>
              <a:t>S.f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ame, S.l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</a:t>
            </a: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</a:rPr>
              <a:t>      </a:t>
            </a:r>
            <a:r>
              <a:rPr lang="en-GB" altLang="en-US" sz="2800" noProof="1">
                <a:latin typeface="+mj-lt"/>
              </a:rPr>
              <a:t>S.position = ‘Manager’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noProof="1">
                <a:latin typeface="+mj-lt"/>
              </a:rPr>
              <a:t> S.salary &gt; 25000}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endParaRPr lang="en-GB" altLang="en-US" sz="2800" dirty="0">
              <a:latin typeface="+mj-lt"/>
            </a:endParaRPr>
          </a:p>
          <a:p>
            <a:pPr marL="533400" indent="-533400"/>
            <a:r>
              <a:rPr lang="en-GB" altLang="en-US" dirty="0">
                <a:latin typeface="+mj-lt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buFont typeface="Monotype Sorts"/>
              <a:buAutoNum type="alphaLcParenR"/>
            </a:pPr>
            <a:endParaRPr lang="en-GB" altLang="en-US" sz="2800" i="1" dirty="0">
              <a:latin typeface="+mj-lt"/>
            </a:endParaRP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{S | </a:t>
            </a:r>
            <a:r>
              <a:rPr lang="en-GB" altLang="en-US" sz="2800" dirty="0">
                <a:latin typeface="+mj-lt"/>
              </a:rPr>
              <a:t>Staff(S)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$P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(P)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P.s</a:t>
            </a:r>
            <a:r>
              <a:rPr lang="en-GB" altLang="en-US" sz="2800" dirty="0" err="1">
                <a:latin typeface="+mj-lt"/>
              </a:rPr>
              <a:t>taffN</a:t>
            </a:r>
            <a:r>
              <a:rPr lang="en-GB" altLang="en-US" sz="2800" noProof="1">
                <a:latin typeface="+mj-lt"/>
              </a:rPr>
              <a:t>o = S.s</a:t>
            </a:r>
            <a:r>
              <a:rPr lang="en-GB" altLang="en-US" sz="2800" dirty="0" err="1">
                <a:latin typeface="+mj-lt"/>
              </a:rPr>
              <a:t>taffN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Ù P.city = ‘Glasgow’)}</a:t>
            </a:r>
          </a:p>
        </p:txBody>
      </p:sp>
    </p:spTree>
    <p:extLst>
      <p:ext uri="{BB962C8B-B14F-4D97-AF65-F5344CB8AC3E}">
        <p14:creationId xmlns:p14="http://schemas.microsoft.com/office/powerpoint/2010/main" val="377459173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623889"/>
            <a:ext cx="8534400" cy="595313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3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1727201"/>
            <a:ext cx="8458200" cy="4114800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>
                <a:latin typeface="+mj-lt"/>
              </a:rPr>
              <a:t>List the names of staff who currently do not manage any properties.</a:t>
            </a:r>
          </a:p>
          <a:p>
            <a:pPr marL="990600" lvl="1" indent="-533400">
              <a:lnSpc>
                <a:spcPct val="0"/>
              </a:lnSpc>
            </a:pP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S.fName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S.lName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|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Staff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(~(</a:t>
            </a:r>
            <a:r>
              <a:rPr lang="en-US" altLang="en-US" sz="2800" noProof="1">
                <a:latin typeface="+mj-lt"/>
              </a:rPr>
              <a:t>$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PropertyForRent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S.staffNo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P.staffNo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)))}</a:t>
            </a:r>
          </a:p>
          <a:p>
            <a:pPr marL="533400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dirty="0">
                <a:latin typeface="+mj-lt"/>
              </a:rPr>
              <a:t>Or</a:t>
            </a:r>
          </a:p>
          <a:p>
            <a:pPr marL="990600" lvl="1" indent="-53340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{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S.fName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S.lName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| 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Staff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((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(~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PropertyForRent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 </a:t>
            </a:r>
          </a:p>
          <a:p>
            <a:pPr marL="990600" lvl="1" indent="-533400">
              <a:buNone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    ~(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S.staffNo</a:t>
            </a:r>
            <a:r>
              <a:rPr lang="en-US" alt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= </a:t>
            </a:r>
            <a:r>
              <a:rPr lang="en-US" altLang="en-US" sz="2800" dirty="0" err="1">
                <a:latin typeface="+mj-lt"/>
                <a:cs typeface="Arial" panose="020B0604020202020204" pitchFamily="34" charset="0"/>
              </a:rPr>
              <a:t>P.staffNo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)))}</a:t>
            </a:r>
            <a:endParaRPr lang="en-US" altLang="en-US" sz="28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766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8" y="438151"/>
            <a:ext cx="8458200" cy="59531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Example - Tuple Relational Calculus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341438"/>
            <a:ext cx="813593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altLang="en-US" dirty="0">
                <a:latin typeface="+mj-lt"/>
              </a:rPr>
              <a:t>List the names of clients who have viewed a      property for rent in Glasgow.</a:t>
            </a:r>
          </a:p>
          <a:p>
            <a:pPr lvl="1" algn="just" eaLnBrk="1" hangingPunct="1">
              <a:lnSpc>
                <a:spcPct val="50000"/>
              </a:lnSpc>
            </a:pP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.f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ame, </a:t>
            </a:r>
            <a:r>
              <a:rPr lang="en-GB" altLang="en-US" sz="2800" dirty="0">
                <a:latin typeface="+mj-lt"/>
              </a:rPr>
              <a:t>C</a:t>
            </a:r>
            <a:r>
              <a:rPr lang="en-GB" altLang="en-US" sz="2800" noProof="1">
                <a:latin typeface="+mj-lt"/>
              </a:rPr>
              <a:t>.l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ame | </a:t>
            </a:r>
            <a:r>
              <a:rPr lang="en-GB" altLang="en-US" sz="2800" dirty="0">
                <a:latin typeface="+mj-lt"/>
              </a:rPr>
              <a:t>Client(C)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((</a:t>
            </a:r>
            <a:r>
              <a:rPr lang="en-GB" altLang="en-US" sz="2800" noProof="1">
                <a:latin typeface="+mj-lt"/>
              </a:rPr>
              <a:t>$V</a:t>
            </a:r>
            <a:r>
              <a:rPr lang="en-GB" altLang="en-US" sz="2800" dirty="0">
                <a:latin typeface="+mj-lt"/>
              </a:rPr>
              <a:t>)(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>
                <a:latin typeface="+mj-lt"/>
              </a:rPr>
              <a:t>P)</a:t>
            </a:r>
            <a:r>
              <a:rPr lang="en-GB" altLang="en-US" sz="2800" noProof="1">
                <a:latin typeface="+mj-lt"/>
              </a:rPr>
              <a:t> 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(Viewing(V)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dirty="0" err="1">
                <a:latin typeface="+mj-lt"/>
              </a:rPr>
              <a:t>PropertyForRent</a:t>
            </a:r>
            <a:r>
              <a:rPr lang="en-GB" altLang="en-US" sz="2800" dirty="0">
                <a:latin typeface="+mj-lt"/>
              </a:rPr>
              <a:t>(P) </a:t>
            </a:r>
            <a:r>
              <a:rPr lang="en-GB" altLang="en-US" sz="2800" noProof="1">
                <a:latin typeface="+mj-lt"/>
              </a:rPr>
              <a:t>Ù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(C</a:t>
            </a:r>
            <a:r>
              <a:rPr lang="en-GB" altLang="en-US" sz="2800" noProof="1">
                <a:latin typeface="+mj-lt"/>
              </a:rPr>
              <a:t>.</a:t>
            </a:r>
            <a:r>
              <a:rPr lang="en-GB" altLang="en-US" sz="2800" dirty="0" err="1">
                <a:latin typeface="+mj-lt"/>
              </a:rPr>
              <a:t>clientN</a:t>
            </a:r>
            <a:r>
              <a:rPr lang="en-GB" altLang="en-US" sz="2800" noProof="1">
                <a:latin typeface="+mj-lt"/>
              </a:rPr>
              <a:t>o = V.</a:t>
            </a:r>
            <a:r>
              <a:rPr lang="en-GB" altLang="en-US" sz="2800" dirty="0" err="1">
                <a:latin typeface="+mj-lt"/>
              </a:rPr>
              <a:t>clientN</a:t>
            </a:r>
            <a:r>
              <a:rPr lang="en-GB" altLang="en-US" sz="2800" noProof="1">
                <a:latin typeface="+mj-lt"/>
              </a:rPr>
              <a:t>o) Ù 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</a:t>
            </a:r>
            <a:r>
              <a:rPr lang="en-GB" altLang="en-US" sz="2800" noProof="1">
                <a:latin typeface="+mj-lt"/>
              </a:rPr>
              <a:t>(V.p</a:t>
            </a:r>
            <a:r>
              <a:rPr lang="en-GB" altLang="en-US" sz="2800" dirty="0" err="1">
                <a:latin typeface="+mj-lt"/>
              </a:rPr>
              <a:t>ropertyN</a:t>
            </a:r>
            <a:r>
              <a:rPr lang="en-GB" altLang="en-US" sz="2800" noProof="1">
                <a:latin typeface="+mj-lt"/>
              </a:rPr>
              <a:t>o=P.p</a:t>
            </a:r>
            <a:r>
              <a:rPr lang="en-GB" altLang="en-US" sz="2800" dirty="0" err="1">
                <a:latin typeface="+mj-lt"/>
              </a:rPr>
              <a:t>ropertyN</a:t>
            </a:r>
            <a:r>
              <a:rPr lang="en-GB" altLang="en-US" sz="2800" noProof="1">
                <a:latin typeface="+mj-lt"/>
              </a:rPr>
              <a:t>o</a:t>
            </a:r>
            <a:r>
              <a:rPr lang="en-GB" altLang="en-US" sz="2800" dirty="0">
                <a:latin typeface="+mj-lt"/>
              </a:rPr>
              <a:t>) </a:t>
            </a:r>
            <a:r>
              <a:rPr lang="en-GB" altLang="en-US" sz="2800" noProof="1">
                <a:latin typeface="+mj-lt"/>
              </a:rPr>
              <a:t>Ù</a:t>
            </a:r>
            <a:endParaRPr lang="en-GB" altLang="en-US" sz="2800" dirty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</a:t>
            </a:r>
            <a:r>
              <a:rPr lang="en-GB" altLang="en-US" sz="2800" noProof="1">
                <a:latin typeface="+mj-lt"/>
              </a:rPr>
              <a:t>P.city =‘Glasgow’)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584334"/>
      </p:ext>
    </p:extLst>
  </p:cSld>
  <p:clrMapOvr>
    <a:masterClrMapping/>
  </p:clrMapOvr>
  <p:transition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Tuple Relational Calculus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949450" y="1695451"/>
            <a:ext cx="79502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Expressions can generate an infinite set. For 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altLang="en-US" sz="3200" dirty="0">
                <a:latin typeface="+mj-lt"/>
              </a:rPr>
              <a:t>{S | </a:t>
            </a:r>
            <a:r>
              <a:rPr lang="en-GB" altLang="en-US" sz="3200" noProof="1">
                <a:latin typeface="+mj-lt"/>
              </a:rPr>
              <a:t>~</a:t>
            </a:r>
            <a:r>
              <a:rPr lang="en-GB" altLang="en-US" sz="3200" dirty="0">
                <a:latin typeface="+mj-lt"/>
              </a:rPr>
              <a:t>Staff(S)}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32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To avoid this, add restriction that all values in result must be values in the domain of the expression. </a:t>
            </a:r>
          </a:p>
        </p:txBody>
      </p:sp>
    </p:spTree>
    <p:extLst>
      <p:ext uri="{BB962C8B-B14F-4D97-AF65-F5344CB8AC3E}">
        <p14:creationId xmlns:p14="http://schemas.microsoft.com/office/powerpoint/2010/main" val="338486289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Relational Algebra</a:t>
            </a:r>
            <a:endParaRPr lang="en-US" altLang="en-US" sz="4000" dirty="0"/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557337" y="1674018"/>
            <a:ext cx="9401175" cy="4424362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+mj-lt"/>
              </a:rPr>
              <a:t>Basic operations: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Selection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(     )    Selects a subset of rows from relation.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Projection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(     )   Deletes unwanted columns from relation.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Cross-product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 </a:t>
            </a:r>
            <a:r>
              <a:rPr lang="en-US" altLang="en-US" dirty="0">
                <a:latin typeface="+mj-lt"/>
              </a:rPr>
              <a:t>(     )  Allows us to combine two relations.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Set-difference</a:t>
            </a:r>
            <a:r>
              <a:rPr lang="en-US" altLang="en-US" dirty="0">
                <a:latin typeface="+mj-lt"/>
              </a:rPr>
              <a:t>  (     )  Tuples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1, but not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2.</a:t>
            </a:r>
          </a:p>
          <a:p>
            <a:pPr lvl="1"/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Union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(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+mj-lt"/>
              </a:rPr>
              <a:t> )  Tuples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1 and in </a:t>
            </a:r>
            <a:r>
              <a:rPr lang="en-US" altLang="en-US" dirty="0" err="1">
                <a:latin typeface="+mj-lt"/>
              </a:rPr>
              <a:t>reln</a:t>
            </a:r>
            <a:r>
              <a:rPr lang="en-US" altLang="en-US" dirty="0">
                <a:latin typeface="+mj-lt"/>
              </a:rPr>
              <a:t>. 2.</a:t>
            </a:r>
          </a:p>
          <a:p>
            <a:r>
              <a:rPr lang="en-US" altLang="en-US" dirty="0">
                <a:latin typeface="+mj-lt"/>
              </a:rPr>
              <a:t>Additional operations:</a:t>
            </a:r>
          </a:p>
          <a:p>
            <a:pPr lvl="1"/>
            <a:r>
              <a:rPr lang="en-US" altLang="en-US" dirty="0">
                <a:latin typeface="+mj-lt"/>
              </a:rPr>
              <a:t>Intersection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</a:t>
            </a:r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join</a:t>
            </a:r>
            <a:r>
              <a:rPr lang="en-US" altLang="en-US" dirty="0">
                <a:latin typeface="+mj-lt"/>
              </a:rPr>
              <a:t>, division, renaming:  Not essential, but (very!) useful.</a:t>
            </a:r>
          </a:p>
          <a:p>
            <a:r>
              <a:rPr lang="en-US" altLang="en-US" dirty="0">
                <a:latin typeface="+mj-lt"/>
              </a:rPr>
              <a:t>Since each operation returns a relation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operations can be </a:t>
            </a: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composed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! </a:t>
            </a:r>
            <a:r>
              <a:rPr lang="en-US" altLang="en-US" dirty="0">
                <a:latin typeface="+mj-lt"/>
              </a:rPr>
              <a:t>(Algebra is “closed”.)</a:t>
            </a:r>
          </a:p>
        </p:txBody>
      </p:sp>
      <p:graphicFrame>
        <p:nvGraphicFramePr>
          <p:cNvPr id="14342" name="Object 10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793222"/>
              </p:ext>
            </p:extLst>
          </p:nvPr>
        </p:nvGraphicFramePr>
        <p:xfrm>
          <a:off x="3686174" y="2101850"/>
          <a:ext cx="2151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3" imgW="475920" imgH="241200" progId="Equation.2">
                  <p:embed/>
                </p:oleObj>
              </mc:Choice>
              <mc:Fallback>
                <p:oleObj name="Equation" r:id="rId3" imgW="475920" imgH="24120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4" y="2101850"/>
                        <a:ext cx="21510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312358"/>
              </p:ext>
            </p:extLst>
          </p:nvPr>
        </p:nvGraphicFramePr>
        <p:xfrm>
          <a:off x="3771105" y="2440782"/>
          <a:ext cx="198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5" imgW="637920" imgH="314280" progId="Equation.2">
                  <p:embed/>
                </p:oleObj>
              </mc:Choice>
              <mc:Fallback>
                <p:oleObj name="Equation" r:id="rId5" imgW="637920" imgH="3142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105" y="2440782"/>
                        <a:ext cx="19812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433731"/>
              </p:ext>
            </p:extLst>
          </p:nvPr>
        </p:nvGraphicFramePr>
        <p:xfrm>
          <a:off x="4233068" y="3232148"/>
          <a:ext cx="457200" cy="148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7" imgW="474480" imgH="384120" progId="Equation.2">
                  <p:embed/>
                </p:oleObj>
              </mc:Choice>
              <mc:Fallback>
                <p:oleObj name="Equation" r:id="rId7" imgW="474480" imgH="3841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68" y="3232148"/>
                        <a:ext cx="457200" cy="148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736968"/>
              </p:ext>
            </p:extLst>
          </p:nvPr>
        </p:nvGraphicFramePr>
        <p:xfrm>
          <a:off x="4233068" y="2787650"/>
          <a:ext cx="1689100" cy="1098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9" imgW="587160" imgH="301320" progId="Equation.2">
                  <p:embed/>
                </p:oleObj>
              </mc:Choice>
              <mc:Fallback>
                <p:oleObj name="Equation" r:id="rId9" imgW="587160" imgH="3013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068" y="2787650"/>
                        <a:ext cx="1689100" cy="1098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45570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6787" y="42227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  <a:defRPr/>
            </a:pPr>
            <a:r>
              <a:rPr lang="en-GB" sz="4000" noProof="1">
                <a:solidFill>
                  <a:srgbClr val="CD0000"/>
                </a:solidFill>
              </a:rPr>
              <a:t>Domain Relational Calculus</a:t>
            </a:r>
            <a:endParaRPr lang="en-GB" sz="4000" i="1" noProof="1">
              <a:solidFill>
                <a:srgbClr val="CD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747838"/>
            <a:ext cx="83058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latin typeface="+mj-lt"/>
              </a:rPr>
              <a:t>Uses variables that take values from </a:t>
            </a:r>
            <a:r>
              <a:rPr lang="en-GB" altLang="en-US" u="sng" dirty="0">
                <a:latin typeface="+mj-lt"/>
              </a:rPr>
              <a:t>domains</a:t>
            </a:r>
            <a:r>
              <a:rPr lang="en-GB" altLang="en-US" dirty="0">
                <a:latin typeface="+mj-lt"/>
              </a:rPr>
              <a:t> instead of tuples of relations. </a:t>
            </a:r>
          </a:p>
          <a:p>
            <a:pPr lvl="1" eaLnBrk="1" hangingPunct="1">
              <a:lnSpc>
                <a:spcPct val="70000"/>
              </a:lnSpc>
            </a:pPr>
            <a:endParaRPr lang="en-GB" altLang="en-US" sz="2800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If F(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2</a:t>
            </a:r>
            <a:r>
              <a:rPr lang="en-GB" altLang="en-US" dirty="0">
                <a:latin typeface="+mj-lt"/>
              </a:rPr>
              <a:t>, . . . , </a:t>
            </a:r>
            <a:r>
              <a:rPr lang="en-GB" altLang="en-US" i="1" dirty="0" err="1">
                <a:latin typeface="+mj-lt"/>
              </a:rPr>
              <a:t>d</a:t>
            </a:r>
            <a:r>
              <a:rPr lang="en-GB" altLang="en-US" i="1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) stands for a formula composed of atoms and 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 </a:t>
            </a:r>
            <a:r>
              <a:rPr lang="en-GB" altLang="en-US" i="1" dirty="0">
                <a:latin typeface="+mj-lt"/>
              </a:rPr>
              <a:t>d</a:t>
            </a:r>
            <a:r>
              <a:rPr lang="en-GB" altLang="en-US" baseline="-25000" dirty="0">
                <a:latin typeface="+mj-lt"/>
              </a:rPr>
              <a:t>2</a:t>
            </a:r>
            <a:r>
              <a:rPr lang="en-GB" altLang="en-US" dirty="0">
                <a:latin typeface="+mj-lt"/>
              </a:rPr>
              <a:t>, . . . , </a:t>
            </a:r>
            <a:r>
              <a:rPr lang="en-GB" altLang="en-US" i="1" dirty="0" err="1">
                <a:latin typeface="+mj-lt"/>
              </a:rPr>
              <a:t>d</a:t>
            </a:r>
            <a:r>
              <a:rPr lang="en-GB" altLang="en-US" i="1" baseline="-25000" dirty="0" err="1">
                <a:latin typeface="+mj-lt"/>
              </a:rPr>
              <a:t>n</a:t>
            </a:r>
            <a:r>
              <a:rPr lang="en-GB" altLang="en-US" i="1" baseline="-25000" dirty="0">
                <a:latin typeface="+mj-lt"/>
              </a:rPr>
              <a:t> </a:t>
            </a:r>
            <a:r>
              <a:rPr lang="en-GB" altLang="en-US" dirty="0">
                <a:latin typeface="+mj-lt"/>
              </a:rPr>
              <a:t>represent domain variables, then: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	{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2</a:t>
            </a:r>
            <a:r>
              <a:rPr lang="en-GB" altLang="en-US" sz="2800" noProof="1">
                <a:latin typeface="+mj-lt"/>
              </a:rPr>
              <a:t>, . . . 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i="1" baseline="-25000" noProof="1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 | 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1</a:t>
            </a:r>
            <a:r>
              <a:rPr lang="en-GB" altLang="en-US" sz="2800" noProof="1">
                <a:latin typeface="+mj-lt"/>
              </a:rPr>
              <a:t>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baseline="-25000" noProof="1">
                <a:latin typeface="+mj-lt"/>
              </a:rPr>
              <a:t>2</a:t>
            </a:r>
            <a:r>
              <a:rPr lang="en-GB" altLang="en-US" sz="2800" noProof="1">
                <a:latin typeface="+mj-lt"/>
              </a:rPr>
              <a:t>, . . . , </a:t>
            </a:r>
            <a:r>
              <a:rPr lang="en-GB" altLang="en-US" sz="2800" i="1" noProof="1">
                <a:latin typeface="+mj-lt"/>
              </a:rPr>
              <a:t>d</a:t>
            </a:r>
            <a:r>
              <a:rPr lang="en-GB" altLang="en-US" sz="2800" i="1" baseline="-25000" noProof="1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)}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is a general domain relational calculus expression.</a:t>
            </a:r>
            <a:endParaRPr lang="en-GB" altLang="en-US" sz="28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709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566739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724025" y="1874838"/>
            <a:ext cx="8153400" cy="4114800"/>
          </a:xfrm>
        </p:spPr>
        <p:txBody>
          <a:bodyPr>
            <a:normAutofit/>
          </a:bodyPr>
          <a:lstStyle/>
          <a:p>
            <a:pPr marL="533400" indent="-533400"/>
            <a:r>
              <a:rPr lang="en-GB" altLang="en-US" dirty="0">
                <a:latin typeface="+mj-lt"/>
              </a:rPr>
              <a:t>Find the names of all managers who earn more than £25,000.</a:t>
            </a:r>
          </a:p>
          <a:p>
            <a:pPr marL="990600" lvl="1" indent="-533400">
              <a:lnSpc>
                <a:spcPct val="20000"/>
              </a:lnSpc>
            </a:pP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noProof="1">
                <a:latin typeface="+mj-lt"/>
              </a:rPr>
              <a:t>	{f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l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 |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p</a:t>
            </a:r>
            <a:r>
              <a:rPr lang="en-GB" altLang="en-US" sz="2800" noProof="1">
                <a:latin typeface="+mj-lt"/>
              </a:rPr>
              <a:t>osn, </a:t>
            </a:r>
            <a:r>
              <a:rPr lang="en-GB" altLang="en-US" sz="2800" dirty="0">
                <a:latin typeface="+mj-lt"/>
              </a:rPr>
              <a:t>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dirty="0">
                <a:latin typeface="+mj-lt"/>
              </a:rPr>
              <a:t>)</a:t>
            </a:r>
            <a:r>
              <a:rPr lang="en-GB" altLang="en-US" sz="2800" noProof="1">
                <a:latin typeface="+mj-lt"/>
              </a:rPr>
              <a:t>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</a:rPr>
              <a:t>        </a:t>
            </a:r>
            <a:r>
              <a:rPr lang="en-GB" altLang="en-US" sz="2800" noProof="1">
                <a:latin typeface="+mj-lt"/>
              </a:rPr>
              <a:t>(Staff 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dirty="0">
                <a:latin typeface="+mj-lt"/>
              </a:rPr>
              <a:t>, p</a:t>
            </a:r>
            <a:r>
              <a:rPr lang="en-GB" altLang="en-US" sz="2800" noProof="1">
                <a:latin typeface="+mj-lt"/>
              </a:rPr>
              <a:t>osn, </a:t>
            </a:r>
            <a:r>
              <a:rPr lang="en-GB" altLang="en-US" sz="2800" dirty="0">
                <a:latin typeface="+mj-lt"/>
              </a:rPr>
              <a:t>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buNone/>
            </a:pPr>
            <a:r>
              <a:rPr lang="en-GB" altLang="en-US" sz="2800" dirty="0">
                <a:latin typeface="+mj-lt"/>
                <a:sym typeface="Symbol" panose="05050102010706020507" pitchFamily="18" charset="2"/>
              </a:rPr>
              <a:t>         </a:t>
            </a:r>
            <a:r>
              <a:rPr lang="en-GB" altLang="en-US" sz="2800" noProof="1">
                <a:latin typeface="+mj-lt"/>
              </a:rPr>
              <a:t>posn = ‘Manager’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sz="2800" noProof="1">
                <a:latin typeface="+mj-lt"/>
              </a:rPr>
              <a:t> sal &gt; 25000)}</a:t>
            </a:r>
          </a:p>
        </p:txBody>
      </p:sp>
    </p:spTree>
    <p:extLst>
      <p:ext uri="{BB962C8B-B14F-4D97-AF65-F5344CB8AC3E}">
        <p14:creationId xmlns:p14="http://schemas.microsoft.com/office/powerpoint/2010/main" val="2409844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709614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27188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>
                <a:latin typeface="+mj-lt"/>
              </a:rPr>
              <a:t>List the staff who manage properties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posn</a:t>
            </a:r>
            <a:r>
              <a:rPr lang="en-GB" altLang="en-US" sz="2800" dirty="0">
                <a:latin typeface="+mj-lt"/>
              </a:rPr>
              <a:t>, sex, DOB, </a:t>
            </a:r>
            <a:r>
              <a:rPr lang="en-GB" altLang="en-US" sz="2800" dirty="0" err="1">
                <a:latin typeface="+mj-lt"/>
              </a:rPr>
              <a:t>sal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 |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N1,cty)(</a:t>
            </a:r>
            <a:r>
              <a:rPr lang="en-GB" altLang="en-US" sz="2800" noProof="1">
                <a:latin typeface="+mj-lt"/>
              </a:rPr>
              <a:t>Staff(</a:t>
            </a:r>
            <a:r>
              <a:rPr lang="en-GB" altLang="en-US" sz="2800" dirty="0" err="1">
                <a:latin typeface="+mj-lt"/>
              </a:rPr>
              <a:t>sN,fN,lN,p</a:t>
            </a:r>
            <a:r>
              <a:rPr lang="en-GB" altLang="en-US" sz="2800" noProof="1">
                <a:latin typeface="+mj-lt"/>
              </a:rPr>
              <a:t>osn,</a:t>
            </a:r>
            <a:r>
              <a:rPr lang="en-GB" altLang="en-US" sz="2800" dirty="0" err="1">
                <a:latin typeface="+mj-lt"/>
              </a:rPr>
              <a:t>sex,DOB,sal,bN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  <a:r>
              <a:rPr lang="en-GB" altLang="en-US" sz="2800" dirty="0" err="1">
                <a:latin typeface="+mj-lt"/>
              </a:rPr>
              <a:t>rnt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oN</a:t>
            </a:r>
            <a:r>
              <a:rPr lang="en-GB" altLang="en-US" sz="2800" dirty="0">
                <a:latin typeface="+mj-lt"/>
              </a:rPr>
              <a:t>, sN1, bN1</a:t>
            </a:r>
            <a:r>
              <a:rPr lang="en-GB" altLang="en-US" sz="2800" noProof="1">
                <a:latin typeface="+mj-lt"/>
              </a:rPr>
              <a:t>) Ù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=sN1) </a:t>
            </a:r>
            <a:r>
              <a:rPr lang="en-GB" altLang="en-US" sz="2800" noProof="1">
                <a:latin typeface="+mj-lt"/>
              </a:rPr>
              <a:t>Ù cty=‘Glasgow’)}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08041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781051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27201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>
                <a:latin typeface="+mj-lt"/>
              </a:rPr>
              <a:t>List the names of staff who currently do not manage any properties for rent.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noProof="1">
                <a:latin typeface="+mj-lt"/>
              </a:rPr>
              <a:t> |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</a:t>
            </a:r>
            <a:r>
              <a:rPr lang="en-GB" altLang="en-US" sz="2800" noProof="1">
                <a:latin typeface="+mj-lt"/>
              </a:rPr>
              <a:t>Staff(</a:t>
            </a:r>
            <a:r>
              <a:rPr lang="en-GB" altLang="en-US" sz="2800" dirty="0" err="1">
                <a:latin typeface="+mj-lt"/>
              </a:rPr>
              <a:t>sN,fN,lN,p</a:t>
            </a:r>
            <a:r>
              <a:rPr lang="en-GB" altLang="en-US" sz="2800" noProof="1">
                <a:latin typeface="+mj-lt"/>
              </a:rPr>
              <a:t>osn,</a:t>
            </a:r>
            <a:r>
              <a:rPr lang="en-GB" altLang="en-US" sz="2800" dirty="0" err="1">
                <a:latin typeface="+mj-lt"/>
              </a:rPr>
              <a:t>sex,DOB,sal,bN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</a:t>
            </a:r>
            <a:r>
              <a:rPr lang="en-GB" altLang="en-US" sz="2800" noProof="1">
                <a:latin typeface="+mj-lt"/>
              </a:rPr>
              <a:t>(~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noProof="1">
                <a:latin typeface="+mj-lt"/>
              </a:rPr>
              <a:t>$s</a:t>
            </a:r>
            <a:r>
              <a:rPr lang="en-GB" altLang="en-US" sz="2800" dirty="0">
                <a:latin typeface="+mj-lt"/>
              </a:rPr>
              <a:t>N1) (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              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rnt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oN</a:t>
            </a:r>
            <a:r>
              <a:rPr lang="en-GB" altLang="en-US" sz="2800" dirty="0">
                <a:latin typeface="+mj-lt"/>
              </a:rPr>
              <a:t>, sN1, bN1</a:t>
            </a:r>
            <a:r>
              <a:rPr lang="en-GB" altLang="en-US" sz="2800" noProof="1">
                <a:latin typeface="+mj-lt"/>
              </a:rPr>
              <a:t>) Ù </a:t>
            </a:r>
            <a:r>
              <a:rPr lang="en-GB" altLang="en-US" sz="2800" dirty="0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=sN1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)))</a:t>
            </a:r>
            <a:r>
              <a:rPr lang="en-GB" altLang="en-US" sz="2800" noProof="1">
                <a:latin typeface="+mj-lt"/>
              </a:rPr>
              <a:t>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1709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595314"/>
            <a:ext cx="8763000" cy="5953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Example - Domain Relational Calculus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1790700" y="1441450"/>
            <a:ext cx="7727950" cy="4114800"/>
          </a:xfrm>
        </p:spPr>
        <p:txBody>
          <a:bodyPr>
            <a:norm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GB" altLang="en-US" dirty="0">
                <a:latin typeface="+mj-lt"/>
              </a:rPr>
              <a:t>List the names of clients who have viewed a property for rent in Glasgow.</a:t>
            </a:r>
          </a:p>
          <a:p>
            <a:pPr marL="990600" lvl="1" indent="-53340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</a:p>
          <a:p>
            <a:pPr marL="990600" lvl="1" indent="-53340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noProof="1">
                <a:latin typeface="+mj-lt"/>
              </a:rPr>
              <a:t>{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</a:t>
            </a:r>
            <a:r>
              <a:rPr lang="en-GB" altLang="en-US" sz="2800" noProof="1">
                <a:latin typeface="+mj-lt"/>
              </a:rPr>
              <a:t> |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noProof="1">
                <a:latin typeface="+mj-lt"/>
              </a:rPr>
              <a:t>$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, cN1, </a:t>
            </a:r>
            <a:r>
              <a:rPr lang="en-GB" altLang="en-US" sz="2800" dirty="0" err="1">
                <a:latin typeface="+mj-lt"/>
              </a:rPr>
              <a:t>pN</a:t>
            </a:r>
            <a:r>
              <a:rPr lang="en-GB" altLang="en-US" sz="2800" dirty="0">
                <a:latin typeface="+mj-lt"/>
              </a:rPr>
              <a:t>, pN1,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)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(Client</a:t>
            </a:r>
            <a:r>
              <a:rPr lang="en-GB" altLang="en-US" sz="2800" noProof="1">
                <a:latin typeface="+mj-lt"/>
              </a:rPr>
              <a:t>(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fN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lN,tel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pT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mR</a:t>
            </a:r>
            <a:r>
              <a:rPr lang="en-GB" altLang="en-US" sz="2800" noProof="1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Viewing(cN1, pN1, </a:t>
            </a:r>
            <a:r>
              <a:rPr lang="en-GB" altLang="en-US" sz="2800" dirty="0" err="1">
                <a:latin typeface="+mj-lt"/>
              </a:rPr>
              <a:t>dt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cmt</a:t>
            </a:r>
            <a:r>
              <a:rPr lang="en-GB" altLang="en-US" sz="2800" dirty="0">
                <a:latin typeface="+mj-lt"/>
              </a:rPr>
              <a:t>) </a:t>
            </a:r>
            <a:r>
              <a:rPr lang="en-GB" altLang="en-US" sz="2800" noProof="1">
                <a:latin typeface="+mj-lt"/>
                <a:sym typeface="Symbol" panose="05050102010706020507" pitchFamily="18" charset="2"/>
              </a:rPr>
              <a:t></a:t>
            </a:r>
            <a:endParaRPr lang="en-GB" altLang="en-US" sz="2800" dirty="0">
              <a:latin typeface="+mj-lt"/>
              <a:sym typeface="Symbol" panose="05050102010706020507" pitchFamily="18" charset="2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</a:t>
            </a:r>
            <a:r>
              <a:rPr lang="en-GB" altLang="en-US" sz="2800" noProof="1">
                <a:latin typeface="+mj-lt"/>
              </a:rPr>
              <a:t>Property</a:t>
            </a:r>
            <a:r>
              <a:rPr lang="en-GB" altLang="en-US" sz="2800" dirty="0">
                <a:latin typeface="+mj-lt"/>
              </a:rPr>
              <a:t>F</a:t>
            </a:r>
            <a:r>
              <a:rPr lang="en-GB" altLang="en-US" sz="2800" noProof="1">
                <a:latin typeface="+mj-lt"/>
              </a:rPr>
              <a:t>orRent(p</a:t>
            </a:r>
            <a:r>
              <a:rPr lang="en-GB" altLang="en-US" sz="2800" dirty="0">
                <a:latin typeface="+mj-lt"/>
              </a:rPr>
              <a:t>N</a:t>
            </a:r>
            <a:r>
              <a:rPr lang="en-GB" altLang="en-US" sz="2800" noProof="1">
                <a:latin typeface="+mj-lt"/>
              </a:rPr>
              <a:t>, s</a:t>
            </a:r>
            <a:r>
              <a:rPr lang="en-GB" altLang="en-US" sz="2800" dirty="0">
                <a:latin typeface="+mj-lt"/>
              </a:rPr>
              <a:t>t,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, pc, </a:t>
            </a:r>
            <a:r>
              <a:rPr lang="en-GB" altLang="en-US" sz="2800" dirty="0" err="1">
                <a:latin typeface="+mj-lt"/>
              </a:rPr>
              <a:t>typ</a:t>
            </a:r>
            <a:r>
              <a:rPr lang="en-GB" altLang="en-US" sz="2800" dirty="0">
                <a:latin typeface="+mj-lt"/>
              </a:rPr>
              <a:t>, </a:t>
            </a: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                </a:t>
            </a:r>
            <a:r>
              <a:rPr lang="en-GB" altLang="en-US" sz="2800" dirty="0" err="1">
                <a:latin typeface="+mj-lt"/>
              </a:rPr>
              <a:t>rms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rnt,oN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sN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800" dirty="0" err="1">
                <a:latin typeface="+mj-lt"/>
              </a:rPr>
              <a:t>bN</a:t>
            </a:r>
            <a:r>
              <a:rPr lang="en-GB" altLang="en-US" sz="2800" noProof="1">
                <a:latin typeface="+mj-lt"/>
              </a:rPr>
              <a:t>) Ù </a:t>
            </a:r>
            <a:endParaRPr lang="en-GB" altLang="en-US" sz="2800" dirty="0">
              <a:latin typeface="+mj-lt"/>
            </a:endParaRPr>
          </a:p>
          <a:p>
            <a:pPr marL="990600" lvl="1" indent="-53340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2800" dirty="0">
                <a:latin typeface="+mj-lt"/>
              </a:rPr>
              <a:t>   (</a:t>
            </a:r>
            <a:r>
              <a:rPr lang="en-GB" altLang="en-US" sz="2800" dirty="0" err="1">
                <a:latin typeface="+mj-lt"/>
              </a:rPr>
              <a:t>cN</a:t>
            </a:r>
            <a:r>
              <a:rPr lang="en-GB" altLang="en-US" sz="2800" dirty="0">
                <a:latin typeface="+mj-lt"/>
              </a:rPr>
              <a:t> = cN1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Ù</a:t>
            </a:r>
            <a:r>
              <a:rPr lang="en-GB" altLang="en-US" sz="2800" dirty="0">
                <a:latin typeface="+mj-lt"/>
              </a:rPr>
              <a:t> (</a:t>
            </a:r>
            <a:r>
              <a:rPr lang="en-GB" altLang="en-US" sz="2800" dirty="0" err="1">
                <a:latin typeface="+mj-lt"/>
              </a:rPr>
              <a:t>pN</a:t>
            </a:r>
            <a:r>
              <a:rPr lang="en-GB" altLang="en-US" sz="2800" dirty="0">
                <a:latin typeface="+mj-lt"/>
              </a:rPr>
              <a:t> = pN1</a:t>
            </a:r>
            <a:r>
              <a:rPr lang="en-GB" altLang="en-US" sz="2800" noProof="1">
                <a:latin typeface="+mj-lt"/>
              </a:rPr>
              <a:t>)</a:t>
            </a:r>
            <a:r>
              <a:rPr lang="en-GB" altLang="en-US" sz="2800" dirty="0">
                <a:latin typeface="+mj-lt"/>
              </a:rPr>
              <a:t> </a:t>
            </a:r>
            <a:r>
              <a:rPr lang="en-GB" altLang="en-US" sz="2800" noProof="1">
                <a:latin typeface="+mj-lt"/>
              </a:rPr>
              <a:t>Ù </a:t>
            </a:r>
            <a:r>
              <a:rPr lang="en-GB" altLang="en-US" sz="2800" dirty="0" err="1">
                <a:latin typeface="+mj-lt"/>
              </a:rPr>
              <a:t>cty</a:t>
            </a:r>
            <a:r>
              <a:rPr lang="en-GB" altLang="en-US" sz="2800" dirty="0">
                <a:latin typeface="+mj-lt"/>
              </a:rPr>
              <a:t> = ‘Glasgow’</a:t>
            </a:r>
            <a:r>
              <a:rPr lang="en-GB" altLang="en-US" sz="2800" noProof="1">
                <a:latin typeface="+mj-lt"/>
              </a:rPr>
              <a:t>)}</a:t>
            </a:r>
            <a:endParaRPr lang="en-GB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62998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Domain Relational Calculus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2001838" y="1798638"/>
            <a:ext cx="7924800" cy="4114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When restricted to safe expressions, domain relational calculus is equivalent to tuple relational calculus restricted to safe expressions, which is equivalent to relational algebra.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en-US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+mj-lt"/>
              </a:rPr>
              <a:t>Means every relational algebra expression has an equivalent relational calculus expression,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1135195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69" y="193675"/>
            <a:ext cx="1147286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CD0000"/>
                </a:solidFill>
              </a:rPr>
              <a:t>Relational Calculus e</a:t>
            </a:r>
            <a:r>
              <a:rPr lang="en-GB" altLang="en-US" sz="4000" dirty="0">
                <a:solidFill>
                  <a:srgbClr val="CD0000"/>
                </a:solidFill>
              </a:rPr>
              <a:t>quivalence with Relational Algebra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This equivalence was first considered by </a:t>
            </a:r>
            <a:r>
              <a:rPr lang="en-GB" altLang="en-US" dirty="0" err="1">
                <a:latin typeface="+mj-lt"/>
              </a:rPr>
              <a:t>Codd</a:t>
            </a:r>
            <a:r>
              <a:rPr lang="en-GB" altLang="en-US" dirty="0">
                <a:latin typeface="+mj-lt"/>
              </a:rPr>
              <a:t> in 1972</a:t>
            </a:r>
          </a:p>
          <a:p>
            <a:r>
              <a:rPr lang="en-GB" altLang="en-US" dirty="0" err="1">
                <a:latin typeface="+mj-lt"/>
              </a:rPr>
              <a:t>Codd</a:t>
            </a:r>
            <a:r>
              <a:rPr lang="en-GB" altLang="en-US" dirty="0">
                <a:latin typeface="+mj-lt"/>
              </a:rPr>
              <a:t> introduced the notion of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relational completeness</a:t>
            </a:r>
          </a:p>
          <a:p>
            <a:pPr lvl="1"/>
            <a:r>
              <a:rPr lang="en-GB" altLang="en-US" sz="2800" dirty="0">
                <a:latin typeface="+mj-lt"/>
              </a:rPr>
              <a:t>A language is </a:t>
            </a:r>
            <a:r>
              <a:rPr lang="en-GB" altLang="en-US" sz="2800" dirty="0">
                <a:solidFill>
                  <a:srgbClr val="CD0000"/>
                </a:solidFill>
                <a:latin typeface="+mj-lt"/>
              </a:rPr>
              <a:t>relationally complete </a:t>
            </a:r>
            <a:r>
              <a:rPr lang="en-GB" altLang="en-US" sz="2800" dirty="0">
                <a:latin typeface="+mj-lt"/>
              </a:rPr>
              <a:t>if it can express all the queries expressible in the relational algebra.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194075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Relational Algebra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altLang="en-US" dirty="0">
                <a:latin typeface="+mj-lt"/>
              </a:rPr>
              <a:t>Let’s consider the first direction of the equivalence: can the relational algebra be coded up in the (domain) relational calculus?</a:t>
            </a:r>
          </a:p>
          <a:p>
            <a:r>
              <a:rPr lang="en-GB" altLang="en-US" dirty="0">
                <a:latin typeface="+mj-lt"/>
              </a:rPr>
              <a:t>This translation can be done systematically, we define a translation function [-]</a:t>
            </a:r>
          </a:p>
          <a:p>
            <a:r>
              <a:rPr lang="en-GB" altLang="en-US" dirty="0">
                <a:latin typeface="+mj-lt"/>
              </a:rPr>
              <a:t>Simple case: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[R]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</a:t>
            </a:r>
            <a:r>
              <a:rPr lang="en-GB" altLang="en-US" dirty="0">
                <a:latin typeface="+mj-lt"/>
              </a:rPr>
              <a:t>R}</a:t>
            </a:r>
          </a:p>
        </p:txBody>
      </p:sp>
    </p:spTree>
    <p:extLst>
      <p:ext uri="{BB962C8B-B14F-4D97-AF65-F5344CB8AC3E}">
        <p14:creationId xmlns:p14="http://schemas.microsoft.com/office/powerpoint/2010/main" val="3425503239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6737" y="322262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selection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Assume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[e]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F }</a:t>
            </a:r>
          </a:p>
          <a:p>
            <a:endParaRPr lang="en-GB" altLang="en-US" dirty="0">
              <a:latin typeface="+mj-lt"/>
            </a:endParaRPr>
          </a:p>
          <a:p>
            <a:r>
              <a:rPr lang="en-GB" altLang="en-US" dirty="0">
                <a:latin typeface="+mj-lt"/>
              </a:rPr>
              <a:t>Then</a:t>
            </a:r>
          </a:p>
          <a:p>
            <a:pPr algn="ctr">
              <a:buFontTx/>
              <a:buNone/>
            </a:pPr>
            <a:r>
              <a:rPr lang="en-GB" altLang="en-US" dirty="0">
                <a:latin typeface="+mj-lt"/>
              </a:rPr>
              <a:t>[</a:t>
            </a:r>
            <a:r>
              <a:rPr lang="en-GB" altLang="en-US" dirty="0" err="1">
                <a:latin typeface="+mj-lt"/>
              </a:rPr>
              <a:t>s</a:t>
            </a:r>
            <a:r>
              <a:rPr lang="en-GB" altLang="en-US" baseline="-25000" dirty="0" err="1">
                <a:latin typeface="+mj-lt"/>
              </a:rPr>
              <a:t>c</a:t>
            </a:r>
            <a:r>
              <a:rPr lang="en-GB" altLang="en-US" dirty="0">
                <a:latin typeface="+mj-lt"/>
              </a:rPr>
              <a:t>(e)] = {&lt;x</a:t>
            </a:r>
            <a:r>
              <a:rPr lang="en-GB" altLang="en-US" baseline="-25000" dirty="0">
                <a:latin typeface="+mj-lt"/>
              </a:rPr>
              <a:t>1</a:t>
            </a:r>
            <a:r>
              <a:rPr lang="en-GB" altLang="en-US" dirty="0">
                <a:latin typeface="+mj-lt"/>
              </a:rPr>
              <a:t>,…,</a:t>
            </a:r>
            <a:r>
              <a:rPr lang="en-GB" altLang="en-US" dirty="0" err="1">
                <a:latin typeface="+mj-lt"/>
              </a:rPr>
              <a:t>x</a:t>
            </a:r>
            <a:r>
              <a:rPr lang="en-GB" altLang="en-US" baseline="-25000" dirty="0" err="1">
                <a:latin typeface="+mj-lt"/>
              </a:rPr>
              <a:t>n</a:t>
            </a:r>
            <a:r>
              <a:rPr lang="en-GB" altLang="en-US" dirty="0">
                <a:latin typeface="+mj-lt"/>
              </a:rPr>
              <a:t>&gt; | F </a:t>
            </a:r>
            <a:r>
              <a:rPr lang="en-GB" altLang="en-US" dirty="0">
                <a:latin typeface="+mj-lt"/>
                <a:sym typeface="Symbol" panose="05050102010706020507" pitchFamily="18" charset="2"/>
              </a:rPr>
              <a:t></a:t>
            </a:r>
            <a:r>
              <a:rPr lang="en-GB" altLang="en-US" dirty="0">
                <a:latin typeface="+mj-lt"/>
              </a:rPr>
              <a:t> C’}</a:t>
            </a:r>
          </a:p>
          <a:p>
            <a:pPr>
              <a:buFontTx/>
              <a:buNone/>
            </a:pPr>
            <a:endParaRPr lang="en-GB" altLang="en-US" dirty="0">
              <a:latin typeface="+mj-lt"/>
            </a:endParaRPr>
          </a:p>
          <a:p>
            <a:pPr>
              <a:buFontTx/>
              <a:buNone/>
            </a:pPr>
            <a:r>
              <a:rPr lang="en-GB" altLang="en-US" dirty="0">
                <a:latin typeface="+mj-lt"/>
              </a:rPr>
              <a:t>   where C’ is obtained from C by replacing each attribute with the corresponding variable</a:t>
            </a:r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631142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2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Encoding relational calculus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+mj-lt"/>
              </a:rPr>
              <a:t>Can we code up the relational calculus in the relational algebra?</a:t>
            </a:r>
          </a:p>
          <a:p>
            <a:r>
              <a:rPr lang="en-GB" altLang="en-US" dirty="0">
                <a:latin typeface="+mj-lt"/>
              </a:rPr>
              <a:t>At the moment,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NO!</a:t>
            </a:r>
          </a:p>
          <a:p>
            <a:r>
              <a:rPr lang="en-GB" altLang="en-US" dirty="0">
                <a:latin typeface="+mj-lt"/>
              </a:rPr>
              <a:t>Given our syntax we can define ‘problematic’ queries such as</a:t>
            </a:r>
          </a:p>
          <a:p>
            <a:pPr algn="ctr">
              <a:buFontTx/>
              <a:buNone/>
            </a:pPr>
            <a:r>
              <a:rPr lang="en-GB" altLang="en-US" dirty="0">
                <a:solidFill>
                  <a:srgbClr val="CD0000"/>
                </a:solidFill>
                <a:latin typeface="+mj-lt"/>
              </a:rPr>
              <a:t>{S | </a:t>
            </a:r>
            <a:r>
              <a:rPr lang="en-GB" altLang="en-US" dirty="0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 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(</a:t>
            </a:r>
            <a:r>
              <a:rPr lang="en-GB" altLang="en-US" dirty="0" err="1">
                <a:solidFill>
                  <a:srgbClr val="CD0000"/>
                </a:solidFill>
                <a:latin typeface="+mj-lt"/>
              </a:rPr>
              <a:t>S</a:t>
            </a:r>
            <a:r>
              <a:rPr lang="en-GB" altLang="en-US" dirty="0" err="1">
                <a:solidFill>
                  <a:srgbClr val="CD0000"/>
                </a:solidFill>
                <a:latin typeface="+mj-lt"/>
                <a:sym typeface="Symbol" panose="05050102010706020507" pitchFamily="18" charset="2"/>
              </a:rPr>
              <a:t></a:t>
            </a:r>
            <a:r>
              <a:rPr lang="en-GB" altLang="en-US" dirty="0" err="1">
                <a:solidFill>
                  <a:srgbClr val="CD0000"/>
                </a:solidFill>
                <a:latin typeface="+mj-lt"/>
              </a:rPr>
              <a:t>Sailors</a:t>
            </a:r>
            <a:r>
              <a:rPr lang="en-GB" altLang="en-US" dirty="0">
                <a:solidFill>
                  <a:srgbClr val="CD0000"/>
                </a:solidFill>
                <a:latin typeface="+mj-lt"/>
              </a:rPr>
              <a:t>)}</a:t>
            </a:r>
          </a:p>
          <a:p>
            <a:r>
              <a:rPr lang="en-GB" altLang="en-US" dirty="0">
                <a:latin typeface="+mj-lt"/>
              </a:rPr>
              <a:t>This (presumably) means the set of all tuples that are not sailors, which is an infinite set… </a:t>
            </a:r>
            <a:r>
              <a:rPr lang="en-GB" altLang="en-US" dirty="0">
                <a:latin typeface="+mj-lt"/>
                <a:sym typeface="Wingdings" panose="05000000000000000000" pitchFamily="2" charset="2"/>
              </a:rPr>
              <a:t></a:t>
            </a:r>
            <a:endParaRPr lang="en-GB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3588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94532" y="0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Algebra Operations</a:t>
            </a:r>
          </a:p>
        </p:txBody>
      </p:sp>
      <p:pic>
        <p:nvPicPr>
          <p:cNvPr id="39939" name="Picture 2056" descr="C04NF0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1196976"/>
            <a:ext cx="7488237" cy="49752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504802"/>
      </p:ext>
    </p:extLst>
  </p:cSld>
  <p:clrMapOvr>
    <a:masterClrMapping/>
  </p:clrMapOvr>
  <p:transition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36550"/>
            <a:ext cx="10515600" cy="1325563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CD0000"/>
                </a:solidFill>
              </a:rPr>
              <a:t>Safe queries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latin typeface="+mj-lt"/>
              </a:rPr>
              <a:t>A query is said to be </a:t>
            </a:r>
            <a:r>
              <a:rPr lang="en-GB" altLang="en-US" b="1" dirty="0">
                <a:solidFill>
                  <a:srgbClr val="CD0000"/>
                </a:solidFill>
                <a:latin typeface="+mj-lt"/>
              </a:rPr>
              <a:t>safe</a:t>
            </a:r>
            <a:r>
              <a:rPr lang="en-GB" altLang="en-US" dirty="0">
                <a:latin typeface="+mj-lt"/>
              </a:rPr>
              <a:t> if no matter how we instantiate the relations, it always produces a finite answer</a:t>
            </a:r>
          </a:p>
          <a:p>
            <a:r>
              <a:rPr lang="en-GB" altLang="en-US" dirty="0">
                <a:latin typeface="+mj-lt"/>
              </a:rPr>
              <a:t>Unfortunately, safety (a semantic condition) is </a:t>
            </a:r>
            <a:r>
              <a:rPr lang="en-GB" altLang="en-US" b="1" dirty="0">
                <a:solidFill>
                  <a:srgbClr val="CD0000"/>
                </a:solidFill>
                <a:latin typeface="+mj-lt"/>
              </a:rPr>
              <a:t>undecidable</a:t>
            </a:r>
            <a:endParaRPr lang="en-GB" altLang="en-US" dirty="0">
              <a:solidFill>
                <a:srgbClr val="CD0000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GB" altLang="en-US" sz="2800" dirty="0">
                <a:latin typeface="+mj-lt"/>
                <a:sym typeface="Wingdings" panose="05000000000000000000" pitchFamily="2" charset="2"/>
              </a:rPr>
              <a:t>That is, given a arbitrary query, no program can decide if it is safe</a:t>
            </a:r>
          </a:p>
          <a:p>
            <a:r>
              <a:rPr lang="en-GB" altLang="en-US" dirty="0">
                <a:latin typeface="+mj-lt"/>
                <a:sym typeface="Wingdings" panose="05000000000000000000" pitchFamily="2" charset="2"/>
              </a:rPr>
              <a:t>Fortunately, we </a:t>
            </a:r>
            <a:r>
              <a:rPr lang="en-GB" altLang="en-US" i="1" dirty="0">
                <a:latin typeface="+mj-lt"/>
                <a:sym typeface="Wingdings" panose="05000000000000000000" pitchFamily="2" charset="2"/>
              </a:rPr>
              <a:t>can</a:t>
            </a:r>
            <a:r>
              <a:rPr lang="en-GB" altLang="en-US" dirty="0">
                <a:latin typeface="+mj-lt"/>
                <a:sym typeface="Wingdings" panose="05000000000000000000" pitchFamily="2" charset="2"/>
              </a:rPr>
              <a:t> define a restricted syntactic class of queries which are guaranteed to be safe</a:t>
            </a:r>
          </a:p>
          <a:p>
            <a:r>
              <a:rPr lang="en-GB" altLang="en-US" dirty="0">
                <a:latin typeface="+mj-lt"/>
                <a:sym typeface="Wingdings" panose="05000000000000000000" pitchFamily="2" charset="2"/>
              </a:rPr>
              <a:t>Safe queries can be encoded in the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166051078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393700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4000" dirty="0">
                <a:solidFill>
                  <a:srgbClr val="CD0000"/>
                </a:solidFill>
              </a:rPr>
              <a:t>Other Languages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1743075" y="1855788"/>
            <a:ext cx="83058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Transform-oriented languages are non-procedural languages that use relations to transform input data into required outputs (e.g. SQL).</a:t>
            </a:r>
          </a:p>
          <a:p>
            <a:pPr eaLnBrk="1" hangingPunct="1">
              <a:lnSpc>
                <a:spcPct val="60000"/>
              </a:lnSpc>
            </a:pPr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Graphical languages provide user with picture of the structure of the relation. User fills in example of what is wanted and system returns required data in that format (e.g. QBE).</a:t>
            </a:r>
          </a:p>
        </p:txBody>
      </p:sp>
    </p:spTree>
    <p:extLst>
      <p:ext uri="{BB962C8B-B14F-4D97-AF65-F5344CB8AC3E}">
        <p14:creationId xmlns:p14="http://schemas.microsoft.com/office/powerpoint/2010/main" val="16900942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Other Languages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771651" y="1690688"/>
            <a:ext cx="8077200" cy="4114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+mj-lt"/>
              </a:rPr>
              <a:t>4GLs can create complete customized application using limited set of commands in a user-friendly, often menu-driven environment.</a:t>
            </a:r>
          </a:p>
          <a:p>
            <a:pPr eaLnBrk="1" hangingPunct="1">
              <a:lnSpc>
                <a:spcPct val="60000"/>
              </a:lnSpc>
            </a:pPr>
            <a:endParaRPr lang="en-GB" altLang="en-US" dirty="0">
              <a:latin typeface="+mj-lt"/>
            </a:endParaRPr>
          </a:p>
          <a:p>
            <a:pPr eaLnBrk="1" hangingPunct="1"/>
            <a:r>
              <a:rPr lang="en-GB" altLang="en-US" dirty="0">
                <a:latin typeface="+mj-lt"/>
              </a:rPr>
              <a:t>Some systems accept a form of </a:t>
            </a:r>
            <a:r>
              <a:rPr lang="en-GB" altLang="en-US" i="1" dirty="0">
                <a:latin typeface="+mj-lt"/>
              </a:rPr>
              <a:t>natural language</a:t>
            </a:r>
            <a:r>
              <a:rPr lang="en-GB" altLang="en-US" dirty="0">
                <a:latin typeface="+mj-lt"/>
              </a:rPr>
              <a:t>, sometimes called a 5GL, although this development is still at an early stage.</a:t>
            </a:r>
          </a:p>
        </p:txBody>
      </p:sp>
    </p:spTree>
    <p:extLst>
      <p:ext uri="{BB962C8B-B14F-4D97-AF65-F5344CB8AC3E}">
        <p14:creationId xmlns:p14="http://schemas.microsoft.com/office/powerpoint/2010/main" val="11374032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25500" y="1238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>
                <a:solidFill>
                  <a:srgbClr val="CD0000"/>
                </a:solidFill>
              </a:rPr>
              <a:t>Relational Algebra Operations</a:t>
            </a:r>
          </a:p>
        </p:txBody>
      </p:sp>
      <p:pic>
        <p:nvPicPr>
          <p:cNvPr id="40963" name="Picture 2053" descr="C04NF0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196976"/>
            <a:ext cx="7632700" cy="4949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58711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4111</Words>
  <Application>Microsoft Macintosh PowerPoint</Application>
  <PresentationFormat>Widescreen</PresentationFormat>
  <Paragraphs>462</Paragraphs>
  <Slides>82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3" baseType="lpstr">
      <vt:lpstr>Arial</vt:lpstr>
      <vt:lpstr>Book Antiqua</vt:lpstr>
      <vt:lpstr>Calibri</vt:lpstr>
      <vt:lpstr>Calibri Light</vt:lpstr>
      <vt:lpstr>Monotype Sorts</vt:lpstr>
      <vt:lpstr>Symbol</vt:lpstr>
      <vt:lpstr>Times</vt:lpstr>
      <vt:lpstr>Times New Roman</vt:lpstr>
      <vt:lpstr>Office Theme</vt:lpstr>
      <vt:lpstr>Equation</vt:lpstr>
      <vt:lpstr>Document</vt:lpstr>
      <vt:lpstr>INFO 6210  Data Management and Database Design</vt:lpstr>
      <vt:lpstr>Topics</vt:lpstr>
      <vt:lpstr>Relational algebra and relational calculus</vt:lpstr>
      <vt:lpstr>Relational algebra and relational calculus</vt:lpstr>
      <vt:lpstr>Relational Algebra</vt:lpstr>
      <vt:lpstr>Relational Algebra</vt:lpstr>
      <vt:lpstr>Relational Algebra</vt:lpstr>
      <vt:lpstr>Relational Algebra Operations</vt:lpstr>
      <vt:lpstr>Relational Algebra Operations</vt:lpstr>
      <vt:lpstr>Selection (or Restriction)</vt:lpstr>
      <vt:lpstr>Example - Selection (or Restriction)</vt:lpstr>
      <vt:lpstr>Selection</vt:lpstr>
      <vt:lpstr>Selection</vt:lpstr>
      <vt:lpstr>Projection</vt:lpstr>
      <vt:lpstr>Example - Projection</vt:lpstr>
      <vt:lpstr>Projection</vt:lpstr>
      <vt:lpstr>Union</vt:lpstr>
      <vt:lpstr>Example - Union</vt:lpstr>
      <vt:lpstr>Set Difference</vt:lpstr>
      <vt:lpstr>Example - Set Difference</vt:lpstr>
      <vt:lpstr>Intersection</vt:lpstr>
      <vt:lpstr>Example - Intersection</vt:lpstr>
      <vt:lpstr>Cartesian product</vt:lpstr>
      <vt:lpstr>Cartesian-Product</vt:lpstr>
      <vt:lpstr>Cartesian Product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Union, Intersection, Set-Difference</vt:lpstr>
      <vt:lpstr>Cross-Product</vt:lpstr>
      <vt:lpstr>Example - Cartesian product and Selection</vt:lpstr>
      <vt:lpstr>Join Operations</vt:lpstr>
      <vt:lpstr>Join Operations</vt:lpstr>
      <vt:lpstr>Joins</vt:lpstr>
      <vt:lpstr>Theta join (-join)</vt:lpstr>
      <vt:lpstr>Theta join (-join)</vt:lpstr>
      <vt:lpstr>Example - Equijoin </vt:lpstr>
      <vt:lpstr>Natural join</vt:lpstr>
      <vt:lpstr>Example - Natural join</vt:lpstr>
      <vt:lpstr>Outer join</vt:lpstr>
      <vt:lpstr>Example - Left Outer join</vt:lpstr>
      <vt:lpstr>Semijoin</vt:lpstr>
      <vt:lpstr>Example - Semijoin</vt:lpstr>
      <vt:lpstr>Division</vt:lpstr>
      <vt:lpstr>Expressing A/B Using Basic Operators</vt:lpstr>
      <vt:lpstr>Example - Division</vt:lpstr>
      <vt:lpstr>Aggregate Operations</vt:lpstr>
      <vt:lpstr>Example – Aggregate Operations</vt:lpstr>
      <vt:lpstr>Grouping Operation</vt:lpstr>
      <vt:lpstr>Example – Grouping Operation</vt:lpstr>
      <vt:lpstr>Relational Calculus</vt:lpstr>
      <vt:lpstr>Relational Calculus</vt:lpstr>
      <vt:lpstr>Relational Calculus</vt:lpstr>
      <vt:lpstr>Tuple Relational Calculus</vt:lpstr>
      <vt:lpstr>Tuple Relational Calculus</vt:lpstr>
      <vt:lpstr>Tuple Relational Calculus - Example</vt:lpstr>
      <vt:lpstr>Tuple Relational Calculus</vt:lpstr>
      <vt:lpstr>Tuple Relational Calculus </vt:lpstr>
      <vt:lpstr>Tuple Relational Calculus</vt:lpstr>
      <vt:lpstr>Tuple Relational Calculus</vt:lpstr>
      <vt:lpstr>Example - Tuple Relational Calculus</vt:lpstr>
      <vt:lpstr>Example - Tuple Relational Calculus</vt:lpstr>
      <vt:lpstr>Example - Tuple Relational Calculus</vt:lpstr>
      <vt:lpstr>Tuple Relational Calculus</vt:lpstr>
      <vt:lpstr>Domain Relational Calculus</vt:lpstr>
      <vt:lpstr>Example - Domain Relational Calculus</vt:lpstr>
      <vt:lpstr>Example - Domain Relational Calculus</vt:lpstr>
      <vt:lpstr>Example - Domain Relational Calculus</vt:lpstr>
      <vt:lpstr>Example - Domain Relational Calculus</vt:lpstr>
      <vt:lpstr>Domain Relational Calculus</vt:lpstr>
      <vt:lpstr>Relational Calculus equivalence with Relational Algebra</vt:lpstr>
      <vt:lpstr>Encoding Relational Algebra</vt:lpstr>
      <vt:lpstr>Encoding selection</vt:lpstr>
      <vt:lpstr>Encoding relational calculus</vt:lpstr>
      <vt:lpstr>Safe queries</vt:lpstr>
      <vt:lpstr>Other Languages</vt:lpstr>
      <vt:lpstr>Other Languages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243</cp:revision>
  <dcterms:created xsi:type="dcterms:W3CDTF">2013-09-03T20:38:17Z</dcterms:created>
  <dcterms:modified xsi:type="dcterms:W3CDTF">2019-02-01T04:24:12Z</dcterms:modified>
</cp:coreProperties>
</file>