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394" r:id="rId4"/>
    <p:sldId id="398" r:id="rId5"/>
    <p:sldId id="399" r:id="rId6"/>
    <p:sldId id="420" r:id="rId7"/>
    <p:sldId id="435" r:id="rId8"/>
    <p:sldId id="404" r:id="rId9"/>
    <p:sldId id="407" r:id="rId10"/>
    <p:sldId id="408" r:id="rId11"/>
    <p:sldId id="41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5" autoAdjust="0"/>
    <p:restoredTop sz="94660"/>
  </p:normalViewPr>
  <p:slideViewPr>
    <p:cSldViewPr snapToGrid="0">
      <p:cViewPr varScale="1">
        <p:scale>
          <a:sx n="115" d="100"/>
          <a:sy n="115" d="100"/>
        </p:scale>
        <p:origin x="216"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50DC95-9DEC-440D-BB1F-C97B41D82B62}" type="datetimeFigureOut">
              <a:rPr lang="en-US" smtClean="0"/>
              <a:t>3/9/19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284A19-BF6F-4673-9387-A13B23E95689}" type="slidenum">
              <a:rPr lang="en-US" smtClean="0"/>
              <a:t>‹#›</a:t>
            </a:fld>
            <a:endParaRPr lang="en-US"/>
          </a:p>
        </p:txBody>
      </p:sp>
    </p:spTree>
    <p:extLst>
      <p:ext uri="{BB962C8B-B14F-4D97-AF65-F5344CB8AC3E}">
        <p14:creationId xmlns:p14="http://schemas.microsoft.com/office/powerpoint/2010/main" val="778756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DF3C806-AF09-49FA-A892-21DF5336D02E}" type="datetimeFigureOut">
              <a:rPr lang="en-US" smtClean="0"/>
              <a:t>3/9/19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025871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3C806-AF09-49FA-A892-21DF5336D02E}" type="datetimeFigureOut">
              <a:rPr lang="en-US" smtClean="0"/>
              <a:t>3/9/19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3641628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3C806-AF09-49FA-A892-21DF5336D02E}" type="datetimeFigureOut">
              <a:rPr lang="en-US" smtClean="0"/>
              <a:t>3/9/19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015306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3C806-AF09-49FA-A892-21DF5336D02E}" type="datetimeFigureOut">
              <a:rPr lang="en-US" smtClean="0"/>
              <a:t>3/9/19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159616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F3C806-AF09-49FA-A892-21DF5336D02E}" type="datetimeFigureOut">
              <a:rPr lang="en-US" smtClean="0"/>
              <a:t>3/9/19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20332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F3C806-AF09-49FA-A892-21DF5336D02E}" type="datetimeFigureOut">
              <a:rPr lang="en-US" smtClean="0"/>
              <a:t>3/9/19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627497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F3C806-AF09-49FA-A892-21DF5336D02E}" type="datetimeFigureOut">
              <a:rPr lang="en-US" smtClean="0"/>
              <a:t>3/9/19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577632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F3C806-AF09-49FA-A892-21DF5336D02E}" type="datetimeFigureOut">
              <a:rPr lang="en-US" smtClean="0"/>
              <a:t>3/9/19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53677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F3C806-AF09-49FA-A892-21DF5336D02E}" type="datetimeFigureOut">
              <a:rPr lang="en-US" smtClean="0"/>
              <a:t>3/9/19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64095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F3C806-AF09-49FA-A892-21DF5336D02E}" type="datetimeFigureOut">
              <a:rPr lang="en-US" smtClean="0"/>
              <a:t>3/9/19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17151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F3C806-AF09-49FA-A892-21DF5336D02E}" type="datetimeFigureOut">
              <a:rPr lang="en-US" smtClean="0"/>
              <a:t>3/9/19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621581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F3C806-AF09-49FA-A892-21DF5336D02E}" type="datetimeFigureOut">
              <a:rPr lang="en-US" smtClean="0"/>
              <a:t>3/9/19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D3F1FE-0A32-4AEC-82DC-93A43DDA32E2}" type="slidenum">
              <a:rPr lang="en-US" smtClean="0"/>
              <a:t>‹#›</a:t>
            </a:fld>
            <a:endParaRPr lang="en-US"/>
          </a:p>
        </p:txBody>
      </p:sp>
    </p:spTree>
    <p:extLst>
      <p:ext uri="{BB962C8B-B14F-4D97-AF65-F5344CB8AC3E}">
        <p14:creationId xmlns:p14="http://schemas.microsoft.com/office/powerpoint/2010/main" val="3421286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23104"/>
            <a:ext cx="9144000" cy="2387600"/>
          </a:xfrm>
        </p:spPr>
        <p:txBody>
          <a:bodyPr>
            <a:normAutofit fontScale="90000"/>
          </a:bodyPr>
          <a:lstStyle/>
          <a:p>
            <a:r>
              <a:rPr lang="en-US" dirty="0">
                <a:solidFill>
                  <a:srgbClr val="CD0000"/>
                </a:solidFill>
              </a:rPr>
              <a:t>INFO 6210 </a:t>
            </a:r>
            <a:br>
              <a:rPr lang="en-US" dirty="0">
                <a:solidFill>
                  <a:srgbClr val="CD0000"/>
                </a:solidFill>
              </a:rPr>
            </a:br>
            <a:r>
              <a:rPr lang="en-US" dirty="0">
                <a:solidFill>
                  <a:srgbClr val="CD0000"/>
                </a:solidFill>
              </a:rPr>
              <a:t>Data Management and Database Design</a:t>
            </a:r>
            <a:endParaRPr lang="en-US" dirty="0"/>
          </a:p>
        </p:txBody>
      </p:sp>
      <p:sp>
        <p:nvSpPr>
          <p:cNvPr id="3" name="Subtitle 2"/>
          <p:cNvSpPr>
            <a:spLocks noGrp="1"/>
          </p:cNvSpPr>
          <p:nvPr>
            <p:ph type="subTitle" idx="1"/>
          </p:nvPr>
        </p:nvSpPr>
        <p:spPr>
          <a:xfrm>
            <a:off x="1524000" y="3801544"/>
            <a:ext cx="9144000" cy="2665758"/>
          </a:xfrm>
        </p:spPr>
        <p:txBody>
          <a:bodyPr>
            <a:noAutofit/>
          </a:bodyPr>
          <a:lstStyle/>
          <a:p>
            <a:r>
              <a:rPr lang="en-US" sz="3200" dirty="0">
                <a:ea typeface="ＭＳ Ｐゴシック" panose="020B0600070205080204" pitchFamily="34" charset="-128"/>
              </a:rPr>
              <a:t>Nik Bear Brown</a:t>
            </a:r>
          </a:p>
          <a:p>
            <a:r>
              <a:rPr lang="en-US" sz="3200" dirty="0"/>
              <a:t>SQL Transactions</a:t>
            </a:r>
            <a:endParaRPr lang="en-US" dirty="0"/>
          </a:p>
        </p:txBody>
      </p:sp>
    </p:spTree>
    <p:extLst>
      <p:ext uri="{BB962C8B-B14F-4D97-AF65-F5344CB8AC3E}">
        <p14:creationId xmlns:p14="http://schemas.microsoft.com/office/powerpoint/2010/main" val="2537819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381000" y="76200"/>
            <a:ext cx="10515600" cy="1325563"/>
          </a:xfrm>
        </p:spPr>
        <p:txBody>
          <a:bodyPr>
            <a:normAutofit/>
          </a:bodyPr>
          <a:lstStyle/>
          <a:p>
            <a:r>
              <a:rPr lang="en-US" altLang="en-US" sz="4000" dirty="0">
                <a:solidFill>
                  <a:srgbClr val="CD0000"/>
                </a:solidFill>
              </a:rPr>
              <a:t>Transactions</a:t>
            </a:r>
          </a:p>
        </p:txBody>
      </p:sp>
      <p:sp>
        <p:nvSpPr>
          <p:cNvPr id="271363" name="Text Box 3"/>
          <p:cNvSpPr txBox="1">
            <a:spLocks noChangeArrowheads="1"/>
          </p:cNvSpPr>
          <p:nvPr/>
        </p:nvSpPr>
        <p:spPr bwMode="auto">
          <a:xfrm>
            <a:off x="1069975" y="1233488"/>
            <a:ext cx="11122025"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en-US" sz="2800" dirty="0">
                <a:latin typeface="+mj-lt"/>
              </a:rPr>
              <a:t>The user/programmer can group a sequence of commands so that</a:t>
            </a:r>
          </a:p>
          <a:p>
            <a:pPr eaLnBrk="0" hangingPunct="0"/>
            <a:r>
              <a:rPr lang="en-US" altLang="en-US" sz="2800" dirty="0">
                <a:latin typeface="+mj-lt"/>
              </a:rPr>
              <a:t> they are executed atomically and in a </a:t>
            </a:r>
            <a:r>
              <a:rPr lang="en-US" altLang="en-US" sz="2800" dirty="0" err="1">
                <a:latin typeface="+mj-lt"/>
              </a:rPr>
              <a:t>serializable</a:t>
            </a:r>
            <a:r>
              <a:rPr lang="en-US" altLang="en-US" sz="2800" dirty="0">
                <a:latin typeface="+mj-lt"/>
              </a:rPr>
              <a:t> fashion:  </a:t>
            </a:r>
          </a:p>
          <a:p>
            <a:pPr eaLnBrk="0" hangingPunct="0"/>
            <a:endParaRPr lang="en-US" altLang="en-US" sz="2800" dirty="0">
              <a:latin typeface="+mj-lt"/>
            </a:endParaRPr>
          </a:p>
          <a:p>
            <a:pPr eaLnBrk="0" hangingPunct="0">
              <a:buFontTx/>
              <a:buChar char="•"/>
            </a:pPr>
            <a:r>
              <a:rPr lang="en-US" altLang="en-US" sz="2800" dirty="0">
                <a:latin typeface="+mj-lt"/>
              </a:rPr>
              <a:t> </a:t>
            </a:r>
            <a:r>
              <a:rPr lang="en-US" altLang="en-US" sz="2800" dirty="0">
                <a:solidFill>
                  <a:srgbClr val="CD0000"/>
                </a:solidFill>
                <a:latin typeface="+mj-lt"/>
              </a:rPr>
              <a:t>Transaction commit</a:t>
            </a:r>
            <a:r>
              <a:rPr lang="en-US" altLang="en-US" sz="2800" dirty="0">
                <a:solidFill>
                  <a:schemeClr val="accent2"/>
                </a:solidFill>
                <a:latin typeface="+mj-lt"/>
              </a:rPr>
              <a:t>:</a:t>
            </a:r>
            <a:r>
              <a:rPr lang="en-US" altLang="en-US" sz="2800" dirty="0">
                <a:latin typeface="+mj-lt"/>
              </a:rPr>
              <a:t> all the operations should be done and recorded.</a:t>
            </a:r>
          </a:p>
          <a:p>
            <a:pPr eaLnBrk="0" hangingPunct="0">
              <a:buFontTx/>
              <a:buChar char="•"/>
            </a:pPr>
            <a:r>
              <a:rPr lang="en-US" altLang="en-US" sz="2800" dirty="0">
                <a:latin typeface="+mj-lt"/>
              </a:rPr>
              <a:t> </a:t>
            </a:r>
            <a:r>
              <a:rPr lang="en-US" altLang="en-US" sz="2800" dirty="0">
                <a:solidFill>
                  <a:srgbClr val="CD0000"/>
                </a:solidFill>
                <a:latin typeface="+mj-lt"/>
              </a:rPr>
              <a:t>Transaction abort: </a:t>
            </a:r>
            <a:r>
              <a:rPr lang="en-US" altLang="en-US" sz="2800" dirty="0">
                <a:latin typeface="+mj-lt"/>
              </a:rPr>
              <a:t>none of the operations should be done.</a:t>
            </a:r>
          </a:p>
          <a:p>
            <a:pPr eaLnBrk="0" hangingPunct="0">
              <a:buFontTx/>
              <a:buChar char="•"/>
            </a:pPr>
            <a:endParaRPr lang="en-US" altLang="en-US" sz="2800" dirty="0">
              <a:latin typeface="+mj-lt"/>
            </a:endParaRPr>
          </a:p>
          <a:p>
            <a:pPr eaLnBrk="0" hangingPunct="0"/>
            <a:r>
              <a:rPr lang="en-US" altLang="en-US" sz="2800" dirty="0">
                <a:latin typeface="+mj-lt"/>
              </a:rPr>
              <a:t>In SQL:</a:t>
            </a:r>
          </a:p>
          <a:p>
            <a:pPr eaLnBrk="0" hangingPunct="0"/>
            <a:endParaRPr lang="en-US" altLang="en-US" sz="2800" dirty="0">
              <a:latin typeface="+mj-lt"/>
            </a:endParaRPr>
          </a:p>
          <a:p>
            <a:pPr eaLnBrk="0" hangingPunct="0">
              <a:buFontTx/>
              <a:buChar char="•"/>
            </a:pPr>
            <a:r>
              <a:rPr lang="en-US" altLang="en-US" sz="2800" dirty="0">
                <a:latin typeface="+mj-lt"/>
              </a:rPr>
              <a:t>   EXEC SQL COMMIT;</a:t>
            </a:r>
          </a:p>
          <a:p>
            <a:pPr eaLnBrk="0" hangingPunct="0">
              <a:buFontTx/>
              <a:buChar char="•"/>
            </a:pPr>
            <a:endParaRPr lang="en-US" altLang="en-US" sz="2800" dirty="0">
              <a:latin typeface="+mj-lt"/>
            </a:endParaRPr>
          </a:p>
          <a:p>
            <a:pPr eaLnBrk="0" hangingPunct="0">
              <a:buFontTx/>
              <a:buChar char="•"/>
            </a:pPr>
            <a:r>
              <a:rPr lang="en-US" altLang="en-US" sz="2800" dirty="0">
                <a:latin typeface="+mj-lt"/>
              </a:rPr>
              <a:t>   EXEC SQL ROLLBACK;</a:t>
            </a:r>
          </a:p>
        </p:txBody>
      </p:sp>
    </p:spTree>
    <p:extLst>
      <p:ext uri="{BB962C8B-B14F-4D97-AF65-F5344CB8AC3E}">
        <p14:creationId xmlns:p14="http://schemas.microsoft.com/office/powerpoint/2010/main" val="1542421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452437" y="336550"/>
            <a:ext cx="10515600" cy="1325563"/>
          </a:xfrm>
        </p:spPr>
        <p:txBody>
          <a:bodyPr>
            <a:normAutofit/>
          </a:bodyPr>
          <a:lstStyle/>
          <a:p>
            <a:r>
              <a:rPr lang="en-US" altLang="en-US" sz="4000" dirty="0">
                <a:solidFill>
                  <a:srgbClr val="CD0000"/>
                </a:solidFill>
              </a:rPr>
              <a:t>Transactions in SQL</a:t>
            </a:r>
          </a:p>
        </p:txBody>
      </p:sp>
      <p:sp>
        <p:nvSpPr>
          <p:cNvPr id="241667" name="Rectangle 3"/>
          <p:cNvSpPr>
            <a:spLocks noGrp="1" noChangeArrowheads="1"/>
          </p:cNvSpPr>
          <p:nvPr>
            <p:ph type="body" idx="1"/>
          </p:nvPr>
        </p:nvSpPr>
        <p:spPr/>
        <p:txBody>
          <a:bodyPr/>
          <a:lstStyle/>
          <a:p>
            <a:r>
              <a:rPr lang="en-US" altLang="en-US" dirty="0">
                <a:latin typeface="+mj-lt"/>
              </a:rPr>
              <a:t>In “ad-hoc” SQL:</a:t>
            </a:r>
          </a:p>
          <a:p>
            <a:pPr lvl="1"/>
            <a:r>
              <a:rPr lang="en-US" altLang="en-US" dirty="0">
                <a:latin typeface="+mj-lt"/>
              </a:rPr>
              <a:t>Default: each statement = one transaction</a:t>
            </a:r>
          </a:p>
          <a:p>
            <a:pPr lvl="1"/>
            <a:endParaRPr lang="en-US" altLang="en-US" dirty="0">
              <a:latin typeface="+mj-lt"/>
            </a:endParaRPr>
          </a:p>
          <a:p>
            <a:r>
              <a:rPr lang="en-US" altLang="en-US" dirty="0">
                <a:latin typeface="+mj-lt"/>
              </a:rPr>
              <a:t>In “embedded” SQL:</a:t>
            </a:r>
          </a:p>
          <a:p>
            <a:pPr lvl="1">
              <a:buFontTx/>
              <a:buNone/>
            </a:pPr>
            <a:r>
              <a:rPr lang="en-US" altLang="en-US" dirty="0">
                <a:latin typeface="+mj-lt"/>
              </a:rPr>
              <a:t>BEGIN TRANSACTION</a:t>
            </a:r>
          </a:p>
          <a:p>
            <a:pPr lvl="1">
              <a:buFontTx/>
              <a:buNone/>
            </a:pPr>
            <a:r>
              <a:rPr lang="en-US" altLang="en-US" dirty="0">
                <a:latin typeface="+mj-lt"/>
              </a:rPr>
              <a:t>[SQL statements]</a:t>
            </a:r>
          </a:p>
          <a:p>
            <a:pPr lvl="1">
              <a:buFontTx/>
              <a:buNone/>
            </a:pPr>
            <a:r>
              <a:rPr lang="en-US" altLang="en-US" dirty="0">
                <a:latin typeface="+mj-lt"/>
              </a:rPr>
              <a:t>COMMIT    or     ROLLBACK (=ABORT)</a:t>
            </a:r>
          </a:p>
        </p:txBody>
      </p:sp>
    </p:spTree>
    <p:extLst>
      <p:ext uri="{BB962C8B-B14F-4D97-AF65-F5344CB8AC3E}">
        <p14:creationId xmlns:p14="http://schemas.microsoft.com/office/powerpoint/2010/main" val="3901366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683" y="230655"/>
            <a:ext cx="10515600" cy="1325563"/>
          </a:xfrm>
        </p:spPr>
        <p:txBody>
          <a:bodyPr>
            <a:normAutofit/>
          </a:bodyPr>
          <a:lstStyle/>
          <a:p>
            <a:r>
              <a:rPr lang="en-US" sz="4000" dirty="0">
                <a:solidFill>
                  <a:srgbClr val="CD0000"/>
                </a:solidFill>
              </a:rPr>
              <a:t>Topics</a:t>
            </a:r>
          </a:p>
        </p:txBody>
      </p:sp>
      <p:sp>
        <p:nvSpPr>
          <p:cNvPr id="3" name="Content Placeholder 2"/>
          <p:cNvSpPr>
            <a:spLocks noGrp="1"/>
          </p:cNvSpPr>
          <p:nvPr>
            <p:ph idx="1"/>
          </p:nvPr>
        </p:nvSpPr>
        <p:spPr>
          <a:xfrm>
            <a:off x="905435" y="1431553"/>
            <a:ext cx="10515600" cy="4351338"/>
          </a:xfrm>
        </p:spPr>
        <p:txBody>
          <a:bodyPr>
            <a:normAutofit/>
          </a:bodyPr>
          <a:lstStyle/>
          <a:p>
            <a:r>
              <a:rPr lang="en-US" sz="3200" dirty="0">
                <a:latin typeface="+mj-lt"/>
              </a:rPr>
              <a:t>Cursors</a:t>
            </a:r>
          </a:p>
          <a:p>
            <a:r>
              <a:rPr lang="en-US" sz="3200" dirty="0">
                <a:latin typeface="+mj-lt"/>
              </a:rPr>
              <a:t>SQL transactions</a:t>
            </a:r>
            <a:endParaRPr lang="en-US" dirty="0">
              <a:latin typeface="+mj-lt"/>
            </a:endParaRPr>
          </a:p>
        </p:txBody>
      </p:sp>
    </p:spTree>
    <p:extLst>
      <p:ext uri="{BB962C8B-B14F-4D97-AF65-F5344CB8AC3E}">
        <p14:creationId xmlns:p14="http://schemas.microsoft.com/office/powerpoint/2010/main" val="1640464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F35DE9C-5CC3-43E1-84C2-344BB63A0EAB}" type="slidenum">
              <a:rPr lang="en-US" altLang="en-US"/>
              <a:pPr/>
              <a:t>3</a:t>
            </a:fld>
            <a:endParaRPr lang="en-US" altLang="en-US"/>
          </a:p>
        </p:txBody>
      </p:sp>
      <p:sp>
        <p:nvSpPr>
          <p:cNvPr id="215042" name="Rectangle 2"/>
          <p:cNvSpPr>
            <a:spLocks noGrp="1" noChangeArrowheads="1"/>
          </p:cNvSpPr>
          <p:nvPr>
            <p:ph type="title"/>
          </p:nvPr>
        </p:nvSpPr>
        <p:spPr/>
        <p:txBody>
          <a:bodyPr>
            <a:normAutofit/>
          </a:bodyPr>
          <a:lstStyle/>
          <a:p>
            <a:r>
              <a:rPr lang="en-US" altLang="en-US" sz="4000" dirty="0">
                <a:solidFill>
                  <a:srgbClr val="CD0000"/>
                </a:solidFill>
              </a:rPr>
              <a:t>Language Mismatch Problem</a:t>
            </a:r>
          </a:p>
        </p:txBody>
      </p:sp>
      <p:sp>
        <p:nvSpPr>
          <p:cNvPr id="215043" name="Rectangle 3"/>
          <p:cNvSpPr>
            <a:spLocks noGrp="1" noChangeArrowheads="1"/>
          </p:cNvSpPr>
          <p:nvPr>
            <p:ph type="body" idx="1"/>
          </p:nvPr>
        </p:nvSpPr>
        <p:spPr/>
        <p:txBody>
          <a:bodyPr/>
          <a:lstStyle/>
          <a:p>
            <a:pPr eaLnBrk="0" hangingPunct="0">
              <a:lnSpc>
                <a:spcPct val="90000"/>
              </a:lnSpc>
              <a:spcBef>
                <a:spcPct val="0"/>
              </a:spcBef>
              <a:buFontTx/>
              <a:buNone/>
            </a:pPr>
            <a:r>
              <a:rPr lang="en-US" altLang="en-US" dirty="0">
                <a:solidFill>
                  <a:srgbClr val="CD0000"/>
                </a:solidFill>
                <a:latin typeface="+mj-lt"/>
              </a:rPr>
              <a:t>Why not use only one language?</a:t>
            </a:r>
          </a:p>
          <a:p>
            <a:pPr eaLnBrk="0" hangingPunct="0">
              <a:lnSpc>
                <a:spcPct val="90000"/>
              </a:lnSpc>
              <a:spcBef>
                <a:spcPct val="0"/>
              </a:spcBef>
              <a:buFontTx/>
              <a:buNone/>
            </a:pPr>
            <a:endParaRPr lang="en-US" altLang="en-US" dirty="0">
              <a:solidFill>
                <a:schemeClr val="accent2"/>
              </a:solidFill>
              <a:latin typeface="+mj-lt"/>
            </a:endParaRPr>
          </a:p>
          <a:p>
            <a:pPr eaLnBrk="0" hangingPunct="0">
              <a:lnSpc>
                <a:spcPct val="90000"/>
              </a:lnSpc>
              <a:spcBef>
                <a:spcPct val="0"/>
              </a:spcBef>
            </a:pPr>
            <a:r>
              <a:rPr lang="en-US" altLang="en-US" dirty="0">
                <a:latin typeface="+mj-lt"/>
              </a:rPr>
              <a:t>Forgetting SQL: “we can quickly dispense with this idea”   [textbook, pg. 351].</a:t>
            </a:r>
          </a:p>
          <a:p>
            <a:pPr eaLnBrk="0" hangingPunct="0">
              <a:lnSpc>
                <a:spcPct val="90000"/>
              </a:lnSpc>
              <a:spcBef>
                <a:spcPct val="0"/>
              </a:spcBef>
            </a:pPr>
            <a:endParaRPr lang="en-US" altLang="en-US" dirty="0">
              <a:latin typeface="+mj-lt"/>
            </a:endParaRPr>
          </a:p>
          <a:p>
            <a:pPr eaLnBrk="0" hangingPunct="0">
              <a:lnSpc>
                <a:spcPct val="90000"/>
              </a:lnSpc>
              <a:spcBef>
                <a:spcPct val="0"/>
              </a:spcBef>
            </a:pPr>
            <a:r>
              <a:rPr lang="en-US" altLang="en-US" dirty="0">
                <a:latin typeface="+mj-lt"/>
              </a:rPr>
              <a:t>SQL cannot do everything that the host language can do.</a:t>
            </a:r>
          </a:p>
          <a:p>
            <a:pPr>
              <a:lnSpc>
                <a:spcPct val="90000"/>
              </a:lnSpc>
              <a:buFontTx/>
              <a:buNone/>
            </a:pPr>
            <a:endParaRPr lang="en-US" altLang="en-US" dirty="0">
              <a:latin typeface="+mj-lt"/>
            </a:endParaRPr>
          </a:p>
          <a:p>
            <a:pPr>
              <a:lnSpc>
                <a:spcPct val="90000"/>
              </a:lnSpc>
              <a:buFontTx/>
              <a:buNone/>
            </a:pPr>
            <a:r>
              <a:rPr lang="en-US" altLang="en-US" dirty="0">
                <a:solidFill>
                  <a:srgbClr val="CD0000"/>
                </a:solidFill>
                <a:latin typeface="+mj-lt"/>
              </a:rPr>
              <a:t>Approach: use cursors</a:t>
            </a:r>
          </a:p>
        </p:txBody>
      </p:sp>
    </p:spTree>
    <p:extLst>
      <p:ext uri="{BB962C8B-B14F-4D97-AF65-F5344CB8AC3E}">
        <p14:creationId xmlns:p14="http://schemas.microsoft.com/office/powerpoint/2010/main" val="3761311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20DA95E-A2F3-48FD-8A3C-89BC791D6791}" type="slidenum">
              <a:rPr lang="en-US" altLang="en-US"/>
              <a:pPr/>
              <a:t>4</a:t>
            </a:fld>
            <a:endParaRPr lang="en-US" altLang="en-US"/>
          </a:p>
        </p:txBody>
      </p:sp>
      <p:sp>
        <p:nvSpPr>
          <p:cNvPr id="221186" name="Rectangle 2"/>
          <p:cNvSpPr>
            <a:spLocks noGrp="1" noChangeArrowheads="1"/>
          </p:cNvSpPr>
          <p:nvPr>
            <p:ph type="title"/>
          </p:nvPr>
        </p:nvSpPr>
        <p:spPr/>
        <p:txBody>
          <a:bodyPr>
            <a:normAutofit/>
          </a:bodyPr>
          <a:lstStyle/>
          <a:p>
            <a:r>
              <a:rPr lang="en-US" altLang="en-US" sz="4000" dirty="0">
                <a:solidFill>
                  <a:srgbClr val="CD0000"/>
                </a:solidFill>
              </a:rPr>
              <a:t>Cursors</a:t>
            </a:r>
          </a:p>
        </p:txBody>
      </p:sp>
      <p:sp>
        <p:nvSpPr>
          <p:cNvPr id="221187" name="Rectangle 3"/>
          <p:cNvSpPr>
            <a:spLocks noGrp="1" noChangeArrowheads="1"/>
          </p:cNvSpPr>
          <p:nvPr>
            <p:ph type="body" idx="1"/>
          </p:nvPr>
        </p:nvSpPr>
        <p:spPr/>
        <p:txBody>
          <a:bodyPr/>
          <a:lstStyle/>
          <a:p>
            <a:pPr marL="0" indent="0">
              <a:buNone/>
            </a:pPr>
            <a:r>
              <a:rPr lang="en-US" altLang="en-US" dirty="0">
                <a:latin typeface="+mj-lt"/>
              </a:rPr>
              <a:t>A database cursor can be thought of as a pointer to a specific row within a query result.  The pointer can be moved from one row to the next.  Depending on the type of cursor, you may be even able to move it to the previous row.</a:t>
            </a:r>
          </a:p>
          <a:p>
            <a:pPr marL="0" indent="0">
              <a:buNone/>
            </a:pPr>
            <a:endParaRPr lang="en-US" altLang="en-US" dirty="0">
              <a:latin typeface="+mj-lt"/>
            </a:endParaRPr>
          </a:p>
          <a:p>
            <a:pPr marL="609600" indent="-609600">
              <a:buFontTx/>
              <a:buAutoNum type="arabicPeriod"/>
            </a:pPr>
            <a:r>
              <a:rPr lang="en-US" altLang="en-US" dirty="0">
                <a:latin typeface="+mj-lt"/>
              </a:rPr>
              <a:t>Declare the cursor</a:t>
            </a:r>
          </a:p>
          <a:p>
            <a:pPr marL="609600" indent="-609600">
              <a:buFontTx/>
              <a:buAutoNum type="arabicPeriod"/>
            </a:pPr>
            <a:r>
              <a:rPr lang="en-US" altLang="en-US" dirty="0">
                <a:latin typeface="+mj-lt"/>
              </a:rPr>
              <a:t>Open the cursor</a:t>
            </a:r>
          </a:p>
          <a:p>
            <a:pPr marL="609600" indent="-609600">
              <a:buFontTx/>
              <a:buAutoNum type="arabicPeriod"/>
            </a:pPr>
            <a:r>
              <a:rPr lang="en-US" altLang="en-US" dirty="0">
                <a:latin typeface="+mj-lt"/>
              </a:rPr>
              <a:t>Fetch tuples one by one</a:t>
            </a:r>
          </a:p>
          <a:p>
            <a:pPr marL="609600" indent="-609600">
              <a:buFontTx/>
              <a:buAutoNum type="arabicPeriod"/>
            </a:pPr>
            <a:r>
              <a:rPr lang="en-US" altLang="en-US" dirty="0">
                <a:latin typeface="+mj-lt"/>
              </a:rPr>
              <a:t>Close the cursor</a:t>
            </a:r>
          </a:p>
        </p:txBody>
      </p:sp>
    </p:spTree>
    <p:extLst>
      <p:ext uri="{BB962C8B-B14F-4D97-AF65-F5344CB8AC3E}">
        <p14:creationId xmlns:p14="http://schemas.microsoft.com/office/powerpoint/2010/main" val="4127222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B93F69D-1524-45B6-8BA7-CE8BFB54E310}" type="slidenum">
              <a:rPr lang="en-US" altLang="en-US"/>
              <a:pPr/>
              <a:t>5</a:t>
            </a:fld>
            <a:endParaRPr lang="en-US" altLang="en-US"/>
          </a:p>
        </p:txBody>
      </p:sp>
      <p:sp>
        <p:nvSpPr>
          <p:cNvPr id="222210" name="Rectangle 2"/>
          <p:cNvSpPr>
            <a:spLocks noGrp="1" noChangeArrowheads="1"/>
          </p:cNvSpPr>
          <p:nvPr>
            <p:ph type="title"/>
          </p:nvPr>
        </p:nvSpPr>
        <p:spPr/>
        <p:txBody>
          <a:bodyPr>
            <a:normAutofit/>
          </a:bodyPr>
          <a:lstStyle/>
          <a:p>
            <a:r>
              <a:rPr lang="en-US" altLang="en-US" sz="4000" dirty="0">
                <a:solidFill>
                  <a:srgbClr val="CD0000"/>
                </a:solidFill>
              </a:rPr>
              <a:t>Cursors</a:t>
            </a:r>
          </a:p>
        </p:txBody>
      </p:sp>
      <p:sp>
        <p:nvSpPr>
          <p:cNvPr id="222211" name="Rectangle 3"/>
          <p:cNvSpPr>
            <a:spLocks noGrp="1" noChangeArrowheads="1"/>
          </p:cNvSpPr>
          <p:nvPr>
            <p:ph type="body" idx="1"/>
          </p:nvPr>
        </p:nvSpPr>
        <p:spPr/>
        <p:txBody>
          <a:bodyPr/>
          <a:lstStyle/>
          <a:p>
            <a:pPr>
              <a:buFontTx/>
              <a:buNone/>
            </a:pPr>
            <a:r>
              <a:rPr lang="en-US" altLang="en-US" sz="2000" dirty="0"/>
              <a:t>void product2XML() {</a:t>
            </a:r>
          </a:p>
          <a:p>
            <a:pPr eaLnBrk="0" hangingPunct="0">
              <a:spcBef>
                <a:spcPct val="0"/>
              </a:spcBef>
              <a:buFontTx/>
              <a:buNone/>
            </a:pPr>
            <a:r>
              <a:rPr lang="en-US" altLang="en-US" sz="2000" dirty="0">
                <a:solidFill>
                  <a:schemeClr val="accent2"/>
                </a:solidFill>
              </a:rPr>
              <a:t> EXEC SQL BEGIN DECLARE SECTION;</a:t>
            </a:r>
          </a:p>
          <a:p>
            <a:pPr eaLnBrk="0" hangingPunct="0">
              <a:spcBef>
                <a:spcPct val="0"/>
              </a:spcBef>
              <a:buFontTx/>
              <a:buNone/>
            </a:pPr>
            <a:r>
              <a:rPr lang="en-US" altLang="en-US" sz="2000" dirty="0"/>
              <a:t>              char n[20], c[30];</a:t>
            </a:r>
          </a:p>
          <a:p>
            <a:pPr eaLnBrk="0" hangingPunct="0">
              <a:spcBef>
                <a:spcPct val="0"/>
              </a:spcBef>
              <a:buFontTx/>
              <a:buNone/>
            </a:pPr>
            <a:r>
              <a:rPr lang="en-US" altLang="en-US" sz="2000" dirty="0"/>
              <a:t>              </a:t>
            </a:r>
            <a:r>
              <a:rPr lang="en-US" altLang="en-US" sz="2000" dirty="0" err="1"/>
              <a:t>int</a:t>
            </a:r>
            <a:r>
              <a:rPr lang="en-US" altLang="en-US" sz="2000" dirty="0"/>
              <a:t> p, q;</a:t>
            </a:r>
          </a:p>
          <a:p>
            <a:pPr eaLnBrk="0" hangingPunct="0">
              <a:spcBef>
                <a:spcPct val="0"/>
              </a:spcBef>
              <a:buFontTx/>
              <a:buNone/>
            </a:pPr>
            <a:r>
              <a:rPr lang="en-US" altLang="en-US" sz="2000" dirty="0"/>
              <a:t>              char    SQLSTATE[6];</a:t>
            </a:r>
          </a:p>
          <a:p>
            <a:pPr eaLnBrk="0" hangingPunct="0">
              <a:spcBef>
                <a:spcPct val="0"/>
              </a:spcBef>
              <a:buFontTx/>
              <a:buNone/>
            </a:pPr>
            <a:r>
              <a:rPr lang="en-US" altLang="en-US" sz="2000" dirty="0"/>
              <a:t> </a:t>
            </a:r>
            <a:r>
              <a:rPr lang="en-US" altLang="en-US" sz="2000" dirty="0">
                <a:solidFill>
                  <a:schemeClr val="accent2"/>
                </a:solidFill>
              </a:rPr>
              <a:t>EXEC SQL END DECLARE SECTION;</a:t>
            </a:r>
          </a:p>
          <a:p>
            <a:pPr>
              <a:buFontTx/>
              <a:buNone/>
            </a:pPr>
            <a:r>
              <a:rPr lang="en-US" altLang="en-US" sz="2000" dirty="0"/>
              <a:t> </a:t>
            </a:r>
          </a:p>
          <a:p>
            <a:pPr>
              <a:buFontTx/>
              <a:buNone/>
            </a:pPr>
            <a:r>
              <a:rPr lang="en-US" altLang="en-US" sz="2000" dirty="0">
                <a:solidFill>
                  <a:schemeClr val="accent2"/>
                </a:solidFill>
              </a:rPr>
              <a:t>EXEC SQL DECLARE</a:t>
            </a:r>
            <a:r>
              <a:rPr lang="en-US" altLang="en-US" sz="2000" dirty="0"/>
              <a:t> </a:t>
            </a:r>
            <a:r>
              <a:rPr lang="en-US" altLang="en-US" sz="2000" dirty="0" err="1"/>
              <a:t>crs</a:t>
            </a:r>
            <a:r>
              <a:rPr lang="en-US" altLang="en-US" sz="2000" dirty="0"/>
              <a:t> </a:t>
            </a:r>
            <a:r>
              <a:rPr lang="en-US" altLang="en-US" sz="2000" dirty="0">
                <a:solidFill>
                  <a:schemeClr val="accent2"/>
                </a:solidFill>
              </a:rPr>
              <a:t>CURSOR FOR</a:t>
            </a:r>
          </a:p>
          <a:p>
            <a:pPr>
              <a:buFontTx/>
              <a:buNone/>
            </a:pPr>
            <a:r>
              <a:rPr lang="en-US" altLang="en-US" sz="2000" dirty="0"/>
              <a:t> 		</a:t>
            </a:r>
            <a:r>
              <a:rPr lang="en-US" altLang="en-US" sz="2000" dirty="0">
                <a:solidFill>
                  <a:schemeClr val="accent2"/>
                </a:solidFill>
              </a:rPr>
              <a:t>SELECT</a:t>
            </a:r>
            <a:r>
              <a:rPr lang="en-US" altLang="en-US" sz="2000" dirty="0"/>
              <a:t> </a:t>
            </a:r>
            <a:r>
              <a:rPr lang="en-US" altLang="en-US" sz="2000" dirty="0" err="1"/>
              <a:t>pname</a:t>
            </a:r>
            <a:r>
              <a:rPr lang="en-US" altLang="en-US" sz="2000" dirty="0"/>
              <a:t>, price, quantity, maker </a:t>
            </a:r>
          </a:p>
          <a:p>
            <a:pPr>
              <a:buFontTx/>
              <a:buNone/>
            </a:pPr>
            <a:r>
              <a:rPr lang="en-US" altLang="en-US" sz="2000" dirty="0"/>
              <a:t>		</a:t>
            </a:r>
            <a:r>
              <a:rPr lang="en-US" altLang="en-US" sz="2000" dirty="0">
                <a:solidFill>
                  <a:schemeClr val="accent2"/>
                </a:solidFill>
              </a:rPr>
              <a:t>FROM</a:t>
            </a:r>
            <a:r>
              <a:rPr lang="en-US" altLang="en-US" sz="2000" dirty="0"/>
              <a:t> 	 Product;</a:t>
            </a:r>
          </a:p>
          <a:p>
            <a:pPr>
              <a:buFontTx/>
              <a:buNone/>
            </a:pPr>
            <a:endParaRPr lang="en-US" altLang="en-US" sz="2000" dirty="0"/>
          </a:p>
          <a:p>
            <a:pPr>
              <a:buFontTx/>
              <a:buNone/>
            </a:pPr>
            <a:r>
              <a:rPr lang="en-US" altLang="en-US" sz="2000" dirty="0"/>
              <a:t> </a:t>
            </a:r>
            <a:r>
              <a:rPr lang="en-US" altLang="en-US" sz="2000" dirty="0">
                <a:solidFill>
                  <a:schemeClr val="accent2"/>
                </a:solidFill>
              </a:rPr>
              <a:t>EXEC SQL OPEN</a:t>
            </a:r>
            <a:r>
              <a:rPr lang="en-US" altLang="en-US" sz="2000" dirty="0"/>
              <a:t> </a:t>
            </a:r>
            <a:r>
              <a:rPr lang="en-US" altLang="en-US" sz="2000" dirty="0" err="1"/>
              <a:t>crs</a:t>
            </a:r>
            <a:r>
              <a:rPr lang="en-US" altLang="en-US" sz="2000" dirty="0"/>
              <a:t>;</a:t>
            </a:r>
          </a:p>
        </p:txBody>
      </p:sp>
    </p:spTree>
    <p:extLst>
      <p:ext uri="{BB962C8B-B14F-4D97-AF65-F5344CB8AC3E}">
        <p14:creationId xmlns:p14="http://schemas.microsoft.com/office/powerpoint/2010/main" val="1977944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en-US" altLang="en-US" sz="4000" dirty="0">
                <a:solidFill>
                  <a:srgbClr val="CD0000"/>
                </a:solidFill>
              </a:rPr>
              <a:t>Stored Procedures in MySQL</a:t>
            </a:r>
          </a:p>
        </p:txBody>
      </p:sp>
      <p:sp>
        <p:nvSpPr>
          <p:cNvPr id="8195" name="Rectangle 3"/>
          <p:cNvSpPr>
            <a:spLocks noGrp="1" noChangeArrowheads="1"/>
          </p:cNvSpPr>
          <p:nvPr>
            <p:ph type="body" idx="1"/>
          </p:nvPr>
        </p:nvSpPr>
        <p:spPr/>
        <p:txBody>
          <a:bodyPr>
            <a:normAutofit lnSpcReduction="10000"/>
          </a:bodyPr>
          <a:lstStyle/>
          <a:p>
            <a:r>
              <a:rPr lang="en-US" altLang="en-US" sz="2000" dirty="0"/>
              <a:t>A stored procedure contains a sequence of SQL commands stored in the database catalog so that it can be invoked later by a program</a:t>
            </a:r>
          </a:p>
          <a:p>
            <a:pPr lvl="2"/>
            <a:endParaRPr lang="en-US" altLang="en-US" sz="1600" dirty="0"/>
          </a:p>
          <a:p>
            <a:r>
              <a:rPr lang="en-US" altLang="en-US" sz="2000" dirty="0"/>
              <a:t>Stored procedures are declared using the following syntax:</a:t>
            </a:r>
            <a:endParaRPr lang="en-US" altLang="en-US" sz="1600" dirty="0"/>
          </a:p>
          <a:p>
            <a:pPr lvl="1">
              <a:buFont typeface="Arial" panose="020B0604020202020204" pitchFamily="34" charset="0"/>
              <a:buNone/>
            </a:pPr>
            <a:r>
              <a:rPr lang="en-US" altLang="en-US" sz="1800" dirty="0">
                <a:solidFill>
                  <a:srgbClr val="FF0000"/>
                </a:solidFill>
              </a:rPr>
              <a:t>Create Procedure</a:t>
            </a:r>
            <a:r>
              <a:rPr lang="en-US" altLang="en-US" sz="1800" dirty="0"/>
              <a:t> &lt;</a:t>
            </a:r>
            <a:r>
              <a:rPr lang="en-US" altLang="en-US" sz="1800" dirty="0" err="1"/>
              <a:t>proc</a:t>
            </a:r>
            <a:r>
              <a:rPr lang="en-US" altLang="en-US" sz="1800" dirty="0"/>
              <a:t>-name&gt; </a:t>
            </a:r>
          </a:p>
          <a:p>
            <a:pPr lvl="1">
              <a:buFont typeface="Arial" panose="020B0604020202020204" pitchFamily="34" charset="0"/>
              <a:buNone/>
            </a:pPr>
            <a:r>
              <a:rPr lang="en-US" altLang="en-US" sz="1800" dirty="0"/>
              <a:t>		(param_spec</a:t>
            </a:r>
            <a:r>
              <a:rPr lang="en-US" altLang="en-US" sz="1800" baseline="-25000" dirty="0"/>
              <a:t>1</a:t>
            </a:r>
            <a:r>
              <a:rPr lang="en-US" altLang="en-US" sz="1800" dirty="0"/>
              <a:t>, param_spec</a:t>
            </a:r>
            <a:r>
              <a:rPr lang="en-US" altLang="en-US" sz="1800" baseline="-25000" dirty="0"/>
              <a:t>2</a:t>
            </a:r>
            <a:r>
              <a:rPr lang="en-US" altLang="en-US" sz="1800" dirty="0"/>
              <a:t>, …, </a:t>
            </a:r>
            <a:r>
              <a:rPr lang="en-US" altLang="en-US" sz="1800" dirty="0" err="1"/>
              <a:t>param_spec</a:t>
            </a:r>
            <a:r>
              <a:rPr lang="en-US" altLang="en-US" sz="1800" baseline="-25000" dirty="0" err="1"/>
              <a:t>n</a:t>
            </a:r>
            <a:r>
              <a:rPr lang="en-US" altLang="en-US" sz="1800" dirty="0"/>
              <a:t> ) </a:t>
            </a:r>
            <a:endParaRPr lang="en-US" altLang="en-US" sz="1800" dirty="0">
              <a:solidFill>
                <a:srgbClr val="FF0000"/>
              </a:solidFill>
            </a:endParaRPr>
          </a:p>
          <a:p>
            <a:pPr lvl="1">
              <a:buFont typeface="Arial" panose="020B0604020202020204" pitchFamily="34" charset="0"/>
              <a:buNone/>
            </a:pPr>
            <a:r>
              <a:rPr lang="en-US" altLang="en-US" sz="1800" dirty="0">
                <a:solidFill>
                  <a:srgbClr val="FF0000"/>
                </a:solidFill>
              </a:rPr>
              <a:t>begin</a:t>
            </a:r>
          </a:p>
          <a:p>
            <a:pPr lvl="1">
              <a:buFont typeface="Arial" panose="020B0604020202020204" pitchFamily="34" charset="0"/>
              <a:buNone/>
            </a:pPr>
            <a:r>
              <a:rPr lang="en-US" altLang="en-US" sz="1800" dirty="0"/>
              <a:t>	-- execution code	</a:t>
            </a:r>
          </a:p>
          <a:p>
            <a:pPr lvl="1">
              <a:buFont typeface="Arial" panose="020B0604020202020204" pitchFamily="34" charset="0"/>
              <a:buNone/>
            </a:pPr>
            <a:r>
              <a:rPr lang="en-US" altLang="en-US" sz="1800" dirty="0">
                <a:solidFill>
                  <a:srgbClr val="FF0000"/>
                </a:solidFill>
              </a:rPr>
              <a:t>end;</a:t>
            </a:r>
          </a:p>
          <a:p>
            <a:pPr lvl="1">
              <a:buFont typeface="Arial" panose="020B0604020202020204" pitchFamily="34" charset="0"/>
              <a:buNone/>
            </a:pPr>
            <a:endParaRPr lang="en-US" altLang="en-US" sz="1800" dirty="0">
              <a:solidFill>
                <a:srgbClr val="FF0000"/>
              </a:solidFill>
            </a:endParaRPr>
          </a:p>
          <a:p>
            <a:pPr lvl="1">
              <a:buFont typeface="Arial" panose="020B0604020202020204" pitchFamily="34" charset="0"/>
              <a:buNone/>
            </a:pPr>
            <a:r>
              <a:rPr lang="en-US" altLang="en-US" sz="1800" dirty="0"/>
              <a:t>where each </a:t>
            </a:r>
            <a:r>
              <a:rPr lang="en-US" altLang="en-US" sz="1800" dirty="0" err="1"/>
              <a:t>param_spec</a:t>
            </a:r>
            <a:r>
              <a:rPr lang="en-US" altLang="en-US" sz="1800" dirty="0"/>
              <a:t> is of the form:</a:t>
            </a:r>
          </a:p>
          <a:p>
            <a:pPr lvl="1">
              <a:buFont typeface="Arial" panose="020B0604020202020204" pitchFamily="34" charset="0"/>
              <a:buNone/>
            </a:pPr>
            <a:r>
              <a:rPr lang="en-US" altLang="en-US" sz="1800" dirty="0"/>
              <a:t>		 [in | out | </a:t>
            </a:r>
            <a:r>
              <a:rPr lang="en-US" altLang="en-US" sz="1800" dirty="0" err="1"/>
              <a:t>inout</a:t>
            </a:r>
            <a:r>
              <a:rPr lang="en-US" altLang="en-US" sz="1800" dirty="0"/>
              <a:t>]  &lt;</a:t>
            </a:r>
            <a:r>
              <a:rPr lang="en-US" altLang="en-US" sz="1800" dirty="0" err="1"/>
              <a:t>param_name</a:t>
            </a:r>
            <a:r>
              <a:rPr lang="en-US" altLang="en-US" sz="1800" dirty="0"/>
              <a:t>&gt;  &lt;</a:t>
            </a:r>
            <a:r>
              <a:rPr lang="en-US" altLang="en-US" sz="1800" dirty="0" err="1"/>
              <a:t>param_type</a:t>
            </a:r>
            <a:r>
              <a:rPr lang="en-US" altLang="en-US" sz="1800" dirty="0"/>
              <a:t>&gt;</a:t>
            </a:r>
          </a:p>
          <a:p>
            <a:pPr lvl="1"/>
            <a:r>
              <a:rPr lang="en-US" altLang="en-US" sz="1800" dirty="0"/>
              <a:t>in mode: allows you to pass values into the procedure,</a:t>
            </a:r>
          </a:p>
          <a:p>
            <a:pPr lvl="1"/>
            <a:r>
              <a:rPr lang="en-US" altLang="en-US" sz="1800" dirty="0"/>
              <a:t>out mode: allows you to pass value back from procedure to the calling program</a:t>
            </a:r>
          </a:p>
        </p:txBody>
      </p:sp>
    </p:spTree>
    <p:extLst>
      <p:ext uri="{BB962C8B-B14F-4D97-AF65-F5344CB8AC3E}">
        <p14:creationId xmlns:p14="http://schemas.microsoft.com/office/powerpoint/2010/main" val="894598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r>
              <a:rPr lang="en-US" altLang="en-US" sz="4000" dirty="0">
                <a:solidFill>
                  <a:srgbClr val="CD0000"/>
                </a:solidFill>
              </a:rPr>
              <a:t>Functions</a:t>
            </a:r>
          </a:p>
        </p:txBody>
      </p:sp>
      <p:sp>
        <p:nvSpPr>
          <p:cNvPr id="23555" name="Rectangle 3"/>
          <p:cNvSpPr>
            <a:spLocks noGrp="1" noChangeArrowheads="1"/>
          </p:cNvSpPr>
          <p:nvPr>
            <p:ph type="body" idx="1"/>
          </p:nvPr>
        </p:nvSpPr>
        <p:spPr/>
        <p:txBody>
          <a:bodyPr>
            <a:normAutofit fontScale="85000" lnSpcReduction="20000"/>
          </a:bodyPr>
          <a:lstStyle/>
          <a:p>
            <a:pPr>
              <a:lnSpc>
                <a:spcPct val="90000"/>
              </a:lnSpc>
            </a:pPr>
            <a:r>
              <a:rPr lang="en-US" altLang="en-US" dirty="0">
                <a:latin typeface="+mj-lt"/>
              </a:rPr>
              <a:t>Functions are declared using the following syntax:</a:t>
            </a:r>
          </a:p>
          <a:p>
            <a:pPr>
              <a:lnSpc>
                <a:spcPct val="90000"/>
              </a:lnSpc>
            </a:pPr>
            <a:endParaRPr lang="en-US" altLang="en-US" dirty="0">
              <a:latin typeface="+mj-lt"/>
            </a:endParaRPr>
          </a:p>
          <a:p>
            <a:pPr lvl="1">
              <a:lnSpc>
                <a:spcPct val="90000"/>
              </a:lnSpc>
              <a:buFont typeface="Arial" panose="020B0604020202020204" pitchFamily="34" charset="0"/>
              <a:buNone/>
            </a:pPr>
            <a:r>
              <a:rPr lang="en-US" altLang="en-US" dirty="0">
                <a:solidFill>
                  <a:srgbClr val="FF0000"/>
                </a:solidFill>
                <a:latin typeface="+mj-lt"/>
              </a:rPr>
              <a:t>function</a:t>
            </a:r>
            <a:r>
              <a:rPr lang="en-US" altLang="en-US" dirty="0">
                <a:latin typeface="+mj-lt"/>
              </a:rPr>
              <a:t> &lt;function-name&gt; (param_spec</a:t>
            </a:r>
            <a:r>
              <a:rPr lang="en-US" altLang="en-US" baseline="-25000" dirty="0">
                <a:latin typeface="+mj-lt"/>
              </a:rPr>
              <a:t>1</a:t>
            </a:r>
            <a:r>
              <a:rPr lang="en-US" altLang="en-US" dirty="0">
                <a:latin typeface="+mj-lt"/>
              </a:rPr>
              <a:t>, …, </a:t>
            </a:r>
            <a:r>
              <a:rPr lang="en-US" altLang="en-US" dirty="0" err="1">
                <a:latin typeface="+mj-lt"/>
              </a:rPr>
              <a:t>param_spec</a:t>
            </a:r>
            <a:r>
              <a:rPr lang="en-US" altLang="en-US" baseline="-25000" dirty="0" err="1">
                <a:latin typeface="+mj-lt"/>
              </a:rPr>
              <a:t>k</a:t>
            </a:r>
            <a:r>
              <a:rPr lang="en-US" altLang="en-US" dirty="0">
                <a:latin typeface="+mj-lt"/>
              </a:rPr>
              <a:t>) </a:t>
            </a:r>
          </a:p>
          <a:p>
            <a:pPr lvl="1">
              <a:lnSpc>
                <a:spcPct val="90000"/>
              </a:lnSpc>
              <a:buFont typeface="Arial" panose="020B0604020202020204" pitchFamily="34" charset="0"/>
              <a:buNone/>
            </a:pPr>
            <a:r>
              <a:rPr lang="en-US" altLang="en-US" dirty="0">
                <a:latin typeface="+mj-lt"/>
              </a:rPr>
              <a:t>		returns &lt;</a:t>
            </a:r>
            <a:r>
              <a:rPr lang="en-US" altLang="en-US" dirty="0" err="1">
                <a:latin typeface="+mj-lt"/>
              </a:rPr>
              <a:t>return_type</a:t>
            </a:r>
            <a:r>
              <a:rPr lang="en-US" altLang="en-US" dirty="0">
                <a:latin typeface="+mj-lt"/>
              </a:rPr>
              <a:t>&gt;  </a:t>
            </a:r>
          </a:p>
          <a:p>
            <a:pPr lvl="1">
              <a:lnSpc>
                <a:spcPct val="90000"/>
              </a:lnSpc>
              <a:buFont typeface="Arial" panose="020B0604020202020204" pitchFamily="34" charset="0"/>
              <a:buNone/>
            </a:pPr>
            <a:r>
              <a:rPr lang="en-US" altLang="en-US" dirty="0">
                <a:latin typeface="+mj-lt"/>
              </a:rPr>
              <a:t>		[not] deterministic             allow optimization if same output </a:t>
            </a:r>
          </a:p>
          <a:p>
            <a:pPr lvl="1">
              <a:lnSpc>
                <a:spcPct val="90000"/>
              </a:lnSpc>
              <a:buFont typeface="Arial" panose="020B0604020202020204" pitchFamily="34" charset="0"/>
              <a:buNone/>
            </a:pPr>
            <a:r>
              <a:rPr lang="en-US" altLang="en-US" dirty="0">
                <a:latin typeface="+mj-lt"/>
              </a:rPr>
              <a:t>                          for the same input (use RAND not deterministic )</a:t>
            </a:r>
          </a:p>
          <a:p>
            <a:pPr lvl="1">
              <a:lnSpc>
                <a:spcPct val="90000"/>
              </a:lnSpc>
              <a:buFont typeface="Arial" panose="020B0604020202020204" pitchFamily="34" charset="0"/>
              <a:buNone/>
            </a:pPr>
            <a:r>
              <a:rPr lang="en-US" altLang="en-US" dirty="0">
                <a:solidFill>
                  <a:srgbClr val="FF0000"/>
                </a:solidFill>
                <a:latin typeface="+mj-lt"/>
              </a:rPr>
              <a:t>Begin                                  </a:t>
            </a:r>
          </a:p>
          <a:p>
            <a:pPr lvl="1">
              <a:lnSpc>
                <a:spcPct val="90000"/>
              </a:lnSpc>
              <a:buFont typeface="Arial" panose="020B0604020202020204" pitchFamily="34" charset="0"/>
              <a:buNone/>
            </a:pPr>
            <a:r>
              <a:rPr lang="en-US" altLang="en-US" dirty="0">
                <a:latin typeface="+mj-lt"/>
              </a:rPr>
              <a:t>	-- execution code	</a:t>
            </a:r>
          </a:p>
          <a:p>
            <a:pPr lvl="1">
              <a:lnSpc>
                <a:spcPct val="90000"/>
              </a:lnSpc>
              <a:buFont typeface="Arial" panose="020B0604020202020204" pitchFamily="34" charset="0"/>
              <a:buNone/>
            </a:pPr>
            <a:r>
              <a:rPr lang="en-US" altLang="en-US" dirty="0">
                <a:solidFill>
                  <a:srgbClr val="FF0000"/>
                </a:solidFill>
                <a:latin typeface="+mj-lt"/>
              </a:rPr>
              <a:t>end;</a:t>
            </a:r>
          </a:p>
          <a:p>
            <a:pPr lvl="1">
              <a:lnSpc>
                <a:spcPct val="90000"/>
              </a:lnSpc>
              <a:buFont typeface="Arial" panose="020B0604020202020204" pitchFamily="34" charset="0"/>
              <a:buNone/>
            </a:pPr>
            <a:endParaRPr lang="en-US" altLang="en-US" dirty="0">
              <a:solidFill>
                <a:srgbClr val="FF0000"/>
              </a:solidFill>
              <a:latin typeface="+mj-lt"/>
            </a:endParaRPr>
          </a:p>
          <a:p>
            <a:pPr lvl="1">
              <a:lnSpc>
                <a:spcPct val="90000"/>
              </a:lnSpc>
              <a:buFont typeface="Arial" panose="020B0604020202020204" pitchFamily="34" charset="0"/>
              <a:buNone/>
            </a:pPr>
            <a:r>
              <a:rPr lang="en-US" altLang="en-US" dirty="0">
                <a:latin typeface="+mj-lt"/>
              </a:rPr>
              <a:t>where </a:t>
            </a:r>
            <a:r>
              <a:rPr lang="en-US" altLang="en-US" dirty="0" err="1">
                <a:latin typeface="+mj-lt"/>
              </a:rPr>
              <a:t>param_spec</a:t>
            </a:r>
            <a:r>
              <a:rPr lang="en-US" altLang="en-US" dirty="0">
                <a:latin typeface="+mj-lt"/>
              </a:rPr>
              <a:t> is:</a:t>
            </a:r>
          </a:p>
          <a:p>
            <a:pPr lvl="1">
              <a:lnSpc>
                <a:spcPct val="90000"/>
              </a:lnSpc>
              <a:buFont typeface="Arial" panose="020B0604020202020204" pitchFamily="34" charset="0"/>
              <a:buNone/>
            </a:pPr>
            <a:r>
              <a:rPr lang="en-US" altLang="en-US" dirty="0">
                <a:latin typeface="+mj-lt"/>
              </a:rPr>
              <a:t>		 [in | out | in out] &lt;</a:t>
            </a:r>
            <a:r>
              <a:rPr lang="en-US" altLang="en-US" dirty="0" err="1">
                <a:latin typeface="+mj-lt"/>
              </a:rPr>
              <a:t>param_name</a:t>
            </a:r>
            <a:r>
              <a:rPr lang="en-US" altLang="en-US" dirty="0">
                <a:latin typeface="+mj-lt"/>
              </a:rPr>
              <a:t>&gt; &lt;</a:t>
            </a:r>
            <a:r>
              <a:rPr lang="en-US" altLang="en-US" dirty="0" err="1">
                <a:latin typeface="+mj-lt"/>
              </a:rPr>
              <a:t>param_type</a:t>
            </a:r>
            <a:r>
              <a:rPr lang="en-US" altLang="en-US" dirty="0">
                <a:latin typeface="+mj-lt"/>
              </a:rPr>
              <a:t>&gt;</a:t>
            </a:r>
          </a:p>
          <a:p>
            <a:pPr lvl="1">
              <a:lnSpc>
                <a:spcPct val="90000"/>
              </a:lnSpc>
              <a:buFont typeface="Arial" panose="020B0604020202020204" pitchFamily="34" charset="0"/>
              <a:buNone/>
            </a:pPr>
            <a:endParaRPr lang="en-US" altLang="en-US" dirty="0">
              <a:latin typeface="+mj-lt"/>
            </a:endParaRPr>
          </a:p>
          <a:p>
            <a:pPr lvl="1">
              <a:lnSpc>
                <a:spcPct val="90000"/>
              </a:lnSpc>
            </a:pPr>
            <a:r>
              <a:rPr lang="en-US" altLang="en-US" dirty="0">
                <a:latin typeface="+mj-lt"/>
              </a:rPr>
              <a:t>You need ADMIN privilege to create functions on </a:t>
            </a:r>
            <a:r>
              <a:rPr lang="en-US" altLang="en-US" dirty="0" err="1">
                <a:latin typeface="+mj-lt"/>
              </a:rPr>
              <a:t>mysql</a:t>
            </a:r>
            <a:r>
              <a:rPr lang="en-US" altLang="en-US" dirty="0">
                <a:latin typeface="+mj-lt"/>
              </a:rPr>
              <a:t>-user server</a:t>
            </a:r>
          </a:p>
        </p:txBody>
      </p:sp>
    </p:spTree>
    <p:extLst>
      <p:ext uri="{BB962C8B-B14F-4D97-AF65-F5344CB8AC3E}">
        <p14:creationId xmlns:p14="http://schemas.microsoft.com/office/powerpoint/2010/main" val="351213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466725" y="379412"/>
            <a:ext cx="10515600" cy="1325563"/>
          </a:xfrm>
        </p:spPr>
        <p:txBody>
          <a:bodyPr>
            <a:normAutofit/>
          </a:bodyPr>
          <a:lstStyle/>
          <a:p>
            <a:r>
              <a:rPr lang="en-US" altLang="en-US" sz="4000" dirty="0">
                <a:solidFill>
                  <a:srgbClr val="CD0000"/>
                </a:solidFill>
              </a:rPr>
              <a:t>Transactions</a:t>
            </a:r>
          </a:p>
        </p:txBody>
      </p:sp>
      <p:sp>
        <p:nvSpPr>
          <p:cNvPr id="235523" name="Rectangle 3"/>
          <p:cNvSpPr>
            <a:spLocks noGrp="1" noChangeArrowheads="1"/>
          </p:cNvSpPr>
          <p:nvPr>
            <p:ph type="body" idx="1"/>
          </p:nvPr>
        </p:nvSpPr>
        <p:spPr/>
        <p:txBody>
          <a:bodyPr>
            <a:normAutofit/>
          </a:bodyPr>
          <a:lstStyle/>
          <a:p>
            <a:pPr>
              <a:buFontTx/>
              <a:buNone/>
            </a:pPr>
            <a:r>
              <a:rPr lang="en-US" altLang="en-US" dirty="0">
                <a:latin typeface="+mj-lt"/>
              </a:rPr>
              <a:t>Address two issues:</a:t>
            </a:r>
          </a:p>
          <a:p>
            <a:endParaRPr lang="en-US" altLang="en-US" dirty="0">
              <a:latin typeface="+mj-lt"/>
            </a:endParaRPr>
          </a:p>
          <a:p>
            <a:r>
              <a:rPr lang="en-US" altLang="en-US" dirty="0">
                <a:latin typeface="+mj-lt"/>
              </a:rPr>
              <a:t>Access by multiple users</a:t>
            </a:r>
          </a:p>
          <a:p>
            <a:pPr lvl="1"/>
            <a:r>
              <a:rPr lang="en-US" altLang="en-US" sz="2800" dirty="0">
                <a:latin typeface="+mj-lt"/>
              </a:rPr>
              <a:t>Remember the “client-server” architecture: one server with many clients</a:t>
            </a:r>
          </a:p>
          <a:p>
            <a:r>
              <a:rPr lang="en-US" altLang="en-US" dirty="0">
                <a:latin typeface="+mj-lt"/>
              </a:rPr>
              <a:t>Protection against crashes</a:t>
            </a:r>
          </a:p>
        </p:txBody>
      </p:sp>
    </p:spTree>
    <p:extLst>
      <p:ext uri="{BB962C8B-B14F-4D97-AF65-F5344CB8AC3E}">
        <p14:creationId xmlns:p14="http://schemas.microsoft.com/office/powerpoint/2010/main" val="2312210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normAutofit/>
          </a:bodyPr>
          <a:lstStyle/>
          <a:p>
            <a:r>
              <a:rPr lang="en-US" altLang="en-US" sz="4000" dirty="0">
                <a:solidFill>
                  <a:srgbClr val="CD0000"/>
                </a:solidFill>
              </a:rPr>
              <a:t>Bank Transfers</a:t>
            </a:r>
          </a:p>
        </p:txBody>
      </p:sp>
      <p:sp>
        <p:nvSpPr>
          <p:cNvPr id="270339" name="Text Box 3"/>
          <p:cNvSpPr txBox="1">
            <a:spLocks noChangeArrowheads="1"/>
          </p:cNvSpPr>
          <p:nvPr/>
        </p:nvSpPr>
        <p:spPr bwMode="auto">
          <a:xfrm>
            <a:off x="1889126" y="1793876"/>
            <a:ext cx="455143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Transfer  :amount from :account1 to :account2</a:t>
            </a:r>
          </a:p>
          <a:p>
            <a:pPr eaLnBrk="0" hangingPunct="0"/>
            <a:endParaRPr lang="en-US" altLang="en-US"/>
          </a:p>
          <a:p>
            <a:pPr eaLnBrk="0" hangingPunct="0"/>
            <a:r>
              <a:rPr lang="en-US" altLang="en-US">
                <a:solidFill>
                  <a:schemeClr val="accent2"/>
                </a:solidFill>
              </a:rPr>
              <a:t>EXEC SQL SELECT</a:t>
            </a:r>
            <a:r>
              <a:rPr lang="en-US" altLang="en-US"/>
              <a:t> balance INTO :balance1</a:t>
            </a:r>
          </a:p>
          <a:p>
            <a:pPr eaLnBrk="0" hangingPunct="0"/>
            <a:r>
              <a:rPr lang="en-US" altLang="en-US"/>
              <a:t>            FROM  Accounts</a:t>
            </a:r>
          </a:p>
          <a:p>
            <a:pPr eaLnBrk="0" hangingPunct="0"/>
            <a:r>
              <a:rPr lang="en-US" altLang="en-US"/>
              <a:t>            WHERE accNo = :account1</a:t>
            </a:r>
          </a:p>
          <a:p>
            <a:pPr eaLnBrk="0" hangingPunct="0"/>
            <a:endParaRPr lang="en-US" altLang="en-US"/>
          </a:p>
          <a:p>
            <a:pPr eaLnBrk="0" hangingPunct="0"/>
            <a:r>
              <a:rPr lang="en-US" altLang="en-US"/>
              <a:t>if  (balance1 &gt;= amount)</a:t>
            </a:r>
          </a:p>
          <a:p>
            <a:pPr eaLnBrk="0" hangingPunct="0"/>
            <a:r>
              <a:rPr lang="en-US" altLang="en-US"/>
              <a:t>    </a:t>
            </a:r>
            <a:r>
              <a:rPr lang="en-US" altLang="en-US">
                <a:solidFill>
                  <a:schemeClr val="accent2"/>
                </a:solidFill>
              </a:rPr>
              <a:t>EXEC SQL  UPDATE</a:t>
            </a:r>
            <a:r>
              <a:rPr lang="en-US" altLang="en-US"/>
              <a:t> Accounts</a:t>
            </a:r>
          </a:p>
          <a:p>
            <a:pPr eaLnBrk="0" hangingPunct="0"/>
            <a:r>
              <a:rPr lang="en-US" altLang="en-US"/>
              <a:t>                SET balance = balance + :amount</a:t>
            </a:r>
          </a:p>
          <a:p>
            <a:pPr eaLnBrk="0" hangingPunct="0"/>
            <a:r>
              <a:rPr lang="en-US" altLang="en-US"/>
              <a:t>                WHERE acctNo = :account2;</a:t>
            </a:r>
          </a:p>
          <a:p>
            <a:pPr eaLnBrk="0" hangingPunct="0"/>
            <a:r>
              <a:rPr lang="en-US" altLang="en-US"/>
              <a:t>    </a:t>
            </a:r>
            <a:r>
              <a:rPr lang="en-US" altLang="en-US">
                <a:solidFill>
                  <a:schemeClr val="accent2"/>
                </a:solidFill>
              </a:rPr>
              <a:t>EXEC SQL  UPDATE</a:t>
            </a:r>
            <a:r>
              <a:rPr lang="en-US" altLang="en-US"/>
              <a:t> Accounts</a:t>
            </a:r>
          </a:p>
          <a:p>
            <a:pPr eaLnBrk="0" hangingPunct="0"/>
            <a:r>
              <a:rPr lang="en-US" altLang="en-US"/>
              <a:t>                SET balance = balance - :amount</a:t>
            </a:r>
          </a:p>
          <a:p>
            <a:pPr eaLnBrk="0" hangingPunct="0"/>
            <a:r>
              <a:rPr lang="en-US" altLang="en-US"/>
              <a:t>                WHERE  acctNo = :account1;</a:t>
            </a:r>
          </a:p>
        </p:txBody>
      </p:sp>
      <p:sp>
        <p:nvSpPr>
          <p:cNvPr id="270341" name="Text Box 5"/>
          <p:cNvSpPr txBox="1">
            <a:spLocks noChangeArrowheads="1"/>
          </p:cNvSpPr>
          <p:nvPr/>
        </p:nvSpPr>
        <p:spPr bwMode="auto">
          <a:xfrm>
            <a:off x="9432925" y="5222875"/>
            <a:ext cx="8788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Crash...</a:t>
            </a:r>
          </a:p>
        </p:txBody>
      </p:sp>
    </p:spTree>
    <p:extLst>
      <p:ext uri="{BB962C8B-B14F-4D97-AF65-F5344CB8AC3E}">
        <p14:creationId xmlns:p14="http://schemas.microsoft.com/office/powerpoint/2010/main" val="4206430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5835</TotalTime>
  <Words>433</Words>
  <Application>Microsoft Macintosh PowerPoint</Application>
  <PresentationFormat>Widescreen</PresentationFormat>
  <Paragraphs>107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INFO 6210  Data Management and Database Design</vt:lpstr>
      <vt:lpstr>Topics</vt:lpstr>
      <vt:lpstr>Language Mismatch Problem</vt:lpstr>
      <vt:lpstr>Cursors</vt:lpstr>
      <vt:lpstr>Cursors</vt:lpstr>
      <vt:lpstr>Stored Procedures in MySQL</vt:lpstr>
      <vt:lpstr>Functions</vt:lpstr>
      <vt:lpstr>Transactions</vt:lpstr>
      <vt:lpstr>Bank Transfers</vt:lpstr>
      <vt:lpstr>Transactions</vt:lpstr>
      <vt:lpstr>Transactions in SQL</vt:lpstr>
    </vt:vector>
  </TitlesOfParts>
  <Company>CCIS - 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 Brown</dc:creator>
  <cp:lastModifiedBy>Brown, Nicholas</cp:lastModifiedBy>
  <cp:revision>476</cp:revision>
  <dcterms:created xsi:type="dcterms:W3CDTF">2013-09-03T20:38:17Z</dcterms:created>
  <dcterms:modified xsi:type="dcterms:W3CDTF">2019-03-10T03:38:22Z</dcterms:modified>
</cp:coreProperties>
</file>