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94" r:id="rId4"/>
    <p:sldId id="287" r:id="rId5"/>
    <p:sldId id="295" r:id="rId6"/>
    <p:sldId id="328" r:id="rId7"/>
    <p:sldId id="329" r:id="rId8"/>
    <p:sldId id="330" r:id="rId9"/>
    <p:sldId id="331" r:id="rId10"/>
    <p:sldId id="391" r:id="rId11"/>
    <p:sldId id="392" r:id="rId12"/>
    <p:sldId id="335" r:id="rId13"/>
    <p:sldId id="336" r:id="rId14"/>
    <p:sldId id="337" r:id="rId15"/>
    <p:sldId id="340" r:id="rId16"/>
    <p:sldId id="341" r:id="rId17"/>
    <p:sldId id="347" r:id="rId18"/>
    <p:sldId id="350" r:id="rId19"/>
    <p:sldId id="351" r:id="rId20"/>
    <p:sldId id="394" r:id="rId21"/>
    <p:sldId id="352" r:id="rId22"/>
    <p:sldId id="355" r:id="rId23"/>
    <p:sldId id="356" r:id="rId24"/>
    <p:sldId id="357" r:id="rId25"/>
    <p:sldId id="362" r:id="rId26"/>
    <p:sldId id="363" r:id="rId27"/>
    <p:sldId id="364" r:id="rId28"/>
    <p:sldId id="365" r:id="rId29"/>
    <p:sldId id="367" r:id="rId30"/>
    <p:sldId id="370" r:id="rId31"/>
    <p:sldId id="342" r:id="rId32"/>
    <p:sldId id="343" r:id="rId33"/>
    <p:sldId id="298" r:id="rId34"/>
    <p:sldId id="299" r:id="rId35"/>
    <p:sldId id="3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ln/>
        </p:spPr>
        <p:txBody>
          <a:bodyPr lIns="93663" tIns="46038" rIns="93663" bIns="46038"/>
          <a:lstStyle/>
          <a:p>
            <a:pPr defTabSz="936625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645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183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996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125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64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824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21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defTabSz="9652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defTabSz="9652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defTabSz="9652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defTabSz="9652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fld id="{6B1C9E15-1118-499D-91F0-4C4D31932F19}" type="slidenum">
              <a:rPr lang="en-US" altLang="en-US" sz="11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1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07" tIns="0" rIns="20107" bIns="0" anchor="b"/>
          <a:lstStyle>
            <a:lvl1pPr defTabSz="9652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defTabSz="9652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defTabSz="9652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defTabSz="9652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defTabSz="9652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algn="r"/>
            <a:r>
              <a:rPr lang="en-US" altLang="en-US" sz="1100" i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4637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860" rIns="98860"/>
          <a:lstStyle/>
          <a:p>
            <a:pPr defTabSz="936625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092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 cap="flat"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036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17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104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947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34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676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1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D0000"/>
                </a:solidFill>
              </a:rPr>
              <a:t>INFO 6210 </a:t>
            </a:r>
            <a:br>
              <a:rPr lang="en-US" dirty="0">
                <a:solidFill>
                  <a:srgbClr val="CD0000"/>
                </a:solidFill>
              </a:rPr>
            </a:br>
            <a:r>
              <a:rPr lang="en-US" dirty="0">
                <a:solidFill>
                  <a:srgbClr val="CD0000"/>
                </a:solidFill>
              </a:rPr>
              <a:t>Data Management and Database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>
                <a:ea typeface="ＭＳ Ｐゴシック" panose="020B0600070205080204" pitchFamily="34" charset="-128"/>
              </a:rPr>
              <a:t>SQL Constraints &amp; Triggers</a:t>
            </a: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13335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Declaring FK Constraints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7337" y="1276350"/>
            <a:ext cx="9077325" cy="53340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2"/>
                </a:solidFill>
                <a:latin typeface="+mj-lt"/>
              </a:rPr>
              <a:t>FOREIGN KEY</a:t>
            </a:r>
            <a:r>
              <a:rPr lang="en-US" altLang="en-US" dirty="0">
                <a:latin typeface="+mj-lt"/>
              </a:rPr>
              <a:t> &lt;attributes&gt; </a:t>
            </a:r>
            <a:r>
              <a:rPr lang="en-US" altLang="en-US" dirty="0">
                <a:solidFill>
                  <a:schemeClr val="accent2"/>
                </a:solidFill>
                <a:latin typeface="+mj-lt"/>
              </a:rPr>
              <a:t>REFERENCES</a:t>
            </a:r>
            <a:r>
              <a:rPr lang="en-US" altLang="en-US" dirty="0">
                <a:latin typeface="+mj-lt"/>
              </a:rPr>
              <a:t> &lt;table&gt; (&lt;attributes&gt;)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CREATE TABLE </a:t>
            </a:r>
            <a:r>
              <a:rPr lang="en-US" altLang="en-US" dirty="0" err="1">
                <a:latin typeface="+mj-lt"/>
              </a:rPr>
              <a:t>ActedIn</a:t>
            </a:r>
            <a:r>
              <a:rPr lang="en-US" altLang="en-US" dirty="0">
                <a:latin typeface="+mj-lt"/>
              </a:rPr>
              <a:t> (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Name CHAR(30) PRIMARY KEY,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err="1">
                <a:latin typeface="+mj-lt"/>
              </a:rPr>
              <a:t>MovieName</a:t>
            </a:r>
            <a:r>
              <a:rPr lang="en-US" altLang="en-US" dirty="0">
                <a:latin typeface="+mj-lt"/>
              </a:rPr>
              <a:t> CHAR(30)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	REFERENCES Movies(</a:t>
            </a:r>
            <a:r>
              <a:rPr lang="en-US" altLang="en-US" dirty="0" err="1">
                <a:latin typeface="+mj-lt"/>
              </a:rPr>
              <a:t>MovieName</a:t>
            </a:r>
            <a:r>
              <a:rPr lang="en-US" altLang="en-US" dirty="0">
                <a:latin typeface="+mj-lt"/>
              </a:rPr>
              <a:t>));</a:t>
            </a:r>
          </a:p>
          <a:p>
            <a:r>
              <a:rPr lang="en-US" altLang="en-US" dirty="0">
                <a:latin typeface="+mj-lt"/>
              </a:rPr>
              <a:t>Or, summarize at end of CREATE TABLE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FOREIGN KEY </a:t>
            </a:r>
            <a:r>
              <a:rPr lang="en-US" altLang="en-US" dirty="0" err="1">
                <a:latin typeface="+mj-lt"/>
              </a:rPr>
              <a:t>MovieName</a:t>
            </a:r>
            <a:r>
              <a:rPr lang="en-US" altLang="en-US" dirty="0">
                <a:latin typeface="+mj-lt"/>
              </a:rPr>
              <a:t> REFERENCES Movies(</a:t>
            </a:r>
            <a:r>
              <a:rPr lang="en-US" altLang="en-US" dirty="0" err="1">
                <a:latin typeface="+mj-lt"/>
              </a:rPr>
              <a:t>MovieName</a:t>
            </a:r>
            <a:r>
              <a:rPr lang="en-US" altLang="en-US" dirty="0">
                <a:latin typeface="+mj-lt"/>
              </a:rPr>
              <a:t>)</a:t>
            </a:r>
          </a:p>
          <a:p>
            <a:r>
              <a:rPr lang="en-US" altLang="en-US" dirty="0" err="1">
                <a:latin typeface="+mj-lt"/>
              </a:rPr>
              <a:t>MovieName</a:t>
            </a:r>
            <a:r>
              <a:rPr lang="en-US" altLang="en-US" dirty="0">
                <a:latin typeface="+mj-lt"/>
              </a:rPr>
              <a:t> must be a PRIMARY KEY</a:t>
            </a:r>
          </a:p>
        </p:txBody>
      </p:sp>
    </p:spTree>
    <p:extLst>
      <p:ext uri="{BB962C8B-B14F-4D97-AF65-F5344CB8AC3E}">
        <p14:creationId xmlns:p14="http://schemas.microsoft.com/office/powerpoint/2010/main" val="210893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2" y="13335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Declaring FK Constraints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2" y="1276350"/>
            <a:ext cx="10634663" cy="53340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TABLE IF NOT EXISTS `Exam1_Twitter_Tweets` (  `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tweet_id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`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(20) unsigned NOT NULL AUTO_INCREMENT,  `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from_user_id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`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(20) unsigned NOT NULL DEFAULT '0',  `tweet`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(255) DEFAULT NULL,  `geo`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(255) NOT NULL,  `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created_at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`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NOT NULL DEFAULT '0000-00-00 00:00:00',  PRIMARY KEY (`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tweet_id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`),  KEY `tweet` (`tweet`)) ENGINE=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MyISAM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DEFAULT CHARSET=utf8 AUTO_INCREMENT=29 ;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ALTER TABLE Exam1_Twitter_Tweets ADD CONSTRAINT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Tweets_User_Id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FOREIGN KEY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from_user_id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REFERENCES Exam1_Twitter_Users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user_id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78686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2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Constraining Attribute Values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8349" y="1447800"/>
            <a:ext cx="8348663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+mj-lt"/>
              </a:rPr>
              <a:t>Constrain invalid values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NOT NULL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gender CHAR(1) 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		CHECK (gender IN (‘F’, ‘M’))</a:t>
            </a:r>
          </a:p>
          <a:p>
            <a:pPr marL="0" indent="0">
              <a:buNone/>
            </a:pPr>
            <a:r>
              <a:rPr lang="en-US" altLang="en-US" dirty="0" err="1">
                <a:latin typeface="+mj-lt"/>
              </a:rPr>
              <a:t>GameName</a:t>
            </a:r>
            <a:r>
              <a:rPr lang="en-US" altLang="en-US" dirty="0">
                <a:latin typeface="+mj-lt"/>
              </a:rPr>
              <a:t> CHAR(30)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		CHECK (</a:t>
            </a:r>
            <a:r>
              <a:rPr lang="en-US" altLang="en-US" dirty="0" err="1">
                <a:latin typeface="+mj-lt"/>
              </a:rPr>
              <a:t>GameName</a:t>
            </a:r>
            <a:r>
              <a:rPr lang="en-US" altLang="en-US" dirty="0">
                <a:latin typeface="+mj-lt"/>
              </a:rPr>
              <a:t> IN 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			(SELECT </a:t>
            </a:r>
            <a:r>
              <a:rPr lang="en-US" altLang="en-US" dirty="0" err="1">
                <a:latin typeface="+mj-lt"/>
              </a:rPr>
              <a:t>GameName</a:t>
            </a:r>
            <a:r>
              <a:rPr lang="en-US" altLang="en-US" dirty="0">
                <a:latin typeface="+mj-lt"/>
              </a:rPr>
              <a:t> FROM Games))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Last one not the same as REFERENCE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The check is invisible to the Games table!</a:t>
            </a:r>
            <a:endParaRPr lang="en-US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931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304800"/>
            <a:ext cx="9958388" cy="14478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Constraining Values with User Defined ‘Types’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2513" y="191135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Can define new domains to use as the attribute type...</a:t>
            </a:r>
          </a:p>
          <a:p>
            <a:pPr lvl="1">
              <a:buFontTx/>
              <a:buNone/>
            </a:pPr>
            <a:r>
              <a:rPr lang="en-US" altLang="en-US" sz="2800" dirty="0">
                <a:latin typeface="+mj-lt"/>
              </a:rPr>
              <a:t>CREATE DOMAIN </a:t>
            </a:r>
            <a:r>
              <a:rPr lang="en-US" altLang="en-US" sz="2800" dirty="0" err="1">
                <a:latin typeface="+mj-lt"/>
              </a:rPr>
              <a:t>GenderDomain</a:t>
            </a:r>
            <a:r>
              <a:rPr lang="en-US" altLang="en-US" sz="2800" dirty="0">
                <a:latin typeface="+mj-lt"/>
              </a:rPr>
              <a:t> CHAR(1)</a:t>
            </a:r>
          </a:p>
          <a:p>
            <a:pPr lvl="1">
              <a:buFontTx/>
              <a:buNone/>
            </a:pPr>
            <a:r>
              <a:rPr lang="en-US" altLang="en-US" sz="2800" dirty="0">
                <a:latin typeface="+mj-lt"/>
              </a:rPr>
              <a:t>	CHECK (VALUE IN (‘F’, ‘M’));</a:t>
            </a:r>
          </a:p>
          <a:p>
            <a:r>
              <a:rPr lang="en-US" altLang="en-US" dirty="0">
                <a:latin typeface="+mj-lt"/>
              </a:rPr>
              <a:t>Then update our attribute definition...</a:t>
            </a:r>
          </a:p>
          <a:p>
            <a:pPr lvl="1">
              <a:buFontTx/>
              <a:buNone/>
            </a:pPr>
            <a:r>
              <a:rPr lang="en-US" altLang="en-US" sz="2800" dirty="0">
                <a:latin typeface="+mj-lt"/>
              </a:rPr>
              <a:t>gender </a:t>
            </a:r>
            <a:r>
              <a:rPr lang="en-US" altLang="en-US" sz="2800" dirty="0" err="1">
                <a:latin typeface="+mj-lt"/>
              </a:rPr>
              <a:t>GenderDomain</a:t>
            </a:r>
            <a:endParaRPr lang="en-US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409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More Complex Constraints...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…Among several attributes in one table</a:t>
            </a:r>
          </a:p>
          <a:p>
            <a:pPr lvl="1"/>
            <a:r>
              <a:rPr lang="en-US" altLang="en-US" dirty="0">
                <a:latin typeface="+mj-lt"/>
              </a:rPr>
              <a:t>Specify at the end of CREATE TABLE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CHECK (gender = ‘F’ OR name NOT LIKE 		‘Ms.%’)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01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Giving Names to Constraints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55700" y="1493837"/>
            <a:ext cx="101981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+mj-lt"/>
              </a:rPr>
              <a:t>Why give names? In order to be able to alter constraints.</a:t>
            </a:r>
          </a:p>
          <a:p>
            <a:endParaRPr lang="en-US" altLang="en-US" sz="2800" dirty="0">
              <a:latin typeface="+mj-lt"/>
            </a:endParaRPr>
          </a:p>
          <a:p>
            <a:r>
              <a:rPr lang="en-US" altLang="en-US" sz="2800" dirty="0">
                <a:latin typeface="+mj-lt"/>
              </a:rPr>
              <a:t>Add the keyword </a:t>
            </a: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CONSTRAINT</a:t>
            </a:r>
            <a:r>
              <a:rPr lang="en-US" altLang="en-US" sz="2800" dirty="0">
                <a:latin typeface="+mj-lt"/>
              </a:rPr>
              <a:t> and then a name:</a:t>
            </a:r>
          </a:p>
          <a:p>
            <a:endParaRPr lang="en-US" altLang="en-US" sz="2800" dirty="0">
              <a:latin typeface="+mj-lt"/>
            </a:endParaRPr>
          </a:p>
          <a:p>
            <a:r>
              <a:rPr lang="en-US" altLang="en-US" sz="2800" dirty="0" err="1">
                <a:latin typeface="+mj-lt"/>
              </a:rPr>
              <a:t>ssn</a:t>
            </a:r>
            <a:r>
              <a:rPr lang="en-US" altLang="en-US" sz="2800" dirty="0">
                <a:latin typeface="+mj-lt"/>
              </a:rPr>
              <a:t> CHAR(50) </a:t>
            </a: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CONSTRAINT</a:t>
            </a:r>
            <a:r>
              <a:rPr lang="en-US" altLang="en-US" sz="2800" dirty="0">
                <a:latin typeface="+mj-lt"/>
              </a:rPr>
              <a:t>  </a:t>
            </a:r>
            <a:r>
              <a:rPr lang="en-US" altLang="en-US" sz="2800" dirty="0" err="1">
                <a:latin typeface="+mj-lt"/>
              </a:rPr>
              <a:t>ssnIsKey</a:t>
            </a:r>
            <a:r>
              <a:rPr lang="en-US" altLang="en-US" sz="2800" dirty="0">
                <a:latin typeface="+mj-lt"/>
              </a:rPr>
              <a:t> PRIMARY KEY</a:t>
            </a:r>
          </a:p>
          <a:p>
            <a:endParaRPr lang="en-US" altLang="en-US" sz="2800" dirty="0">
              <a:latin typeface="+mj-lt"/>
            </a:endParaRPr>
          </a:p>
          <a:p>
            <a:r>
              <a:rPr lang="en-US" altLang="en-US" sz="2800" dirty="0">
                <a:latin typeface="+mj-lt"/>
              </a:rPr>
              <a:t>CREATE DOMAIN </a:t>
            </a:r>
            <a:r>
              <a:rPr lang="en-US" altLang="en-US" sz="2800" dirty="0" err="1">
                <a:latin typeface="+mj-lt"/>
              </a:rPr>
              <a:t>ssnDomain</a:t>
            </a:r>
            <a:r>
              <a:rPr lang="en-US" altLang="en-US" sz="2800" dirty="0">
                <a:latin typeface="+mj-lt"/>
              </a:rPr>
              <a:t>  INT</a:t>
            </a:r>
          </a:p>
          <a:p>
            <a:r>
              <a:rPr lang="en-US" altLang="en-US" sz="2800" dirty="0">
                <a:latin typeface="+mj-lt"/>
              </a:rPr>
              <a:t>  </a:t>
            </a: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CONSTRAINT</a:t>
            </a:r>
            <a:r>
              <a:rPr lang="en-US" altLang="en-US" sz="2800" dirty="0">
                <a:latin typeface="+mj-lt"/>
              </a:rPr>
              <a:t>  </a:t>
            </a:r>
            <a:r>
              <a:rPr lang="en-US" altLang="en-US" sz="2800" dirty="0" err="1">
                <a:latin typeface="+mj-lt"/>
              </a:rPr>
              <a:t>ninedigits</a:t>
            </a:r>
            <a:r>
              <a:rPr lang="en-US" altLang="en-US" sz="2800" dirty="0">
                <a:latin typeface="+mj-lt"/>
              </a:rPr>
              <a:t> CHECK  (VALUE &gt;= 100000000</a:t>
            </a:r>
          </a:p>
          <a:p>
            <a:r>
              <a:rPr lang="en-US" altLang="en-US" sz="2800" dirty="0">
                <a:latin typeface="+mj-lt"/>
              </a:rPr>
              <a:t>                                              AND VALUE &lt;= 999999999</a:t>
            </a:r>
          </a:p>
          <a:p>
            <a:endParaRPr lang="en-US" altLang="en-US" sz="2800" dirty="0">
              <a:latin typeface="+mj-lt"/>
            </a:endParaRPr>
          </a:p>
          <a:p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CONSTRAINT</a:t>
            </a:r>
            <a:r>
              <a:rPr lang="en-US" altLang="en-US" sz="2800" dirty="0">
                <a:latin typeface="+mj-lt"/>
              </a:rPr>
              <a:t>  </a:t>
            </a:r>
            <a:r>
              <a:rPr lang="en-US" altLang="en-US" sz="2800" dirty="0" err="1">
                <a:latin typeface="+mj-lt"/>
              </a:rPr>
              <a:t>rightage</a:t>
            </a:r>
            <a:endParaRPr lang="en-US" altLang="en-US" sz="2800" dirty="0">
              <a:latin typeface="+mj-lt"/>
            </a:endParaRPr>
          </a:p>
          <a:p>
            <a:r>
              <a:rPr lang="en-US" altLang="en-US" sz="2800" dirty="0">
                <a:latin typeface="+mj-lt"/>
              </a:rPr>
              <a:t>    CHECK  (age &gt;= 0  OR status = “dead”)  </a:t>
            </a:r>
          </a:p>
        </p:txBody>
      </p:sp>
    </p:spTree>
    <p:extLst>
      <p:ext uri="{BB962C8B-B14F-4D97-AF65-F5344CB8AC3E}">
        <p14:creationId xmlns:p14="http://schemas.microsoft.com/office/powerpoint/2010/main" val="268107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49" y="4445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Altering Constraints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527174" y="1770063"/>
            <a:ext cx="910272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+mj-lt"/>
              </a:rPr>
              <a:t>ALTER TABLE  Product  </a:t>
            </a: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DROP CONSTRAINT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 err="1">
                <a:latin typeface="+mj-lt"/>
              </a:rPr>
              <a:t>positivePrice</a:t>
            </a:r>
            <a:endParaRPr lang="en-US" altLang="en-US" sz="2800" dirty="0">
              <a:latin typeface="+mj-lt"/>
            </a:endParaRPr>
          </a:p>
          <a:p>
            <a:endParaRPr lang="en-US" altLang="en-US" sz="2800" dirty="0">
              <a:latin typeface="+mj-lt"/>
            </a:endParaRPr>
          </a:p>
          <a:p>
            <a:r>
              <a:rPr lang="en-US" altLang="en-US" sz="2800" dirty="0">
                <a:latin typeface="+mj-lt"/>
              </a:rPr>
              <a:t>ALTER TABLE  Product </a:t>
            </a: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ADD CONSTRAINT</a:t>
            </a:r>
            <a:endParaRPr lang="en-US" altLang="en-US" sz="2800" dirty="0">
              <a:latin typeface="+mj-lt"/>
            </a:endParaRPr>
          </a:p>
          <a:p>
            <a:r>
              <a:rPr lang="en-US" altLang="en-US" sz="2800" dirty="0">
                <a:latin typeface="+mj-lt"/>
              </a:rPr>
              <a:t>      </a:t>
            </a:r>
            <a:r>
              <a:rPr lang="en-US" altLang="en-US" sz="2800" dirty="0" err="1">
                <a:latin typeface="+mj-lt"/>
              </a:rPr>
              <a:t>positivePrice</a:t>
            </a:r>
            <a:r>
              <a:rPr lang="en-US" altLang="en-US" sz="2800" dirty="0">
                <a:latin typeface="+mj-lt"/>
              </a:rPr>
              <a:t>  CHECK  (price &gt;= 0)</a:t>
            </a:r>
          </a:p>
          <a:p>
            <a:endParaRPr lang="en-US" altLang="en-US" sz="2800" dirty="0">
              <a:latin typeface="+mj-lt"/>
            </a:endParaRPr>
          </a:p>
          <a:p>
            <a:r>
              <a:rPr lang="en-US" altLang="en-US" sz="2800" dirty="0">
                <a:latin typeface="+mj-lt"/>
              </a:rPr>
              <a:t>ALTER DOMAIN  </a:t>
            </a:r>
            <a:r>
              <a:rPr lang="en-US" altLang="en-US" sz="2800" dirty="0" err="1">
                <a:latin typeface="+mj-lt"/>
              </a:rPr>
              <a:t>ssn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ADD CONSTRAINT</a:t>
            </a:r>
            <a:r>
              <a:rPr lang="en-US" altLang="en-US" sz="2800" dirty="0">
                <a:latin typeface="+mj-lt"/>
              </a:rPr>
              <a:t> no-leading-1s</a:t>
            </a:r>
          </a:p>
          <a:p>
            <a:r>
              <a:rPr lang="en-US" altLang="en-US" sz="2800" dirty="0">
                <a:latin typeface="+mj-lt"/>
              </a:rPr>
              <a:t>    CHECK  (value &gt;= 200000000)</a:t>
            </a:r>
          </a:p>
          <a:p>
            <a:endParaRPr lang="en-US" altLang="en-US" sz="2800" dirty="0">
              <a:latin typeface="+mj-lt"/>
            </a:endParaRPr>
          </a:p>
          <a:p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DROP ASSERTION</a:t>
            </a:r>
            <a:r>
              <a:rPr lang="en-US" altLang="en-US" sz="2800" dirty="0">
                <a:latin typeface="+mj-lt"/>
              </a:rPr>
              <a:t>  assert1.</a:t>
            </a:r>
          </a:p>
          <a:p>
            <a:r>
              <a:rPr lang="en-US" alt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59934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Integrity Constraints (Review)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8700" y="1371600"/>
            <a:ext cx="10134600" cy="4876800"/>
          </a:xfrm>
          <a:noFill/>
        </p:spPr>
        <p:txBody>
          <a:bodyPr vert="horz" lIns="90488" tIns="44450" rIns="90488" bIns="44450" rtlCol="0">
            <a:noAutofit/>
          </a:bodyPr>
          <a:lstStyle/>
          <a:p>
            <a:r>
              <a:rPr lang="en-US" altLang="en-US" dirty="0">
                <a:latin typeface="+mj-lt"/>
              </a:rPr>
              <a:t>An IC describes conditions that every </a:t>
            </a:r>
            <a:r>
              <a:rPr lang="en-US" altLang="en-US" i="1" dirty="0">
                <a:latin typeface="+mj-lt"/>
              </a:rPr>
              <a:t>legal instance </a:t>
            </a:r>
            <a:r>
              <a:rPr lang="en-US" altLang="en-US" dirty="0">
                <a:latin typeface="+mj-lt"/>
              </a:rPr>
              <a:t>of a relation must satisfy.</a:t>
            </a:r>
          </a:p>
          <a:p>
            <a:pPr lvl="1"/>
            <a:r>
              <a:rPr lang="en-US" altLang="en-US" sz="2800" dirty="0">
                <a:latin typeface="+mj-lt"/>
              </a:rPr>
              <a:t>Inserts/deletes/updates that violate IC’s are disallowed.</a:t>
            </a:r>
          </a:p>
          <a:p>
            <a:pPr lvl="1"/>
            <a:r>
              <a:rPr lang="en-US" altLang="en-US" sz="2800" dirty="0">
                <a:latin typeface="+mj-lt"/>
              </a:rPr>
              <a:t>Can be used to ensure application semantics (e.g., </a:t>
            </a:r>
            <a:r>
              <a:rPr lang="en-US" altLang="en-US" sz="2800" i="1" dirty="0" err="1">
                <a:latin typeface="+mj-lt"/>
              </a:rPr>
              <a:t>sid</a:t>
            </a:r>
            <a:r>
              <a:rPr lang="en-US" altLang="en-US" sz="2800" dirty="0">
                <a:latin typeface="+mj-lt"/>
              </a:rPr>
              <a:t> is a key), or prevent inconsistencies (e.g., </a:t>
            </a:r>
            <a:r>
              <a:rPr lang="en-US" altLang="en-US" sz="2800" i="1" dirty="0" err="1">
                <a:latin typeface="+mj-lt"/>
              </a:rPr>
              <a:t>sname</a:t>
            </a:r>
            <a:r>
              <a:rPr lang="en-US" altLang="en-US" sz="2800" dirty="0">
                <a:latin typeface="+mj-lt"/>
              </a:rPr>
              <a:t> has to be a string, </a:t>
            </a:r>
            <a:r>
              <a:rPr lang="en-US" altLang="en-US" sz="2800" i="1" dirty="0">
                <a:latin typeface="+mj-lt"/>
              </a:rPr>
              <a:t>age</a:t>
            </a:r>
            <a:r>
              <a:rPr lang="en-US" altLang="en-US" sz="2800" dirty="0">
                <a:latin typeface="+mj-lt"/>
              </a:rPr>
              <a:t> must be &lt; 200)</a:t>
            </a:r>
          </a:p>
          <a:p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Types of IC’s</a:t>
            </a:r>
            <a:r>
              <a:rPr lang="en-US" altLang="en-US" dirty="0">
                <a:latin typeface="+mj-lt"/>
              </a:rPr>
              <a:t>:  Domain constraints, primary key constraints, foreign key constraints, general constraints.</a:t>
            </a:r>
          </a:p>
          <a:p>
            <a:pPr lvl="1"/>
            <a:r>
              <a:rPr lang="en-US" altLang="en-US" sz="2800" i="1" dirty="0">
                <a:solidFill>
                  <a:srgbClr val="CD0000"/>
                </a:solidFill>
                <a:latin typeface="+mj-lt"/>
              </a:rPr>
              <a:t>Domain constraints</a:t>
            </a:r>
            <a:r>
              <a:rPr lang="en-US" altLang="en-US" sz="2800" dirty="0">
                <a:latin typeface="+mj-lt"/>
              </a:rPr>
              <a:t>:  Field values must be of right type. Always enforced.</a:t>
            </a:r>
          </a:p>
          <a:p>
            <a:pPr lvl="1"/>
            <a:r>
              <a:rPr lang="en-US" altLang="en-US" sz="2800" i="1" dirty="0">
                <a:solidFill>
                  <a:srgbClr val="CD0000"/>
                </a:solidFill>
                <a:latin typeface="+mj-lt"/>
              </a:rPr>
              <a:t>Primary key and foreign key constraints</a:t>
            </a:r>
            <a:r>
              <a:rPr lang="en-US" altLang="en-US" sz="2800" dirty="0">
                <a:latin typeface="+mj-lt"/>
              </a:rPr>
              <a:t>: you know them.</a:t>
            </a:r>
          </a:p>
        </p:txBody>
      </p:sp>
    </p:spTree>
    <p:extLst>
      <p:ext uri="{BB962C8B-B14F-4D97-AF65-F5344CB8AC3E}">
        <p14:creationId xmlns:p14="http://schemas.microsoft.com/office/powerpoint/2010/main" val="250859502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3975" y="209550"/>
            <a:ext cx="7772400" cy="1104900"/>
          </a:xfrm>
          <a:noFill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Triggers  (Active database)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9274" y="1200150"/>
            <a:ext cx="9210676" cy="525780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+mj-lt"/>
              </a:rPr>
              <a:t>Trigger</a:t>
            </a:r>
            <a:r>
              <a:rPr lang="en-US" altLang="en-US" dirty="0">
                <a:latin typeface="+mj-lt"/>
              </a:rPr>
              <a:t>:   A procedure that starts automatically if specified changes occur to the DBMS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+mj-lt"/>
              </a:rPr>
              <a:t>Analog to  a  "daemon" that </a:t>
            </a:r>
            <a:r>
              <a:rPr lang="en-US" altLang="en-US" dirty="0">
                <a:solidFill>
                  <a:srgbClr val="0000FF"/>
                </a:solidFill>
                <a:latin typeface="+mj-lt"/>
              </a:rPr>
              <a:t>monitors</a:t>
            </a:r>
            <a:r>
              <a:rPr lang="en-US" altLang="en-US" dirty="0">
                <a:latin typeface="+mj-lt"/>
              </a:rPr>
              <a:t> a database for certain events to occur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+mj-lt"/>
              </a:rPr>
              <a:t>Three parts: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800" dirty="0">
                <a:solidFill>
                  <a:srgbClr val="0000FF"/>
                </a:solidFill>
                <a:latin typeface="+mj-lt"/>
              </a:rPr>
              <a:t>Event </a:t>
            </a:r>
            <a:r>
              <a:rPr lang="en-US" altLang="en-US" sz="2800" dirty="0">
                <a:latin typeface="+mj-lt"/>
              </a:rPr>
              <a:t>(activates the trigger)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800" dirty="0">
                <a:solidFill>
                  <a:srgbClr val="0000FF"/>
                </a:solidFill>
                <a:latin typeface="+mj-lt"/>
              </a:rPr>
              <a:t>Condition</a:t>
            </a:r>
            <a:r>
              <a:rPr lang="en-US" altLang="en-US" sz="2800" dirty="0">
                <a:latin typeface="+mj-lt"/>
              </a:rPr>
              <a:t> (tests whether the triggers should run) </a:t>
            </a: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[Optional]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800" dirty="0">
                <a:solidFill>
                  <a:srgbClr val="0000FF"/>
                </a:solidFill>
                <a:latin typeface="+mj-lt"/>
              </a:rPr>
              <a:t>Action</a:t>
            </a:r>
            <a:r>
              <a:rPr lang="en-US" altLang="en-US" sz="2800" dirty="0">
                <a:latin typeface="+mj-lt"/>
              </a:rPr>
              <a:t> (what happens if the trigger runs)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+mj-lt"/>
              </a:rPr>
              <a:t>Semantics: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olidFill>
                  <a:srgbClr val="0000FF"/>
                </a:solidFill>
                <a:latin typeface="+mj-lt"/>
              </a:rPr>
              <a:t>When event occurs, and condition is satisfied, the action is performed.</a:t>
            </a:r>
          </a:p>
        </p:txBody>
      </p:sp>
    </p:spTree>
    <p:extLst>
      <p:ext uri="{BB962C8B-B14F-4D97-AF65-F5344CB8AC3E}">
        <p14:creationId xmlns:p14="http://schemas.microsoft.com/office/powerpoint/2010/main" val="325662593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6" y="2032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Triggers – </a:t>
            </a:r>
            <a:r>
              <a:rPr lang="en-US" altLang="en-US" sz="4000" dirty="0" err="1">
                <a:solidFill>
                  <a:srgbClr val="CD0000"/>
                </a:solidFill>
              </a:rPr>
              <a:t>Event,Condition,Action</a:t>
            </a:r>
            <a:endParaRPr lang="en-US" altLang="en-US" sz="4000" dirty="0">
              <a:solidFill>
                <a:srgbClr val="CD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899" y="1528763"/>
            <a:ext cx="9439275" cy="4953000"/>
          </a:xfrm>
        </p:spPr>
        <p:txBody>
          <a:bodyPr/>
          <a:lstStyle/>
          <a:p>
            <a:r>
              <a:rPr lang="en-US" altLang="en-US" dirty="0">
                <a:latin typeface="+mj-lt"/>
              </a:rPr>
              <a:t>Events could be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j-lt"/>
              </a:rPr>
              <a:t>   BEFORE|AFTER INSERT|UPDATE|DELETE ON &lt;</a:t>
            </a:r>
            <a:r>
              <a:rPr lang="en-US" altLang="en-US" sz="2000" dirty="0" err="1">
                <a:latin typeface="+mj-lt"/>
              </a:rPr>
              <a:t>tableName</a:t>
            </a:r>
            <a:r>
              <a:rPr lang="en-US" altLang="en-US" sz="2000" dirty="0">
                <a:latin typeface="+mj-lt"/>
              </a:rPr>
              <a:t>&gt;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800" dirty="0">
              <a:latin typeface="+mj-lt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+mj-lt"/>
              </a:rPr>
              <a:t>e.g.:    </a:t>
            </a:r>
            <a:r>
              <a:rPr lang="en-US" altLang="en-US" sz="1800" dirty="0">
                <a:solidFill>
                  <a:srgbClr val="0000FF"/>
                </a:solidFill>
                <a:latin typeface="+mj-lt"/>
              </a:rPr>
              <a:t>BEFORE INSERT ON Professor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800" dirty="0">
              <a:solidFill>
                <a:srgbClr val="0000FF"/>
              </a:solidFill>
              <a:latin typeface="+mj-lt"/>
            </a:endParaRPr>
          </a:p>
          <a:p>
            <a:r>
              <a:rPr lang="en-US" altLang="en-US" dirty="0">
                <a:latin typeface="+mj-lt"/>
              </a:rPr>
              <a:t>Condition is SQL expression or even an SQL query (query with non-empty result  means  TRUE)</a:t>
            </a:r>
          </a:p>
          <a:p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Action can be many different choices :</a:t>
            </a:r>
          </a:p>
          <a:p>
            <a:pPr lvl="1"/>
            <a:r>
              <a:rPr lang="en-US" altLang="en-US" dirty="0">
                <a:latin typeface="+mj-lt"/>
              </a:rPr>
              <a:t> SQL statements , body of  PSM, and even DDL and transaction-oriented statements like “commit”.</a:t>
            </a:r>
          </a:p>
        </p:txBody>
      </p:sp>
    </p:spTree>
    <p:extLst>
      <p:ext uri="{BB962C8B-B14F-4D97-AF65-F5344CB8AC3E}">
        <p14:creationId xmlns:p14="http://schemas.microsoft.com/office/powerpoint/2010/main" val="141297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Constraints</a:t>
            </a:r>
          </a:p>
          <a:p>
            <a:r>
              <a:rPr lang="en-US" altLang="en-US" dirty="0">
                <a:latin typeface="+mj-lt"/>
              </a:rPr>
              <a:t>Triggers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Assertions</a:t>
            </a:r>
          </a:p>
        </p:txBody>
      </p:sp>
    </p:spTree>
    <p:extLst>
      <p:ext uri="{BB962C8B-B14F-4D97-AF65-F5344CB8AC3E}">
        <p14:creationId xmlns:p14="http://schemas.microsoft.com/office/powerpoint/2010/main" val="164046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16" y="3798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CD0000"/>
                </a:solidFill>
              </a:rPr>
              <a:t>Trigger Syntax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TRIGGER 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triggerName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BEFORE|AFTER   INSERT|DELETE|UPDATE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[OF 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&gt;] ON 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&gt;|&lt;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viewName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[REFERENCING [OLD AS 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oldName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&gt;] [NEW AS 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&gt;]]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[FOR EACH ROW] (default is “FOR EACH STATEMENT”)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[WHEN (&lt;condition&gt;)]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&lt;PSM body&gt;;</a:t>
            </a:r>
          </a:p>
        </p:txBody>
      </p:sp>
    </p:spTree>
    <p:extLst>
      <p:ext uri="{BB962C8B-B14F-4D97-AF65-F5344CB8AC3E}">
        <p14:creationId xmlns:p14="http://schemas.microsoft.com/office/powerpoint/2010/main" val="3717094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Example Trigger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9281" y="1795462"/>
            <a:ext cx="8453438" cy="40767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+mj-lt"/>
              </a:rPr>
              <a:t>Assume our DB has a relation schema 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D0000"/>
                </a:solidFill>
                <a:latin typeface="+mj-lt"/>
              </a:rPr>
              <a:t>        Professor (</a:t>
            </a:r>
            <a:r>
              <a:rPr lang="en-US" altLang="en-US" dirty="0" err="1">
                <a:solidFill>
                  <a:srgbClr val="CD0000"/>
                </a:solidFill>
                <a:latin typeface="+mj-lt"/>
              </a:rPr>
              <a:t>pNum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, </a:t>
            </a:r>
            <a:r>
              <a:rPr lang="en-US" altLang="en-US" dirty="0" err="1">
                <a:solidFill>
                  <a:srgbClr val="CD0000"/>
                </a:solidFill>
                <a:latin typeface="+mj-lt"/>
              </a:rPr>
              <a:t>pName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, salary)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00FF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+mj-lt"/>
              </a:rPr>
              <a:t>We want to write a trigger that 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D0000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D0000"/>
                </a:solidFill>
                <a:latin typeface="+mj-lt"/>
              </a:rPr>
              <a:t>     Ensures that any new professor inserted has salary &lt;= 60000</a:t>
            </a:r>
          </a:p>
        </p:txBody>
      </p:sp>
    </p:spTree>
    <p:extLst>
      <p:ext uri="{BB962C8B-B14F-4D97-AF65-F5344CB8AC3E}">
        <p14:creationId xmlns:p14="http://schemas.microsoft.com/office/powerpoint/2010/main" val="2979388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47725" y="261938"/>
            <a:ext cx="7772400" cy="86995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CD0000"/>
                </a:solidFill>
              </a:rPr>
              <a:t>Example Trigger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8275" y="1289050"/>
            <a:ext cx="9348788" cy="4683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j-lt"/>
              </a:rPr>
              <a:t>CREATE TRIGGER </a:t>
            </a:r>
            <a:r>
              <a:rPr lang="en-US" altLang="en-US" sz="2400" dirty="0" err="1">
                <a:latin typeface="+mj-lt"/>
              </a:rPr>
              <a:t>minSalary</a:t>
            </a:r>
            <a:r>
              <a:rPr lang="en-US" altLang="en-US" sz="2400" dirty="0">
                <a:latin typeface="+mj-lt"/>
              </a:rPr>
              <a:t> BEFORE INSERT ON Professor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j-lt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j-lt"/>
              </a:rPr>
              <a:t>     FOR EACH ROW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+mj-lt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j-lt"/>
              </a:rPr>
              <a:t>BEGIN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CD0000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D0000"/>
                </a:solidFill>
                <a:latin typeface="+mj-lt"/>
              </a:rPr>
              <a:t>	IF (:</a:t>
            </a:r>
            <a:r>
              <a:rPr lang="en-US" altLang="en-US" sz="2400" dirty="0" err="1">
                <a:solidFill>
                  <a:srgbClr val="CD0000"/>
                </a:solidFill>
                <a:latin typeface="+mj-lt"/>
              </a:rPr>
              <a:t>new.salary</a:t>
            </a:r>
            <a:r>
              <a:rPr lang="en-US" altLang="en-US" sz="2400" dirty="0">
                <a:solidFill>
                  <a:srgbClr val="CD0000"/>
                </a:solidFill>
                <a:latin typeface="+mj-lt"/>
              </a:rPr>
              <a:t> &gt;= 60000)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D0000"/>
                </a:solidFill>
                <a:latin typeface="+mj-lt"/>
              </a:rPr>
              <a:t>		THEN RAISE_APPLICATION_ERROR (-20004, 			‘Violation of Minimum Professor Salary’);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D0000"/>
                </a:solidFill>
                <a:latin typeface="+mj-lt"/>
              </a:rPr>
              <a:t>	END IF;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000FF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j-lt"/>
              </a:rPr>
              <a:t>END;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7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385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419100"/>
            <a:ext cx="7772400" cy="86995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Example trigger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1"/>
            <a:ext cx="8077200" cy="4683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CREATE TRIGGER </a:t>
            </a:r>
            <a:r>
              <a:rPr lang="en-US" altLang="en-US" sz="1700" dirty="0" err="1">
                <a:latin typeface="Courier New" panose="02070309020205020404" pitchFamily="49" charset="0"/>
              </a:rPr>
              <a:t>minSalary</a:t>
            </a:r>
            <a:r>
              <a:rPr lang="en-US" altLang="en-US" sz="1700" dirty="0">
                <a:latin typeface="Courier New" panose="02070309020205020404" pitchFamily="49" charset="0"/>
              </a:rPr>
              <a:t> BEFORE INSERT ON Professor       FOR EACH ROW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</a:rPr>
              <a:t>DECLARE temp </a:t>
            </a:r>
            <a:r>
              <a:rPr lang="en-US" altLang="en-US" sz="17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1700" dirty="0">
                <a:latin typeface="Courier New" panose="02070309020205020404" pitchFamily="49" charset="0"/>
              </a:rPr>
              <a:t> 	-- dummy variable not needed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BEGIN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IF (:</a:t>
            </a:r>
            <a:r>
              <a:rPr lang="en-US" altLang="en-US" sz="1700" dirty="0" err="1">
                <a:latin typeface="Courier New" panose="02070309020205020404" pitchFamily="49" charset="0"/>
              </a:rPr>
              <a:t>new.salary</a:t>
            </a:r>
            <a:r>
              <a:rPr lang="en-US" altLang="en-US" sz="1700" dirty="0">
                <a:latin typeface="Courier New" panose="02070309020205020404" pitchFamily="49" charset="0"/>
              </a:rPr>
              <a:t> &gt;= 60000)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	THEN RAISE_APPLICATION_ERROR (-20004, 			‘Violation of Minimum Professor Salary’);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END IF;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</a:rPr>
              <a:t>temp := 10;	</a:t>
            </a:r>
            <a:r>
              <a:rPr lang="en-US" altLang="en-US" sz="1700" dirty="0">
                <a:latin typeface="Courier New" panose="02070309020205020404" pitchFamily="49" charset="0"/>
              </a:rPr>
              <a:t>	-- to illustrate declared variables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END;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9931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Details  of  Trigger  Example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313" y="1600200"/>
            <a:ext cx="8777287" cy="50292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BEFORE INSERT ON Professor</a:t>
            </a:r>
            <a:r>
              <a:rPr lang="en-US" altLang="en-US" sz="1700" dirty="0">
                <a:latin typeface="+mj-lt"/>
              </a:rPr>
              <a:t> </a:t>
            </a:r>
          </a:p>
          <a:p>
            <a:pPr lvl="1"/>
            <a:r>
              <a:rPr lang="en-US" altLang="en-US" dirty="0">
                <a:latin typeface="+mj-lt"/>
              </a:rPr>
              <a:t>This trigger is checked before the tuple is inserted</a:t>
            </a:r>
            <a:endParaRPr lang="en-US" altLang="en-US" sz="1500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FOR EACH ROW</a:t>
            </a:r>
          </a:p>
          <a:p>
            <a:pPr lvl="1"/>
            <a:r>
              <a:rPr lang="en-US" altLang="en-US" dirty="0">
                <a:latin typeface="+mj-lt"/>
              </a:rPr>
              <a:t>  specifies that trigger is performed for each row inserted</a:t>
            </a:r>
          </a:p>
          <a:p>
            <a:r>
              <a:rPr lang="en-US" altLang="en-US" dirty="0">
                <a:latin typeface="+mj-lt"/>
              </a:rPr>
              <a:t>:new </a:t>
            </a:r>
          </a:p>
          <a:p>
            <a:pPr lvl="1"/>
            <a:r>
              <a:rPr lang="en-US" altLang="en-US" dirty="0">
                <a:latin typeface="+mj-lt"/>
              </a:rPr>
              <a:t>refers to the new tuple inserted</a:t>
            </a:r>
          </a:p>
          <a:p>
            <a:r>
              <a:rPr lang="en-US" altLang="en-US" dirty="0">
                <a:latin typeface="+mj-lt"/>
              </a:rPr>
              <a:t>If (:</a:t>
            </a:r>
            <a:r>
              <a:rPr lang="en-US" altLang="en-US" dirty="0" err="1">
                <a:latin typeface="+mj-lt"/>
              </a:rPr>
              <a:t>new.salary</a:t>
            </a:r>
            <a:r>
              <a:rPr lang="en-US" altLang="en-US" dirty="0">
                <a:latin typeface="+mj-lt"/>
              </a:rPr>
              <a:t> &gt;= 60000) </a:t>
            </a:r>
          </a:p>
          <a:p>
            <a:pPr lvl="1"/>
            <a:r>
              <a:rPr lang="en-US" altLang="en-US" dirty="0">
                <a:latin typeface="+mj-lt"/>
              </a:rPr>
              <a:t>then an application error is raised and hence the row is not inserted; otherwise the row is inserted.</a:t>
            </a:r>
          </a:p>
          <a:p>
            <a:r>
              <a:rPr lang="en-US" altLang="en-US" dirty="0">
                <a:latin typeface="+mj-lt"/>
              </a:rPr>
              <a:t>Use error code: -20004; </a:t>
            </a:r>
          </a:p>
          <a:p>
            <a:pPr lvl="1"/>
            <a:r>
              <a:rPr lang="en-US" altLang="en-US" dirty="0">
                <a:latin typeface="+mj-lt"/>
              </a:rPr>
              <a:t>this is in the valid range</a:t>
            </a:r>
          </a:p>
        </p:txBody>
      </p:sp>
    </p:spTree>
    <p:extLst>
      <p:ext uri="{BB962C8B-B14F-4D97-AF65-F5344CB8AC3E}">
        <p14:creationId xmlns:p14="http://schemas.microsoft.com/office/powerpoint/2010/main" val="284547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Row vs Statement Level Trigger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CD0000"/>
                </a:solidFill>
                <a:latin typeface="+mj-lt"/>
              </a:rPr>
              <a:t>Row </a:t>
            </a:r>
            <a:r>
              <a:rPr lang="en-US" altLang="en-US" dirty="0">
                <a:latin typeface="+mj-lt"/>
              </a:rPr>
              <a:t>level:  activated once per modified tuple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CD0000"/>
                </a:solidFill>
                <a:latin typeface="+mj-lt"/>
              </a:rPr>
              <a:t>Statement</a:t>
            </a:r>
            <a:r>
              <a:rPr lang="en-US" altLang="en-US" dirty="0">
                <a:latin typeface="+mj-lt"/>
              </a:rPr>
              <a:t> level: activate once per SQL statement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CD0000"/>
                </a:solidFill>
                <a:latin typeface="+mj-lt"/>
              </a:rPr>
              <a:t>Row</a:t>
            </a:r>
            <a:r>
              <a:rPr lang="en-US" altLang="en-US" dirty="0">
                <a:latin typeface="+mj-lt"/>
              </a:rPr>
              <a:t> level triggers can access new data, statement level triggers cannot always do that (depends on DBMS).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CD0000"/>
                </a:solidFill>
                <a:latin typeface="+mj-lt"/>
              </a:rPr>
              <a:t>Statement</a:t>
            </a:r>
            <a:r>
              <a:rPr lang="en-US" altLang="en-US" dirty="0">
                <a:latin typeface="+mj-lt"/>
              </a:rPr>
              <a:t> level triggers will be more efficient if we do not need to make row-specific decisions</a:t>
            </a:r>
          </a:p>
        </p:txBody>
      </p:sp>
    </p:spTree>
    <p:extLst>
      <p:ext uri="{BB962C8B-B14F-4D97-AF65-F5344CB8AC3E}">
        <p14:creationId xmlns:p14="http://schemas.microsoft.com/office/powerpoint/2010/main" val="3453253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Row vs Statement Level Trigger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Example: Consider a relation schema </a:t>
            </a:r>
          </a:p>
          <a:p>
            <a:endParaRPr lang="en-US" altLang="en-US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D0000"/>
                </a:solidFill>
                <a:latin typeface="+mj-lt"/>
              </a:rPr>
              <a:t>      Account (</a:t>
            </a:r>
            <a:r>
              <a:rPr lang="en-US" altLang="en-US" dirty="0" err="1">
                <a:solidFill>
                  <a:srgbClr val="CD0000"/>
                </a:solidFill>
                <a:latin typeface="+mj-lt"/>
              </a:rPr>
              <a:t>num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, amount)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00FF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+mj-lt"/>
              </a:rPr>
              <a:t>      where we will allow creation of new accounts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+mj-lt"/>
              </a:rPr>
              <a:t>      only during normal business hours.</a:t>
            </a:r>
          </a:p>
        </p:txBody>
      </p:sp>
    </p:spTree>
    <p:extLst>
      <p:ext uri="{BB962C8B-B14F-4D97-AF65-F5344CB8AC3E}">
        <p14:creationId xmlns:p14="http://schemas.microsoft.com/office/powerpoint/2010/main" val="1092897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Example: Statement level trigger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CREATE TRIGGER MYTRIG1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BEFORE INSERT</a:t>
            </a:r>
            <a:r>
              <a:rPr lang="en-US" altLang="en-US" sz="1900">
                <a:latin typeface="Courier New" panose="02070309020205020404" pitchFamily="49" charset="0"/>
              </a:rPr>
              <a:t> ON Account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FF"/>
                </a:solidFill>
                <a:latin typeface="Courier New" panose="02070309020205020404" pitchFamily="49" charset="0"/>
              </a:rPr>
              <a:t>FOR EACH STATEMENT</a:t>
            </a:r>
            <a:r>
              <a:rPr lang="en-US" altLang="en-US" sz="1900">
                <a:latin typeface="Courier New" panose="02070309020205020404" pitchFamily="49" charset="0"/>
              </a:rPr>
              <a:t>              --- is default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BEGIN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   IF (TO_CHAR(SYSDATE,’dy’) IN (‘sat’,’sun’))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   OR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   (TO_CHAR(SYSDATE,’hh24:mi’) NOT BETWEEN ’08:00’ AND ’17:00’)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    THEN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      RAISE_APPLICATION_ERROR(-20500,’Cannot   create new account now !!’);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   END IF;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950590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When to use BEFORE/AFTER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Based on efficiency considerations or semantics.</a:t>
            </a:r>
          </a:p>
          <a:p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Suppose we perform statement-level </a:t>
            </a:r>
            <a:r>
              <a:rPr lang="en-US" altLang="en-US" dirty="0">
                <a:solidFill>
                  <a:schemeClr val="accent2"/>
                </a:solidFill>
                <a:latin typeface="+mj-lt"/>
              </a:rPr>
              <a:t>after insert,</a:t>
            </a:r>
            <a:r>
              <a:rPr lang="en-US" altLang="en-US" dirty="0">
                <a:latin typeface="+mj-lt"/>
              </a:rPr>
              <a:t>  then all the rows are inserted first,                            then if the condition fails,                                            and all the inserted rows must be “rolled back”</a:t>
            </a:r>
          </a:p>
          <a:p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 Not very efficient !! </a:t>
            </a:r>
          </a:p>
        </p:txBody>
      </p:sp>
    </p:spTree>
    <p:extLst>
      <p:ext uri="{BB962C8B-B14F-4D97-AF65-F5344CB8AC3E}">
        <p14:creationId xmlns:p14="http://schemas.microsoft.com/office/powerpoint/2010/main" val="3461643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16" y="3798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CD0000"/>
                </a:solidFill>
              </a:rPr>
              <a:t>Summary :  Trigger Syntax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TRIGGER 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triggerName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BEFORE|AFTER   INSERT|DELETE|UPDATE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[OF 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&gt;] ON 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&gt;|&lt;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viewName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[REFERENCING [OLD AS 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oldName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&gt;] [NEW AS 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&gt;]]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[FOR EACH ROW] (default is “FOR EACH STATEMENT”)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[WHEN (&lt;condition&gt;)]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&lt;PSM body&gt;;</a:t>
            </a:r>
          </a:p>
        </p:txBody>
      </p:sp>
    </p:spTree>
    <p:extLst>
      <p:ext uri="{BB962C8B-B14F-4D97-AF65-F5344CB8AC3E}">
        <p14:creationId xmlns:p14="http://schemas.microsoft.com/office/powerpoint/2010/main" val="134438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2079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Constraints in SQL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3012" y="1371600"/>
            <a:ext cx="9705976" cy="50292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Constraints on </a:t>
            </a:r>
            <a:r>
              <a:rPr lang="en-US" altLang="en-US" dirty="0">
                <a:solidFill>
                  <a:srgbClr val="990000"/>
                </a:solidFill>
                <a:latin typeface="+mj-lt"/>
              </a:rPr>
              <a:t>attribute</a:t>
            </a:r>
            <a:r>
              <a:rPr lang="en-US" altLang="en-US" dirty="0">
                <a:latin typeface="+mj-lt"/>
              </a:rPr>
              <a:t> values: </a:t>
            </a:r>
          </a:p>
          <a:p>
            <a:pPr lvl="1"/>
            <a:r>
              <a:rPr lang="en-US" altLang="en-US" sz="2800" dirty="0">
                <a:latin typeface="+mj-lt"/>
              </a:rPr>
              <a:t>these are checked whenever there is insertion to table or attribute update</a:t>
            </a:r>
          </a:p>
          <a:p>
            <a:pPr lvl="1"/>
            <a:r>
              <a:rPr lang="en-US" altLang="en-US" sz="2800" dirty="0">
                <a:latin typeface="+mj-lt"/>
              </a:rPr>
              <a:t>not null constraint</a:t>
            </a:r>
          </a:p>
          <a:p>
            <a:pPr lvl="1"/>
            <a:r>
              <a:rPr lang="en-US" altLang="en-US" sz="2800" dirty="0">
                <a:latin typeface="+mj-lt"/>
              </a:rPr>
              <a:t>attribute based check constraint</a:t>
            </a:r>
          </a:p>
          <a:p>
            <a:pPr lvl="1"/>
            <a:r>
              <a:rPr lang="en-US" altLang="en-US" sz="2800" dirty="0">
                <a:latin typeface="+mj-lt"/>
              </a:rPr>
              <a:t>E.g., sex char(1) CHECK (sex IN (‘F’, ‘M’))</a:t>
            </a:r>
          </a:p>
          <a:p>
            <a:pPr lvl="1"/>
            <a:r>
              <a:rPr lang="en-US" altLang="en-US" sz="2800" dirty="0">
                <a:latin typeface="+mj-lt"/>
              </a:rPr>
              <a:t>domain constraint</a:t>
            </a:r>
          </a:p>
          <a:p>
            <a:pPr lvl="2"/>
            <a:r>
              <a:rPr lang="en-US" altLang="en-US" sz="2800" dirty="0">
                <a:latin typeface="+mj-lt"/>
              </a:rPr>
              <a:t>E.g.,  Create domain gender-domain CHAR (1) CHECK (VALUE IN (‘F’, ‘M’))</a:t>
            </a:r>
          </a:p>
          <a:p>
            <a:pPr lvl="2"/>
            <a:r>
              <a:rPr lang="en-US" altLang="en-US" sz="2800" dirty="0">
                <a:latin typeface="+mj-lt"/>
              </a:rPr>
              <a:t>define sex in schema </a:t>
            </a:r>
            <a:r>
              <a:rPr lang="en-US" altLang="en-US" sz="2800" dirty="0" err="1">
                <a:latin typeface="+mj-lt"/>
              </a:rPr>
              <a:t>defn</a:t>
            </a:r>
            <a:r>
              <a:rPr lang="en-US" altLang="en-US" sz="2800" dirty="0">
                <a:latin typeface="+mj-lt"/>
              </a:rPr>
              <a:t> to be of type gender-domain</a:t>
            </a:r>
          </a:p>
        </p:txBody>
      </p:sp>
    </p:spTree>
    <p:extLst>
      <p:ext uri="{BB962C8B-B14F-4D97-AF65-F5344CB8AC3E}">
        <p14:creationId xmlns:p14="http://schemas.microsoft.com/office/powerpoint/2010/main" val="258484430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190500"/>
            <a:ext cx="7772400" cy="11049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Constraints versus Triggers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0700" y="1652588"/>
            <a:ext cx="7772400" cy="40767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CD0000"/>
                </a:solidFill>
                <a:latin typeface="+mj-lt"/>
              </a:rPr>
              <a:t>Constraints </a:t>
            </a:r>
            <a:r>
              <a:rPr lang="en-US" altLang="en-US" sz="2000" dirty="0">
                <a:latin typeface="+mj-lt"/>
              </a:rPr>
              <a:t>are useful for database consistency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+mj-lt"/>
              </a:rPr>
              <a:t>Use IC  when sufficient </a:t>
            </a:r>
            <a:endParaRPr lang="en-US" altLang="en-US" sz="1800" dirty="0">
              <a:solidFill>
                <a:schemeClr val="accent2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+mj-lt"/>
              </a:rPr>
              <a:t>More opportunity for optimization</a:t>
            </a:r>
            <a:r>
              <a:rPr lang="en-US" altLang="en-US" sz="1800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+mj-lt"/>
              </a:rPr>
              <a:t>Not restricted into insert/delete/update</a:t>
            </a:r>
            <a:r>
              <a:rPr lang="en-US" altLang="en-US" sz="1800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solidFill>
                <a:schemeClr val="accent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CD0000"/>
                </a:solidFill>
                <a:latin typeface="+mj-lt"/>
              </a:rPr>
              <a:t>Triggers</a:t>
            </a:r>
            <a:r>
              <a:rPr lang="en-US" altLang="en-US" sz="2000" dirty="0">
                <a:solidFill>
                  <a:schemeClr val="accent2"/>
                </a:solidFill>
                <a:latin typeface="+mj-lt"/>
              </a:rPr>
              <a:t>  </a:t>
            </a:r>
            <a:r>
              <a:rPr lang="en-US" altLang="en-US" sz="2000" dirty="0">
                <a:latin typeface="+mj-lt"/>
              </a:rPr>
              <a:t>are flexible and powerful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err="1">
                <a:latin typeface="+mj-lt"/>
              </a:rPr>
              <a:t>Alerters</a:t>
            </a:r>
            <a:endParaRPr lang="en-US" altLang="en-US" sz="1800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+mj-lt"/>
              </a:rPr>
              <a:t>Event logging for auditing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+mj-lt"/>
              </a:rPr>
              <a:t>Security enforcement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+mj-lt"/>
              </a:rPr>
              <a:t>Analysis of table accesses (statistics)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+mj-lt"/>
              </a:rPr>
              <a:t>Workflow and business intelligence …</a:t>
            </a:r>
          </a:p>
          <a:p>
            <a:pPr lvl="1">
              <a:lnSpc>
                <a:spcPct val="90000"/>
              </a:lnSpc>
            </a:pPr>
            <a:endParaRPr lang="en-US" altLang="en-US" sz="18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+mj-lt"/>
              </a:rPr>
              <a:t>But can be hard to understand ……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+mj-lt"/>
              </a:rPr>
              <a:t>Several triggers      (Arbitrary order </a:t>
            </a:r>
            <a:r>
              <a:rPr lang="en-US" altLang="en-US" sz="18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altLang="en-US" sz="1800" dirty="0">
                <a:latin typeface="+mj-lt"/>
              </a:rPr>
              <a:t> unpredictable !?)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+mj-lt"/>
              </a:rPr>
              <a:t>Chain triggers         (When to stop ?)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+mj-lt"/>
              </a:rPr>
              <a:t>Recursive triggers  (Termination?)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9866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8275" y="14288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Triggers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219201" y="1347788"/>
            <a:ext cx="903922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Enable the database programmer to specify:</a:t>
            </a:r>
          </a:p>
          <a:p>
            <a:pPr>
              <a:buFontTx/>
              <a:buChar char="•"/>
            </a:pPr>
            <a:r>
              <a:rPr lang="en-US" altLang="en-US" dirty="0"/>
              <a:t>   when to check a constraint,</a:t>
            </a:r>
          </a:p>
          <a:p>
            <a:pPr>
              <a:buFontTx/>
              <a:buChar char="•"/>
            </a:pPr>
            <a:r>
              <a:rPr lang="en-US" altLang="en-US" dirty="0"/>
              <a:t>   what exactly to do.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r>
              <a:rPr lang="en-US" altLang="en-US" dirty="0"/>
              <a:t>A trigger has 3 parts:</a:t>
            </a:r>
          </a:p>
          <a:p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 An </a:t>
            </a:r>
            <a:r>
              <a:rPr lang="en-US" altLang="en-US" dirty="0">
                <a:solidFill>
                  <a:schemeClr val="accent2"/>
                </a:solidFill>
              </a:rPr>
              <a:t>event</a:t>
            </a:r>
            <a:r>
              <a:rPr lang="en-US" altLang="en-US" dirty="0"/>
              <a:t> (e.g., update to an attribute)</a:t>
            </a:r>
          </a:p>
          <a:p>
            <a:pPr>
              <a:buFontTx/>
              <a:buChar char="•"/>
            </a:pPr>
            <a:r>
              <a:rPr lang="en-US" altLang="en-US" dirty="0"/>
              <a:t> A </a:t>
            </a:r>
            <a:r>
              <a:rPr lang="en-US" altLang="en-US" dirty="0">
                <a:solidFill>
                  <a:schemeClr val="accent2"/>
                </a:solidFill>
              </a:rPr>
              <a:t>condition</a:t>
            </a:r>
            <a:r>
              <a:rPr lang="en-US" altLang="en-US" dirty="0"/>
              <a:t> (e.g., a query to check)</a:t>
            </a:r>
          </a:p>
          <a:p>
            <a:pPr>
              <a:buFontTx/>
              <a:buChar char="•"/>
            </a:pPr>
            <a:r>
              <a:rPr lang="en-US" altLang="en-US" dirty="0"/>
              <a:t> An </a:t>
            </a:r>
            <a:r>
              <a:rPr lang="en-US" altLang="en-US" dirty="0">
                <a:solidFill>
                  <a:schemeClr val="accent2"/>
                </a:solidFill>
              </a:rPr>
              <a:t>action</a:t>
            </a:r>
            <a:r>
              <a:rPr lang="en-US" altLang="en-US" dirty="0"/>
              <a:t>  (deletion, update, insertion)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r>
              <a:rPr lang="en-US" altLang="en-US" dirty="0"/>
              <a:t>When the </a:t>
            </a:r>
            <a:r>
              <a:rPr lang="en-US" altLang="en-US" dirty="0">
                <a:solidFill>
                  <a:schemeClr val="accent2"/>
                </a:solidFill>
              </a:rPr>
              <a:t>event</a:t>
            </a:r>
            <a:r>
              <a:rPr lang="en-US" altLang="en-US" dirty="0"/>
              <a:t> happens, the system will check the </a:t>
            </a:r>
            <a:r>
              <a:rPr lang="en-US" altLang="en-US" dirty="0">
                <a:solidFill>
                  <a:schemeClr val="accent2"/>
                </a:solidFill>
              </a:rPr>
              <a:t>constraint</a:t>
            </a:r>
            <a:r>
              <a:rPr lang="en-US" altLang="en-US" dirty="0"/>
              <a:t>, and </a:t>
            </a:r>
          </a:p>
          <a:p>
            <a:r>
              <a:rPr lang="en-US" altLang="en-US" dirty="0"/>
              <a:t>if satisfied, will perform the </a:t>
            </a:r>
            <a:r>
              <a:rPr lang="en-US" altLang="en-US" dirty="0">
                <a:solidFill>
                  <a:schemeClr val="accent2"/>
                </a:solidFill>
              </a:rPr>
              <a:t>action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NOTE: triggers may cause cascading effects.</a:t>
            </a:r>
            <a:r>
              <a:rPr lang="en-US" altLang="en-US" dirty="0"/>
              <a:t> </a:t>
            </a:r>
          </a:p>
          <a:p>
            <a:endParaRPr lang="en-US" altLang="en-US" dirty="0"/>
          </a:p>
          <a:p>
            <a:r>
              <a:rPr lang="en-US" altLang="en-US" dirty="0"/>
              <a:t>Database vendors did not wait for standards with triggers!</a:t>
            </a:r>
          </a:p>
        </p:txBody>
      </p:sp>
    </p:spTree>
    <p:extLst>
      <p:ext uri="{BB962C8B-B14F-4D97-AF65-F5344CB8AC3E}">
        <p14:creationId xmlns:p14="http://schemas.microsoft.com/office/powerpoint/2010/main" val="1305479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793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Elements of Triggers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57886" y="1222375"/>
            <a:ext cx="1059591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800" dirty="0">
                <a:latin typeface="+mj-lt"/>
              </a:rPr>
              <a:t> Timing of action execution: before, after or instead of triggering</a:t>
            </a:r>
          </a:p>
          <a:p>
            <a:r>
              <a:rPr lang="en-US" altLang="en-US" sz="2800" dirty="0">
                <a:latin typeface="+mj-lt"/>
              </a:rPr>
              <a:t>   event</a:t>
            </a:r>
          </a:p>
          <a:p>
            <a:endParaRPr lang="en-US" altLang="en-US" sz="2800" dirty="0">
              <a:latin typeface="+mj-lt"/>
            </a:endParaRPr>
          </a:p>
          <a:p>
            <a:pPr>
              <a:buFontTx/>
              <a:buChar char="•"/>
            </a:pPr>
            <a:r>
              <a:rPr lang="en-US" altLang="en-US" sz="2800" dirty="0">
                <a:latin typeface="+mj-lt"/>
              </a:rPr>
              <a:t> The action can refer to both the old and new state of the database.</a:t>
            </a:r>
          </a:p>
          <a:p>
            <a:pPr>
              <a:buFontTx/>
              <a:buChar char="•"/>
            </a:pPr>
            <a:endParaRPr lang="en-US" altLang="en-US" sz="2800" dirty="0">
              <a:latin typeface="+mj-lt"/>
            </a:endParaRPr>
          </a:p>
          <a:p>
            <a:pPr>
              <a:buFontTx/>
              <a:buChar char="•"/>
            </a:pPr>
            <a:r>
              <a:rPr lang="en-US" altLang="en-US" sz="2800" dirty="0">
                <a:latin typeface="+mj-lt"/>
              </a:rPr>
              <a:t> Update events may specify a particular column or set of columns.</a:t>
            </a:r>
          </a:p>
          <a:p>
            <a:pPr>
              <a:buFontTx/>
              <a:buChar char="•"/>
            </a:pPr>
            <a:endParaRPr lang="en-US" altLang="en-US" sz="2800" dirty="0">
              <a:latin typeface="+mj-lt"/>
            </a:endParaRPr>
          </a:p>
          <a:p>
            <a:pPr>
              <a:buFontTx/>
              <a:buChar char="•"/>
            </a:pPr>
            <a:r>
              <a:rPr lang="en-US" altLang="en-US" sz="2800" dirty="0">
                <a:latin typeface="+mj-lt"/>
              </a:rPr>
              <a:t> A condition is specified with a WHEN clause.</a:t>
            </a:r>
          </a:p>
          <a:p>
            <a:pPr>
              <a:buFontTx/>
              <a:buChar char="•"/>
            </a:pPr>
            <a:endParaRPr lang="en-US" altLang="en-US" sz="2800" dirty="0">
              <a:latin typeface="+mj-lt"/>
            </a:endParaRPr>
          </a:p>
          <a:p>
            <a:pPr>
              <a:buFontTx/>
              <a:buChar char="•"/>
            </a:pPr>
            <a:r>
              <a:rPr lang="en-US" altLang="en-US" sz="2800" dirty="0">
                <a:latin typeface="+mj-lt"/>
              </a:rPr>
              <a:t> The action can be performed either for</a:t>
            </a:r>
          </a:p>
          <a:p>
            <a:pPr lvl="1">
              <a:buFontTx/>
              <a:buChar char="•"/>
            </a:pPr>
            <a:r>
              <a:rPr lang="en-US" altLang="en-US" sz="2800" dirty="0">
                <a:latin typeface="+mj-lt"/>
              </a:rPr>
              <a:t> once for every tuple, or</a:t>
            </a:r>
          </a:p>
          <a:p>
            <a:pPr lvl="1">
              <a:buFontTx/>
              <a:buChar char="•"/>
            </a:pPr>
            <a:r>
              <a:rPr lang="en-US" altLang="en-US" sz="2800" dirty="0">
                <a:latin typeface="+mj-lt"/>
              </a:rPr>
              <a:t> once for all the tuples that are changed by the database operation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8431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rgbClr val="CD0000"/>
                </a:solidFill>
              </a:rPr>
              <a:t>Assertions</a:t>
            </a:r>
            <a:r>
              <a:rPr lang="en-US" altLang="en-US" dirty="0"/>
              <a:t>	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1137" y="1690688"/>
            <a:ext cx="9177337" cy="4114800"/>
          </a:xfrm>
        </p:spPr>
        <p:txBody>
          <a:bodyPr>
            <a:normAutofit/>
          </a:bodyPr>
          <a:lstStyle/>
          <a:p>
            <a:pPr marL="463550" indent="-463550"/>
            <a:r>
              <a:rPr lang="en-US" altLang="en-US" dirty="0">
                <a:latin typeface="+mj-lt"/>
              </a:rPr>
              <a:t>Assertions are constraints over a table as a whole or multiple tables.</a:t>
            </a:r>
          </a:p>
          <a:p>
            <a:pPr marL="463550" indent="-463550"/>
            <a:r>
              <a:rPr lang="en-US" altLang="en-US" dirty="0">
                <a:latin typeface="+mj-lt"/>
              </a:rPr>
              <a:t>General form:</a:t>
            </a:r>
          </a:p>
          <a:p>
            <a:pPr marL="863600" lvl="1" indent="-285750">
              <a:buNone/>
            </a:pPr>
            <a:r>
              <a:rPr lang="en-US" altLang="en-US" sz="2800" dirty="0">
                <a:latin typeface="+mj-lt"/>
              </a:rPr>
              <a:t>CREATE ASSERTION &lt;name&gt; CHECK &lt;</a:t>
            </a:r>
            <a:r>
              <a:rPr lang="en-US" altLang="en-US" sz="2800" dirty="0" err="1">
                <a:latin typeface="+mj-lt"/>
              </a:rPr>
              <a:t>cond</a:t>
            </a:r>
            <a:r>
              <a:rPr lang="en-US" altLang="en-US" sz="2800" dirty="0">
                <a:latin typeface="+mj-lt"/>
              </a:rPr>
              <a:t>&gt;</a:t>
            </a:r>
          </a:p>
          <a:p>
            <a:pPr marL="463550" indent="-463550"/>
            <a:r>
              <a:rPr lang="en-US" altLang="en-US" dirty="0">
                <a:latin typeface="+mj-lt"/>
              </a:rPr>
              <a:t>An assertion must always be true at transaction boundaries. Any modification that causes it to become false is rejected.</a:t>
            </a:r>
          </a:p>
          <a:p>
            <a:pPr marL="463550" indent="-463550"/>
            <a:r>
              <a:rPr lang="en-US" altLang="en-US" dirty="0">
                <a:latin typeface="+mj-lt"/>
              </a:rPr>
              <a:t>Similar to tables, assertions can be dropped by a DROP command.</a:t>
            </a:r>
          </a:p>
        </p:txBody>
      </p:sp>
    </p:spTree>
    <p:extLst>
      <p:ext uri="{BB962C8B-B14F-4D97-AF65-F5344CB8AC3E}">
        <p14:creationId xmlns:p14="http://schemas.microsoft.com/office/powerpoint/2010/main" val="417810076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Example Assertion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/>
              <a:t>CREATE ASSERTION </a:t>
            </a:r>
            <a:r>
              <a:rPr lang="en-US" altLang="en-US" sz="1800" dirty="0" err="1"/>
              <a:t>RichProf</a:t>
            </a:r>
            <a:r>
              <a:rPr lang="en-US" altLang="en-US" sz="1800" dirty="0"/>
              <a:t> CHECK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/>
              <a:t>(NOT EXISTS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dirty="0"/>
              <a:t>(SELECT *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dirty="0"/>
              <a:t>FROM </a:t>
            </a:r>
            <a:r>
              <a:rPr lang="en-US" altLang="en-US" sz="1800" dirty="0" err="1"/>
              <a:t>dept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emp</a:t>
            </a:r>
            <a:endParaRPr lang="en-US" altLang="en-US" sz="1800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dirty="0"/>
              <a:t>WHERE emp.name = </a:t>
            </a:r>
            <a:r>
              <a:rPr lang="en-US" altLang="en-US" sz="1800" dirty="0" err="1"/>
              <a:t>dept.mgrname</a:t>
            </a:r>
            <a:r>
              <a:rPr lang="en-US" altLang="en-US" sz="1800" dirty="0"/>
              <a:t> AND</a:t>
            </a:r>
          </a:p>
          <a:p>
            <a:pPr lvl="4">
              <a:buFont typeface="Wingdings" panose="05000000000000000000" pitchFamily="2" charset="2"/>
              <a:buNone/>
            </a:pPr>
            <a:r>
              <a:rPr lang="en-US" altLang="en-US" dirty="0" err="1"/>
              <a:t>emp.salary</a:t>
            </a:r>
            <a:r>
              <a:rPr lang="en-US" altLang="en-US" dirty="0"/>
              <a:t> &lt; 50000))</a:t>
            </a:r>
          </a:p>
          <a:p>
            <a:pPr lvl="4">
              <a:buFont typeface="Wingdings" panose="05000000000000000000" pitchFamily="2" charset="2"/>
              <a:buNone/>
            </a:pPr>
            <a:endParaRPr lang="en-US" altLang="en-US" dirty="0"/>
          </a:p>
          <a:p>
            <a:r>
              <a:rPr lang="en-US" altLang="en-US" sz="1800" dirty="0"/>
              <a:t>This assertion correctly guarantees that each professor makes more than 50000. </a:t>
            </a:r>
          </a:p>
          <a:p>
            <a:r>
              <a:rPr lang="en-US" altLang="en-US" sz="1800" dirty="0"/>
              <a:t>If someone made a professor whose salary is less than 50K that insertion/update to </a:t>
            </a:r>
            <a:r>
              <a:rPr lang="en-US" altLang="en-US" sz="1800" dirty="0" err="1"/>
              <a:t>dept</a:t>
            </a:r>
            <a:r>
              <a:rPr lang="en-US" altLang="en-US" sz="1800" dirty="0"/>
              <a:t> table will be  rejected.</a:t>
            </a:r>
          </a:p>
        </p:txBody>
      </p:sp>
    </p:spTree>
    <p:extLst>
      <p:ext uri="{BB962C8B-B14F-4D97-AF65-F5344CB8AC3E}">
        <p14:creationId xmlns:p14="http://schemas.microsoft.com/office/powerpoint/2010/main" val="118513829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Declaring Assertions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0" y="1319212"/>
            <a:ext cx="7772400" cy="5334000"/>
          </a:xfrm>
        </p:spPr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CREATE ASSERTION</a:t>
            </a:r>
            <a:r>
              <a:rPr lang="en-US" altLang="en-US" dirty="0"/>
              <a:t> &lt;name&gt; </a:t>
            </a:r>
            <a:r>
              <a:rPr lang="en-US" altLang="en-US" dirty="0">
                <a:solidFill>
                  <a:schemeClr val="accent2"/>
                </a:solidFill>
              </a:rPr>
              <a:t>CHECK</a:t>
            </a:r>
            <a:r>
              <a:rPr lang="en-US" altLang="en-US" dirty="0"/>
              <a:t> (&lt;condition&gt;)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CREATE ASSERTION </a:t>
            </a:r>
            <a:r>
              <a:rPr lang="en-US" altLang="en-US" dirty="0" err="1"/>
              <a:t>RichPres</a:t>
            </a:r>
            <a:r>
              <a:rPr lang="en-US" altLang="en-US" dirty="0"/>
              <a:t> CHECK</a:t>
            </a:r>
          </a:p>
          <a:p>
            <a:pPr>
              <a:buFontTx/>
              <a:buNone/>
            </a:pPr>
            <a:r>
              <a:rPr lang="en-US" altLang="en-US" dirty="0"/>
              <a:t>	(NOT EXISTS</a:t>
            </a:r>
          </a:p>
          <a:p>
            <a:pPr>
              <a:buFontTx/>
              <a:buNone/>
            </a:pPr>
            <a:r>
              <a:rPr lang="en-US" altLang="en-US" dirty="0"/>
              <a:t>		(SELECT *</a:t>
            </a:r>
          </a:p>
          <a:p>
            <a:pPr>
              <a:buFontTx/>
              <a:buNone/>
            </a:pPr>
            <a:r>
              <a:rPr lang="en-US" altLang="en-US" dirty="0"/>
              <a:t>		 FROM Studio, </a:t>
            </a:r>
            <a:r>
              <a:rPr lang="en-US" altLang="en-US" dirty="0" err="1"/>
              <a:t>MovieExec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	 WHERE </a:t>
            </a:r>
            <a:r>
              <a:rPr lang="en-US" altLang="en-US" dirty="0" err="1"/>
              <a:t>presC</a:t>
            </a:r>
            <a:r>
              <a:rPr lang="en-US" altLang="en-US" dirty="0"/>
              <a:t># = cert#</a:t>
            </a:r>
          </a:p>
          <a:p>
            <a:pPr>
              <a:buFontTx/>
              <a:buNone/>
            </a:pPr>
            <a:r>
              <a:rPr lang="en-US" altLang="en-US" dirty="0"/>
              <a:t>		      AND </a:t>
            </a:r>
            <a:r>
              <a:rPr lang="en-US" altLang="en-US" dirty="0" err="1"/>
              <a:t>netWorth</a:t>
            </a:r>
            <a:r>
              <a:rPr lang="en-US" altLang="en-US" dirty="0"/>
              <a:t> &lt; 10000000))</a:t>
            </a:r>
          </a:p>
        </p:txBody>
      </p:sp>
    </p:spTree>
    <p:extLst>
      <p:ext uri="{BB962C8B-B14F-4D97-AF65-F5344CB8AC3E}">
        <p14:creationId xmlns:p14="http://schemas.microsoft.com/office/powerpoint/2010/main" val="298162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1081088" y="266700"/>
            <a:ext cx="7772400" cy="11049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Integrity Constraints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09699" y="1600200"/>
            <a:ext cx="9777413" cy="4876800"/>
          </a:xfrm>
          <a:noFill/>
          <a:ln/>
        </p:spPr>
        <p:txBody>
          <a:bodyPr/>
          <a:lstStyle/>
          <a:p>
            <a:r>
              <a:rPr lang="en-US" altLang="en-US" dirty="0">
                <a:latin typeface="+mj-lt"/>
              </a:rPr>
              <a:t>An IC describes conditions that every </a:t>
            </a:r>
            <a:r>
              <a:rPr lang="en-US" altLang="en-US" i="1" dirty="0">
                <a:latin typeface="+mj-lt"/>
              </a:rPr>
              <a:t>legal instance </a:t>
            </a:r>
            <a:r>
              <a:rPr lang="en-US" altLang="en-US" dirty="0">
                <a:latin typeface="+mj-lt"/>
              </a:rPr>
              <a:t>of a relation must satisfy.</a:t>
            </a:r>
          </a:p>
          <a:p>
            <a:pPr lvl="1">
              <a:buSzPct val="75000"/>
            </a:pPr>
            <a:r>
              <a:rPr lang="en-US" altLang="en-US" dirty="0">
                <a:latin typeface="+mj-lt"/>
              </a:rPr>
              <a:t>Inserts/deletes/updates that violate IC’s are disallowed.</a:t>
            </a:r>
          </a:p>
          <a:p>
            <a:pPr lvl="1">
              <a:buSzPct val="75000"/>
            </a:pPr>
            <a:r>
              <a:rPr lang="en-US" altLang="en-US" dirty="0">
                <a:latin typeface="+mj-lt"/>
              </a:rPr>
              <a:t>Can be used to ensure application semantics (e.g., </a:t>
            </a:r>
            <a:r>
              <a:rPr lang="en-US" altLang="en-US" i="1" dirty="0" err="1">
                <a:latin typeface="+mj-lt"/>
              </a:rPr>
              <a:t>sid</a:t>
            </a:r>
            <a:r>
              <a:rPr lang="en-US" altLang="en-US" dirty="0">
                <a:latin typeface="+mj-lt"/>
              </a:rPr>
              <a:t> is a key), or prevent inconsistencies (e.g., </a:t>
            </a:r>
            <a:r>
              <a:rPr lang="en-US" altLang="en-US" i="1" dirty="0" err="1">
                <a:latin typeface="+mj-lt"/>
              </a:rPr>
              <a:t>sname</a:t>
            </a:r>
            <a:r>
              <a:rPr lang="en-US" altLang="en-US" dirty="0">
                <a:latin typeface="+mj-lt"/>
              </a:rPr>
              <a:t> has to be a string, </a:t>
            </a:r>
            <a:r>
              <a:rPr lang="en-US" altLang="en-US" i="1" dirty="0">
                <a:latin typeface="+mj-lt"/>
              </a:rPr>
              <a:t>age</a:t>
            </a:r>
            <a:r>
              <a:rPr lang="en-US" altLang="en-US" dirty="0">
                <a:latin typeface="+mj-lt"/>
              </a:rPr>
              <a:t> must be &lt; 200)</a:t>
            </a:r>
          </a:p>
          <a:p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Types of IC’s</a:t>
            </a:r>
            <a:r>
              <a:rPr lang="en-US" altLang="en-US" dirty="0">
                <a:latin typeface="+mj-lt"/>
              </a:rPr>
              <a:t>:  Domain constraints, primary key constraints, foreign key constraints, general constraints.</a:t>
            </a:r>
          </a:p>
          <a:p>
            <a:pPr lvl="1">
              <a:buSzPct val="75000"/>
            </a:pP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Domain constraints</a:t>
            </a:r>
            <a:r>
              <a:rPr lang="en-US" altLang="en-US" dirty="0">
                <a:latin typeface="+mj-lt"/>
              </a:rPr>
              <a:t>:  Field values must be of right type. Always enforced.</a:t>
            </a:r>
          </a:p>
        </p:txBody>
      </p:sp>
    </p:spTree>
    <p:extLst>
      <p:ext uri="{BB962C8B-B14F-4D97-AF65-F5344CB8AC3E}">
        <p14:creationId xmlns:p14="http://schemas.microsoft.com/office/powerpoint/2010/main" val="381232416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Constraints in SQL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463" y="1528763"/>
            <a:ext cx="9144000" cy="4114800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+mj-lt"/>
              </a:rPr>
              <a:t>Constraints on </a:t>
            </a:r>
            <a:r>
              <a:rPr lang="en-US" altLang="en-US" dirty="0">
                <a:solidFill>
                  <a:srgbClr val="990000"/>
                </a:solidFill>
                <a:latin typeface="+mj-lt"/>
              </a:rPr>
              <a:t>tuples</a:t>
            </a:r>
          </a:p>
          <a:p>
            <a:r>
              <a:rPr lang="en-US" altLang="en-US" dirty="0">
                <a:latin typeface="+mj-lt"/>
              </a:rPr>
              <a:t>Tuple based CHECK constraint: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+mj-lt"/>
              </a:rPr>
              <a:t>CREATE TABLE Gamer (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+mj-lt"/>
              </a:rPr>
              <a:t>name CHAR(30) UNIQUE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+mj-lt"/>
              </a:rPr>
              <a:t>gender CHAR(1) CHECK (gender in (‘F’, ‘M’)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+mj-lt"/>
              </a:rPr>
              <a:t>age </a:t>
            </a:r>
            <a:r>
              <a:rPr lang="en-US" altLang="en-US" sz="2800" dirty="0" err="1">
                <a:latin typeface="+mj-lt"/>
              </a:rPr>
              <a:t>int</a:t>
            </a:r>
            <a:endParaRPr lang="en-US" altLang="en-US" sz="2800" dirty="0">
              <a:latin typeface="+mj-lt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+mj-lt"/>
              </a:rPr>
              <a:t>plat </a:t>
            </a:r>
            <a:r>
              <a:rPr lang="en-US" altLang="en-US" sz="2800" dirty="0" err="1">
                <a:latin typeface="+mj-lt"/>
              </a:rPr>
              <a:t>int</a:t>
            </a:r>
            <a:endParaRPr lang="en-US" altLang="en-US" sz="2800" dirty="0">
              <a:latin typeface="+mj-lt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+mj-lt"/>
              </a:rPr>
              <a:t>CHECK (age &lt; 100 AND age &gt; 20)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+mj-lt"/>
              </a:rPr>
              <a:t>CHECK (plat IN (SELECT plat FROM platform))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+mj-lt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+mj-lt"/>
              </a:rPr>
              <a:t>these are checked on insertion to relation or tuple update</a:t>
            </a:r>
          </a:p>
        </p:txBody>
      </p:sp>
    </p:spTree>
    <p:extLst>
      <p:ext uri="{BB962C8B-B14F-4D97-AF65-F5344CB8AC3E}">
        <p14:creationId xmlns:p14="http://schemas.microsoft.com/office/powerpoint/2010/main" val="16914720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Keys: Fundamental Constraint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8275" y="1809750"/>
            <a:ext cx="8991600" cy="4495800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+mj-lt"/>
              </a:rPr>
              <a:t>In the CREATE TABLE statement, use:</a:t>
            </a:r>
          </a:p>
          <a:p>
            <a:pPr lvl="1"/>
            <a:r>
              <a:rPr lang="en-US" altLang="en-US" sz="2800" dirty="0">
                <a:latin typeface="+mj-lt"/>
              </a:rPr>
              <a:t>PRIMARY KEY, UNIQUE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CREATE TABLE Gamer (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name CHAR(30) PRIMARY KEY,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address VARCHAR(255),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gender CHAR(1));</a:t>
            </a:r>
          </a:p>
          <a:p>
            <a:pPr>
              <a:buFontTx/>
              <a:buNone/>
            </a:pPr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Or, list at end of CREATE TABLE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PRIMARY KEY (name)</a:t>
            </a:r>
          </a:p>
        </p:txBody>
      </p:sp>
    </p:spTree>
    <p:extLst>
      <p:ext uri="{BB962C8B-B14F-4D97-AF65-F5344CB8AC3E}">
        <p14:creationId xmlns:p14="http://schemas.microsoft.com/office/powerpoint/2010/main" val="422880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525" y="423862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Keys...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1662" y="1566862"/>
            <a:ext cx="8715376" cy="51054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Can use the UNIQUE keyword in same way</a:t>
            </a:r>
          </a:p>
          <a:p>
            <a:pPr lvl="1"/>
            <a:r>
              <a:rPr lang="en-US" altLang="en-US" sz="2800" dirty="0">
                <a:latin typeface="+mj-lt"/>
              </a:rPr>
              <a:t>…but for any number of attributes</a:t>
            </a:r>
          </a:p>
          <a:p>
            <a:pPr lvl="1"/>
            <a:r>
              <a:rPr lang="en-US" altLang="en-US" sz="2800" dirty="0">
                <a:latin typeface="+mj-lt"/>
              </a:rPr>
              <a:t>foreign keys, which reference attributes of a second relation, only reference PRIMARY KEY</a:t>
            </a:r>
          </a:p>
          <a:p>
            <a:r>
              <a:rPr lang="en-US" altLang="en-US" dirty="0">
                <a:latin typeface="+mj-lt"/>
              </a:rPr>
              <a:t>Indexing Keys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CREATE UNIQUE INDEX </a:t>
            </a:r>
            <a:r>
              <a:rPr lang="en-US" altLang="en-US" dirty="0" err="1">
                <a:latin typeface="+mj-lt"/>
              </a:rPr>
              <a:t>UserIndex</a:t>
            </a:r>
            <a:r>
              <a:rPr lang="en-US" altLang="en-US" dirty="0">
                <a:latin typeface="+mj-lt"/>
              </a:rPr>
              <a:t> ON </a:t>
            </a:r>
            <a:r>
              <a:rPr lang="en-US" altLang="en-US" dirty="0" err="1">
                <a:latin typeface="+mj-lt"/>
              </a:rPr>
              <a:t>Twitter_User</a:t>
            </a:r>
            <a:r>
              <a:rPr lang="en-US" altLang="en-US" dirty="0">
                <a:latin typeface="+mj-lt"/>
              </a:rPr>
              <a:t>(</a:t>
            </a:r>
            <a:r>
              <a:rPr lang="en-US" altLang="en-US" dirty="0" err="1">
                <a:latin typeface="+mj-lt"/>
              </a:rPr>
              <a:t>screen_name</a:t>
            </a:r>
            <a:r>
              <a:rPr lang="en-US" altLang="en-US" dirty="0">
                <a:latin typeface="+mj-lt"/>
              </a:rPr>
              <a:t>)</a:t>
            </a:r>
          </a:p>
          <a:p>
            <a:r>
              <a:rPr lang="en-US" altLang="en-US" dirty="0">
                <a:latin typeface="+mj-lt"/>
              </a:rPr>
              <a:t>Makes insertions easier to check for key constraints</a:t>
            </a:r>
          </a:p>
        </p:txBody>
      </p:sp>
    </p:spTree>
    <p:extLst>
      <p:ext uri="{BB962C8B-B14F-4D97-AF65-F5344CB8AC3E}">
        <p14:creationId xmlns:p14="http://schemas.microsoft.com/office/powerpoint/2010/main" val="237407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23975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Referential Integrity Constraints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26" y="1633537"/>
            <a:ext cx="7772400" cy="4648200"/>
          </a:xfrm>
        </p:spPr>
        <p:txBody>
          <a:bodyPr/>
          <a:lstStyle/>
          <a:p>
            <a:r>
              <a:rPr lang="en-US" altLang="en-US" dirty="0">
                <a:latin typeface="+mj-lt"/>
              </a:rPr>
              <a:t>2 rules for Foreign Keys:</a:t>
            </a:r>
          </a:p>
          <a:p>
            <a:pPr lvl="1">
              <a:buFontTx/>
              <a:buNone/>
            </a:pPr>
            <a:r>
              <a:rPr lang="en-US" altLang="en-US" sz="2800" dirty="0">
                <a:latin typeface="+mj-lt"/>
              </a:rPr>
              <a:t>Movies(</a:t>
            </a:r>
            <a:r>
              <a:rPr lang="en-US" altLang="en-US" sz="2800" u="sng" dirty="0" err="1">
                <a:latin typeface="+mj-lt"/>
              </a:rPr>
              <a:t>MovieName</a:t>
            </a:r>
            <a:r>
              <a:rPr lang="en-US" altLang="en-US" sz="2800" dirty="0">
                <a:latin typeface="+mj-lt"/>
              </a:rPr>
              <a:t>, year)</a:t>
            </a:r>
          </a:p>
          <a:p>
            <a:pPr lvl="1">
              <a:buFontTx/>
              <a:buNone/>
            </a:pPr>
            <a:r>
              <a:rPr lang="en-US" altLang="en-US" sz="2800" dirty="0" err="1">
                <a:latin typeface="+mj-lt"/>
              </a:rPr>
              <a:t>ActedIn</a:t>
            </a:r>
            <a:r>
              <a:rPr lang="en-US" altLang="en-US" sz="2800" dirty="0">
                <a:latin typeface="+mj-lt"/>
              </a:rPr>
              <a:t>(</a:t>
            </a:r>
            <a:r>
              <a:rPr lang="en-US" altLang="en-US" sz="2800" dirty="0" err="1">
                <a:latin typeface="+mj-lt"/>
              </a:rPr>
              <a:t>ActorName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MovieName</a:t>
            </a:r>
            <a:r>
              <a:rPr lang="en-US" altLang="en-US" sz="2800" dirty="0">
                <a:latin typeface="+mj-lt"/>
              </a:rPr>
              <a:t>)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1) Foreign Key must be a reference to a valid value in the referenced table.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2) … must be a PRIMARY KEY in the referenced table.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741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13335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Declaring FK Constraints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7337" y="1276350"/>
            <a:ext cx="9077325" cy="53340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2"/>
                </a:solidFill>
                <a:latin typeface="+mj-lt"/>
              </a:rPr>
              <a:t>FOREIGN KEY</a:t>
            </a:r>
            <a:r>
              <a:rPr lang="en-US" altLang="en-US" dirty="0">
                <a:latin typeface="+mj-lt"/>
              </a:rPr>
              <a:t> &lt;attributes&gt; </a:t>
            </a:r>
            <a:r>
              <a:rPr lang="en-US" altLang="en-US" dirty="0">
                <a:solidFill>
                  <a:schemeClr val="accent2"/>
                </a:solidFill>
                <a:latin typeface="+mj-lt"/>
              </a:rPr>
              <a:t>REFERENCES</a:t>
            </a:r>
            <a:r>
              <a:rPr lang="en-US" altLang="en-US" dirty="0">
                <a:latin typeface="+mj-lt"/>
              </a:rPr>
              <a:t> &lt;table&gt; (&lt;attributes&gt;)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CREATE TABLE </a:t>
            </a:r>
            <a:r>
              <a:rPr lang="en-US" altLang="en-US" dirty="0" err="1">
                <a:latin typeface="+mj-lt"/>
              </a:rPr>
              <a:t>ActedIn</a:t>
            </a:r>
            <a:r>
              <a:rPr lang="en-US" altLang="en-US" dirty="0">
                <a:latin typeface="+mj-lt"/>
              </a:rPr>
              <a:t> (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Name CHAR(30) PRIMARY KEY,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err="1">
                <a:latin typeface="+mj-lt"/>
              </a:rPr>
              <a:t>MovieName</a:t>
            </a:r>
            <a:r>
              <a:rPr lang="en-US" altLang="en-US" dirty="0">
                <a:latin typeface="+mj-lt"/>
              </a:rPr>
              <a:t> CHAR(30)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	REFERENCES Movies(</a:t>
            </a:r>
            <a:r>
              <a:rPr lang="en-US" altLang="en-US" dirty="0" err="1">
                <a:latin typeface="+mj-lt"/>
              </a:rPr>
              <a:t>MovieName</a:t>
            </a:r>
            <a:r>
              <a:rPr lang="en-US" altLang="en-US" dirty="0">
                <a:latin typeface="+mj-lt"/>
              </a:rPr>
              <a:t>));</a:t>
            </a:r>
          </a:p>
          <a:p>
            <a:r>
              <a:rPr lang="en-US" altLang="en-US" dirty="0">
                <a:latin typeface="+mj-lt"/>
              </a:rPr>
              <a:t>Or, summarize at end of CREATE TABLE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FOREIGN KEY </a:t>
            </a:r>
            <a:r>
              <a:rPr lang="en-US" altLang="en-US" dirty="0" err="1">
                <a:latin typeface="+mj-lt"/>
              </a:rPr>
              <a:t>MovieName</a:t>
            </a:r>
            <a:r>
              <a:rPr lang="en-US" altLang="en-US" dirty="0">
                <a:latin typeface="+mj-lt"/>
              </a:rPr>
              <a:t> REFERENCES Movies(</a:t>
            </a:r>
            <a:r>
              <a:rPr lang="en-US" altLang="en-US" dirty="0" err="1">
                <a:latin typeface="+mj-lt"/>
              </a:rPr>
              <a:t>MovieName</a:t>
            </a:r>
            <a:r>
              <a:rPr lang="en-US" altLang="en-US" dirty="0">
                <a:latin typeface="+mj-lt"/>
              </a:rPr>
              <a:t>)</a:t>
            </a:r>
          </a:p>
          <a:p>
            <a:r>
              <a:rPr lang="en-US" altLang="en-US" dirty="0" err="1">
                <a:latin typeface="+mj-lt"/>
              </a:rPr>
              <a:t>MovieName</a:t>
            </a:r>
            <a:r>
              <a:rPr lang="en-US" altLang="en-US" dirty="0">
                <a:latin typeface="+mj-lt"/>
              </a:rPr>
              <a:t> must be a PRIMARY KEY</a:t>
            </a:r>
          </a:p>
        </p:txBody>
      </p:sp>
    </p:spTree>
    <p:extLst>
      <p:ext uri="{BB962C8B-B14F-4D97-AF65-F5344CB8AC3E}">
        <p14:creationId xmlns:p14="http://schemas.microsoft.com/office/powerpoint/2010/main" val="28060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5880</TotalTime>
  <Words>1801</Words>
  <Application>Microsoft Macintosh PowerPoint</Application>
  <PresentationFormat>Widescreen</PresentationFormat>
  <Paragraphs>316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Book Antiqua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INFO 6210  Data Management and Database Design</vt:lpstr>
      <vt:lpstr>Topics</vt:lpstr>
      <vt:lpstr>Constraints in SQL</vt:lpstr>
      <vt:lpstr>Integrity Constraints</vt:lpstr>
      <vt:lpstr>Constraints in SQL</vt:lpstr>
      <vt:lpstr>Keys: Fundamental Constraint</vt:lpstr>
      <vt:lpstr>Keys...</vt:lpstr>
      <vt:lpstr>Referential Integrity Constraints</vt:lpstr>
      <vt:lpstr>Declaring FK Constraints</vt:lpstr>
      <vt:lpstr>Declaring FK Constraints</vt:lpstr>
      <vt:lpstr>Declaring FK Constraints</vt:lpstr>
      <vt:lpstr>Constraining Attribute Values</vt:lpstr>
      <vt:lpstr>Constraining Values with User Defined ‘Types’ </vt:lpstr>
      <vt:lpstr>More Complex Constraints...</vt:lpstr>
      <vt:lpstr>Giving Names to Constraints</vt:lpstr>
      <vt:lpstr>Altering Constraints</vt:lpstr>
      <vt:lpstr>Integrity Constraints (Review)</vt:lpstr>
      <vt:lpstr>Triggers  (Active database)</vt:lpstr>
      <vt:lpstr>Triggers – Event,Condition,Action</vt:lpstr>
      <vt:lpstr>Trigger Syntax </vt:lpstr>
      <vt:lpstr>Example Trigger</vt:lpstr>
      <vt:lpstr>Example Trigger</vt:lpstr>
      <vt:lpstr>Example trigger</vt:lpstr>
      <vt:lpstr>Details  of  Trigger  Example</vt:lpstr>
      <vt:lpstr>Row vs Statement Level Trigger</vt:lpstr>
      <vt:lpstr>Row vs Statement Level Trigger</vt:lpstr>
      <vt:lpstr>Example: Statement level trigger</vt:lpstr>
      <vt:lpstr>When to use BEFORE/AFTER</vt:lpstr>
      <vt:lpstr>Summary :  Trigger Syntax </vt:lpstr>
      <vt:lpstr>Constraints versus Triggers</vt:lpstr>
      <vt:lpstr>Triggers</vt:lpstr>
      <vt:lpstr>Elements of Triggers</vt:lpstr>
      <vt:lpstr>Assertions </vt:lpstr>
      <vt:lpstr>Example Assertion</vt:lpstr>
      <vt:lpstr>Declaring Assertions</vt:lpstr>
    </vt:vector>
  </TitlesOfParts>
  <Company>CCIS - 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Brown, Nicholas</cp:lastModifiedBy>
  <cp:revision>496</cp:revision>
  <dcterms:created xsi:type="dcterms:W3CDTF">2013-09-03T20:38:17Z</dcterms:created>
  <dcterms:modified xsi:type="dcterms:W3CDTF">2019-02-01T04:26:00Z</dcterms:modified>
</cp:coreProperties>
</file>