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392" r:id="rId4"/>
    <p:sldId id="393" r:id="rId5"/>
    <p:sldId id="425" r:id="rId6"/>
    <p:sldId id="394" r:id="rId7"/>
    <p:sldId id="395" r:id="rId8"/>
    <p:sldId id="396" r:id="rId9"/>
    <p:sldId id="397" r:id="rId10"/>
    <p:sldId id="458" r:id="rId11"/>
    <p:sldId id="460" r:id="rId12"/>
    <p:sldId id="461" r:id="rId13"/>
    <p:sldId id="426" r:id="rId14"/>
    <p:sldId id="432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50" r:id="rId29"/>
    <p:sldId id="456" r:id="rId30"/>
    <p:sldId id="401" r:id="rId31"/>
    <p:sldId id="402" r:id="rId32"/>
    <p:sldId id="40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61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30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D0000"/>
                </a:solidFill>
              </a:rPr>
              <a:t>INFO 6210 </a:t>
            </a:r>
            <a:br>
              <a:rPr lang="en-US" dirty="0">
                <a:solidFill>
                  <a:srgbClr val="CD0000"/>
                </a:solidFill>
              </a:rPr>
            </a:br>
            <a:r>
              <a:rPr lang="en-US" dirty="0">
                <a:solidFill>
                  <a:srgbClr val="CD0000"/>
                </a:solidFill>
              </a:rPr>
              <a:t>Data Management and 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>
                <a:ea typeface="ＭＳ Ｐゴシック" panose="020B0600070205080204" pitchFamily="34" charset="-128"/>
              </a:rPr>
              <a:t>SQL Views, Synonyms, Sequences &amp; </a:t>
            </a:r>
            <a:r>
              <a:rPr lang="en-US" altLang="en-US" sz="3200" dirty="0"/>
              <a:t>Null</a:t>
            </a:r>
            <a:endParaRPr lang="en-US" sz="3200" dirty="0">
              <a:ea typeface="ＭＳ Ｐゴシック" panose="020B0600070205080204" pitchFamily="34" charset="-128"/>
            </a:endParaRPr>
          </a:p>
          <a:p>
            <a:endParaRPr 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3653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Defining Views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966789" y="1318022"/>
            <a:ext cx="10567986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latin typeface="+mj-lt"/>
              </a:rPr>
              <a:t>Views are relations, except that they are not physically stored.</a:t>
            </a:r>
          </a:p>
          <a:p>
            <a:pPr eaLnBrk="0" hangingPunct="0"/>
            <a:endParaRPr lang="en-US" altLang="en-US" sz="2800" dirty="0">
              <a:latin typeface="+mj-lt"/>
            </a:endParaRPr>
          </a:p>
          <a:p>
            <a:pPr eaLnBrk="0" hangingPunct="0"/>
            <a:r>
              <a:rPr lang="en-US" altLang="en-US" sz="2800" dirty="0">
                <a:latin typeface="+mj-lt"/>
              </a:rPr>
              <a:t>They are used mostly in order to simplify complex queries and to define conceptually different views of the database to different classes of users.</a:t>
            </a:r>
          </a:p>
          <a:p>
            <a:pPr eaLnBrk="0" hangingPunct="0"/>
            <a:endParaRPr lang="en-US" altLang="en-US" sz="2800" dirty="0">
              <a:latin typeface="+mj-lt"/>
            </a:endParaRPr>
          </a:p>
          <a:p>
            <a:pPr eaLnBrk="0" hangingPunct="0"/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CREATE VIEW</a:t>
            </a:r>
            <a:r>
              <a:rPr lang="en-US" altLang="en-US" sz="2800" dirty="0">
                <a:latin typeface="+mj-lt"/>
              </a:rPr>
              <a:t>  telephony-purchases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AS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SELECT</a:t>
            </a:r>
            <a:r>
              <a:rPr lang="en-US" altLang="en-US" sz="2800" dirty="0">
                <a:latin typeface="+mj-lt"/>
              </a:rPr>
              <a:t> product, buyer, seller, store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FROM</a:t>
            </a:r>
            <a:r>
              <a:rPr lang="en-US" altLang="en-US" sz="2800" dirty="0">
                <a:latin typeface="+mj-lt"/>
              </a:rPr>
              <a:t>  Purchase, Product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WHERE</a:t>
            </a:r>
            <a:r>
              <a:rPr lang="en-US" altLang="en-US" sz="2800" dirty="0">
                <a:latin typeface="+mj-lt"/>
              </a:rPr>
              <a:t>  </a:t>
            </a:r>
            <a:r>
              <a:rPr lang="en-US" altLang="en-US" sz="2800" dirty="0" err="1">
                <a:latin typeface="+mj-lt"/>
              </a:rPr>
              <a:t>Purchase.product</a:t>
            </a:r>
            <a:r>
              <a:rPr lang="en-US" altLang="en-US" sz="2800" dirty="0">
                <a:latin typeface="+mj-lt"/>
              </a:rPr>
              <a:t> = Product.name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         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AND</a:t>
            </a:r>
            <a:r>
              <a:rPr lang="en-US" altLang="en-US" sz="2800" dirty="0">
                <a:latin typeface="+mj-lt"/>
              </a:rPr>
              <a:t>  </a:t>
            </a:r>
            <a:r>
              <a:rPr lang="en-US" altLang="en-US" sz="2800" dirty="0" err="1">
                <a:latin typeface="+mj-lt"/>
              </a:rPr>
              <a:t>Product.category</a:t>
            </a:r>
            <a:r>
              <a:rPr lang="en-US" altLang="en-US" sz="2800" dirty="0">
                <a:latin typeface="+mj-lt"/>
              </a:rPr>
              <a:t> = “telephony”</a:t>
            </a: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8191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7" y="28575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Updating Views</a:t>
            </a:r>
          </a:p>
        </p:txBody>
      </p:sp>
      <p:sp>
        <p:nvSpPr>
          <p:cNvPr id="14131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635126" y="1404939"/>
            <a:ext cx="7927975" cy="479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6075" indent="-346075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572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0015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latin typeface="+mj-lt"/>
              </a:rPr>
              <a:t>How can I insert a tuple into a table that doesn’t exist?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	CREATE VIEW</a:t>
            </a:r>
            <a:r>
              <a:rPr lang="en-US" altLang="en-US" sz="2000" dirty="0">
                <a:latin typeface="+mj-lt"/>
              </a:rPr>
              <a:t>  bon-purchase  </a:t>
            </a: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		SELECT</a:t>
            </a:r>
            <a:r>
              <a:rPr lang="en-US" altLang="en-US" sz="2000" dirty="0">
                <a:latin typeface="+mj-lt"/>
              </a:rPr>
              <a:t>   store, seller, product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		</a:t>
            </a: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FROM</a:t>
            </a:r>
            <a:r>
              <a:rPr lang="en-US" altLang="en-US" sz="2000" dirty="0">
                <a:latin typeface="+mj-lt"/>
              </a:rPr>
              <a:t>      Purchase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		</a:t>
            </a: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WHERE</a:t>
            </a:r>
            <a:r>
              <a:rPr lang="en-US" altLang="en-US" sz="2000" dirty="0">
                <a:latin typeface="+mj-lt"/>
              </a:rPr>
              <a:t>    store = “The Bon Marche”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+mj-lt"/>
            </a:endParaRPr>
          </a:p>
          <a:p>
            <a:pPr marL="0" indent="0">
              <a:buNone/>
            </a:pPr>
            <a:r>
              <a:rPr lang="en-US" altLang="en-US" sz="2000" dirty="0">
                <a:latin typeface="+mj-lt"/>
              </a:rPr>
              <a:t>If we make the following insertion: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	INSERT INTO</a:t>
            </a:r>
            <a:r>
              <a:rPr lang="en-US" altLang="en-US" sz="2000" dirty="0">
                <a:latin typeface="+mj-lt"/>
              </a:rPr>
              <a:t>  bon-purchase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		</a:t>
            </a: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VALUES</a:t>
            </a:r>
            <a:r>
              <a:rPr lang="en-US" altLang="en-US" sz="2000" dirty="0">
                <a:latin typeface="+mj-lt"/>
              </a:rPr>
              <a:t>  (“the Bon Marche”, Joe, “</a:t>
            </a:r>
            <a:r>
              <a:rPr lang="en-US" altLang="en-US" sz="2000" dirty="0" err="1">
                <a:latin typeface="+mj-lt"/>
              </a:rPr>
              <a:t>Denby</a:t>
            </a:r>
            <a:r>
              <a:rPr lang="en-US" altLang="en-US" sz="2000" dirty="0">
                <a:latin typeface="+mj-lt"/>
              </a:rPr>
              <a:t> Mug”)</a:t>
            </a:r>
          </a:p>
          <a:p>
            <a:endParaRPr lang="en-US" altLang="en-US" sz="2000" dirty="0">
              <a:latin typeface="+mj-lt"/>
            </a:endParaRPr>
          </a:p>
          <a:p>
            <a:pPr marL="0" indent="0">
              <a:buNone/>
            </a:pPr>
            <a:r>
              <a:rPr lang="en-US" altLang="en-US" sz="2000" dirty="0">
                <a:latin typeface="+mj-lt"/>
              </a:rPr>
              <a:t>We can simply add a tuple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 		(“the Bon Marche”, Joe, NULL, “</a:t>
            </a:r>
            <a:r>
              <a:rPr lang="en-US" altLang="en-US" sz="2000" dirty="0" err="1">
                <a:latin typeface="+mj-lt"/>
              </a:rPr>
              <a:t>Denby</a:t>
            </a:r>
            <a:r>
              <a:rPr lang="en-US" altLang="en-US" sz="2000" dirty="0">
                <a:latin typeface="+mj-lt"/>
              </a:rPr>
              <a:t> Mug”)</a:t>
            </a:r>
            <a:br>
              <a:rPr lang="en-US" altLang="en-US" sz="2000" dirty="0">
                <a:latin typeface="+mj-lt"/>
              </a:rPr>
            </a:br>
            <a:r>
              <a:rPr lang="en-US" altLang="en-US" sz="2000" dirty="0">
                <a:latin typeface="+mj-lt"/>
              </a:rPr>
              <a:t>to relation Purchase.</a:t>
            </a:r>
          </a:p>
        </p:txBody>
      </p:sp>
    </p:spTree>
    <p:extLst>
      <p:ext uri="{BB962C8B-B14F-4D97-AF65-F5344CB8AC3E}">
        <p14:creationId xmlns:p14="http://schemas.microsoft.com/office/powerpoint/2010/main" val="327184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Non-Updatable Views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2235201" y="1657350"/>
            <a:ext cx="676262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CREATE VIEW</a:t>
            </a:r>
            <a:r>
              <a:rPr lang="en-US" altLang="en-US" sz="2800" dirty="0">
                <a:latin typeface="+mj-lt"/>
              </a:rPr>
              <a:t>  Seattle-view  AS</a:t>
            </a:r>
          </a:p>
          <a:p>
            <a:pPr eaLnBrk="0" hangingPunct="0"/>
            <a:endParaRPr lang="en-US" altLang="en-US" sz="2800" dirty="0">
              <a:latin typeface="+mj-lt"/>
            </a:endParaRPr>
          </a:p>
          <a:p>
            <a:pPr eaLnBrk="0" hangingPunct="0"/>
            <a:r>
              <a:rPr lang="en-US" altLang="en-US" sz="2800" dirty="0">
                <a:latin typeface="+mj-lt"/>
              </a:rPr>
              <a:t>      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SELECT</a:t>
            </a:r>
            <a:r>
              <a:rPr lang="en-US" altLang="en-US" sz="2800" dirty="0">
                <a:latin typeface="+mj-lt"/>
              </a:rPr>
              <a:t>  seller, product, store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   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FROM</a:t>
            </a:r>
            <a:r>
              <a:rPr lang="en-US" altLang="en-US" sz="2800" dirty="0">
                <a:latin typeface="+mj-lt"/>
              </a:rPr>
              <a:t>     Person, Purchase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   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WHERE</a:t>
            </a:r>
            <a:r>
              <a:rPr lang="en-US" altLang="en-US" sz="2800" dirty="0">
                <a:latin typeface="+mj-lt"/>
              </a:rPr>
              <a:t>   </a:t>
            </a:r>
            <a:r>
              <a:rPr lang="en-US" altLang="en-US" sz="2800" dirty="0" err="1">
                <a:latin typeface="+mj-lt"/>
              </a:rPr>
              <a:t>Person.city</a:t>
            </a:r>
            <a:r>
              <a:rPr lang="en-US" altLang="en-US" sz="2800" dirty="0">
                <a:latin typeface="+mj-lt"/>
              </a:rPr>
              <a:t> = “Seattle”    AND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                       Person.name = </a:t>
            </a:r>
            <a:r>
              <a:rPr lang="en-US" altLang="en-US" sz="2800" dirty="0" err="1">
                <a:latin typeface="+mj-lt"/>
              </a:rPr>
              <a:t>Purchase.buyer</a:t>
            </a:r>
            <a:endParaRPr lang="en-US" altLang="en-US" sz="2800" dirty="0">
              <a:latin typeface="+mj-lt"/>
            </a:endParaRP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990725" y="5165566"/>
            <a:ext cx="47307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How can we add the following tuple to the view?</a:t>
            </a:r>
          </a:p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   (Joe,  “Shoe Model 12345”,  “Nine West”)</a:t>
            </a:r>
          </a:p>
        </p:txBody>
      </p:sp>
    </p:spTree>
    <p:extLst>
      <p:ext uri="{BB962C8B-B14F-4D97-AF65-F5344CB8AC3E}">
        <p14:creationId xmlns:p14="http://schemas.microsoft.com/office/powerpoint/2010/main" val="335624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19076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 Updateable Views</a:t>
            </a:r>
            <a:endParaRPr lang="en-US" altLang="en-US" sz="4000" b="1" i="1" u="sng" dirty="0">
              <a:solidFill>
                <a:srgbClr val="CD0000"/>
              </a:solidFill>
            </a:endParaRP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362076"/>
            <a:ext cx="9672638" cy="5029200"/>
          </a:xfrm>
        </p:spPr>
        <p:txBody>
          <a:bodyPr/>
          <a:lstStyle/>
          <a:p>
            <a:pPr marL="1149350" lvl="4" indent="-519113">
              <a:buNone/>
            </a:pPr>
            <a:endParaRPr lang="en-US" altLang="en-US" sz="2800" dirty="0">
              <a:latin typeface="+mj-lt"/>
            </a:endParaRPr>
          </a:p>
          <a:p>
            <a:pPr marL="1149350" lvl="4" indent="-519113">
              <a:buFontTx/>
              <a:buChar char="•"/>
            </a:pPr>
            <a:r>
              <a:rPr lang="en-US" altLang="en-US" sz="2800" dirty="0">
                <a:latin typeface="+mj-lt"/>
              </a:rPr>
              <a:t>You can insert a row if the view in use is one that is updateable (not read-only). </a:t>
            </a:r>
          </a:p>
          <a:p>
            <a:pPr marL="1149350" lvl="4" indent="-519113">
              <a:buFontTx/>
              <a:buChar char="•"/>
            </a:pPr>
            <a:r>
              <a:rPr lang="en-US" altLang="en-US" sz="2800" dirty="0">
                <a:latin typeface="+mj-lt"/>
              </a:rPr>
              <a:t>A view is updateable if the INSERT command does not violate any constraints on the underlying tables.</a:t>
            </a:r>
          </a:p>
          <a:p>
            <a:pPr marL="1149350" lvl="4" indent="-519113">
              <a:buFontTx/>
              <a:buChar char="•"/>
            </a:pPr>
            <a:r>
              <a:rPr lang="en-US" altLang="en-US" sz="2800" dirty="0">
                <a:latin typeface="+mj-lt"/>
              </a:rPr>
              <a:t>This rule concerning constraint violations also applies to UPDATE and DELETE commands. </a:t>
            </a:r>
          </a:p>
        </p:txBody>
      </p:sp>
    </p:spTree>
    <p:extLst>
      <p:ext uri="{BB962C8B-B14F-4D97-AF65-F5344CB8AC3E}">
        <p14:creationId xmlns:p14="http://schemas.microsoft.com/office/powerpoint/2010/main" val="73794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25" y="457200"/>
            <a:ext cx="7772400" cy="838200"/>
          </a:xfrm>
        </p:spPr>
        <p:txBody>
          <a:bodyPr/>
          <a:lstStyle/>
          <a:p>
            <a:r>
              <a:rPr lang="en-US" altLang="en-US" sz="4000" dirty="0">
                <a:solidFill>
                  <a:srgbClr val="CD0000"/>
                </a:solidFill>
                <a:cs typeface="Courier New" panose="02070309020205020404" pitchFamily="49" charset="0"/>
              </a:rPr>
              <a:t>Drop View</a:t>
            </a:r>
            <a:endParaRPr lang="en-US" altLang="en-US" sz="4000" b="1" u="sng" dirty="0">
              <a:solidFill>
                <a:srgbClr val="CD0000"/>
              </a:solidFill>
              <a:cs typeface="Arial" panose="020B0604020202020204" pitchFamily="34" charset="0"/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25" y="1695450"/>
            <a:ext cx="8229600" cy="5029200"/>
          </a:xfrm>
        </p:spPr>
        <p:txBody>
          <a:bodyPr/>
          <a:lstStyle/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 DBA or view owner can drop a view with the DROP VIEW command. The following command drops a view named </a:t>
            </a:r>
            <a:r>
              <a:rPr lang="en-US" altLang="en-US" sz="2800" i="1" dirty="0" err="1">
                <a:latin typeface="+mj-lt"/>
                <a:cs typeface="Times New Roman" panose="02020603050405020304" pitchFamily="18" charset="0"/>
              </a:rPr>
              <a:t>dept_view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919163" lvl="4" indent="-401638" algn="just">
              <a:buFontTx/>
              <a:buChar char="•"/>
              <a:tabLst>
                <a:tab pos="1535113" algn="l"/>
              </a:tabLst>
            </a:pPr>
            <a:endParaRPr lang="en-US" altLang="en-US" sz="2800" dirty="0">
              <a:latin typeface="+mj-lt"/>
              <a:cs typeface="Courier New" panose="02070309020205020404" pitchFamily="49" charset="0"/>
            </a:endParaRPr>
          </a:p>
          <a:p>
            <a:pPr marL="919163" lvl="4" indent="-401638" algn="just">
              <a:buNone/>
              <a:tabLst>
                <a:tab pos="1535113" algn="l"/>
              </a:tabLst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DROP VIEW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dept_view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9163" lvl="4" indent="-401638" algn="just">
              <a:buNone/>
              <a:tabLst>
                <a:tab pos="1535113" algn="l"/>
              </a:tabLst>
            </a:pPr>
            <a:r>
              <a:rPr lang="en-US" alt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	View dropped.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9163" lvl="4" indent="-401638" algn="just">
              <a:buFontTx/>
              <a:buChar char="•"/>
              <a:tabLst>
                <a:tab pos="1535113" algn="l"/>
              </a:tabLst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364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9712" y="285750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  <a:cs typeface="Arial" panose="020B0604020202020204" pitchFamily="34" charset="0"/>
              </a:rPr>
              <a:t>Synonyms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9712" y="1352550"/>
            <a:ext cx="8382000" cy="5029200"/>
          </a:xfrm>
        </p:spPr>
        <p:txBody>
          <a:bodyPr/>
          <a:lstStyle/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synonym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is an 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alias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that is, a form of shorthand used to simplify the task of referencing a database object. 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endParaRPr lang="en-US" altLang="en-US" sz="2800" b="1" u="sng" dirty="0">
              <a:latin typeface="+mj-lt"/>
              <a:ea typeface="PMingLiU" panose="02020500000000000000" pitchFamily="18" charset="-120"/>
            </a:endParaRP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 b="1" u="sng" dirty="0">
                <a:latin typeface="+mj-lt"/>
                <a:ea typeface="PMingLiU" panose="02020500000000000000" pitchFamily="18" charset="-120"/>
              </a:rPr>
              <a:t>Creating Synonyms</a:t>
            </a:r>
          </a:p>
          <a:p>
            <a:pPr marL="919163" lvl="4" indent="-401638" algn="just">
              <a:buFontTx/>
              <a:buChar char="•"/>
              <a:tabLst>
                <a:tab pos="153511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 general form of the CREATE SYNONYM command is:</a:t>
            </a:r>
          </a:p>
          <a:p>
            <a:pPr marL="919163" lvl="4" indent="-401638" algn="just">
              <a:buNone/>
              <a:tabLst>
                <a:tab pos="1535113" algn="l"/>
              </a:tabLst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marL="919163" lvl="4" indent="-401638">
              <a:buNone/>
              <a:tabLst>
                <a:tab pos="1535113" algn="l"/>
              </a:tabLst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CREATE [PUBLIC] SYNONYM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synonym_name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object_name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8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3050" y="1338263"/>
            <a:ext cx="8382000" cy="5029200"/>
          </a:xfrm>
        </p:spPr>
        <p:txBody>
          <a:bodyPr/>
          <a:lstStyle/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There are two categories of synonyms, 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public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and 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private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 public synonym can be accessed by any system user.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 individual creating a public synonym does not own the synonym – rather, it will belong to the PUBLIC user group that exists within Oracle.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Private synonyms, on the other hand, belong to the system user that creates them and reside in that user's schema.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38237" y="200024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CD0000"/>
                </a:solidFill>
                <a:cs typeface="Arial" panose="020B0604020202020204" pitchFamily="34" charset="0"/>
              </a:rPr>
              <a:t>Synonyms</a:t>
            </a:r>
          </a:p>
        </p:txBody>
      </p:sp>
    </p:spTree>
    <p:extLst>
      <p:ext uri="{BB962C8B-B14F-4D97-AF65-F5344CB8AC3E}">
        <p14:creationId xmlns:p14="http://schemas.microsoft.com/office/powerpoint/2010/main" val="346674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8788" y="1495425"/>
            <a:ext cx="8382000" cy="5029200"/>
          </a:xfrm>
        </p:spPr>
        <p:txBody>
          <a:bodyPr/>
          <a:lstStyle/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 system user can grant the privilege to use private synonyms that they own to other system users.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In order to create synonyms, you will need to have the CREATE SYNONYM privilege.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This privilege will be granted to you by the DBA.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You must have the CREATE PUBLIC SYNONYM privilege in order to create public synonyms.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52525" y="285751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CD0000"/>
                </a:solidFill>
                <a:cs typeface="Arial" panose="020B0604020202020204" pitchFamily="34" charset="0"/>
              </a:rPr>
              <a:t>Synonyms</a:t>
            </a:r>
          </a:p>
        </p:txBody>
      </p:sp>
    </p:spTree>
    <p:extLst>
      <p:ext uri="{BB962C8B-B14F-4D97-AF65-F5344CB8AC3E}">
        <p14:creationId xmlns:p14="http://schemas.microsoft.com/office/powerpoint/2010/main" val="42741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5425" y="1028700"/>
            <a:ext cx="8915400" cy="5410200"/>
          </a:xfrm>
        </p:spPr>
        <p:txBody>
          <a:bodyPr>
            <a:normAutofit lnSpcReduction="10000"/>
          </a:bodyPr>
          <a:lstStyle/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 three advantages to synonym usage.  </a:t>
            </a:r>
          </a:p>
          <a:p>
            <a:pPr marL="919163" lvl="4" indent="-401638">
              <a:buNone/>
              <a:tabLst>
                <a:tab pos="1535113" algn="l"/>
              </a:tabLst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marL="919163" lvl="4" indent="-401638">
              <a:buNone/>
              <a:tabLst>
                <a:tab pos="153511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	·     First, a synonym provides what is termed 	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location transparency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because the synonym 	name hides the actual object name and 	object 	owner from the user of the synonym.  </a:t>
            </a:r>
          </a:p>
          <a:p>
            <a:pPr marL="919163" lvl="4" indent="-401638">
              <a:buNone/>
              <a:tabLst>
                <a:tab pos="153511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	·     Second, you can create a synonym for a database 	object and then refer to the synonym in 	application code.  The underlying object can be 	moved or renamed, and a redefinition of the 	synonym will allow the application code to 	continue to execute without errors.  </a:t>
            </a:r>
          </a:p>
          <a:p>
            <a:pPr marL="919163" lvl="4" indent="-401638">
              <a:buNone/>
              <a:tabLst>
                <a:tab pos="153511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	·     Third, a public synonym can be used to allow easy 	access to an object for all system users.  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2" y="76200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  <a:cs typeface="Arial" panose="020B0604020202020204" pitchFamily="34" charset="0"/>
              </a:rPr>
              <a:t>Synonyms</a:t>
            </a:r>
          </a:p>
        </p:txBody>
      </p:sp>
    </p:spTree>
    <p:extLst>
      <p:ext uri="{BB962C8B-B14F-4D97-AF65-F5344CB8AC3E}">
        <p14:creationId xmlns:p14="http://schemas.microsoft.com/office/powerpoint/2010/main" val="134581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238" y="133350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  <a:ea typeface="PMingLiU" panose="02020500000000000000" pitchFamily="18" charset="-120"/>
              </a:rPr>
              <a:t>Dropping Synonyms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3987" y="1114425"/>
            <a:ext cx="8686800" cy="5410200"/>
          </a:xfrm>
        </p:spPr>
        <p:txBody>
          <a:bodyPr/>
          <a:lstStyle/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If you own a synonym, you have the right to drop (delete) the synonym.  The DROP SYNONYM command is quite simple.</a:t>
            </a:r>
          </a:p>
          <a:p>
            <a:pPr marL="1322388" lvl="4" indent="-407988">
              <a:buNone/>
              <a:tabLst>
                <a:tab pos="233363" algn="l"/>
              </a:tabLst>
            </a:pPr>
            <a:endParaRPr lang="en-US" altLang="en-US" sz="900" dirty="0">
              <a:latin typeface="+mj-lt"/>
              <a:cs typeface="Courier New" panose="02070309020205020404" pitchFamily="49" charset="0"/>
            </a:endParaRPr>
          </a:p>
          <a:p>
            <a:pPr marL="1322388" lvl="4" indent="-407988">
              <a:buNone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Courier New" panose="02070309020205020404" pitchFamily="49" charset="0"/>
              </a:rPr>
              <a:t>		DROP SYNONYM </a:t>
            </a:r>
            <a:r>
              <a:rPr lang="en-US" altLang="en-US" sz="2800" dirty="0" err="1">
                <a:latin typeface="+mj-lt"/>
                <a:cs typeface="Courier New" panose="02070309020205020404" pitchFamily="49" charset="0"/>
              </a:rPr>
              <a:t>synonym_name</a:t>
            </a:r>
            <a:r>
              <a:rPr lang="en-US" altLang="en-US" sz="28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marL="1322388" lvl="4" indent="-407988">
              <a:buNone/>
              <a:tabLst>
                <a:tab pos="233363" algn="l"/>
              </a:tabLst>
            </a:pPr>
            <a:endParaRPr lang="en-US" altLang="en-US" sz="900" dirty="0">
              <a:latin typeface="+mj-lt"/>
              <a:cs typeface="Courier New" panose="02070309020205020404" pitchFamily="49" charset="0"/>
            </a:endParaRP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In order to drop a public synonym you must include the PUBLIC keyword in the DROP SYNONYM command.  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In order to drop a public synonym, you must have the DROP PUBLIC SYNONYM privilege.  </a:t>
            </a:r>
          </a:p>
          <a:p>
            <a:pPr marL="1322388" lvl="4" indent="-407988">
              <a:buNone/>
              <a:tabLst>
                <a:tab pos="233363" algn="l"/>
              </a:tabLst>
            </a:pPr>
            <a:endParaRPr lang="en-US" altLang="en-US" sz="1600" dirty="0">
              <a:latin typeface="+mj-lt"/>
              <a:cs typeface="Courier New" panose="02070309020205020404" pitchFamily="49" charset="0"/>
            </a:endParaRPr>
          </a:p>
          <a:p>
            <a:pPr marL="1322388" lvl="4" indent="-407988">
              <a:buNone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Courier New" panose="02070309020205020404" pitchFamily="49" charset="0"/>
              </a:rPr>
              <a:t>	     DROP PUBLIC SYNONYM </a:t>
            </a:r>
            <a:r>
              <a:rPr lang="en-US" altLang="en-US" sz="2800" dirty="0" err="1">
                <a:latin typeface="+mj-lt"/>
                <a:cs typeface="Times New Roman" panose="02020603050405020304" pitchFamily="18" charset="0"/>
              </a:rPr>
              <a:t>synonym_name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1322388" lvl="4" indent="-407988">
              <a:buNone/>
              <a:tabLst>
                <a:tab pos="23336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1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ＭＳ Ｐゴシック" panose="020B0600070205080204" pitchFamily="34" charset="-128"/>
              </a:rPr>
              <a:t>SQL Views</a:t>
            </a:r>
          </a:p>
          <a:p>
            <a:r>
              <a:rPr lang="en-US" dirty="0">
                <a:latin typeface="+mj-lt"/>
                <a:ea typeface="ＭＳ Ｐゴシック" panose="020B0600070205080204" pitchFamily="34" charset="-128"/>
              </a:rPr>
              <a:t>Synonyms</a:t>
            </a:r>
          </a:p>
          <a:p>
            <a:r>
              <a:rPr lang="en-US" dirty="0">
                <a:latin typeface="+mj-lt"/>
                <a:ea typeface="ＭＳ Ｐゴシック" panose="020B0600070205080204" pitchFamily="34" charset="-128"/>
              </a:rPr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725" y="0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  <a:cs typeface="Times New Roman" panose="02020603050405020304" pitchFamily="18" charset="0"/>
              </a:rPr>
              <a:t>Renaming Synonyms</a:t>
            </a:r>
            <a:endParaRPr lang="en-US" altLang="en-US" sz="4000" dirty="0">
              <a:solidFill>
                <a:srgbClr val="CD0000"/>
              </a:solidFill>
              <a:ea typeface="PMingLiU" panose="02020500000000000000" pitchFamily="18" charset="-120"/>
            </a:endParaRP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1100138"/>
            <a:ext cx="8686800" cy="5410200"/>
          </a:xfrm>
        </p:spPr>
        <p:txBody>
          <a:bodyPr/>
          <a:lstStyle/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Private synonyms can be renamed with the RENAME SYNONYM command.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All existing references to the synonym are automatically updated.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Any system user with privileges to use a synonym will retain those privileges if the synonym name is changed.  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 syntax of the RENAME SYNONYM command is like that for the RENAME command for any other database object such as a view or table. </a:t>
            </a:r>
          </a:p>
          <a:p>
            <a:pPr marL="1322388" lvl="4" indent="-407988">
              <a:buNone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Courier New" panose="02070309020205020404" pitchFamily="49" charset="0"/>
              </a:rPr>
              <a:t>		RENAME </a:t>
            </a:r>
            <a:r>
              <a:rPr lang="en-US" altLang="en-US" sz="2800" dirty="0" err="1">
                <a:latin typeface="+mj-lt"/>
                <a:cs typeface="Courier New" panose="02070309020205020404" pitchFamily="49" charset="0"/>
              </a:rPr>
              <a:t>old_synonym_name</a:t>
            </a:r>
            <a:r>
              <a:rPr lang="en-US" altLang="en-US" sz="2800" dirty="0">
                <a:latin typeface="+mj-lt"/>
                <a:cs typeface="Courier New" panose="02070309020205020404" pitchFamily="49" charset="0"/>
              </a:rPr>
              <a:t> TO </a:t>
            </a:r>
            <a:r>
              <a:rPr lang="en-US" altLang="en-US" sz="2800" dirty="0" err="1">
                <a:latin typeface="+mj-lt"/>
                <a:cs typeface="Courier New" panose="02070309020205020404" pitchFamily="49" charset="0"/>
              </a:rPr>
              <a:t>new_synonym_name</a:t>
            </a:r>
            <a:r>
              <a:rPr lang="en-US" altLang="en-US" sz="28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8275" y="76200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  <a:cs typeface="Times New Roman" panose="02020603050405020304" pitchFamily="18" charset="0"/>
              </a:rPr>
              <a:t>Renaming Synonyms</a:t>
            </a:r>
            <a:endParaRPr lang="en-US" altLang="en-US" sz="4000" dirty="0">
              <a:solidFill>
                <a:srgbClr val="CD0000"/>
              </a:solidFill>
              <a:ea typeface="PMingLiU" panose="02020500000000000000" pitchFamily="18" charset="-120"/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285875"/>
            <a:ext cx="8686800" cy="5410200"/>
          </a:xfrm>
        </p:spPr>
        <p:txBody>
          <a:bodyPr/>
          <a:lstStyle/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 RENAME SYNONYM command only works for private synonyms.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If we attempt to rename a public synonym such as the </a:t>
            </a:r>
            <a:r>
              <a:rPr lang="en-US" altLang="en-US" sz="2800" i="1" dirty="0" err="1">
                <a:latin typeface="+mj-lt"/>
                <a:cs typeface="Times New Roman" panose="02020603050405020304" pitchFamily="18" charset="0"/>
              </a:rPr>
              <a:t>tblspaces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synonym, Oracle will return an ORA-04043: 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object </a:t>
            </a:r>
            <a:r>
              <a:rPr lang="en-US" altLang="en-US" sz="2800" i="1" dirty="0" err="1">
                <a:latin typeface="+mj-lt"/>
                <a:cs typeface="Times New Roman" panose="02020603050405020304" pitchFamily="18" charset="0"/>
              </a:rPr>
              <a:t>tblspaces</a:t>
            </a:r>
            <a:r>
              <a:rPr lang="en-US" altLang="en-US" sz="2800" i="1" dirty="0">
                <a:latin typeface="+mj-lt"/>
                <a:cs typeface="Times New Roman" panose="02020603050405020304" pitchFamily="18" charset="0"/>
              </a:rPr>
              <a:t> does not exist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error message as is shown here.</a:t>
            </a:r>
          </a:p>
          <a:p>
            <a:pPr marL="1322388" lvl="4" indent="-407988">
              <a:buNone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Courier New" panose="02070309020205020404" pitchFamily="49" charset="0"/>
              </a:rPr>
              <a:t>			RENAME </a:t>
            </a:r>
            <a:r>
              <a:rPr lang="en-US" altLang="en-US" sz="2800" dirty="0" err="1">
                <a:latin typeface="+mj-lt"/>
                <a:cs typeface="Courier New" panose="02070309020205020404" pitchFamily="49" charset="0"/>
              </a:rPr>
              <a:t>tblspaces</a:t>
            </a:r>
            <a:r>
              <a:rPr lang="en-US" altLang="en-US" sz="2800" dirty="0">
                <a:latin typeface="+mj-lt"/>
                <a:cs typeface="Courier New" panose="02070309020205020404" pitchFamily="49" charset="0"/>
              </a:rPr>
              <a:t> TO </a:t>
            </a:r>
            <a:r>
              <a:rPr lang="en-US" altLang="en-US" sz="2800" dirty="0" err="1">
                <a:latin typeface="+mj-lt"/>
                <a:cs typeface="Courier New" panose="02070309020205020404" pitchFamily="49" charset="0"/>
              </a:rPr>
              <a:t>ts</a:t>
            </a:r>
            <a:r>
              <a:rPr lang="en-US" altLang="en-US" sz="28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marL="1322388" lvl="4" indent="-407988">
              <a:buNone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Courier New" panose="02070309020205020404" pitchFamily="49" charset="0"/>
              </a:rPr>
              <a:t>			ORA-04043: object TBLSPACES 		does not exist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58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3" y="119063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  <a:cs typeface="Times New Roman" panose="02020603050405020304" pitchFamily="18" charset="0"/>
              </a:rPr>
              <a:t>Sequences</a:t>
            </a:r>
            <a:endParaRPr lang="en-US" altLang="en-US" sz="4000" u="sng" dirty="0">
              <a:solidFill>
                <a:srgbClr val="CD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9713" y="1176338"/>
            <a:ext cx="8686800" cy="5410200"/>
          </a:xfrm>
        </p:spPr>
        <p:txBody>
          <a:bodyPr/>
          <a:lstStyle/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SQL provides the capability to generate sequences of unique numbers, and they are called </a:t>
            </a: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sequences.  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Just like tables, views, indexes, and synonyms, a sequence is a type of database object. 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Sequences are used to generate unique, sequential integer values that are used as primary key values in database tables.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 sequence of numbers can be generated in either ascending or descending order.  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35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61912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  <a:cs typeface="Times New Roman" panose="02020603050405020304" pitchFamily="18" charset="0"/>
              </a:rPr>
              <a:t>Creating Sequences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9725" y="1143000"/>
            <a:ext cx="8915400" cy="5410200"/>
          </a:xfrm>
        </p:spPr>
        <p:txBody>
          <a:bodyPr/>
          <a:lstStyle/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 syntax of the CREATE SEQUENCE command is fairly complex because it has numerous optional clauses.</a:t>
            </a:r>
          </a:p>
          <a:p>
            <a:pPr marL="1089025" lvl="4" indent="-469900" algn="just">
              <a:buNone/>
              <a:tabLst>
                <a:tab pos="233363" algn="l"/>
              </a:tabLst>
            </a:pPr>
            <a:endParaRPr lang="en-US" altLang="en-US" sz="900" dirty="0"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CREATE SEQUENCE &lt;sequence name&gt;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[INCREMENT BY &lt;number&gt;]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[START WITH &lt;start value number&gt;]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[MAXVALUE &lt;MAXIMUM VLAUE NUMBER&gt;]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[NOMAXVALUE]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[MINVALUE &lt;minimum value number&gt;]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[CYCLE]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[NOCYCLE]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[CACHE &lt;number of sequence value to cache&gt;]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[NOCACHE]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[ORDER]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	[NOORDER];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37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52575" y="228600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  <a:cs typeface="Times New Roman" panose="02020603050405020304" pitchFamily="18" charset="0"/>
              </a:rPr>
              <a:t>Sequences Example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2575" y="1243012"/>
            <a:ext cx="8915400" cy="5410200"/>
          </a:xfrm>
        </p:spPr>
        <p:txBody>
          <a:bodyPr/>
          <a:lstStyle/>
          <a:p>
            <a:pPr marL="1089025" lvl="4" indent="-469900">
              <a:buNone/>
              <a:tabLst>
                <a:tab pos="233363" algn="l"/>
              </a:tabLst>
            </a:pPr>
            <a:endParaRPr lang="en-US" altLang="en-US" sz="2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Times New Roman" panose="02020603050405020304" pitchFamily="18" charset="0"/>
              </a:rPr>
              <a:t>CREATE SEQUENCE </a:t>
            </a:r>
            <a:r>
              <a:rPr lang="en-US" altLang="en-US" sz="2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order_number_sequence</a:t>
            </a:r>
            <a:endParaRPr lang="en-US" altLang="en-US" sz="2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Times New Roman" panose="02020603050405020304" pitchFamily="18" charset="0"/>
              </a:rPr>
              <a:t>INCREMENT BY 1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Times New Roman" panose="02020603050405020304" pitchFamily="18" charset="0"/>
              </a:rPr>
              <a:t>START WITH 1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Times New Roman" panose="02020603050405020304" pitchFamily="18" charset="0"/>
              </a:rPr>
              <a:t>MAXVALUE 100000000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Times New Roman" panose="02020603050405020304" pitchFamily="18" charset="0"/>
              </a:rPr>
              <a:t>MINVALUE 1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Times New Roman" panose="02020603050405020304" pitchFamily="18" charset="0"/>
              </a:rPr>
              <a:t>CYCLE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Times New Roman" panose="02020603050405020304" pitchFamily="18" charset="0"/>
              </a:rPr>
              <a:t>CACHE 10;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Sequence created.</a:t>
            </a:r>
            <a:endParaRPr lang="en-US" altLang="en-US" sz="2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65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381000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  <a:cs typeface="Times New Roman" panose="02020603050405020304" pitchFamily="18" charset="0"/>
              </a:rPr>
              <a:t>Accessing Sequence Values 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2538" y="1490663"/>
            <a:ext cx="8915400" cy="5105400"/>
          </a:xfrm>
        </p:spPr>
        <p:txBody>
          <a:bodyPr/>
          <a:lstStyle/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Sequence values are generated through the use of two </a:t>
            </a:r>
            <a:r>
              <a:rPr lang="en-US" altLang="en-US" sz="2800" i="1" dirty="0" err="1">
                <a:latin typeface="+mj-lt"/>
                <a:cs typeface="Times New Roman" panose="02020603050405020304" pitchFamily="18" charset="0"/>
              </a:rPr>
              <a:t>pseudocolumns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named </a:t>
            </a:r>
            <a:r>
              <a:rPr lang="en-US" altLang="en-US" sz="2800" i="1" dirty="0" err="1">
                <a:latin typeface="+mj-lt"/>
                <a:cs typeface="Times New Roman" panose="02020603050405020304" pitchFamily="18" charset="0"/>
              </a:rPr>
              <a:t>currval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and </a:t>
            </a:r>
            <a:r>
              <a:rPr lang="en-US" altLang="en-US" sz="2800" i="1" dirty="0" err="1">
                <a:latin typeface="+mj-lt"/>
                <a:cs typeface="Times New Roman" panose="02020603050405020304" pitchFamily="18" charset="0"/>
              </a:rPr>
              <a:t>nextval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altLang="en-US" sz="2800" dirty="0" err="1">
                <a:latin typeface="+mj-lt"/>
                <a:cs typeface="Times New Roman" panose="02020603050405020304" pitchFamily="18" charset="0"/>
              </a:rPr>
              <a:t>pseudocolumn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behaves like a table column, but </a:t>
            </a:r>
            <a:r>
              <a:rPr lang="en-US" altLang="en-US" sz="2800" dirty="0" err="1">
                <a:latin typeface="+mj-lt"/>
                <a:cs typeface="Times New Roman" panose="02020603050405020304" pitchFamily="18" charset="0"/>
              </a:rPr>
              <a:t>psuedocolumns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are not actually stored in a table. 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We can select values from </a:t>
            </a:r>
            <a:r>
              <a:rPr lang="en-US" altLang="en-US" sz="2800" dirty="0" err="1">
                <a:latin typeface="+mj-lt"/>
                <a:cs typeface="Times New Roman" panose="02020603050405020304" pitchFamily="18" charset="0"/>
              </a:rPr>
              <a:t>pseudocolumns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but cannot perform manipulations on their values.</a:t>
            </a: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 first time you select the </a:t>
            </a:r>
            <a:r>
              <a:rPr lang="en-US" altLang="en-US" sz="2800" i="1" dirty="0" err="1">
                <a:latin typeface="+mj-lt"/>
                <a:cs typeface="Times New Roman" panose="02020603050405020304" pitchFamily="18" charset="0"/>
              </a:rPr>
              <a:t>nextval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+mj-lt"/>
                <a:cs typeface="Times New Roman" panose="02020603050405020304" pitchFamily="18" charset="0"/>
              </a:rPr>
              <a:t>pseudocolumn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the initial value in the sequence is returned.</a:t>
            </a: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Subsequent selections of the </a:t>
            </a:r>
            <a:r>
              <a:rPr lang="en-US" altLang="en-US" sz="2800" i="1" dirty="0" err="1">
                <a:latin typeface="+mj-lt"/>
                <a:cs typeface="Times New Roman" panose="02020603050405020304" pitchFamily="18" charset="0"/>
              </a:rPr>
              <a:t>nextval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+mj-lt"/>
                <a:cs typeface="Times New Roman" panose="02020603050405020304" pitchFamily="18" charset="0"/>
              </a:rPr>
              <a:t>pseudocolumn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will cause the sequence to increment as specified by the INCREMENT BY clause and will return the newly generated sequence value. </a:t>
            </a:r>
          </a:p>
        </p:txBody>
      </p:sp>
    </p:spTree>
    <p:extLst>
      <p:ext uri="{BB962C8B-B14F-4D97-AF65-F5344CB8AC3E}">
        <p14:creationId xmlns:p14="http://schemas.microsoft.com/office/powerpoint/2010/main" val="2217278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7" y="381000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  <a:cs typeface="Times New Roman" panose="02020603050405020304" pitchFamily="18" charset="0"/>
              </a:rPr>
              <a:t>Accessing Sequence Values 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75" y="1462088"/>
            <a:ext cx="8915400" cy="5105400"/>
          </a:xfrm>
        </p:spPr>
        <p:txBody>
          <a:bodyPr/>
          <a:lstStyle/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The </a:t>
            </a:r>
            <a:r>
              <a:rPr lang="en-US" altLang="en-US" sz="2800" i="1" dirty="0" err="1">
                <a:latin typeface="+mj-lt"/>
                <a:cs typeface="Times New Roman" panose="02020603050405020304" pitchFamily="18" charset="0"/>
              </a:rPr>
              <a:t>currval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+mj-lt"/>
                <a:cs typeface="Times New Roman" panose="02020603050405020304" pitchFamily="18" charset="0"/>
              </a:rPr>
              <a:t>pseudocolumn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returns the current value of the sequence, which is the value returned by the last reference to </a:t>
            </a:r>
            <a:r>
              <a:rPr lang="en-US" altLang="en-US" sz="2800" dirty="0" err="1">
                <a:latin typeface="+mj-lt"/>
                <a:cs typeface="Times New Roman" panose="02020603050405020304" pitchFamily="18" charset="0"/>
              </a:rPr>
              <a:t>nextval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 </a:t>
            </a: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r>
              <a:rPr lang="en-US" altLang="en-US" sz="2800" b="1" u="sng" dirty="0">
                <a:latin typeface="+mj-lt"/>
                <a:cs typeface="Times New Roman" panose="02020603050405020304" pitchFamily="18" charset="0"/>
              </a:rPr>
              <a:t>Example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CREATE TABLE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sales_order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order_number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NUMBER(9)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   CONSTRAINT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pk_sales_order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PRIMARY KEY,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order_amount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NUMBER(9,2));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129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537" y="257175"/>
            <a:ext cx="7772400" cy="838200"/>
          </a:xfrm>
        </p:spPr>
        <p:txBody>
          <a:bodyPr/>
          <a:lstStyle/>
          <a:p>
            <a:r>
              <a:rPr lang="en-US" altLang="en-US" sz="3600" dirty="0">
                <a:solidFill>
                  <a:srgbClr val="CD0000"/>
                </a:solidFill>
                <a:cs typeface="Times New Roman" panose="02020603050405020304" pitchFamily="18" charset="0"/>
              </a:rPr>
              <a:t>Accessing Sequence Values 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3537" y="1333500"/>
            <a:ext cx="8915400" cy="5105400"/>
          </a:xfrm>
        </p:spPr>
        <p:txBody>
          <a:bodyPr>
            <a:normAutofit fontScale="92500" lnSpcReduction="20000"/>
          </a:bodyPr>
          <a:lstStyle/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 INSERT commands shown below insert three rows into the </a:t>
            </a:r>
            <a:r>
              <a:rPr lang="en-US" altLang="en-US" sz="2800" i="1" dirty="0" err="1">
                <a:latin typeface="+mj-lt"/>
                <a:cs typeface="Times New Roman" panose="02020603050405020304" pitchFamily="18" charset="0"/>
              </a:rPr>
              <a:t>sales_order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table.  The INSERT commands reference the </a:t>
            </a:r>
            <a:r>
              <a:rPr lang="en-US" altLang="en-US" sz="2800" i="1" dirty="0" err="1">
                <a:latin typeface="+mj-lt"/>
                <a:cs typeface="Times New Roman" panose="02020603050405020304" pitchFamily="18" charset="0"/>
              </a:rPr>
              <a:t>order_number_sequence.nextval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+mj-lt"/>
                <a:cs typeface="Times New Roman" panose="02020603050405020304" pitchFamily="18" charset="0"/>
              </a:rPr>
              <a:t>pseudocolumn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 </a:t>
            </a:r>
          </a:p>
          <a:p>
            <a:pPr marL="1089025" lvl="4" indent="-469900" algn="just">
              <a:buNone/>
              <a:tabLst>
                <a:tab pos="233363" algn="l"/>
              </a:tabLst>
            </a:pP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		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		INSERT INTO 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sales_order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	    VALUES(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order_number_sequence.nextval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, 	155.59 );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		INSERT INTO 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sales_order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	    VALUES(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order_number_sequence.nextval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, 	450.00 );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		INSERT INTO 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sales_order</a:t>
            </a:r>
            <a:endParaRPr lang="en-US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		VALUES(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order_number_sequence.nextval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, 	16.95);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62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214313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  <a:cs typeface="Times New Roman" panose="02020603050405020304" pitchFamily="18" charset="0"/>
              </a:rPr>
              <a:t>Accessing Sequence Values 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915400" cy="5105400"/>
          </a:xfrm>
        </p:spPr>
        <p:txBody>
          <a:bodyPr/>
          <a:lstStyle/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Use of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currval</a:t>
            </a:r>
            <a:r>
              <a:rPr lang="en-US" altLang="en-US" sz="2800" i="1" dirty="0">
                <a:cs typeface="Times New Roman" panose="02020603050405020304" pitchFamily="18" charset="0"/>
              </a:rPr>
              <a:t>.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 sz="2800" i="1" dirty="0"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CREATE TABLE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order_details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order_number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NUMBER(9),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order_row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	NUMBER(3),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product_desc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VARCHAR2(15),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quantity_ordered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NUMBER(3),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product_price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NUMBER(9,2),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CONSTRAINT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pk_order_details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		PRIMARY KEY (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order_number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order_row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CONSTRAINT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fk_order_number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FOREIGN KEY (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order_number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sales_order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65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71475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  <a:ea typeface="PMingLiU" panose="02020500000000000000" pitchFamily="18" charset="-120"/>
              </a:rPr>
              <a:t>Dropping a Sequence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43050"/>
            <a:ext cx="8534400" cy="5105400"/>
          </a:xfrm>
        </p:spPr>
        <p:txBody>
          <a:bodyPr/>
          <a:lstStyle/>
          <a:p>
            <a:pPr marL="796925" lvl="4" indent="-276225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DROP SEQUENCE command is used to drop sequences that need to be recreated or are no longer needed.  </a:t>
            </a:r>
          </a:p>
          <a:p>
            <a:pPr marL="796925" lvl="4" indent="-276225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 general format is shown here along with an example that drops the </a:t>
            </a:r>
            <a:r>
              <a:rPr lang="en-US" altLang="en-US" sz="2800" i="1" dirty="0" err="1">
                <a:latin typeface="+mj-lt"/>
                <a:cs typeface="Times New Roman" panose="02020603050405020304" pitchFamily="18" charset="0"/>
              </a:rPr>
              <a:t>order_number_sequence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object.</a:t>
            </a:r>
          </a:p>
          <a:p>
            <a:pPr marL="796925" lvl="4" indent="-276225">
              <a:buNone/>
              <a:tabLst>
                <a:tab pos="233363" algn="l"/>
              </a:tabLst>
            </a:pPr>
            <a:endParaRPr lang="en-US" altLang="en-US" sz="1200" dirty="0">
              <a:latin typeface="+mj-lt"/>
              <a:cs typeface="Times New Roman" panose="02020603050405020304" pitchFamily="18" charset="0"/>
            </a:endParaRPr>
          </a:p>
          <a:p>
            <a:pPr marL="796925" lvl="4" indent="-276225">
              <a:buNone/>
              <a:tabLst>
                <a:tab pos="233363" algn="l"/>
              </a:tabLst>
            </a:pP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	DROP SEQUENCE &lt;sequence name&gt;;</a:t>
            </a:r>
          </a:p>
          <a:p>
            <a:pPr marL="796925" lvl="4" indent="-276225">
              <a:buNone/>
              <a:tabLst>
                <a:tab pos="233363" algn="l"/>
              </a:tabLst>
            </a:pP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 	DROP SEQUENCE </a:t>
            </a:r>
            <a:r>
              <a:rPr lang="en-US" altLang="en-US" sz="2400" dirty="0" err="1">
                <a:latin typeface="+mj-lt"/>
                <a:cs typeface="Courier New" panose="02070309020205020404" pitchFamily="49" charset="0"/>
              </a:rPr>
              <a:t>order_number_sequence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marL="796925" lvl="4" indent="-276225">
              <a:buNone/>
              <a:tabLst>
                <a:tab pos="233363" algn="l"/>
              </a:tabLst>
            </a:pPr>
            <a:r>
              <a:rPr lang="en-US" altLang="en-US" sz="2400" i="1" dirty="0">
                <a:latin typeface="+mj-lt"/>
                <a:cs typeface="Courier New" panose="02070309020205020404" pitchFamily="49" charset="0"/>
              </a:rPr>
              <a:t>	Sequence dropped.</a:t>
            </a:r>
            <a:endParaRPr lang="en-US" altLang="en-US" sz="2400" dirty="0">
              <a:latin typeface="+mj-lt"/>
              <a:cs typeface="Courier New" panose="02070309020205020404" pitchFamily="49" charset="0"/>
            </a:endParaRPr>
          </a:p>
          <a:p>
            <a:pPr marL="796925" lvl="4" indent="-276225">
              <a:buFontTx/>
              <a:buChar char="•"/>
              <a:tabLst>
                <a:tab pos="233363" algn="l"/>
              </a:tabLst>
            </a:pPr>
            <a:endParaRPr lang="en-US" alt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7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6" y="19685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View Definition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2539" y="1522414"/>
            <a:ext cx="9248774" cy="4873625"/>
          </a:xfrm>
        </p:spPr>
        <p:txBody>
          <a:bodyPr>
            <a:normAutofit/>
          </a:bodyPr>
          <a:lstStyle/>
          <a:p>
            <a:pPr>
              <a:tabLst>
                <a:tab pos="3432175" algn="ctr"/>
              </a:tabLst>
            </a:pPr>
            <a:r>
              <a:rPr lang="en-US" altLang="en-US" dirty="0">
                <a:latin typeface="+mj-lt"/>
              </a:rPr>
              <a:t>A relation that is not of the conceptual model but is made visible to a user as a “virtual relation” is called a </a:t>
            </a:r>
            <a:r>
              <a:rPr lang="en-US" altLang="en-US" b="1" dirty="0">
                <a:solidFill>
                  <a:schemeClr val="tx2"/>
                </a:solidFill>
                <a:latin typeface="+mj-lt"/>
              </a:rPr>
              <a:t>view</a:t>
            </a:r>
            <a:r>
              <a:rPr lang="en-US" altLang="en-US" dirty="0">
                <a:latin typeface="+mj-lt"/>
              </a:rPr>
              <a:t>.</a:t>
            </a:r>
          </a:p>
          <a:p>
            <a:pPr>
              <a:tabLst>
                <a:tab pos="3432175" algn="ctr"/>
              </a:tabLst>
            </a:pPr>
            <a:r>
              <a:rPr lang="en-US" altLang="en-US" dirty="0">
                <a:latin typeface="+mj-lt"/>
              </a:rPr>
              <a:t>A view is defined using the </a:t>
            </a:r>
            <a:r>
              <a:rPr lang="en-US" altLang="en-US" b="1" dirty="0">
                <a:latin typeface="+mj-lt"/>
              </a:rPr>
              <a:t>create view </a:t>
            </a:r>
            <a:r>
              <a:rPr lang="en-US" altLang="en-US" dirty="0">
                <a:latin typeface="+mj-lt"/>
              </a:rPr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dirty="0">
              <a:latin typeface="+mj-lt"/>
            </a:endParaRPr>
          </a:p>
          <a:p>
            <a:pPr>
              <a:lnSpc>
                <a:spcPct val="40000"/>
              </a:lnSpc>
              <a:buNone/>
              <a:tabLst>
                <a:tab pos="3432175" algn="ctr"/>
              </a:tabLst>
            </a:pPr>
            <a:r>
              <a:rPr lang="en-US" altLang="en-US" dirty="0">
                <a:latin typeface="+mj-lt"/>
              </a:rPr>
              <a:t>		</a:t>
            </a:r>
            <a:r>
              <a:rPr lang="en-US" altLang="en-US" b="1" dirty="0">
                <a:latin typeface="+mj-lt"/>
              </a:rPr>
              <a:t>create view </a:t>
            </a:r>
            <a:r>
              <a:rPr lang="en-US" altLang="en-US" i="1" dirty="0">
                <a:latin typeface="+mj-lt"/>
              </a:rPr>
              <a:t>v </a:t>
            </a:r>
            <a:r>
              <a:rPr lang="en-US" altLang="en-US" b="1" dirty="0">
                <a:latin typeface="+mj-lt"/>
              </a:rPr>
              <a:t>as </a:t>
            </a:r>
            <a:r>
              <a:rPr lang="en-US" altLang="en-US" i="1" dirty="0">
                <a:latin typeface="+mj-lt"/>
              </a:rPr>
              <a:t>&lt; </a:t>
            </a:r>
            <a:r>
              <a:rPr lang="en-US" altLang="en-US" dirty="0">
                <a:latin typeface="+mj-lt"/>
              </a:rPr>
              <a:t>query expression &gt;</a:t>
            </a:r>
          </a:p>
          <a:p>
            <a:pPr>
              <a:lnSpc>
                <a:spcPct val="20000"/>
              </a:lnSpc>
              <a:buNone/>
              <a:tabLst>
                <a:tab pos="3432175" algn="ctr"/>
              </a:tabLst>
            </a:pPr>
            <a:endParaRPr lang="en-US" altLang="en-US" dirty="0">
              <a:latin typeface="+mj-lt"/>
            </a:endParaRPr>
          </a:p>
          <a:p>
            <a:pPr>
              <a:buNone/>
              <a:tabLst>
                <a:tab pos="3432175" algn="ctr"/>
              </a:tabLst>
            </a:pPr>
            <a:r>
              <a:rPr lang="en-US" altLang="en-US" dirty="0">
                <a:latin typeface="+mj-lt"/>
              </a:rPr>
              <a:t>	where &lt;query expression&gt; is any legal SQL expression.  The view name is represented by </a:t>
            </a:r>
            <a:r>
              <a:rPr lang="en-US" altLang="en-US" i="1" dirty="0">
                <a:latin typeface="+mj-lt"/>
              </a:rPr>
              <a:t>v.</a:t>
            </a:r>
            <a:endParaRPr lang="en-US" altLang="en-US" dirty="0">
              <a:latin typeface="+mj-lt"/>
            </a:endParaRPr>
          </a:p>
          <a:p>
            <a:pPr>
              <a:tabLst>
                <a:tab pos="3432175" algn="ctr"/>
              </a:tabLst>
            </a:pPr>
            <a:r>
              <a:rPr lang="en-US" altLang="en-US" dirty="0">
                <a:latin typeface="+mj-lt"/>
              </a:rPr>
              <a:t>Once a view is defined, the view name can be used to refer to the virtual relation that the view generates.</a:t>
            </a:r>
          </a:p>
        </p:txBody>
      </p:sp>
    </p:spTree>
    <p:extLst>
      <p:ext uri="{BB962C8B-B14F-4D97-AF65-F5344CB8AC3E}">
        <p14:creationId xmlns:p14="http://schemas.microsoft.com/office/powerpoint/2010/main" val="1293664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Null Values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1075" y="1363663"/>
            <a:ext cx="7689850" cy="50038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It is possible for tuples to have a null value, denoted by </a:t>
            </a:r>
            <a:r>
              <a:rPr lang="en-US" altLang="en-US" i="1" dirty="0"/>
              <a:t>null</a:t>
            </a:r>
            <a:r>
              <a:rPr lang="en-US" altLang="en-US" dirty="0"/>
              <a:t>, for some of their attributes</a:t>
            </a:r>
          </a:p>
          <a:p>
            <a:r>
              <a:rPr lang="en-US" altLang="en-US" i="1" dirty="0"/>
              <a:t>null</a:t>
            </a:r>
            <a:r>
              <a:rPr lang="en-US" altLang="en-US" dirty="0"/>
              <a:t> signifies an unknown value or that a value does not exist.</a:t>
            </a:r>
          </a:p>
          <a:p>
            <a:r>
              <a:rPr lang="en-US" altLang="en-US" dirty="0"/>
              <a:t>The predicate  </a:t>
            </a:r>
            <a:r>
              <a:rPr lang="en-US" altLang="en-US" b="1" dirty="0"/>
              <a:t>is null</a:t>
            </a:r>
            <a:r>
              <a:rPr lang="en-US" altLang="en-US" dirty="0"/>
              <a:t> can be used to check for null values.</a:t>
            </a:r>
          </a:p>
          <a:p>
            <a:pPr lvl="1"/>
            <a:r>
              <a:rPr lang="en-US" altLang="en-US" dirty="0"/>
              <a:t>Example: Find all loan number which appear in the </a:t>
            </a:r>
            <a:r>
              <a:rPr lang="en-US" altLang="en-US" i="1" dirty="0"/>
              <a:t>loan</a:t>
            </a:r>
            <a:r>
              <a:rPr lang="en-US" altLang="en-US" dirty="0"/>
              <a:t> relation with null values for </a:t>
            </a:r>
            <a:r>
              <a:rPr lang="en-US" altLang="en-US" i="1" dirty="0"/>
              <a:t>amount.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select</a:t>
            </a:r>
            <a:r>
              <a:rPr lang="en-US" altLang="en-US" i="1" dirty="0"/>
              <a:t> </a:t>
            </a:r>
            <a:r>
              <a:rPr lang="en-US" altLang="en-US" i="1" dirty="0" err="1"/>
              <a:t>loan_number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loan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/>
              <a:t>amount </a:t>
            </a:r>
            <a:r>
              <a:rPr lang="en-US" altLang="en-US" b="1" dirty="0"/>
              <a:t>is null</a:t>
            </a:r>
            <a:endParaRPr lang="en-US" altLang="en-US" dirty="0"/>
          </a:p>
          <a:p>
            <a:r>
              <a:rPr lang="en-US" altLang="en-US" dirty="0"/>
              <a:t>The result of any arithmetic expression involving </a:t>
            </a:r>
            <a:r>
              <a:rPr lang="en-US" altLang="en-US" i="1" dirty="0"/>
              <a:t>null</a:t>
            </a:r>
            <a:r>
              <a:rPr lang="en-US" altLang="en-US" dirty="0"/>
              <a:t> is </a:t>
            </a:r>
            <a:r>
              <a:rPr lang="en-US" altLang="en-US" i="1" dirty="0"/>
              <a:t>null</a:t>
            </a:r>
          </a:p>
          <a:p>
            <a:pPr lvl="1"/>
            <a:r>
              <a:rPr lang="en-US" altLang="en-US" dirty="0"/>
              <a:t>Example:  5 + </a:t>
            </a:r>
            <a:r>
              <a:rPr lang="en-US" altLang="en-US" i="1" dirty="0"/>
              <a:t>null</a:t>
            </a:r>
            <a:r>
              <a:rPr lang="en-US" altLang="en-US" dirty="0"/>
              <a:t>  returns null</a:t>
            </a:r>
          </a:p>
          <a:p>
            <a:r>
              <a:rPr lang="en-US" altLang="en-US" dirty="0"/>
              <a:t>However, aggregate functions simply ignore nulls</a:t>
            </a:r>
          </a:p>
          <a:p>
            <a:pPr lvl="1"/>
            <a:r>
              <a:rPr lang="en-US" altLang="en-US" dirty="0"/>
              <a:t>More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842815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6851" y="2286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D0000"/>
                </a:solidFill>
              </a:rPr>
              <a:t>Null Values and Three Valued Logic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3776" y="1106489"/>
            <a:ext cx="7661275" cy="490378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Any comparison with </a:t>
            </a:r>
            <a:r>
              <a:rPr lang="en-US" altLang="en-US" i="1" dirty="0"/>
              <a:t>null</a:t>
            </a:r>
            <a:r>
              <a:rPr lang="en-US" altLang="en-US" dirty="0"/>
              <a:t> returns </a:t>
            </a:r>
            <a:r>
              <a:rPr lang="en-US" altLang="en-US" i="1" dirty="0"/>
              <a:t>unknown</a:t>
            </a:r>
          </a:p>
          <a:p>
            <a:pPr lvl="1"/>
            <a:r>
              <a:rPr lang="en-US" altLang="en-US" dirty="0"/>
              <a:t>Example</a:t>
            </a:r>
            <a:r>
              <a:rPr lang="en-US" altLang="en-US" i="1" dirty="0"/>
              <a:t>: 5 &lt; null   or   null &lt;&gt; null    or    null = null</a:t>
            </a:r>
          </a:p>
          <a:p>
            <a:r>
              <a:rPr lang="en-US" altLang="en-US" dirty="0"/>
              <a:t>Three-valued logic using the truth value </a:t>
            </a:r>
            <a:r>
              <a:rPr lang="en-US" altLang="en-US" i="1" dirty="0"/>
              <a:t>unknown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OR: (</a:t>
            </a:r>
            <a:r>
              <a:rPr lang="en-US" altLang="en-US" i="1" dirty="0"/>
              <a:t>unknown</a:t>
            </a:r>
            <a:r>
              <a:rPr lang="en-US" altLang="en-US" dirty="0"/>
              <a:t> </a:t>
            </a:r>
            <a:r>
              <a:rPr lang="en-US" altLang="en-US" b="1" dirty="0"/>
              <a:t>or</a:t>
            </a:r>
            <a:r>
              <a:rPr lang="en-US" altLang="en-US" dirty="0"/>
              <a:t> </a:t>
            </a:r>
            <a:r>
              <a:rPr lang="en-US" altLang="en-US" i="1" dirty="0"/>
              <a:t>true</a:t>
            </a:r>
            <a:r>
              <a:rPr lang="en-US" altLang="en-US" dirty="0"/>
              <a:t>)   = </a:t>
            </a:r>
            <a:r>
              <a:rPr lang="en-US" altLang="en-US" i="1" dirty="0"/>
              <a:t>true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(</a:t>
            </a:r>
            <a:r>
              <a:rPr lang="en-US" altLang="en-US" i="1" dirty="0"/>
              <a:t>unknown</a:t>
            </a:r>
            <a:r>
              <a:rPr lang="en-US" altLang="en-US" dirty="0"/>
              <a:t> </a:t>
            </a:r>
            <a:r>
              <a:rPr lang="en-US" altLang="en-US" b="1" dirty="0"/>
              <a:t>or</a:t>
            </a:r>
            <a:r>
              <a:rPr lang="en-US" altLang="en-US" dirty="0"/>
              <a:t> </a:t>
            </a:r>
            <a:r>
              <a:rPr lang="en-US" altLang="en-US" i="1" dirty="0"/>
              <a:t>false</a:t>
            </a:r>
            <a:r>
              <a:rPr lang="en-US" altLang="en-US" dirty="0"/>
              <a:t>)  = </a:t>
            </a:r>
            <a:r>
              <a:rPr lang="en-US" altLang="en-US" i="1" dirty="0"/>
              <a:t>unknown</a:t>
            </a:r>
            <a:br>
              <a:rPr lang="en-US" altLang="en-US" dirty="0"/>
            </a:br>
            <a:r>
              <a:rPr lang="en-US" altLang="en-US" dirty="0"/>
              <a:t>       (</a:t>
            </a:r>
            <a:r>
              <a:rPr lang="en-US" altLang="en-US" i="1" dirty="0"/>
              <a:t>unknown </a:t>
            </a:r>
            <a:r>
              <a:rPr lang="en-US" altLang="en-US" b="1" dirty="0"/>
              <a:t>or</a:t>
            </a:r>
            <a:r>
              <a:rPr lang="en-US" altLang="en-US" i="1" dirty="0"/>
              <a:t> unknown) = unknown</a:t>
            </a:r>
          </a:p>
          <a:p>
            <a:pPr lvl="1"/>
            <a:r>
              <a:rPr lang="en-US" altLang="en-US" dirty="0"/>
              <a:t>AND:</a:t>
            </a:r>
            <a:r>
              <a:rPr lang="en-US" altLang="en-US" i="1" dirty="0"/>
              <a:t> (true</a:t>
            </a:r>
            <a:r>
              <a:rPr lang="en-US" altLang="en-US" b="1" dirty="0"/>
              <a:t> and </a:t>
            </a:r>
            <a:r>
              <a:rPr lang="en-US" altLang="en-US" i="1" dirty="0"/>
              <a:t>unknown)  = unknown,    </a:t>
            </a:r>
            <a:br>
              <a:rPr lang="en-US" altLang="en-US" i="1" dirty="0"/>
            </a:br>
            <a:r>
              <a:rPr lang="en-US" altLang="en-US" i="1" dirty="0"/>
              <a:t>         (false</a:t>
            </a:r>
            <a:r>
              <a:rPr lang="en-US" altLang="en-US" b="1" dirty="0"/>
              <a:t> and </a:t>
            </a:r>
            <a:r>
              <a:rPr lang="en-US" altLang="en-US" i="1" dirty="0"/>
              <a:t>unknown) = false,</a:t>
            </a:r>
            <a:br>
              <a:rPr lang="en-US" altLang="en-US" i="1" dirty="0"/>
            </a:br>
            <a:r>
              <a:rPr lang="en-US" altLang="en-US" i="1" dirty="0"/>
              <a:t>         (unknown </a:t>
            </a:r>
            <a:r>
              <a:rPr lang="en-US" altLang="en-US" b="1" dirty="0"/>
              <a:t>and</a:t>
            </a:r>
            <a:r>
              <a:rPr lang="en-US" altLang="en-US" i="1" dirty="0"/>
              <a:t> unknown) = unknown</a:t>
            </a:r>
          </a:p>
          <a:p>
            <a:pPr lvl="1"/>
            <a:r>
              <a:rPr lang="en-US" altLang="en-US" dirty="0"/>
              <a:t>NOT</a:t>
            </a:r>
            <a:r>
              <a:rPr lang="en-US" altLang="en-US" i="1" dirty="0"/>
              <a:t>:  (</a:t>
            </a:r>
            <a:r>
              <a:rPr lang="en-US" altLang="en-US" b="1" dirty="0"/>
              <a:t>not</a:t>
            </a:r>
            <a:r>
              <a:rPr lang="en-US" altLang="en-US" i="1" dirty="0"/>
              <a:t> unknown) = unknown</a:t>
            </a:r>
          </a:p>
          <a:p>
            <a:pPr lvl="1"/>
            <a:r>
              <a:rPr lang="en-US" altLang="en-US" dirty="0"/>
              <a:t>“</a:t>
            </a:r>
            <a:r>
              <a:rPr lang="en-US" altLang="en-US" i="1" dirty="0"/>
              <a:t>P</a:t>
            </a:r>
            <a:r>
              <a:rPr lang="en-US" altLang="en-US" b="1" dirty="0"/>
              <a:t> is unknown</a:t>
            </a:r>
            <a:r>
              <a:rPr lang="en-US" altLang="en-US" dirty="0"/>
              <a:t>”</a:t>
            </a:r>
            <a:r>
              <a:rPr lang="en-US" altLang="en-US" b="1" dirty="0"/>
              <a:t> </a:t>
            </a:r>
            <a:r>
              <a:rPr lang="en-US" altLang="en-US" dirty="0"/>
              <a:t>evaluates to true if predicate </a:t>
            </a:r>
            <a:r>
              <a:rPr lang="en-US" altLang="en-US" i="1" dirty="0"/>
              <a:t>P</a:t>
            </a:r>
            <a:r>
              <a:rPr lang="en-US" altLang="en-US" dirty="0"/>
              <a:t> evaluates to </a:t>
            </a:r>
            <a:r>
              <a:rPr lang="en-US" altLang="en-US" i="1" dirty="0"/>
              <a:t>unknown</a:t>
            </a:r>
          </a:p>
          <a:p>
            <a:r>
              <a:rPr lang="en-US" altLang="en-US" dirty="0"/>
              <a:t>Result of </a:t>
            </a:r>
            <a:r>
              <a:rPr lang="en-US" altLang="en-US" b="1" dirty="0"/>
              <a:t>where </a:t>
            </a:r>
            <a:r>
              <a:rPr lang="en-US" altLang="en-US" dirty="0"/>
              <a:t>clause predicate is treated as </a:t>
            </a:r>
            <a:r>
              <a:rPr lang="en-US" altLang="en-US" i="1" dirty="0"/>
              <a:t>false </a:t>
            </a:r>
            <a:r>
              <a:rPr lang="en-US" altLang="en-US" dirty="0"/>
              <a:t>if it evaluates to </a:t>
            </a:r>
            <a:r>
              <a:rPr lang="en-US" altLang="en-US" i="1" dirty="0"/>
              <a:t>unknown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5276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Null Values and Aggregates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0" y="1690688"/>
            <a:ext cx="7094538" cy="4392612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en-US" dirty="0"/>
              <a:t>Total all loan amounts</a:t>
            </a:r>
          </a:p>
          <a:p>
            <a:pPr>
              <a:buNone/>
              <a:tabLst>
                <a:tab pos="1830388" algn="l"/>
                <a:tab pos="2232025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sum</a:t>
            </a:r>
            <a:r>
              <a:rPr lang="en-US" altLang="en-US" dirty="0"/>
              <a:t> (</a:t>
            </a:r>
            <a:r>
              <a:rPr lang="en-US" altLang="en-US" i="1" dirty="0"/>
              <a:t>amount </a:t>
            </a:r>
            <a:r>
              <a:rPr lang="en-US" altLang="en-US" dirty="0"/>
              <a:t>)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loan</a:t>
            </a:r>
            <a:endParaRPr lang="en-US" altLang="en-US" dirty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/>
              <a:t>Above statement ignores null amounts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/>
              <a:t>Result is </a:t>
            </a:r>
            <a:r>
              <a:rPr lang="en-US" altLang="en-US" i="1" dirty="0"/>
              <a:t>null</a:t>
            </a:r>
            <a:r>
              <a:rPr lang="en-US" altLang="en-US" dirty="0"/>
              <a:t> if there is no non-null amount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 dirty="0"/>
              <a:t>All aggregate operations except </a:t>
            </a:r>
            <a:r>
              <a:rPr lang="en-US" altLang="en-US" b="1" dirty="0"/>
              <a:t>count(*)</a:t>
            </a:r>
            <a:r>
              <a:rPr lang="en-US" altLang="en-US" dirty="0"/>
              <a:t> ignore tuples with null values on the aggregated attributes.</a:t>
            </a:r>
          </a:p>
        </p:txBody>
      </p:sp>
    </p:spTree>
    <p:extLst>
      <p:ext uri="{BB962C8B-B14F-4D97-AF65-F5344CB8AC3E}">
        <p14:creationId xmlns:p14="http://schemas.microsoft.com/office/powerpoint/2010/main" val="4636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Example Queries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2" y="1451769"/>
            <a:ext cx="7962900" cy="477837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/>
              <a:t>A view consisting of branches and their customers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2003425" y="4683918"/>
            <a:ext cx="6310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/>
              <a:t>   Find all customers of the Perryridge branch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2405063" y="1920081"/>
            <a:ext cx="6970713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b="1" dirty="0"/>
              <a:t>create view </a:t>
            </a:r>
            <a:r>
              <a:rPr kumimoji="1" lang="en-US" altLang="en-US" i="1" dirty="0" err="1"/>
              <a:t>all_customer</a:t>
            </a:r>
            <a:r>
              <a:rPr kumimoji="1" lang="en-US" altLang="en-US" i="1" dirty="0"/>
              <a:t> </a:t>
            </a:r>
            <a:r>
              <a:rPr kumimoji="1" lang="en-US" altLang="en-US" b="1" dirty="0"/>
              <a:t>as</a:t>
            </a:r>
            <a:br>
              <a:rPr kumimoji="1" lang="en-US" altLang="en-US" b="1" dirty="0"/>
            </a:br>
            <a:r>
              <a:rPr kumimoji="1" lang="en-US" altLang="en-US" b="1" dirty="0"/>
              <a:t> 	</a:t>
            </a:r>
            <a:r>
              <a:rPr kumimoji="1" lang="en-US" altLang="en-US" dirty="0"/>
              <a:t>(</a:t>
            </a:r>
            <a:r>
              <a:rPr kumimoji="1" lang="en-US" altLang="en-US" b="1" dirty="0"/>
              <a:t>select </a:t>
            </a:r>
            <a:r>
              <a:rPr kumimoji="1" lang="en-US" altLang="en-US" i="1" dirty="0" err="1"/>
              <a:t>branch_name</a:t>
            </a:r>
            <a:r>
              <a:rPr kumimoji="1" lang="en-US" altLang="en-US" i="1" dirty="0"/>
              <a:t>, </a:t>
            </a:r>
            <a:r>
              <a:rPr kumimoji="1" lang="en-US" altLang="en-US" i="1" dirty="0" err="1"/>
              <a:t>customer_name</a:t>
            </a:r>
            <a:br>
              <a:rPr kumimoji="1" lang="en-US" altLang="en-US" i="1" dirty="0"/>
            </a:br>
            <a:r>
              <a:rPr kumimoji="1" lang="en-US" altLang="en-US" i="1" dirty="0"/>
              <a:t>  	 </a:t>
            </a:r>
            <a:r>
              <a:rPr kumimoji="1" lang="en-US" altLang="en-US" b="1" dirty="0"/>
              <a:t>from </a:t>
            </a:r>
            <a:r>
              <a:rPr kumimoji="1" lang="en-US" altLang="en-US" i="1" dirty="0"/>
              <a:t>depositor, account</a:t>
            </a:r>
            <a:br>
              <a:rPr kumimoji="1" lang="en-US" altLang="en-US" i="1" dirty="0"/>
            </a:br>
            <a:r>
              <a:rPr kumimoji="1" lang="en-US" altLang="en-US" i="1" dirty="0"/>
              <a:t>   	</a:t>
            </a:r>
            <a:r>
              <a:rPr kumimoji="1" lang="en-US" altLang="en-US" b="1" dirty="0"/>
              <a:t>where </a:t>
            </a:r>
            <a:r>
              <a:rPr kumimoji="1" lang="en-US" altLang="en-US" i="1" dirty="0" err="1"/>
              <a:t>depositor.account_number</a:t>
            </a:r>
            <a:r>
              <a:rPr kumimoji="1" lang="en-US" altLang="en-US" i="1" dirty="0"/>
              <a:t> =</a:t>
            </a:r>
          </a:p>
          <a:p>
            <a:pPr algn="l"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i="1" dirty="0"/>
              <a:t>		</a:t>
            </a:r>
            <a:r>
              <a:rPr kumimoji="1" lang="en-US" altLang="en-US" i="1" dirty="0" err="1"/>
              <a:t>account.account_number</a:t>
            </a:r>
            <a:r>
              <a:rPr kumimoji="1" lang="en-US" altLang="en-US" i="1" dirty="0"/>
              <a:t> </a:t>
            </a:r>
            <a:r>
              <a:rPr kumimoji="1" lang="en-US" altLang="en-US" dirty="0"/>
              <a:t>)</a:t>
            </a:r>
          </a:p>
          <a:p>
            <a:pPr algn="l"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i="1" dirty="0"/>
              <a:t>    	</a:t>
            </a:r>
            <a:r>
              <a:rPr kumimoji="1" lang="en-US" altLang="en-US" b="1" dirty="0"/>
              <a:t>union</a:t>
            </a:r>
            <a:br>
              <a:rPr kumimoji="1" lang="en-US" altLang="en-US" b="1" dirty="0"/>
            </a:br>
            <a:r>
              <a:rPr kumimoji="1" lang="en-US" altLang="en-US" b="1" dirty="0"/>
              <a:t>  	</a:t>
            </a:r>
            <a:r>
              <a:rPr kumimoji="1" lang="en-US" altLang="en-US" dirty="0"/>
              <a:t>(</a:t>
            </a:r>
            <a:r>
              <a:rPr kumimoji="1" lang="en-US" altLang="en-US" b="1" dirty="0"/>
              <a:t>select </a:t>
            </a:r>
            <a:r>
              <a:rPr kumimoji="1" lang="en-US" altLang="en-US" i="1" dirty="0" err="1"/>
              <a:t>branch_name</a:t>
            </a:r>
            <a:r>
              <a:rPr kumimoji="1" lang="en-US" altLang="en-US" i="1" dirty="0"/>
              <a:t>, </a:t>
            </a:r>
            <a:r>
              <a:rPr kumimoji="1" lang="en-US" altLang="en-US" i="1" dirty="0" err="1"/>
              <a:t>customer_name</a:t>
            </a:r>
            <a:br>
              <a:rPr kumimoji="1" lang="en-US" altLang="en-US" i="1" dirty="0"/>
            </a:br>
            <a:r>
              <a:rPr kumimoji="1" lang="en-US" altLang="en-US" i="1" dirty="0"/>
              <a:t>   	</a:t>
            </a:r>
            <a:r>
              <a:rPr kumimoji="1" lang="en-US" altLang="en-US" b="1" dirty="0"/>
              <a:t>from </a:t>
            </a:r>
            <a:r>
              <a:rPr kumimoji="1" lang="en-US" altLang="en-US" i="1" dirty="0"/>
              <a:t>borrower, loan</a:t>
            </a:r>
            <a:br>
              <a:rPr kumimoji="1" lang="en-US" altLang="en-US" i="1" dirty="0"/>
            </a:br>
            <a:r>
              <a:rPr kumimoji="1" lang="en-US" altLang="en-US" i="1" dirty="0"/>
              <a:t>   	</a:t>
            </a:r>
            <a:r>
              <a:rPr kumimoji="1" lang="en-US" altLang="en-US" b="1" dirty="0"/>
              <a:t>where </a:t>
            </a:r>
            <a:r>
              <a:rPr kumimoji="1" lang="en-US" altLang="en-US" i="1" dirty="0" err="1"/>
              <a:t>borrower.loan_number</a:t>
            </a:r>
            <a:r>
              <a:rPr kumimoji="1" lang="en-US" altLang="en-US" i="1" dirty="0"/>
              <a:t> = </a:t>
            </a:r>
            <a:r>
              <a:rPr kumimoji="1" lang="en-US" altLang="en-US" i="1" dirty="0" err="1"/>
              <a:t>loan.loan_number</a:t>
            </a:r>
            <a:r>
              <a:rPr kumimoji="1" lang="en-US" altLang="en-US" i="1" dirty="0"/>
              <a:t> </a:t>
            </a:r>
            <a:r>
              <a:rPr kumimoji="1" lang="en-US" altLang="en-US" dirty="0"/>
              <a:t>)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986087" y="5083968"/>
            <a:ext cx="44102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b="1" dirty="0"/>
              <a:t>select </a:t>
            </a:r>
            <a:r>
              <a:rPr kumimoji="1" lang="en-US" altLang="en-US" i="1" dirty="0" err="1"/>
              <a:t>customer_name</a:t>
            </a:r>
            <a:br>
              <a:rPr kumimoji="1" lang="en-US" altLang="en-US" i="1" dirty="0"/>
            </a:br>
            <a:r>
              <a:rPr kumimoji="1" lang="en-US" altLang="en-US" i="1" dirty="0"/>
              <a:t>	</a:t>
            </a:r>
            <a:r>
              <a:rPr kumimoji="1" lang="en-US" altLang="en-US" b="1" dirty="0"/>
              <a:t>from </a:t>
            </a:r>
            <a:r>
              <a:rPr kumimoji="1" lang="en-US" altLang="en-US" i="1" dirty="0" err="1"/>
              <a:t>all_customer</a:t>
            </a:r>
            <a:br>
              <a:rPr kumimoji="1" lang="en-US" altLang="en-US" i="1" dirty="0"/>
            </a:br>
            <a:r>
              <a:rPr kumimoji="1" lang="en-US" altLang="en-US" i="1" dirty="0"/>
              <a:t>	</a:t>
            </a:r>
            <a:r>
              <a:rPr kumimoji="1" lang="en-US" altLang="en-US" b="1" dirty="0"/>
              <a:t>where </a:t>
            </a:r>
            <a:r>
              <a:rPr kumimoji="1" lang="en-US" altLang="en-US" i="1" dirty="0" err="1"/>
              <a:t>branch_name</a:t>
            </a:r>
            <a:r>
              <a:rPr kumimoji="1" lang="en-US" altLang="en-US" i="1" dirty="0"/>
              <a:t> = </a:t>
            </a:r>
            <a:r>
              <a:rPr kumimoji="1" lang="en-US" altLang="en-US" dirty="0"/>
              <a:t>'</a:t>
            </a:r>
            <a:r>
              <a:rPr kumimoji="1" lang="en-US" altLang="en-US" dirty="0" err="1"/>
              <a:t>Perryridge</a:t>
            </a:r>
            <a:r>
              <a:rPr kumimoji="1" lang="en-US" altLang="en-US" dirty="0"/>
              <a:t>' 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 autoUpdateAnimBg="0"/>
      <p:bldP spid="20890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6850" y="314325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View Stability 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850" y="1152525"/>
            <a:ext cx="9715500" cy="5257800"/>
          </a:xfrm>
        </p:spPr>
        <p:txBody>
          <a:bodyPr/>
          <a:lstStyle/>
          <a:p>
            <a:pPr marL="1149350" lvl="4" indent="-519113">
              <a:buFontTx/>
              <a:buChar char="•"/>
            </a:pPr>
            <a:r>
              <a:rPr lang="en-US" altLang="en-US" sz="2800" dirty="0">
                <a:latin typeface="+mj-lt"/>
              </a:rPr>
              <a:t>A view does not actually store any data.  The data needed to support queries of a view are retrieved from the underlying database tables and displayed to a result table whenever a view is queried.  The result table is only stored temporarily.  </a:t>
            </a:r>
          </a:p>
          <a:p>
            <a:pPr marL="1149350" lvl="4" indent="-519113">
              <a:buFontTx/>
              <a:buChar char="•"/>
            </a:pPr>
            <a:r>
              <a:rPr lang="en-US" altLang="en-US" sz="2800" dirty="0">
                <a:latin typeface="+mj-lt"/>
              </a:rPr>
              <a:t>If a table that underlies a view is dropped, then the view is no longer valid.  Attempting to query an invalid view will produce an ORA-04063: view "VIEW_NAME" has errors error message. </a:t>
            </a:r>
          </a:p>
        </p:txBody>
      </p:sp>
    </p:spTree>
    <p:extLst>
      <p:ext uri="{BB962C8B-B14F-4D97-AF65-F5344CB8AC3E}">
        <p14:creationId xmlns:p14="http://schemas.microsoft.com/office/powerpoint/2010/main" val="205430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Uses of Views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0814" y="1506538"/>
            <a:ext cx="9366249" cy="4965700"/>
          </a:xfrm>
        </p:spPr>
        <p:txBody>
          <a:bodyPr>
            <a:normAutofit/>
          </a:bodyPr>
          <a:lstStyle/>
          <a:p>
            <a:pPr>
              <a:tabLst>
                <a:tab pos="3205163" algn="ctr"/>
              </a:tabLst>
            </a:pPr>
            <a:r>
              <a:rPr lang="en-US" altLang="en-US" dirty="0">
                <a:latin typeface="+mj-lt"/>
              </a:rPr>
              <a:t>Hiding some information from some users</a:t>
            </a:r>
          </a:p>
          <a:p>
            <a:pPr lvl="1">
              <a:tabLst>
                <a:tab pos="3205163" algn="ctr"/>
              </a:tabLst>
            </a:pPr>
            <a:r>
              <a:rPr lang="en-US" altLang="en-US" dirty="0">
                <a:latin typeface="+mj-lt"/>
              </a:rPr>
              <a:t>Consider a user who needs to know a customer’s name, loan number and branch name, but has no need to see the loan amount.  </a:t>
            </a:r>
          </a:p>
          <a:p>
            <a:pPr lvl="1">
              <a:tabLst>
                <a:tab pos="3205163" algn="ctr"/>
              </a:tabLst>
            </a:pPr>
            <a:r>
              <a:rPr lang="en-US" altLang="en-US" dirty="0">
                <a:latin typeface="+mj-lt"/>
              </a:rPr>
              <a:t>Define a view </a:t>
            </a:r>
            <a:br>
              <a:rPr lang="en-US" altLang="en-US" dirty="0">
                <a:latin typeface="+mj-lt"/>
                <a:sym typeface="Symbol" panose="05050102010706020507" pitchFamily="18" charset="2"/>
              </a:rPr>
            </a:br>
            <a:r>
              <a:rPr lang="en-US" altLang="en-US" dirty="0">
                <a:latin typeface="+mj-lt"/>
              </a:rPr>
              <a:t>            (</a:t>
            </a:r>
            <a:r>
              <a:rPr lang="en-US" altLang="en-US" b="1" dirty="0">
                <a:latin typeface="+mj-lt"/>
              </a:rPr>
              <a:t>create view </a:t>
            </a:r>
            <a:r>
              <a:rPr lang="en-US" altLang="en-US" i="1" dirty="0" err="1">
                <a:latin typeface="+mj-lt"/>
              </a:rPr>
              <a:t>cust_loan_data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b="1" dirty="0">
                <a:latin typeface="+mj-lt"/>
              </a:rPr>
              <a:t>as</a:t>
            </a:r>
            <a:br>
              <a:rPr lang="en-US" altLang="en-US" b="1" dirty="0">
                <a:latin typeface="+mj-lt"/>
              </a:rPr>
            </a:br>
            <a:r>
              <a:rPr lang="en-US" altLang="en-US" b="1" dirty="0">
                <a:latin typeface="+mj-lt"/>
              </a:rPr>
              <a:t>             select </a:t>
            </a:r>
            <a:r>
              <a:rPr lang="en-US" altLang="en-US" i="1" dirty="0" err="1">
                <a:latin typeface="+mj-lt"/>
              </a:rPr>
              <a:t>customer_name</a:t>
            </a:r>
            <a:r>
              <a:rPr lang="en-US" altLang="en-US" i="1" dirty="0">
                <a:latin typeface="+mj-lt"/>
              </a:rPr>
              <a:t>, </a:t>
            </a:r>
            <a:r>
              <a:rPr lang="en-US" altLang="en-US" i="1" dirty="0" err="1">
                <a:latin typeface="+mj-lt"/>
              </a:rPr>
              <a:t>borrower.loan_number</a:t>
            </a:r>
            <a:r>
              <a:rPr lang="en-US" altLang="en-US" i="1" dirty="0">
                <a:latin typeface="+mj-lt"/>
              </a:rPr>
              <a:t>, </a:t>
            </a:r>
            <a:r>
              <a:rPr lang="en-US" altLang="en-US" i="1" dirty="0" err="1">
                <a:latin typeface="+mj-lt"/>
              </a:rPr>
              <a:t>branch_name</a:t>
            </a:r>
            <a:br>
              <a:rPr lang="en-US" altLang="en-US" i="1" dirty="0">
                <a:latin typeface="+mj-lt"/>
              </a:rPr>
            </a:br>
            <a:r>
              <a:rPr lang="en-US" altLang="en-US" i="1" dirty="0">
                <a:latin typeface="+mj-lt"/>
              </a:rPr>
              <a:t>              </a:t>
            </a:r>
            <a:r>
              <a:rPr lang="en-US" altLang="en-US" b="1" dirty="0">
                <a:latin typeface="+mj-lt"/>
              </a:rPr>
              <a:t>from </a:t>
            </a:r>
            <a:r>
              <a:rPr lang="en-US" altLang="en-US" i="1" dirty="0">
                <a:latin typeface="+mj-lt"/>
              </a:rPr>
              <a:t>borrower, loan</a:t>
            </a:r>
            <a:br>
              <a:rPr lang="en-US" altLang="en-US" i="1" dirty="0">
                <a:latin typeface="+mj-lt"/>
              </a:rPr>
            </a:br>
            <a:r>
              <a:rPr lang="en-US" altLang="en-US" i="1" dirty="0">
                <a:latin typeface="+mj-lt"/>
              </a:rPr>
              <a:t>              </a:t>
            </a:r>
            <a:r>
              <a:rPr lang="en-US" altLang="en-US" b="1" dirty="0">
                <a:latin typeface="+mj-lt"/>
              </a:rPr>
              <a:t>where </a:t>
            </a:r>
            <a:r>
              <a:rPr lang="en-US" altLang="en-US" i="1" dirty="0" err="1">
                <a:latin typeface="+mj-lt"/>
              </a:rPr>
              <a:t>borrower.loan_number</a:t>
            </a:r>
            <a:r>
              <a:rPr lang="en-US" altLang="en-US" i="1" dirty="0">
                <a:latin typeface="+mj-lt"/>
              </a:rPr>
              <a:t> = </a:t>
            </a:r>
            <a:r>
              <a:rPr lang="en-US" altLang="en-US" i="1" dirty="0" err="1">
                <a:latin typeface="+mj-lt"/>
              </a:rPr>
              <a:t>loan.loan_number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)</a:t>
            </a:r>
          </a:p>
          <a:p>
            <a:pPr lvl="1">
              <a:spcBef>
                <a:spcPct val="0"/>
              </a:spcBef>
              <a:tabLst>
                <a:tab pos="3205163" algn="ctr"/>
              </a:tabLst>
            </a:pPr>
            <a:r>
              <a:rPr kumimoji="0" lang="en-US" altLang="en-US" dirty="0">
                <a:latin typeface="+mj-lt"/>
              </a:rPr>
              <a:t>Grant the user permission to read </a:t>
            </a:r>
            <a:r>
              <a:rPr kumimoji="0" lang="en-US" altLang="en-US" i="1" dirty="0" err="1">
                <a:latin typeface="+mj-lt"/>
              </a:rPr>
              <a:t>cust_loan_data</a:t>
            </a:r>
            <a:r>
              <a:rPr kumimoji="0" lang="en-US" altLang="en-US" i="1" dirty="0">
                <a:latin typeface="+mj-lt"/>
              </a:rPr>
              <a:t>, </a:t>
            </a:r>
            <a:r>
              <a:rPr kumimoji="0" lang="en-US" altLang="en-US" dirty="0">
                <a:latin typeface="+mj-lt"/>
              </a:rPr>
              <a:t>but not </a:t>
            </a:r>
            <a:r>
              <a:rPr kumimoji="0" lang="en-US" altLang="en-US" i="1" dirty="0">
                <a:latin typeface="+mj-lt"/>
              </a:rPr>
              <a:t>borrower or loan</a:t>
            </a:r>
            <a:endParaRPr lang="en-US" altLang="en-US" dirty="0">
              <a:latin typeface="+mj-lt"/>
            </a:endParaRPr>
          </a:p>
          <a:p>
            <a:pPr>
              <a:tabLst>
                <a:tab pos="3205163" algn="ctr"/>
              </a:tabLst>
            </a:pPr>
            <a:r>
              <a:rPr lang="en-US" altLang="en-US" dirty="0">
                <a:latin typeface="+mj-lt"/>
              </a:rPr>
              <a:t>Predefined queries to make writing of other queries easier</a:t>
            </a:r>
          </a:p>
          <a:p>
            <a:pPr lvl="1">
              <a:tabLst>
                <a:tab pos="3205163" algn="ctr"/>
              </a:tabLst>
            </a:pPr>
            <a:r>
              <a:rPr lang="en-US" altLang="en-US" dirty="0">
                <a:latin typeface="+mj-lt"/>
              </a:rPr>
              <a:t>Common example: Aggregate queries used for statistical analysis of data</a:t>
            </a:r>
          </a:p>
          <a:p>
            <a:pPr lvl="1">
              <a:tabLst>
                <a:tab pos="3205163" algn="ctr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614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Processing of Views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When a view is created</a:t>
            </a:r>
          </a:p>
          <a:p>
            <a:pPr lvl="1"/>
            <a:r>
              <a:rPr lang="en-US" altLang="en-US" dirty="0">
                <a:latin typeface="+mj-lt"/>
              </a:rPr>
              <a:t>the query expression is stored in  the database along with the view name</a:t>
            </a:r>
          </a:p>
          <a:p>
            <a:pPr lvl="1"/>
            <a:r>
              <a:rPr lang="en-US" altLang="en-US" dirty="0">
                <a:latin typeface="+mj-lt"/>
              </a:rPr>
              <a:t>the expression is substituted into any query using the view</a:t>
            </a:r>
          </a:p>
          <a:p>
            <a:r>
              <a:rPr lang="en-US" altLang="en-US" dirty="0">
                <a:latin typeface="+mj-lt"/>
              </a:rPr>
              <a:t>Views definitions containing views</a:t>
            </a:r>
          </a:p>
          <a:p>
            <a:pPr lvl="1"/>
            <a:r>
              <a:rPr lang="en-US" altLang="en-US" dirty="0">
                <a:latin typeface="+mj-lt"/>
              </a:rPr>
              <a:t>One view may be used in the expression defining another view </a:t>
            </a:r>
          </a:p>
          <a:p>
            <a:pPr lvl="1"/>
            <a:r>
              <a:rPr lang="en-US" altLang="en-US" dirty="0">
                <a:latin typeface="+mj-lt"/>
              </a:rPr>
              <a:t>A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 is said to </a:t>
            </a:r>
            <a:r>
              <a:rPr lang="en-US" altLang="en-US" i="1" dirty="0">
                <a:solidFill>
                  <a:schemeClr val="tx2"/>
                </a:solidFill>
                <a:latin typeface="+mj-lt"/>
              </a:rPr>
              <a:t>depend directly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on a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i="1" baseline="-25000" dirty="0">
                <a:latin typeface="+mj-lt"/>
              </a:rPr>
              <a:t>2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 if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2</a:t>
            </a:r>
            <a:r>
              <a:rPr lang="en-US" altLang="en-US" dirty="0">
                <a:latin typeface="+mj-lt"/>
              </a:rPr>
              <a:t> is used in the expression defining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1</a:t>
            </a:r>
            <a:endParaRPr lang="en-US" altLang="en-US" sz="1900" dirty="0">
              <a:latin typeface="+mj-lt"/>
            </a:endParaRPr>
          </a:p>
          <a:p>
            <a:pPr lvl="1"/>
            <a:r>
              <a:rPr lang="en-US" altLang="en-US" dirty="0">
                <a:latin typeface="+mj-lt"/>
              </a:rPr>
              <a:t>A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 is said to </a:t>
            </a:r>
            <a:r>
              <a:rPr lang="en-US" altLang="en-US" i="1" dirty="0">
                <a:solidFill>
                  <a:schemeClr val="tx2"/>
                </a:solidFill>
                <a:latin typeface="+mj-lt"/>
              </a:rPr>
              <a:t>depend on</a:t>
            </a:r>
            <a:r>
              <a:rPr lang="en-US" altLang="en-US" dirty="0">
                <a:latin typeface="+mj-lt"/>
              </a:rPr>
              <a:t>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i="1" baseline="-25000" dirty="0">
                <a:latin typeface="+mj-lt"/>
              </a:rPr>
              <a:t>2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if either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baseline="-25000" dirty="0">
                <a:latin typeface="+mj-lt"/>
              </a:rPr>
              <a:t>1 </a:t>
            </a:r>
            <a:r>
              <a:rPr lang="en-US" altLang="en-US" dirty="0">
                <a:latin typeface="+mj-lt"/>
              </a:rPr>
              <a:t>depends directly to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2 </a:t>
            </a:r>
            <a:r>
              <a:rPr lang="en-US" altLang="en-US" sz="1900" dirty="0">
                <a:latin typeface="+mj-lt"/>
              </a:rPr>
              <a:t> or there is a path of dependencies from </a:t>
            </a:r>
            <a:r>
              <a:rPr lang="en-US" altLang="en-US" sz="1900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1</a:t>
            </a:r>
            <a:r>
              <a:rPr lang="en-US" altLang="en-US" sz="1900" dirty="0">
                <a:latin typeface="+mj-lt"/>
              </a:rPr>
              <a:t> to </a:t>
            </a:r>
            <a:r>
              <a:rPr lang="en-US" altLang="en-US" sz="1900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2</a:t>
            </a:r>
            <a:r>
              <a:rPr lang="en-US" altLang="en-US" sz="1900" dirty="0">
                <a:latin typeface="+mj-lt"/>
              </a:rPr>
              <a:t> </a:t>
            </a:r>
          </a:p>
          <a:p>
            <a:pPr lvl="1"/>
            <a:r>
              <a:rPr lang="en-US" altLang="en-US" dirty="0">
                <a:latin typeface="+mj-lt"/>
              </a:rPr>
              <a:t>A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dirty="0">
                <a:latin typeface="+mj-lt"/>
              </a:rPr>
              <a:t> is said to be </a:t>
            </a:r>
            <a:r>
              <a:rPr lang="en-US" altLang="en-US" i="1" dirty="0">
                <a:solidFill>
                  <a:schemeClr val="tx2"/>
                </a:solidFill>
                <a:latin typeface="+mj-lt"/>
              </a:rPr>
              <a:t>recursive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 if it depends on itself.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369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2" y="21431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View Expansion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39875"/>
            <a:ext cx="10515600" cy="4351338"/>
          </a:xfrm>
        </p:spPr>
        <p:txBody>
          <a:bodyPr>
            <a:noAutofit/>
          </a:bodyPr>
          <a:lstStyle/>
          <a:p>
            <a:pPr>
              <a:tabLst>
                <a:tab pos="681038" algn="l"/>
              </a:tabLst>
            </a:pPr>
            <a:r>
              <a:rPr lang="en-US" altLang="en-US" dirty="0">
                <a:latin typeface="+mj-lt"/>
              </a:rPr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dirty="0">
                <a:latin typeface="+mj-lt"/>
              </a:rPr>
              <a:t>Let view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 be defined by an expression 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dirty="0">
                <a:latin typeface="+mj-lt"/>
              </a:rPr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dirty="0">
                <a:latin typeface="+mj-lt"/>
              </a:rPr>
              <a:t>		</a:t>
            </a:r>
            <a:r>
              <a:rPr lang="en-US" altLang="en-US" b="1" dirty="0">
                <a:latin typeface="+mj-lt"/>
              </a:rPr>
              <a:t>repeat</a:t>
            </a:r>
            <a:br>
              <a:rPr lang="en-US" altLang="en-US" b="1" dirty="0">
                <a:latin typeface="+mj-lt"/>
              </a:rPr>
            </a:br>
            <a:r>
              <a:rPr lang="en-US" altLang="en-US" b="1" dirty="0">
                <a:latin typeface="+mj-lt"/>
              </a:rPr>
              <a:t>		</a:t>
            </a:r>
            <a:r>
              <a:rPr lang="en-US" altLang="en-US" dirty="0">
                <a:latin typeface="+mj-lt"/>
              </a:rPr>
              <a:t>Find any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i="1" baseline="-25000" dirty="0">
                <a:latin typeface="+mj-lt"/>
              </a:rPr>
              <a:t>i</a:t>
            </a:r>
            <a:r>
              <a:rPr lang="en-US" altLang="en-US" dirty="0">
                <a:latin typeface="+mj-lt"/>
              </a:rPr>
              <a:t> in 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baseline="-25000" dirty="0">
                <a:latin typeface="+mj-lt"/>
              </a:rPr>
              <a:t>1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		Replace the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i="1" baseline="-25000" dirty="0">
                <a:latin typeface="+mj-lt"/>
              </a:rPr>
              <a:t>i</a:t>
            </a:r>
            <a:r>
              <a:rPr lang="en-US" altLang="en-US" dirty="0">
                <a:latin typeface="+mj-lt"/>
              </a:rPr>
              <a:t> by the expression defining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i="1" baseline="-25000" dirty="0">
                <a:latin typeface="+mj-lt"/>
              </a:rPr>
              <a:t>i</a:t>
            </a:r>
            <a:r>
              <a:rPr lang="en-US" altLang="en-US" dirty="0">
                <a:latin typeface="+mj-lt"/>
              </a:rPr>
              <a:t> 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	</a:t>
            </a:r>
            <a:r>
              <a:rPr lang="en-US" altLang="en-US" b="1" dirty="0">
                <a:latin typeface="+mj-lt"/>
              </a:rPr>
              <a:t>until</a:t>
            </a:r>
            <a:r>
              <a:rPr lang="en-US" altLang="en-US" dirty="0">
                <a:latin typeface="+mj-lt"/>
              </a:rPr>
              <a:t> no more view relations are present in </a:t>
            </a:r>
            <a:r>
              <a:rPr lang="en-US" altLang="en-US" i="1" dirty="0">
                <a:latin typeface="+mj-lt"/>
              </a:rPr>
              <a:t>e</a:t>
            </a:r>
            <a:r>
              <a:rPr lang="en-US" altLang="en-US" baseline="-25000" dirty="0">
                <a:latin typeface="+mj-lt"/>
              </a:rPr>
              <a:t>1</a:t>
            </a:r>
            <a:endParaRPr lang="en-US" altLang="en-US" dirty="0">
              <a:latin typeface="+mj-lt"/>
            </a:endParaRPr>
          </a:p>
          <a:p>
            <a:pPr>
              <a:tabLst>
                <a:tab pos="681038" algn="l"/>
              </a:tabLst>
            </a:pPr>
            <a:r>
              <a:rPr lang="en-US" altLang="en-US" dirty="0">
                <a:latin typeface="+mj-lt"/>
              </a:rPr>
              <a:t>As long as the view definitions are not recursive, this loop will terminate</a:t>
            </a:r>
          </a:p>
        </p:txBody>
      </p:sp>
    </p:spTree>
    <p:extLst>
      <p:ext uri="{BB962C8B-B14F-4D97-AF65-F5344CB8AC3E}">
        <p14:creationId xmlns:p14="http://schemas.microsoft.com/office/powerpoint/2010/main" val="363117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With Clause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0863" y="1449389"/>
            <a:ext cx="7661275" cy="4903787"/>
          </a:xfrm>
        </p:spPr>
        <p:txBody>
          <a:bodyPr/>
          <a:lstStyle/>
          <a:p>
            <a:r>
              <a:rPr lang="en-US" altLang="en-US" dirty="0">
                <a:latin typeface="+mj-lt"/>
              </a:rPr>
              <a:t>The </a:t>
            </a:r>
            <a:r>
              <a:rPr lang="en-US" altLang="en-US" b="1" dirty="0">
                <a:solidFill>
                  <a:schemeClr val="tx2"/>
                </a:solidFill>
                <a:latin typeface="+mj-lt"/>
              </a:rPr>
              <a:t>with</a:t>
            </a:r>
            <a:r>
              <a:rPr lang="en-US" altLang="en-US" dirty="0">
                <a:latin typeface="+mj-lt"/>
              </a:rPr>
              <a:t> clause provides a way of defining a temporary view whose definition is available only to the query in which the </a:t>
            </a:r>
            <a:r>
              <a:rPr lang="en-US" altLang="en-US" b="1" dirty="0">
                <a:latin typeface="+mj-lt"/>
              </a:rPr>
              <a:t>with</a:t>
            </a:r>
            <a:r>
              <a:rPr lang="en-US" alt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clause occurs. </a:t>
            </a:r>
          </a:p>
          <a:p>
            <a:r>
              <a:rPr lang="en-US" altLang="en-US" dirty="0">
                <a:latin typeface="+mj-lt"/>
              </a:rPr>
              <a:t>Find all accounts with the maximum balance </a:t>
            </a:r>
            <a:br>
              <a:rPr lang="en-US" altLang="en-US" dirty="0">
                <a:latin typeface="+mj-lt"/>
              </a:rPr>
            </a:br>
            <a:br>
              <a:rPr lang="en-US" altLang="en-US" b="1" dirty="0">
                <a:latin typeface="+mj-lt"/>
              </a:rPr>
            </a:b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with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max_balance</a:t>
            </a:r>
            <a:r>
              <a:rPr lang="en-US" alt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balance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b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account_number</a:t>
            </a:r>
            <a:br>
              <a:rPr lang="en-US" altLang="en-US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account, </a:t>
            </a:r>
            <a:r>
              <a:rPr lang="en-US" alt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max_balance</a:t>
            </a:r>
            <a:br>
              <a:rPr lang="en-US" altLang="en-US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account.balance</a:t>
            </a:r>
            <a:r>
              <a:rPr lang="en-US" alt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max_balance.value</a:t>
            </a:r>
            <a:endParaRPr lang="en-US" alt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4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5820</TotalTime>
  <Words>1402</Words>
  <Application>Microsoft Macintosh PowerPoint</Application>
  <PresentationFormat>Widescreen</PresentationFormat>
  <Paragraphs>240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Monotype Sorts</vt:lpstr>
      <vt:lpstr>Times New Roman</vt:lpstr>
      <vt:lpstr>Wingdings</vt:lpstr>
      <vt:lpstr>Office Theme</vt:lpstr>
      <vt:lpstr>INFO 6210  Data Management and Database Design</vt:lpstr>
      <vt:lpstr>Topics</vt:lpstr>
      <vt:lpstr>View Definition</vt:lpstr>
      <vt:lpstr>Example Queries</vt:lpstr>
      <vt:lpstr>View Stability </vt:lpstr>
      <vt:lpstr>Uses of Views</vt:lpstr>
      <vt:lpstr>Processing of Views</vt:lpstr>
      <vt:lpstr>View Expansion</vt:lpstr>
      <vt:lpstr>With Clause</vt:lpstr>
      <vt:lpstr>Defining Views</vt:lpstr>
      <vt:lpstr>Updating Views</vt:lpstr>
      <vt:lpstr>Non-Updatable Views</vt:lpstr>
      <vt:lpstr> Updateable Views</vt:lpstr>
      <vt:lpstr>Drop View</vt:lpstr>
      <vt:lpstr>Synonyms</vt:lpstr>
      <vt:lpstr>PowerPoint Presentation</vt:lpstr>
      <vt:lpstr>PowerPoint Presentation</vt:lpstr>
      <vt:lpstr>Synonyms</vt:lpstr>
      <vt:lpstr>Dropping Synonyms</vt:lpstr>
      <vt:lpstr>Renaming Synonyms</vt:lpstr>
      <vt:lpstr>Renaming Synonyms</vt:lpstr>
      <vt:lpstr>Sequences</vt:lpstr>
      <vt:lpstr>Creating Sequences</vt:lpstr>
      <vt:lpstr>Sequences Example</vt:lpstr>
      <vt:lpstr>Accessing Sequence Values </vt:lpstr>
      <vt:lpstr>Accessing Sequence Values </vt:lpstr>
      <vt:lpstr>Accessing Sequence Values </vt:lpstr>
      <vt:lpstr>Accessing Sequence Values </vt:lpstr>
      <vt:lpstr>Dropping a Sequence</vt:lpstr>
      <vt:lpstr>Null Values</vt:lpstr>
      <vt:lpstr>Null Values and Three Valued Logic</vt:lpstr>
      <vt:lpstr>Null Values and Aggregates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476</cp:revision>
  <dcterms:created xsi:type="dcterms:W3CDTF">2013-09-03T20:38:17Z</dcterms:created>
  <dcterms:modified xsi:type="dcterms:W3CDTF">2019-02-01T04:26:15Z</dcterms:modified>
</cp:coreProperties>
</file>