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7" r:id="rId2"/>
    <p:sldId id="295" r:id="rId3"/>
    <p:sldId id="258" r:id="rId4"/>
    <p:sldId id="259" r:id="rId5"/>
    <p:sldId id="297" r:id="rId6"/>
    <p:sldId id="296" r:id="rId7"/>
    <p:sldId id="298" r:id="rId8"/>
    <p:sldId id="299" r:id="rId9"/>
    <p:sldId id="300" r:id="rId10"/>
    <p:sldId id="301" r:id="rId11"/>
    <p:sldId id="263" r:id="rId12"/>
    <p:sldId id="302" r:id="rId13"/>
    <p:sldId id="303" r:id="rId14"/>
    <p:sldId id="304" r:id="rId15"/>
    <p:sldId id="310" r:id="rId16"/>
    <p:sldId id="305" r:id="rId17"/>
    <p:sldId id="306" r:id="rId18"/>
    <p:sldId id="307" r:id="rId19"/>
    <p:sldId id="309" r:id="rId20"/>
    <p:sldId id="308" r:id="rId21"/>
    <p:sldId id="311" r:id="rId22"/>
  </p:sldIdLst>
  <p:sldSz cx="9144000" cy="5143500" type="screen16x9"/>
  <p:notesSz cx="6858000" cy="9144000"/>
  <p:embeddedFontLst>
    <p:embeddedFont>
      <p:font typeface="Aharoni" panose="02010803020104030203" pitchFamily="2" charset="-79"/>
      <p:bold r:id="rId24"/>
    </p:embeddedFont>
    <p:embeddedFont>
      <p:font typeface="Titillium Web" panose="00000500000000000000" pitchFamily="2" charset="0"/>
      <p:regular r:id="rId25"/>
      <p:bold r:id="rId26"/>
      <p:italic r:id="rId27"/>
      <p:boldItalic r:id="rId28"/>
    </p:embeddedFont>
    <p:embeddedFont>
      <p:font typeface="Titillium Web Light" panose="000004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64BC3C-BEE7-4279-9CEC-3E7FBA49EFAB}" type="doc">
      <dgm:prSet loTypeId="urn:microsoft.com/office/officeart/2005/8/layout/chevron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68995CF-2F65-49CA-A562-76B5313A7491}">
      <dgm:prSet/>
      <dgm:spPr/>
      <dgm:t>
        <a:bodyPr/>
        <a:lstStyle/>
        <a:p>
          <a:r>
            <a:rPr lang="en-US" b="0" i="0" dirty="0"/>
            <a:t>Traditional machine learning based </a:t>
          </a:r>
          <a:endParaRPr lang="en-IN" dirty="0"/>
        </a:p>
      </dgm:t>
    </dgm:pt>
    <dgm:pt modelId="{DB610517-E6C1-4E37-9C7A-D63D9EB9A13E}" type="parTrans" cxnId="{AFB1C758-C616-4457-A51C-3447BF5747B7}">
      <dgm:prSet/>
      <dgm:spPr/>
      <dgm:t>
        <a:bodyPr/>
        <a:lstStyle/>
        <a:p>
          <a:endParaRPr lang="en-IN"/>
        </a:p>
      </dgm:t>
    </dgm:pt>
    <dgm:pt modelId="{1EF68FD2-3666-4C51-835F-399DBA4AD8CB}" type="sibTrans" cxnId="{AFB1C758-C616-4457-A51C-3447BF5747B7}">
      <dgm:prSet/>
      <dgm:spPr/>
      <dgm:t>
        <a:bodyPr/>
        <a:lstStyle/>
        <a:p>
          <a:endParaRPr lang="en-IN"/>
        </a:p>
      </dgm:t>
    </dgm:pt>
    <dgm:pt modelId="{15DA8ADD-7C6E-46D5-AC78-73B2A067984B}">
      <dgm:prSet/>
      <dgm:spPr/>
      <dgm:t>
        <a:bodyPr/>
        <a:lstStyle/>
        <a:p>
          <a:r>
            <a:rPr lang="en-IN" dirty="0"/>
            <a:t>Deep machine learning based</a:t>
          </a:r>
        </a:p>
      </dgm:t>
    </dgm:pt>
    <dgm:pt modelId="{480C7CAC-32BD-4660-ADF6-CC9185C1DDDA}" type="parTrans" cxnId="{FBD6CA69-9037-41F6-B113-BE73275D27C6}">
      <dgm:prSet/>
      <dgm:spPr/>
      <dgm:t>
        <a:bodyPr/>
        <a:lstStyle/>
        <a:p>
          <a:endParaRPr lang="en-IN"/>
        </a:p>
      </dgm:t>
    </dgm:pt>
    <dgm:pt modelId="{196D2FF8-3284-4DA3-BC80-73A18FC96B60}" type="sibTrans" cxnId="{FBD6CA69-9037-41F6-B113-BE73275D27C6}">
      <dgm:prSet/>
      <dgm:spPr/>
      <dgm:t>
        <a:bodyPr/>
        <a:lstStyle/>
        <a:p>
          <a:endParaRPr lang="en-IN"/>
        </a:p>
      </dgm:t>
    </dgm:pt>
    <dgm:pt modelId="{60BC83FA-1B02-458E-8627-5B5E84604D8A}">
      <dgm:prSet/>
      <dgm:spPr/>
      <dgm:t>
        <a:bodyPr/>
        <a:lstStyle/>
        <a:p>
          <a:pPr>
            <a:buSzPts val="2400"/>
            <a:buFont typeface="Arial" panose="020B0604020202020204" pitchFamily="34" charset="0"/>
            <a:buNone/>
          </a:pPr>
          <a:r>
            <a:rPr lang="en-US" dirty="0">
              <a:latin typeface="Titillium Web Light" panose="00000400000000000000" pitchFamily="2" charset="0"/>
            </a:rPr>
            <a:t>  Features are extracted from input data. They are then passed to a classifier such as Support Vector Machines (SVM) in order to classify an object.</a:t>
          </a:r>
          <a:endParaRPr lang="en-IN" dirty="0">
            <a:latin typeface="Titillium Web Light" panose="00000400000000000000" pitchFamily="2" charset="0"/>
          </a:endParaRPr>
        </a:p>
      </dgm:t>
    </dgm:pt>
    <dgm:pt modelId="{9A0E2D5E-1B61-427C-97DF-3C46313D9FE9}" type="parTrans" cxnId="{A121B003-B6D2-4279-91D0-C1198C59B17D}">
      <dgm:prSet/>
      <dgm:spPr/>
      <dgm:t>
        <a:bodyPr/>
        <a:lstStyle/>
        <a:p>
          <a:endParaRPr lang="en-IN"/>
        </a:p>
      </dgm:t>
    </dgm:pt>
    <dgm:pt modelId="{0885D9C3-BBA5-4A21-B3C5-4A18743F0F6F}" type="sibTrans" cxnId="{A121B003-B6D2-4279-91D0-C1198C59B17D}">
      <dgm:prSet/>
      <dgm:spPr/>
      <dgm:t>
        <a:bodyPr/>
        <a:lstStyle/>
        <a:p>
          <a:endParaRPr lang="en-IN"/>
        </a:p>
      </dgm:t>
    </dgm:pt>
    <dgm:pt modelId="{A6723133-3DFB-427A-A4AA-F4E7F58B2331}">
      <dgm:prSet/>
      <dgm:spPr/>
      <dgm:t>
        <a:bodyPr/>
        <a:lstStyle/>
        <a:p>
          <a:r>
            <a:rPr lang="en-US" dirty="0">
              <a:latin typeface="Titillium Web Light" panose="00000400000000000000" pitchFamily="2" charset="0"/>
            </a:rPr>
            <a:t>Features are learned automatically from training data and they can handle a large and diverse set of images and videos.</a:t>
          </a:r>
          <a:endParaRPr lang="en-IN" dirty="0">
            <a:latin typeface="Titillium Web Light" panose="00000400000000000000" pitchFamily="2" charset="0"/>
          </a:endParaRPr>
        </a:p>
      </dgm:t>
    </dgm:pt>
    <dgm:pt modelId="{D7CE145F-13B1-4102-8D9E-2D080374568D}" type="parTrans" cxnId="{2F617DA8-4533-45C0-A959-FEB9A268A6BD}">
      <dgm:prSet/>
      <dgm:spPr/>
      <dgm:t>
        <a:bodyPr/>
        <a:lstStyle/>
        <a:p>
          <a:endParaRPr lang="en-IN"/>
        </a:p>
      </dgm:t>
    </dgm:pt>
    <dgm:pt modelId="{D91F2C19-7B05-4D7A-B7D4-B94ECE042436}" type="sibTrans" cxnId="{2F617DA8-4533-45C0-A959-FEB9A268A6BD}">
      <dgm:prSet/>
      <dgm:spPr/>
      <dgm:t>
        <a:bodyPr/>
        <a:lstStyle/>
        <a:p>
          <a:endParaRPr lang="en-IN"/>
        </a:p>
      </dgm:t>
    </dgm:pt>
    <dgm:pt modelId="{9C6A0E6F-338F-44B0-BAFB-DEF6361193F2}" type="pres">
      <dgm:prSet presAssocID="{5064BC3C-BEE7-4279-9CEC-3E7FBA49EFAB}" presName="linearFlow" presStyleCnt="0">
        <dgm:presLayoutVars>
          <dgm:dir/>
          <dgm:animLvl val="lvl"/>
          <dgm:resizeHandles val="exact"/>
        </dgm:presLayoutVars>
      </dgm:prSet>
      <dgm:spPr/>
    </dgm:pt>
    <dgm:pt modelId="{7063BF7B-5BE2-4B8A-8E74-EB2C7B0AFBB8}" type="pres">
      <dgm:prSet presAssocID="{168995CF-2F65-49CA-A562-76B5313A7491}" presName="composite" presStyleCnt="0"/>
      <dgm:spPr/>
    </dgm:pt>
    <dgm:pt modelId="{C2692E9C-E608-42D2-8D56-0FAF8E8E3B24}" type="pres">
      <dgm:prSet presAssocID="{168995CF-2F65-49CA-A562-76B5313A7491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6391F362-833D-456A-B62D-0EA6E7593955}" type="pres">
      <dgm:prSet presAssocID="{168995CF-2F65-49CA-A562-76B5313A7491}" presName="descendantText" presStyleLbl="alignAcc1" presStyleIdx="0" presStyleCnt="2">
        <dgm:presLayoutVars>
          <dgm:bulletEnabled val="1"/>
        </dgm:presLayoutVars>
      </dgm:prSet>
      <dgm:spPr/>
    </dgm:pt>
    <dgm:pt modelId="{5EC37699-39ED-49F7-83EA-87423578EC34}" type="pres">
      <dgm:prSet presAssocID="{1EF68FD2-3666-4C51-835F-399DBA4AD8CB}" presName="sp" presStyleCnt="0"/>
      <dgm:spPr/>
    </dgm:pt>
    <dgm:pt modelId="{4F982EC5-1643-4CBB-85F0-465B58D57201}" type="pres">
      <dgm:prSet presAssocID="{15DA8ADD-7C6E-46D5-AC78-73B2A067984B}" presName="composite" presStyleCnt="0"/>
      <dgm:spPr/>
    </dgm:pt>
    <dgm:pt modelId="{134B3F18-2E61-4F48-B65B-666556F2C1C9}" type="pres">
      <dgm:prSet presAssocID="{15DA8ADD-7C6E-46D5-AC78-73B2A067984B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676AED30-6283-48E6-9BE7-29E3B7A52253}" type="pres">
      <dgm:prSet presAssocID="{15DA8ADD-7C6E-46D5-AC78-73B2A067984B}" presName="descendantText" presStyleLbl="alignAcc1" presStyleIdx="1" presStyleCnt="2" custAng="0">
        <dgm:presLayoutVars>
          <dgm:bulletEnabled val="1"/>
        </dgm:presLayoutVars>
      </dgm:prSet>
      <dgm:spPr/>
    </dgm:pt>
  </dgm:ptLst>
  <dgm:cxnLst>
    <dgm:cxn modelId="{A121B003-B6D2-4279-91D0-C1198C59B17D}" srcId="{168995CF-2F65-49CA-A562-76B5313A7491}" destId="{60BC83FA-1B02-458E-8627-5B5E84604D8A}" srcOrd="0" destOrd="0" parTransId="{9A0E2D5E-1B61-427C-97DF-3C46313D9FE9}" sibTransId="{0885D9C3-BBA5-4A21-B3C5-4A18743F0F6F}"/>
    <dgm:cxn modelId="{4C905D5C-C3A0-4DA6-A1B9-4B1E05BE7C18}" type="presOf" srcId="{168995CF-2F65-49CA-A562-76B5313A7491}" destId="{C2692E9C-E608-42D2-8D56-0FAF8E8E3B24}" srcOrd="0" destOrd="0" presId="urn:microsoft.com/office/officeart/2005/8/layout/chevron2"/>
    <dgm:cxn modelId="{FBD6CA69-9037-41F6-B113-BE73275D27C6}" srcId="{5064BC3C-BEE7-4279-9CEC-3E7FBA49EFAB}" destId="{15DA8ADD-7C6E-46D5-AC78-73B2A067984B}" srcOrd="1" destOrd="0" parTransId="{480C7CAC-32BD-4660-ADF6-CC9185C1DDDA}" sibTransId="{196D2FF8-3284-4DA3-BC80-73A18FC96B60}"/>
    <dgm:cxn modelId="{AFB1C758-C616-4457-A51C-3447BF5747B7}" srcId="{5064BC3C-BEE7-4279-9CEC-3E7FBA49EFAB}" destId="{168995CF-2F65-49CA-A562-76B5313A7491}" srcOrd="0" destOrd="0" parTransId="{DB610517-E6C1-4E37-9C7A-D63D9EB9A13E}" sibTransId="{1EF68FD2-3666-4C51-835F-399DBA4AD8CB}"/>
    <dgm:cxn modelId="{55A842A3-E42E-4C75-B1D5-FE8373FF96B1}" type="presOf" srcId="{60BC83FA-1B02-458E-8627-5B5E84604D8A}" destId="{6391F362-833D-456A-B62D-0EA6E7593955}" srcOrd="0" destOrd="0" presId="urn:microsoft.com/office/officeart/2005/8/layout/chevron2"/>
    <dgm:cxn modelId="{2F617DA8-4533-45C0-A959-FEB9A268A6BD}" srcId="{15DA8ADD-7C6E-46D5-AC78-73B2A067984B}" destId="{A6723133-3DFB-427A-A4AA-F4E7F58B2331}" srcOrd="0" destOrd="0" parTransId="{D7CE145F-13B1-4102-8D9E-2D080374568D}" sibTransId="{D91F2C19-7B05-4D7A-B7D4-B94ECE042436}"/>
    <dgm:cxn modelId="{4B7179AF-EBA4-4107-BCC7-DD5798086CBE}" type="presOf" srcId="{15DA8ADD-7C6E-46D5-AC78-73B2A067984B}" destId="{134B3F18-2E61-4F48-B65B-666556F2C1C9}" srcOrd="0" destOrd="0" presId="urn:microsoft.com/office/officeart/2005/8/layout/chevron2"/>
    <dgm:cxn modelId="{9F54C0BA-F25A-4277-BE3A-2F3B0D66679A}" type="presOf" srcId="{A6723133-3DFB-427A-A4AA-F4E7F58B2331}" destId="{676AED30-6283-48E6-9BE7-29E3B7A52253}" srcOrd="0" destOrd="0" presId="urn:microsoft.com/office/officeart/2005/8/layout/chevron2"/>
    <dgm:cxn modelId="{883CF8C7-64C8-4012-879D-4195C6CD7AD0}" type="presOf" srcId="{5064BC3C-BEE7-4279-9CEC-3E7FBA49EFAB}" destId="{9C6A0E6F-338F-44B0-BAFB-DEF6361193F2}" srcOrd="0" destOrd="0" presId="urn:microsoft.com/office/officeart/2005/8/layout/chevron2"/>
    <dgm:cxn modelId="{D4DBC89E-3509-49F9-85F9-07602BC917AF}" type="presParOf" srcId="{9C6A0E6F-338F-44B0-BAFB-DEF6361193F2}" destId="{7063BF7B-5BE2-4B8A-8E74-EB2C7B0AFBB8}" srcOrd="0" destOrd="0" presId="urn:microsoft.com/office/officeart/2005/8/layout/chevron2"/>
    <dgm:cxn modelId="{D0B04753-7A34-4F9A-804D-D87462EBE38B}" type="presParOf" srcId="{7063BF7B-5BE2-4B8A-8E74-EB2C7B0AFBB8}" destId="{C2692E9C-E608-42D2-8D56-0FAF8E8E3B24}" srcOrd="0" destOrd="0" presId="urn:microsoft.com/office/officeart/2005/8/layout/chevron2"/>
    <dgm:cxn modelId="{2E4986A1-AA3E-4845-8D96-73BC57E86503}" type="presParOf" srcId="{7063BF7B-5BE2-4B8A-8E74-EB2C7B0AFBB8}" destId="{6391F362-833D-456A-B62D-0EA6E7593955}" srcOrd="1" destOrd="0" presId="urn:microsoft.com/office/officeart/2005/8/layout/chevron2"/>
    <dgm:cxn modelId="{501BDE79-B9F3-4828-BB51-B3A96C09E91A}" type="presParOf" srcId="{9C6A0E6F-338F-44B0-BAFB-DEF6361193F2}" destId="{5EC37699-39ED-49F7-83EA-87423578EC34}" srcOrd="1" destOrd="0" presId="urn:microsoft.com/office/officeart/2005/8/layout/chevron2"/>
    <dgm:cxn modelId="{50FAD08C-A738-4BED-964D-9EEB3B15834B}" type="presParOf" srcId="{9C6A0E6F-338F-44B0-BAFB-DEF6361193F2}" destId="{4F982EC5-1643-4CBB-85F0-465B58D57201}" srcOrd="2" destOrd="0" presId="urn:microsoft.com/office/officeart/2005/8/layout/chevron2"/>
    <dgm:cxn modelId="{83706A0E-74C1-492A-B5C5-E24FB6B1E6D3}" type="presParOf" srcId="{4F982EC5-1643-4CBB-85F0-465B58D57201}" destId="{134B3F18-2E61-4F48-B65B-666556F2C1C9}" srcOrd="0" destOrd="0" presId="urn:microsoft.com/office/officeart/2005/8/layout/chevron2"/>
    <dgm:cxn modelId="{EA53AFF6-B451-4DB9-8219-887367A7A1CA}" type="presParOf" srcId="{4F982EC5-1643-4CBB-85F0-465B58D57201}" destId="{676AED30-6283-48E6-9BE7-29E3B7A5225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0A0298-C66B-4119-A156-E3F0558193D8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1CB9F43-A29F-4090-9447-43915728CB1D}">
      <dgm:prSet phldrT="[Text]"/>
      <dgm:spPr/>
      <dgm:t>
        <a:bodyPr/>
        <a:lstStyle/>
        <a:p>
          <a:r>
            <a:rPr lang="en-IN" dirty="0">
              <a:latin typeface="Titillium Web Light" panose="00000400000000000000" pitchFamily="2" charset="0"/>
            </a:rPr>
            <a:t>Dense Captioning </a:t>
          </a:r>
        </a:p>
      </dgm:t>
    </dgm:pt>
    <dgm:pt modelId="{E71210DC-F61E-45E7-946C-FF48276801C9}" type="parTrans" cxnId="{E0EB2C8D-0A95-4A25-8882-255D6660456C}">
      <dgm:prSet/>
      <dgm:spPr/>
      <dgm:t>
        <a:bodyPr/>
        <a:lstStyle/>
        <a:p>
          <a:endParaRPr lang="en-IN"/>
        </a:p>
      </dgm:t>
    </dgm:pt>
    <dgm:pt modelId="{F7C810F8-8F03-4808-ABCF-D34816AED970}" type="sibTrans" cxnId="{E0EB2C8D-0A95-4A25-8882-255D6660456C}">
      <dgm:prSet/>
      <dgm:spPr/>
      <dgm:t>
        <a:bodyPr/>
        <a:lstStyle/>
        <a:p>
          <a:endParaRPr lang="en-IN"/>
        </a:p>
      </dgm:t>
    </dgm:pt>
    <dgm:pt modelId="{76E3700A-B77C-47E3-9D50-0AD787D13088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endParaRPr lang="en-IN" sz="1700" dirty="0"/>
        </a:p>
      </dgm:t>
    </dgm:pt>
    <dgm:pt modelId="{36C5A4A2-5AEE-4CD5-AE68-362B14C27EDE}" type="parTrans" cxnId="{04E4E33F-283E-4DE4-BCF1-FF0DBBF53AAB}">
      <dgm:prSet/>
      <dgm:spPr/>
      <dgm:t>
        <a:bodyPr/>
        <a:lstStyle/>
        <a:p>
          <a:endParaRPr lang="en-IN"/>
        </a:p>
      </dgm:t>
    </dgm:pt>
    <dgm:pt modelId="{2FC3AD5F-229E-4ACD-96F1-D1611AEA38FA}" type="sibTrans" cxnId="{04E4E33F-283E-4DE4-BCF1-FF0DBBF53AAB}">
      <dgm:prSet/>
      <dgm:spPr/>
      <dgm:t>
        <a:bodyPr/>
        <a:lstStyle/>
        <a:p>
          <a:endParaRPr lang="en-IN"/>
        </a:p>
      </dgm:t>
    </dgm:pt>
    <dgm:pt modelId="{798192A0-649B-4D4B-BA42-D5EBC1368702}">
      <dgm:prSet phldrT="[Text]"/>
      <dgm:spPr/>
      <dgm:t>
        <a:bodyPr/>
        <a:lstStyle/>
        <a:p>
          <a:r>
            <a:rPr lang="en-US" dirty="0">
              <a:latin typeface="Titillium Web Light" panose="00000400000000000000" pitchFamily="2" charset="0"/>
            </a:rPr>
            <a:t>Whole scene of Image </a:t>
          </a:r>
          <a:endParaRPr lang="en-IN" dirty="0">
            <a:latin typeface="Titillium Web Light" panose="00000400000000000000" pitchFamily="2" charset="0"/>
          </a:endParaRPr>
        </a:p>
      </dgm:t>
    </dgm:pt>
    <dgm:pt modelId="{921A3A0F-8D75-467B-95F7-63B7295EDD36}" type="parTrans" cxnId="{7B93DC74-D5AA-4493-8522-C9CDB2D54323}">
      <dgm:prSet/>
      <dgm:spPr/>
      <dgm:t>
        <a:bodyPr/>
        <a:lstStyle/>
        <a:p>
          <a:endParaRPr lang="en-IN"/>
        </a:p>
      </dgm:t>
    </dgm:pt>
    <dgm:pt modelId="{8B73E1EB-A6F4-4E5F-AF3A-1F532BF94F5D}" type="sibTrans" cxnId="{7B93DC74-D5AA-4493-8522-C9CDB2D54323}">
      <dgm:prSet/>
      <dgm:spPr/>
      <dgm:t>
        <a:bodyPr/>
        <a:lstStyle/>
        <a:p>
          <a:endParaRPr lang="en-IN"/>
        </a:p>
      </dgm:t>
    </dgm:pt>
    <dgm:pt modelId="{14E24194-DB2B-4557-98DE-B14F8B52E575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>
              <a:latin typeface="Titillium Web Light" panose="00000400000000000000" pitchFamily="2" charset="0"/>
            </a:rPr>
            <a:t>generate single or multiple captions for the whole scene.</a:t>
          </a:r>
          <a:endParaRPr lang="en-IN" sz="2000" dirty="0">
            <a:latin typeface="Titillium Web Light" panose="00000400000000000000" pitchFamily="2" charset="0"/>
          </a:endParaRPr>
        </a:p>
      </dgm:t>
    </dgm:pt>
    <dgm:pt modelId="{21ADA88D-6519-4EA8-BA82-94EF9CE90697}" type="parTrans" cxnId="{6D5B0750-A676-43DF-A43C-ABA7B52AEC81}">
      <dgm:prSet/>
      <dgm:spPr/>
      <dgm:t>
        <a:bodyPr/>
        <a:lstStyle/>
        <a:p>
          <a:endParaRPr lang="en-IN"/>
        </a:p>
      </dgm:t>
    </dgm:pt>
    <dgm:pt modelId="{CFD97F6B-192B-4EF9-9D9C-4FAFE05D92C2}" type="sibTrans" cxnId="{6D5B0750-A676-43DF-A43C-ABA7B52AEC81}">
      <dgm:prSet/>
      <dgm:spPr/>
      <dgm:t>
        <a:bodyPr/>
        <a:lstStyle/>
        <a:p>
          <a:endParaRPr lang="en-IN"/>
        </a:p>
      </dgm:t>
    </dgm:pt>
    <dgm:pt modelId="{F0100883-0A97-4E05-85B1-3C4F9CF27BB8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>
              <a:latin typeface="Titillium Web Light" panose="00000400000000000000" pitchFamily="2" charset="0"/>
            </a:rPr>
            <a:t>The previous image captioning methods can generate only one caption for the whole image</a:t>
          </a:r>
          <a:r>
            <a:rPr lang="en-US" sz="2000" dirty="0"/>
            <a:t>. </a:t>
          </a:r>
          <a:endParaRPr lang="en-IN" sz="2000" dirty="0"/>
        </a:p>
      </dgm:t>
    </dgm:pt>
    <dgm:pt modelId="{80FFC811-C346-4CBE-A659-FF9214F9D503}" type="parTrans" cxnId="{609DEEF0-C2C7-4F80-9508-3482E15AF04B}">
      <dgm:prSet/>
      <dgm:spPr/>
      <dgm:t>
        <a:bodyPr/>
        <a:lstStyle/>
        <a:p>
          <a:endParaRPr lang="en-IN"/>
        </a:p>
      </dgm:t>
    </dgm:pt>
    <dgm:pt modelId="{5FCB1A1B-2B99-41F8-9126-834DE581E351}" type="sibTrans" cxnId="{609DEEF0-C2C7-4F80-9508-3482E15AF04B}">
      <dgm:prSet/>
      <dgm:spPr/>
      <dgm:t>
        <a:bodyPr/>
        <a:lstStyle/>
        <a:p>
          <a:endParaRPr lang="en-IN"/>
        </a:p>
      </dgm:t>
    </dgm:pt>
    <dgm:pt modelId="{789751A1-7908-41A6-8480-DC957E367D09}" type="pres">
      <dgm:prSet presAssocID="{C40A0298-C66B-4119-A156-E3F0558193D8}" presName="Name0" presStyleCnt="0">
        <dgm:presLayoutVars>
          <dgm:dir/>
          <dgm:animLvl val="lvl"/>
          <dgm:resizeHandles val="exact"/>
        </dgm:presLayoutVars>
      </dgm:prSet>
      <dgm:spPr/>
    </dgm:pt>
    <dgm:pt modelId="{32BFDC00-F377-4CE6-B440-63ADF171634A}" type="pres">
      <dgm:prSet presAssocID="{31CB9F43-A29F-4090-9447-43915728CB1D}" presName="linNode" presStyleCnt="0"/>
      <dgm:spPr/>
    </dgm:pt>
    <dgm:pt modelId="{55BD335D-E3C4-4113-BC80-20B53B1C160A}" type="pres">
      <dgm:prSet presAssocID="{31CB9F43-A29F-4090-9447-43915728CB1D}" presName="parentText" presStyleLbl="node1" presStyleIdx="0" presStyleCnt="2" custLinFactNeighborX="567" custLinFactNeighborY="1506">
        <dgm:presLayoutVars>
          <dgm:chMax val="1"/>
          <dgm:bulletEnabled val="1"/>
        </dgm:presLayoutVars>
      </dgm:prSet>
      <dgm:spPr/>
    </dgm:pt>
    <dgm:pt modelId="{79B196D2-B86D-4C63-91A9-D894EFE8D0F1}" type="pres">
      <dgm:prSet presAssocID="{31CB9F43-A29F-4090-9447-43915728CB1D}" presName="descendantText" presStyleLbl="alignAccFollowNode1" presStyleIdx="0" presStyleCnt="2">
        <dgm:presLayoutVars>
          <dgm:bulletEnabled val="1"/>
        </dgm:presLayoutVars>
      </dgm:prSet>
      <dgm:spPr/>
    </dgm:pt>
    <dgm:pt modelId="{C7EDE797-F9DA-47AF-BFC7-C78A60DF2546}" type="pres">
      <dgm:prSet presAssocID="{F7C810F8-8F03-4808-ABCF-D34816AED970}" presName="sp" presStyleCnt="0"/>
      <dgm:spPr/>
    </dgm:pt>
    <dgm:pt modelId="{E096DA85-6B23-49F4-B3E4-8CD5E6F85D99}" type="pres">
      <dgm:prSet presAssocID="{798192A0-649B-4D4B-BA42-D5EBC1368702}" presName="linNode" presStyleCnt="0"/>
      <dgm:spPr/>
    </dgm:pt>
    <dgm:pt modelId="{2F266867-C2E2-4AAE-A798-83A2ECD93325}" type="pres">
      <dgm:prSet presAssocID="{798192A0-649B-4D4B-BA42-D5EBC136870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C287223-2507-446D-B586-C146A7234A82}" type="pres">
      <dgm:prSet presAssocID="{798192A0-649B-4D4B-BA42-D5EBC136870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4E4E33F-283E-4DE4-BCF1-FF0DBBF53AAB}" srcId="{31CB9F43-A29F-4090-9447-43915728CB1D}" destId="{76E3700A-B77C-47E3-9D50-0AD787D13088}" srcOrd="0" destOrd="0" parTransId="{36C5A4A2-5AEE-4CD5-AE68-362B14C27EDE}" sibTransId="{2FC3AD5F-229E-4ACD-96F1-D1611AEA38FA}"/>
    <dgm:cxn modelId="{6D5B0750-A676-43DF-A43C-ABA7B52AEC81}" srcId="{798192A0-649B-4D4B-BA42-D5EBC1368702}" destId="{14E24194-DB2B-4557-98DE-B14F8B52E575}" srcOrd="0" destOrd="0" parTransId="{21ADA88D-6519-4EA8-BA82-94EF9CE90697}" sibTransId="{CFD97F6B-192B-4EF9-9D9C-4FAFE05D92C2}"/>
    <dgm:cxn modelId="{F7A91751-0C48-4370-B7DD-F1B8E60B812F}" type="presOf" srcId="{798192A0-649B-4D4B-BA42-D5EBC1368702}" destId="{2F266867-C2E2-4AAE-A798-83A2ECD93325}" srcOrd="0" destOrd="0" presId="urn:microsoft.com/office/officeart/2005/8/layout/vList5"/>
    <dgm:cxn modelId="{7B93DC74-D5AA-4493-8522-C9CDB2D54323}" srcId="{C40A0298-C66B-4119-A156-E3F0558193D8}" destId="{798192A0-649B-4D4B-BA42-D5EBC1368702}" srcOrd="1" destOrd="0" parTransId="{921A3A0F-8D75-467B-95F7-63B7295EDD36}" sibTransId="{8B73E1EB-A6F4-4E5F-AF3A-1F532BF94F5D}"/>
    <dgm:cxn modelId="{EE685E88-C321-4246-B4EB-8B358E21AEC7}" type="presOf" srcId="{14E24194-DB2B-4557-98DE-B14F8B52E575}" destId="{DC287223-2507-446D-B586-C146A7234A82}" srcOrd="0" destOrd="0" presId="urn:microsoft.com/office/officeart/2005/8/layout/vList5"/>
    <dgm:cxn modelId="{E0EB2C8D-0A95-4A25-8882-255D6660456C}" srcId="{C40A0298-C66B-4119-A156-E3F0558193D8}" destId="{31CB9F43-A29F-4090-9447-43915728CB1D}" srcOrd="0" destOrd="0" parTransId="{E71210DC-F61E-45E7-946C-FF48276801C9}" sibTransId="{F7C810F8-8F03-4808-ABCF-D34816AED970}"/>
    <dgm:cxn modelId="{68C33396-7664-4ECE-88F8-67705C069B41}" type="presOf" srcId="{31CB9F43-A29F-4090-9447-43915728CB1D}" destId="{55BD335D-E3C4-4113-BC80-20B53B1C160A}" srcOrd="0" destOrd="0" presId="urn:microsoft.com/office/officeart/2005/8/layout/vList5"/>
    <dgm:cxn modelId="{AFF9D1B3-E720-4F55-A435-16812ACAA38B}" type="presOf" srcId="{76E3700A-B77C-47E3-9D50-0AD787D13088}" destId="{79B196D2-B86D-4C63-91A9-D894EFE8D0F1}" srcOrd="0" destOrd="0" presId="urn:microsoft.com/office/officeart/2005/8/layout/vList5"/>
    <dgm:cxn modelId="{609DEEF0-C2C7-4F80-9508-3482E15AF04B}" srcId="{31CB9F43-A29F-4090-9447-43915728CB1D}" destId="{F0100883-0A97-4E05-85B1-3C4F9CF27BB8}" srcOrd="1" destOrd="0" parTransId="{80FFC811-C346-4CBE-A659-FF9214F9D503}" sibTransId="{5FCB1A1B-2B99-41F8-9126-834DE581E351}"/>
    <dgm:cxn modelId="{08EE24F2-BD8D-4599-B3E3-9761EF031BF4}" type="presOf" srcId="{F0100883-0A97-4E05-85B1-3C4F9CF27BB8}" destId="{79B196D2-B86D-4C63-91A9-D894EFE8D0F1}" srcOrd="0" destOrd="1" presId="urn:microsoft.com/office/officeart/2005/8/layout/vList5"/>
    <dgm:cxn modelId="{559F43FF-CF23-4840-B536-347C874A30B5}" type="presOf" srcId="{C40A0298-C66B-4119-A156-E3F0558193D8}" destId="{789751A1-7908-41A6-8480-DC957E367D09}" srcOrd="0" destOrd="0" presId="urn:microsoft.com/office/officeart/2005/8/layout/vList5"/>
    <dgm:cxn modelId="{59EBF0DC-12C0-40E9-B3B1-1F67A4CA9589}" type="presParOf" srcId="{789751A1-7908-41A6-8480-DC957E367D09}" destId="{32BFDC00-F377-4CE6-B440-63ADF171634A}" srcOrd="0" destOrd="0" presId="urn:microsoft.com/office/officeart/2005/8/layout/vList5"/>
    <dgm:cxn modelId="{73214DA1-B241-4A17-8D8E-31412FE14E85}" type="presParOf" srcId="{32BFDC00-F377-4CE6-B440-63ADF171634A}" destId="{55BD335D-E3C4-4113-BC80-20B53B1C160A}" srcOrd="0" destOrd="0" presId="urn:microsoft.com/office/officeart/2005/8/layout/vList5"/>
    <dgm:cxn modelId="{FD408FC7-5DA0-4822-9EE1-2B88296AD23C}" type="presParOf" srcId="{32BFDC00-F377-4CE6-B440-63ADF171634A}" destId="{79B196D2-B86D-4C63-91A9-D894EFE8D0F1}" srcOrd="1" destOrd="0" presId="urn:microsoft.com/office/officeart/2005/8/layout/vList5"/>
    <dgm:cxn modelId="{903537FA-D12B-4252-B338-C3FF9002EFE7}" type="presParOf" srcId="{789751A1-7908-41A6-8480-DC957E367D09}" destId="{C7EDE797-F9DA-47AF-BFC7-C78A60DF2546}" srcOrd="1" destOrd="0" presId="urn:microsoft.com/office/officeart/2005/8/layout/vList5"/>
    <dgm:cxn modelId="{6012A827-BFA4-4730-A1B1-69AC722C4879}" type="presParOf" srcId="{789751A1-7908-41A6-8480-DC957E367D09}" destId="{E096DA85-6B23-49F4-B3E4-8CD5E6F85D99}" srcOrd="2" destOrd="0" presId="urn:microsoft.com/office/officeart/2005/8/layout/vList5"/>
    <dgm:cxn modelId="{D4536265-94D1-46A5-B062-CB12E7FE6ADF}" type="presParOf" srcId="{E096DA85-6B23-49F4-B3E4-8CD5E6F85D99}" destId="{2F266867-C2E2-4AAE-A798-83A2ECD93325}" srcOrd="0" destOrd="0" presId="urn:microsoft.com/office/officeart/2005/8/layout/vList5"/>
    <dgm:cxn modelId="{ED54510F-B23C-49EE-ACA7-DC41CAEB088E}" type="presParOf" srcId="{E096DA85-6B23-49F4-B3E4-8CD5E6F85D99}" destId="{DC287223-2507-446D-B586-C146A7234A8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92E9C-E608-42D2-8D56-0FAF8E8E3B24}">
      <dsp:nvSpPr>
        <dsp:cNvPr id="0" name=""/>
        <dsp:cNvSpPr/>
      </dsp:nvSpPr>
      <dsp:spPr>
        <a:xfrm rot="5400000">
          <a:off x="-345573" y="348627"/>
          <a:ext cx="2303823" cy="16126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Traditional machine learning based </a:t>
          </a:r>
          <a:endParaRPr lang="en-IN" sz="1600" kern="1200" dirty="0"/>
        </a:p>
      </dsp:txBody>
      <dsp:txXfrm rot="-5400000">
        <a:off x="1" y="809391"/>
        <a:ext cx="1612676" cy="691147"/>
      </dsp:txXfrm>
    </dsp:sp>
    <dsp:sp modelId="{6391F362-833D-456A-B62D-0EA6E7593955}">
      <dsp:nvSpPr>
        <dsp:cNvPr id="0" name=""/>
        <dsp:cNvSpPr/>
      </dsp:nvSpPr>
      <dsp:spPr>
        <a:xfrm rot="5400000">
          <a:off x="3434975" y="-1819245"/>
          <a:ext cx="1497485" cy="51420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2400"/>
            <a:buFont typeface="Arial" panose="020B0604020202020204" pitchFamily="34" charset="0"/>
            <a:buNone/>
          </a:pPr>
          <a:r>
            <a:rPr lang="en-US" sz="1800" kern="1200" dirty="0">
              <a:latin typeface="Titillium Web Light" panose="00000400000000000000" pitchFamily="2" charset="0"/>
            </a:rPr>
            <a:t>  Features are extracted from input data. They are then passed to a classifier such as Support Vector Machines (SVM) in order to classify an object.</a:t>
          </a:r>
          <a:endParaRPr lang="en-IN" sz="1800" kern="1200" dirty="0">
            <a:latin typeface="Titillium Web Light" panose="00000400000000000000" pitchFamily="2" charset="0"/>
          </a:endParaRPr>
        </a:p>
      </dsp:txBody>
      <dsp:txXfrm rot="-5400000">
        <a:off x="1612677" y="76154"/>
        <a:ext cx="5068982" cy="1351283"/>
      </dsp:txXfrm>
    </dsp:sp>
    <dsp:sp modelId="{134B3F18-2E61-4F48-B65B-666556F2C1C9}">
      <dsp:nvSpPr>
        <dsp:cNvPr id="0" name=""/>
        <dsp:cNvSpPr/>
      </dsp:nvSpPr>
      <dsp:spPr>
        <a:xfrm rot="5400000">
          <a:off x="-345573" y="2367347"/>
          <a:ext cx="2303823" cy="161267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Deep machine learning based</a:t>
          </a:r>
        </a:p>
      </dsp:txBody>
      <dsp:txXfrm rot="-5400000">
        <a:off x="1" y="2828111"/>
        <a:ext cx="1612676" cy="691147"/>
      </dsp:txXfrm>
    </dsp:sp>
    <dsp:sp modelId="{676AED30-6283-48E6-9BE7-29E3B7A52253}">
      <dsp:nvSpPr>
        <dsp:cNvPr id="0" name=""/>
        <dsp:cNvSpPr/>
      </dsp:nvSpPr>
      <dsp:spPr>
        <a:xfrm rot="5400000">
          <a:off x="3434975" y="199475"/>
          <a:ext cx="1497485" cy="51420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tillium Web Light" panose="00000400000000000000" pitchFamily="2" charset="0"/>
            </a:rPr>
            <a:t>Features are learned automatically from training data and they can handle a large and diverse set of images and videos.</a:t>
          </a:r>
          <a:endParaRPr lang="en-IN" sz="1800" kern="1200" dirty="0">
            <a:latin typeface="Titillium Web Light" panose="00000400000000000000" pitchFamily="2" charset="0"/>
          </a:endParaRPr>
        </a:p>
      </dsp:txBody>
      <dsp:txXfrm rot="-5400000">
        <a:off x="1612677" y="2094875"/>
        <a:ext cx="5068982" cy="1351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196D2-B86D-4C63-91A9-D894EFE8D0F1}">
      <dsp:nvSpPr>
        <dsp:cNvPr id="0" name=""/>
        <dsp:cNvSpPr/>
      </dsp:nvSpPr>
      <dsp:spPr>
        <a:xfrm rot="5400000">
          <a:off x="3761730" y="-1234133"/>
          <a:ext cx="1375523" cy="41877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endParaRPr lang="en-IN" sz="17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>
              <a:latin typeface="Titillium Web Light" panose="00000400000000000000" pitchFamily="2" charset="0"/>
            </a:rPr>
            <a:t>The previous image captioning methods can generate only one caption for the whole image</a:t>
          </a:r>
          <a:r>
            <a:rPr lang="en-US" sz="2000" kern="1200" dirty="0"/>
            <a:t>. </a:t>
          </a:r>
          <a:endParaRPr lang="en-IN" sz="2000" kern="1200" dirty="0"/>
        </a:p>
      </dsp:txBody>
      <dsp:txXfrm rot="-5400000">
        <a:off x="2355614" y="239130"/>
        <a:ext cx="4120609" cy="1241229"/>
      </dsp:txXfrm>
    </dsp:sp>
    <dsp:sp modelId="{55BD335D-E3C4-4113-BC80-20B53B1C160A}">
      <dsp:nvSpPr>
        <dsp:cNvPr id="0" name=""/>
        <dsp:cNvSpPr/>
      </dsp:nvSpPr>
      <dsp:spPr>
        <a:xfrm>
          <a:off x="23744" y="25937"/>
          <a:ext cx="2355613" cy="17194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Titillium Web Light" panose="00000400000000000000" pitchFamily="2" charset="0"/>
            </a:rPr>
            <a:t>Dense Captioning </a:t>
          </a:r>
        </a:p>
      </dsp:txBody>
      <dsp:txXfrm>
        <a:off x="107678" y="109871"/>
        <a:ext cx="2187745" cy="1551535"/>
      </dsp:txXfrm>
    </dsp:sp>
    <dsp:sp modelId="{DC287223-2507-446D-B586-C146A7234A82}">
      <dsp:nvSpPr>
        <dsp:cNvPr id="0" name=""/>
        <dsp:cNvSpPr/>
      </dsp:nvSpPr>
      <dsp:spPr>
        <a:xfrm rot="5400000">
          <a:off x="3761730" y="571240"/>
          <a:ext cx="1375523" cy="41877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2000" kern="1200" dirty="0">
              <a:latin typeface="Titillium Web Light" panose="00000400000000000000" pitchFamily="2" charset="0"/>
            </a:rPr>
            <a:t>generate single or multiple captions for the whole scene.</a:t>
          </a:r>
          <a:endParaRPr lang="en-IN" sz="2000" kern="1200" dirty="0">
            <a:latin typeface="Titillium Web Light" panose="00000400000000000000" pitchFamily="2" charset="0"/>
          </a:endParaRPr>
        </a:p>
      </dsp:txBody>
      <dsp:txXfrm rot="-5400000">
        <a:off x="2355614" y="2044504"/>
        <a:ext cx="4120609" cy="1241229"/>
      </dsp:txXfrm>
    </dsp:sp>
    <dsp:sp modelId="{2F266867-C2E2-4AAE-A798-83A2ECD93325}">
      <dsp:nvSpPr>
        <dsp:cNvPr id="0" name=""/>
        <dsp:cNvSpPr/>
      </dsp:nvSpPr>
      <dsp:spPr>
        <a:xfrm>
          <a:off x="0" y="1805417"/>
          <a:ext cx="2355613" cy="17194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tillium Web Light" panose="00000400000000000000" pitchFamily="2" charset="0"/>
            </a:rPr>
            <a:t>Whole scene of Image </a:t>
          </a:r>
          <a:endParaRPr lang="en-IN" sz="2900" kern="1200" dirty="0">
            <a:latin typeface="Titillium Web Light" panose="00000400000000000000" pitchFamily="2" charset="0"/>
          </a:endParaRPr>
        </a:p>
      </dsp:txBody>
      <dsp:txXfrm>
        <a:off x="83934" y="1889351"/>
        <a:ext cx="2187745" cy="1551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894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354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555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649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84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445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163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014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96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130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230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96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24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75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30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744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8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rgbClr val="7DFFB1">
                <a:lumMod val="50000"/>
              </a:srgbClr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-foundation.org/openaccess/content_cvpr_2015/html/Vinyals_Show_and_Tell_2015_CVPR_paper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ublication/333651453_Detection_and_Recognition_of_Objects_in_Image_Caption_Generator_System_A_Deep_Learning_Approach/link/5cfa6941299bf13a38443a3e/download" TargetMode="External"/><Relationship Id="rId5" Type="http://schemas.openxmlformats.org/officeDocument/2006/relationships/hyperlink" Target="https://www.ijitee.org/wp-content/uploads/papers/v10i3/C83830110321.pdf" TargetMode="External"/><Relationship Id="rId4" Type="http://schemas.openxmlformats.org/officeDocument/2006/relationships/hyperlink" Target="https://papers.ssrn.com/sol3/papers.cfm?abstract_id=336883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671053" y="1135625"/>
            <a:ext cx="4925960" cy="177718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Image Caption Generator Using Deep Learning</a:t>
            </a:r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454B-5413-4AF2-9153-279580FEB4A1}"/>
              </a:ext>
            </a:extLst>
          </p:cNvPr>
          <p:cNvSpPr txBox="1"/>
          <p:nvPr/>
        </p:nvSpPr>
        <p:spPr>
          <a:xfrm>
            <a:off x="671053" y="3406877"/>
            <a:ext cx="13596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tillium Web Light" panose="00000400000000000000" pitchFamily="2" charset="0"/>
              </a:rPr>
              <a:t>Bhavana .R</a:t>
            </a:r>
          </a:p>
          <a:p>
            <a:r>
              <a:rPr lang="en-IN" dirty="0">
                <a:solidFill>
                  <a:schemeClr val="bg1"/>
                </a:solidFill>
                <a:latin typeface="Titillium Web Light" panose="00000400000000000000" pitchFamily="2" charset="0"/>
              </a:rPr>
              <a:t>Chandra </a:t>
            </a:r>
            <a:r>
              <a:rPr lang="en-IN" dirty="0" err="1">
                <a:solidFill>
                  <a:schemeClr val="bg1"/>
                </a:solidFill>
                <a:latin typeface="Titillium Web Light" panose="00000400000000000000" pitchFamily="2" charset="0"/>
              </a:rPr>
              <a:t>Snehal</a:t>
            </a:r>
            <a:endParaRPr lang="en-IN" dirty="0">
              <a:solidFill>
                <a:schemeClr val="bg1"/>
              </a:solidFill>
              <a:latin typeface="Titillium Web Light" panose="00000400000000000000" pitchFamily="2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tillium Web Light" panose="00000400000000000000" pitchFamily="2" charset="0"/>
              </a:rPr>
              <a:t>Akhil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72396" y="1222521"/>
            <a:ext cx="8399207" cy="36591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In this network, global image features are extracted from the hidden activations of CNN and then fed them into an LSTM to generate a sequence of words</a:t>
            </a:r>
            <a:r>
              <a:rPr lang="en-US" dirty="0"/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A  CNN is used to obtain the scene type, to detect the objects and their relationships.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The output of this is used by a language model to convert them into words, combined phrases that produce an image captions</a:t>
            </a:r>
            <a:endParaRPr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C4186-3887-42CA-9D19-7A71E1F8A139}"/>
              </a:ext>
            </a:extLst>
          </p:cNvPr>
          <p:cNvSpPr txBox="1"/>
          <p:nvPr/>
        </p:nvSpPr>
        <p:spPr>
          <a:xfrm>
            <a:off x="372396" y="176081"/>
            <a:ext cx="2284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tillium Web Light" panose="00000400000000000000" pitchFamily="2" charset="0"/>
              </a:rPr>
              <a:t>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404F7-8B3F-4DA3-B05F-C432B5F95E26}"/>
              </a:ext>
            </a:extLst>
          </p:cNvPr>
          <p:cNvSpPr txBox="1"/>
          <p:nvPr/>
        </p:nvSpPr>
        <p:spPr>
          <a:xfrm>
            <a:off x="372396" y="760856"/>
            <a:ext cx="871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tillium Web Light" panose="00000400000000000000" pitchFamily="2" charset="0"/>
              </a:rPr>
              <a:t>ENCODER-DECODER ARCHITECTURE-BASED IMAGE CAPTIONING</a:t>
            </a:r>
          </a:p>
        </p:txBody>
      </p:sp>
    </p:spTree>
    <p:extLst>
      <p:ext uri="{BB962C8B-B14F-4D97-AF65-F5344CB8AC3E}">
        <p14:creationId xmlns:p14="http://schemas.microsoft.com/office/powerpoint/2010/main" val="416701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7599B7-ACB5-4945-A875-6396F9523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3" t="40416" r="18145" b="33727"/>
          <a:stretch/>
        </p:blipFill>
        <p:spPr>
          <a:xfrm>
            <a:off x="1002891" y="1329199"/>
            <a:ext cx="6791632" cy="21163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72396" y="1113503"/>
            <a:ext cx="8399207" cy="37682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Image features are obtained using a CNN.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Visual concepts (e.g. attributes) are obtained from visual features.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Multiple captions are generated by a language model using the information of CNN.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The generated captions are re-ranked using a deep multimodal similarity model to select high quality image captions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404F7-8B3F-4DA3-B05F-C432B5F95E26}"/>
              </a:ext>
            </a:extLst>
          </p:cNvPr>
          <p:cNvSpPr txBox="1"/>
          <p:nvPr/>
        </p:nvSpPr>
        <p:spPr>
          <a:xfrm>
            <a:off x="582562" y="400834"/>
            <a:ext cx="451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tillium Web Light" panose="00000400000000000000" pitchFamily="2" charset="0"/>
              </a:rPr>
              <a:t>COMPOSITIONAL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1974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AE99AA-5660-4BC3-82E2-6EDDF00D30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56" t="22143" r="17338" b="43145"/>
          <a:stretch/>
        </p:blipFill>
        <p:spPr>
          <a:xfrm>
            <a:off x="1268360" y="1238863"/>
            <a:ext cx="6504039" cy="233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0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72396" y="1113503"/>
            <a:ext cx="8399207" cy="37682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LSTM networks are a type of RNN that has special units in addition to standard units.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In recent years, LSTM based models have dominantly been used in sequence to sequence learning tasks.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 LSTMs ignore the underlying hierarchical structure of a sentence. They also require significant storage due to long-term dependencies through a memory cell.</a:t>
            </a:r>
            <a:endParaRPr lang="en-IN" sz="20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404F7-8B3F-4DA3-B05F-C432B5F95E26}"/>
              </a:ext>
            </a:extLst>
          </p:cNvPr>
          <p:cNvSpPr txBox="1"/>
          <p:nvPr/>
        </p:nvSpPr>
        <p:spPr>
          <a:xfrm>
            <a:off x="582562" y="400834"/>
            <a:ext cx="277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98871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E2036-CA74-4341-8CCF-F95933BCA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50" t="35756" r="27338" b="25309"/>
          <a:stretch/>
        </p:blipFill>
        <p:spPr>
          <a:xfrm>
            <a:off x="1378974" y="1201993"/>
            <a:ext cx="5832987" cy="311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80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72396" y="479320"/>
            <a:ext cx="8399207" cy="39894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Another network, Gated Recurrent Unit (GRU)  has a similar structure to LSTM but it does not use separate memory cells and uses fewer gates to control the flow of information.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recently, convolutional architectures are used in other sequence to sequence tasks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bg1"/>
                </a:solidFill>
              </a:rPr>
              <a:t>(</a:t>
            </a:r>
            <a:r>
              <a:rPr lang="en-IN" sz="1200" dirty="0" err="1">
                <a:solidFill>
                  <a:schemeClr val="bg1"/>
                </a:solidFill>
              </a:rPr>
              <a:t>Jiuxiang</a:t>
            </a:r>
            <a:r>
              <a:rPr lang="en-IN" sz="1200" dirty="0">
                <a:solidFill>
                  <a:schemeClr val="bg1"/>
                </a:solidFill>
              </a:rPr>
              <a:t> Gu, Gang Wang, </a:t>
            </a:r>
            <a:r>
              <a:rPr lang="en-IN" sz="1200" dirty="0" err="1">
                <a:solidFill>
                  <a:schemeClr val="bg1"/>
                </a:solidFill>
              </a:rPr>
              <a:t>Jianfei</a:t>
            </a:r>
            <a:r>
              <a:rPr lang="en-IN" sz="1200" dirty="0">
                <a:solidFill>
                  <a:schemeClr val="bg1"/>
                </a:solidFill>
              </a:rPr>
              <a:t> Cai, and </a:t>
            </a:r>
            <a:r>
              <a:rPr lang="en-IN" sz="1200" dirty="0" err="1">
                <a:solidFill>
                  <a:schemeClr val="bg1"/>
                </a:solidFill>
              </a:rPr>
              <a:t>Tsuhan</a:t>
            </a:r>
            <a:r>
              <a:rPr lang="en-IN" sz="1200" dirty="0">
                <a:solidFill>
                  <a:schemeClr val="bg1"/>
                </a:solidFill>
              </a:rPr>
              <a:t> Chen. 2017. An empirical study of language </a:t>
            </a:r>
            <a:r>
              <a:rPr lang="en-IN" sz="1200" dirty="0" err="1">
                <a:solidFill>
                  <a:schemeClr val="bg1"/>
                </a:solidFill>
              </a:rPr>
              <a:t>cnn</a:t>
            </a:r>
            <a:r>
              <a:rPr lang="en-IN" sz="1200" dirty="0">
                <a:solidFill>
                  <a:schemeClr val="bg1"/>
                </a:solidFill>
              </a:rPr>
              <a:t> for image captioning. In Proceedings of the International Conference on Computer Vision (ICCV). 1231–1240</a:t>
            </a:r>
            <a:r>
              <a:rPr lang="en-IN" sz="1400" dirty="0">
                <a:solidFill>
                  <a:schemeClr val="bg1"/>
                </a:solidFill>
              </a:rPr>
              <a:t>)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proposed a CNN language model-based image captioning method. This method uses a language-CNN for statistical language modelling.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26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17538" y="577030"/>
            <a:ext cx="8399207" cy="39894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200" dirty="0"/>
              <a:t>(Jyoti </a:t>
            </a:r>
            <a:r>
              <a:rPr lang="en-IN" sz="1200" dirty="0" err="1"/>
              <a:t>Aneja</a:t>
            </a:r>
            <a:r>
              <a:rPr lang="en-IN" sz="1200" dirty="0"/>
              <a:t>, Aditya Deshpande, and Alexander G Schwing. 2018. Convolutional image captioning. In Proceedings of the IEEE Conference on Computer Vision and Pattern Recognition. 5561–5570</a:t>
            </a:r>
            <a:r>
              <a:rPr lang="en-IN" sz="2000" dirty="0"/>
              <a:t>).</a:t>
            </a:r>
            <a:r>
              <a:rPr lang="en-US" sz="2000" dirty="0"/>
              <a:t> network with the </a:t>
            </a:r>
            <a:r>
              <a:rPr lang="en-US" sz="2000" dirty="0" err="1"/>
              <a:t>languageCNN</a:t>
            </a:r>
            <a:r>
              <a:rPr lang="en-US" sz="2000" dirty="0"/>
              <a:t> to model the temporal dependencies properly. </a:t>
            </a:r>
            <a:r>
              <a:rPr lang="en-US" sz="2000" dirty="0" err="1"/>
              <a:t>Aneja</a:t>
            </a:r>
            <a:r>
              <a:rPr lang="en-US" sz="2000" dirty="0"/>
              <a:t> et al. [5] proposed a convolutional architecture for the task of image captioning. They use a feed-forward network without any recurrent function.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200" dirty="0"/>
              <a:t>(</a:t>
            </a:r>
            <a:r>
              <a:rPr lang="en-IN" sz="1200" dirty="0" err="1"/>
              <a:t>Qingzhong</a:t>
            </a:r>
            <a:r>
              <a:rPr lang="en-IN" sz="1200" dirty="0"/>
              <a:t> Wang and Antoni B Chan. 2018. CNN+ CNN: Convolutional Decoders for Image Captioning. </a:t>
            </a:r>
            <a:r>
              <a:rPr lang="en-IN" sz="1200" dirty="0" err="1"/>
              <a:t>arXiv</a:t>
            </a:r>
            <a:r>
              <a:rPr lang="en-IN" sz="1200" dirty="0"/>
              <a:t> preprint arXiv:1805.09019</a:t>
            </a:r>
            <a:r>
              <a:rPr lang="en-IN" sz="2000" dirty="0"/>
              <a:t>.)</a:t>
            </a:r>
            <a:r>
              <a:rPr lang="en-US" sz="2000" dirty="0"/>
              <a:t> proposed another CNN+CNN based image captioning method. it uses a hierarchical attention module to connect the vision-CNN with the language-CNN.</a:t>
            </a:r>
          </a:p>
          <a:p>
            <a:pPr marL="0" indent="0">
              <a:lnSpc>
                <a:spcPct val="150000"/>
              </a:lnSpc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74729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72396" y="479320"/>
            <a:ext cx="8399207" cy="39894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authors of this method also investigate the use of various hyperparameters, including the number of layers and the kernel width of the language-CNN.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They show that the influence of the hyperparameters can improve the performance of the method in image captioning.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3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72396" y="1113503"/>
            <a:ext cx="8399207" cy="37682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000" dirty="0"/>
              <a:t>The Vanishing Gradient Problem. </a:t>
            </a:r>
            <a:endParaRPr lang="en-US" sz="20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the architecture </a:t>
            </a:r>
            <a:r>
              <a:rPr lang="en-US" sz="2000"/>
              <a:t>of basic RNNs </a:t>
            </a:r>
            <a:r>
              <a:rPr lang="en-US" sz="2000" dirty="0"/>
              <a:t>restricts its long-term memory capabilities, which are limited to only remembering a few sequences at a time.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Consequently, the memory of RNNs is only useful for shorter sequences and short time-periods.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This mainly occurs when the network parameters and hyperparameters are not properly set.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Training an RNN is a very difficult task</a:t>
            </a:r>
            <a:endParaRPr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404F7-8B3F-4DA3-B05F-C432B5F95E26}"/>
              </a:ext>
            </a:extLst>
          </p:cNvPr>
          <p:cNvSpPr txBox="1"/>
          <p:nvPr/>
        </p:nvSpPr>
        <p:spPr>
          <a:xfrm>
            <a:off x="582562" y="400834"/>
            <a:ext cx="244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412800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508820" y="449323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PROBLEM STATEMENT</a:t>
            </a:r>
            <a:endParaRPr sz="3200"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804834"/>
            <a:ext cx="6820930" cy="18306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accent6"/>
                </a:solidFill>
              </a:rPr>
              <a:t>The challenge provides a captioning requirement, which necessitates the use of a computer vision system to both locate and describe important sections in images. When the descriptions are limited to a single word, the image captioning job </a:t>
            </a:r>
            <a:r>
              <a:rPr lang="en-US" dirty="0" err="1">
                <a:solidFill>
                  <a:schemeClr val="accent6"/>
                </a:solidFill>
              </a:rPr>
              <a:t>generalises</a:t>
            </a:r>
            <a:r>
              <a:rPr lang="en-US" dirty="0">
                <a:solidFill>
                  <a:schemeClr val="accent6"/>
                </a:solidFill>
              </a:rPr>
              <a:t> object detection.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315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72396" y="838125"/>
            <a:ext cx="8399207" cy="41394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The amount of data will never stop increasing and new information will keep appearing.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Supervised learning requires a huge amount of labelled data for training and therefore, unsupervised learning and reinforcement learning will gain more relevance in the future in image captioning.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So, to make an image caption generator model, we have merged  architecture. It is also called a CNN-RNN model.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CNN is used for extracting features from the image. We will use the pre-trained model </a:t>
            </a:r>
            <a:r>
              <a:rPr lang="en-US" sz="1600" dirty="0" err="1"/>
              <a:t>Xception</a:t>
            </a:r>
            <a:r>
              <a:rPr lang="en-US" sz="1600" dirty="0"/>
              <a:t>. LSTM will use the information from CNN to help generate a description of the image.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404F7-8B3F-4DA3-B05F-C432B5F95E26}"/>
              </a:ext>
            </a:extLst>
          </p:cNvPr>
          <p:cNvSpPr txBox="1"/>
          <p:nvPr/>
        </p:nvSpPr>
        <p:spPr>
          <a:xfrm>
            <a:off x="538317" y="253350"/>
            <a:ext cx="244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4657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72396" y="1113503"/>
            <a:ext cx="8399207" cy="37682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i="1" dirty="0">
                <a:hlinkClick r:id="rId3"/>
              </a:rPr>
              <a:t>https://www.cv-foundation.org/openaccess/content_cvpr_2015/html/Vinyals_Show_and_Tell_2015_CVPR_paper.html</a:t>
            </a:r>
            <a:endParaRPr lang="en-IN" sz="1400" i="1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i="1" dirty="0">
                <a:hlinkClick r:id="rId4"/>
              </a:rPr>
              <a:t>https://papers.ssrn.com/sol3/papers.cfm?abstract_id=3368837</a:t>
            </a:r>
            <a:endParaRPr lang="en-IN" sz="1400" i="1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i="1" dirty="0"/>
              <a:t> </a:t>
            </a:r>
            <a:r>
              <a:rPr lang="en-IN" sz="1400" i="1" dirty="0">
                <a:hlinkClick r:id="rId5"/>
              </a:rPr>
              <a:t>https://www.ijitee.org/wp-content/uploads/papers/v10i3/C83830110321.pdf</a:t>
            </a:r>
            <a:endParaRPr lang="en-IN" sz="1400" i="1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400" i="1" dirty="0">
                <a:hlinkClick r:id="rId6"/>
              </a:rPr>
              <a:t>https://www.researchgate.net/publication/333651453_Detection_and_Recognition_of_Objects_in_Image_Caption_Generator_System_A_Deep_Learning_Approach/link/5cfa6941299bf13a38443a3e/download</a:t>
            </a:r>
            <a:endParaRPr lang="en-IN" sz="1400" i="1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0" i="1" u="sng" dirty="0" err="1">
                <a:effectLst/>
                <a:latin typeface="Titillium Web Light" panose="00000400000000000000" pitchFamily="2" charset="0"/>
              </a:rPr>
              <a:t>Seo</a:t>
            </a:r>
            <a:r>
              <a:rPr lang="en-US" sz="1400" b="0" i="1" u="sng" dirty="0">
                <a:effectLst/>
                <a:latin typeface="Titillium Web Light" panose="00000400000000000000" pitchFamily="2" charset="0"/>
              </a:rPr>
              <a:t>, P. H., Sharma, P., </a:t>
            </a:r>
            <a:r>
              <a:rPr lang="en-US" sz="1400" b="0" i="1" u="sng" dirty="0" err="1">
                <a:effectLst/>
                <a:latin typeface="Titillium Web Light" panose="00000400000000000000" pitchFamily="2" charset="0"/>
              </a:rPr>
              <a:t>Levinboim</a:t>
            </a:r>
            <a:r>
              <a:rPr lang="en-US" sz="1400" b="0" i="1" u="sng" dirty="0">
                <a:effectLst/>
                <a:latin typeface="Titillium Web Light" panose="00000400000000000000" pitchFamily="2" charset="0"/>
              </a:rPr>
              <a:t>, T., Han, B., &amp; </a:t>
            </a:r>
            <a:r>
              <a:rPr lang="en-US" sz="1400" b="0" i="1" u="sng" dirty="0" err="1">
                <a:effectLst/>
                <a:latin typeface="Titillium Web Light" panose="00000400000000000000" pitchFamily="2" charset="0"/>
              </a:rPr>
              <a:t>Soricut</a:t>
            </a:r>
            <a:r>
              <a:rPr lang="en-US" sz="1400" b="0" i="1" u="sng" dirty="0">
                <a:effectLst/>
                <a:latin typeface="Titillium Web Light" panose="00000400000000000000" pitchFamily="2" charset="0"/>
              </a:rPr>
              <a:t>, R. (2020). Reinforcing an Image Caption Generator Using Off-Line Human Feedback. Proceedings of the AAAI Conference on Artificial Intelligence, 34(03), 2693-2700. https://doi.org/10.1609/aaai.v34i03.5655</a:t>
            </a:r>
            <a:endParaRPr lang="en-IN" sz="1400" b="1" i="1" u="sng" dirty="0">
              <a:latin typeface="Titillium Web Light" panose="00000400000000000000" pitchFamily="2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404F7-8B3F-4DA3-B05F-C432B5F95E26}"/>
              </a:ext>
            </a:extLst>
          </p:cNvPr>
          <p:cNvSpPr txBox="1"/>
          <p:nvPr/>
        </p:nvSpPr>
        <p:spPr>
          <a:xfrm>
            <a:off x="582562" y="400834"/>
            <a:ext cx="244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7808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 idx="4294967295"/>
          </p:nvPr>
        </p:nvSpPr>
        <p:spPr>
          <a:xfrm>
            <a:off x="766916" y="352931"/>
            <a:ext cx="4360500" cy="4648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Application</a:t>
            </a:r>
            <a:endParaRPr sz="3200"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630366" y="996450"/>
            <a:ext cx="8124568" cy="39737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visually impaired people can greatly benefit and get a better sense of their surroundings using the text-to-speech technology that we have incorporated as well.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Google Photos: Sort your photo into categories like mountains, sea, and so 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Self Drive Cars: All Self driving cars are using image caption generators so that computers can drive cars safely and efficiently.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Social Media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811162" y="243349"/>
            <a:ext cx="5796900" cy="58330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Introduction</a:t>
            </a:r>
            <a:endParaRPr sz="3200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46138" y="1254598"/>
            <a:ext cx="8399207" cy="28675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IN" sz="2000" dirty="0"/>
              <a:t>Image caption generator, </a:t>
            </a:r>
            <a:r>
              <a:rPr lang="en-US" sz="2000" dirty="0"/>
              <a:t>to teach a machine to accurately describe an image or surroundings in the same way that a human does.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US" sz="2000" dirty="0"/>
              <a:t>They can be used for automatic image indexing. Image indexing is important for Content-Based Image Retrieval (CBIR) and therefore, it can be applied to many areas, including biomedicine, commerce, the military, education, digital libraries, and web searching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99C1A3-7120-43D9-AC46-35C95AA256D2}"/>
              </a:ext>
            </a:extLst>
          </p:cNvPr>
          <p:cNvCxnSpPr/>
          <p:nvPr/>
        </p:nvCxnSpPr>
        <p:spPr>
          <a:xfrm>
            <a:off x="5278081" y="866469"/>
            <a:ext cx="582561" cy="6673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7E5962-6949-4201-990A-2E221559697E}"/>
              </a:ext>
            </a:extLst>
          </p:cNvPr>
          <p:cNvCxnSpPr/>
          <p:nvPr/>
        </p:nvCxnSpPr>
        <p:spPr>
          <a:xfrm flipH="1">
            <a:off x="3379223" y="815771"/>
            <a:ext cx="486698" cy="61943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A7C5DCC-2C6B-4F13-A4F5-CD31308B84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979196"/>
              </p:ext>
            </p:extLst>
          </p:nvPr>
        </p:nvGraphicFramePr>
        <p:xfrm>
          <a:off x="1010265" y="486697"/>
          <a:ext cx="6754760" cy="4328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545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72396" y="774289"/>
            <a:ext cx="8399207" cy="39894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Titillium Web Light" panose="00000400000000000000" pitchFamily="2" charset="0"/>
              </a:rPr>
              <a:t>In the last 5 years, a large number of articles have been published on image captioning with deep machine learning being popularly used.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tillium Web Light" panose="00000400000000000000" pitchFamily="2" charset="0"/>
              </a:rPr>
              <a:t>Convolutional Neural Networks (CNN)  are widely used for feature learning, and a classifier such as </a:t>
            </a:r>
            <a:r>
              <a:rPr lang="en-US" sz="2000" dirty="0" err="1">
                <a:latin typeface="Titillium Web Light" panose="00000400000000000000" pitchFamily="2" charset="0"/>
              </a:rPr>
              <a:t>Softmax</a:t>
            </a:r>
            <a:r>
              <a:rPr lang="en-US" sz="2000" dirty="0">
                <a:latin typeface="Titillium Web Light" panose="00000400000000000000" pitchFamily="2" charset="0"/>
              </a:rPr>
              <a:t> is used for classification. CNN is generally followed by Recurrent Neural Networks (RNN) or Long Short-Term Memory Networks (LSTM) in order to generate captions.</a:t>
            </a:r>
            <a:endParaRPr lang="en-US" sz="2000" dirty="0">
              <a:solidFill>
                <a:schemeClr val="tx2"/>
              </a:solidFill>
              <a:latin typeface="Titillium Web Light" panose="000004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43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72396" y="833285"/>
            <a:ext cx="8399207" cy="4048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tillium Web Light" panose="00000400000000000000" pitchFamily="2" charset="0"/>
              </a:rPr>
              <a:t>In the visual space-based methods, the image features and the corresponding captions are independently passed to the language decoder.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 Multimodal Space, The vision part uses a deep convolutional neural network as a feature extractor to extract the image features. The language encoder part extracts the word features and learns a dense feature  each word. It then forwards the semantic temporal context to the recurrent layers. The multimodal space part maps the image features into a common space with the word features.</a:t>
            </a:r>
            <a:endParaRPr lang="en-IN" sz="2000"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C4186-3887-42CA-9D19-7A71E1F8A139}"/>
              </a:ext>
            </a:extLst>
          </p:cNvPr>
          <p:cNvSpPr txBox="1"/>
          <p:nvPr/>
        </p:nvSpPr>
        <p:spPr>
          <a:xfrm>
            <a:off x="575186" y="182798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tillium Web Light" panose="00000400000000000000" pitchFamily="2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06037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72396" y="774289"/>
            <a:ext cx="8399207" cy="39894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Supervised learning-based networks have successfully been used for many years in image classification , object detection and attribute learning . This progress makes researchers interested in using them in automatic image captioning.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Recently, researchers are focusing more on reinforcement learning and unsupervised learning-based techniques for image captioning.</a:t>
            </a:r>
            <a:endParaRPr lang="en-IN" sz="2000"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181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A962CF-7C33-4753-A38B-C9E9D4092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997512"/>
              </p:ext>
            </p:extLst>
          </p:nvPr>
        </p:nvGraphicFramePr>
        <p:xfrm>
          <a:off x="1177411" y="789039"/>
          <a:ext cx="6543370" cy="3524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8892136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1324</Words>
  <Application>Microsoft Office PowerPoint</Application>
  <PresentationFormat>On-screen Show (16:9)</PresentationFormat>
  <Paragraphs>72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Wingdings</vt:lpstr>
      <vt:lpstr>Titillium Web Light</vt:lpstr>
      <vt:lpstr>Aharoni</vt:lpstr>
      <vt:lpstr>Arial</vt:lpstr>
      <vt:lpstr>Titillium Web</vt:lpstr>
      <vt:lpstr>Ninacor template</vt:lpstr>
      <vt:lpstr>Visual Image Caption Generator Using Deep Learning</vt:lpstr>
      <vt:lpstr>PROBLEM STATEMENT</vt:lpstr>
      <vt:lpstr>Application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Image Caption Generator Using Deep Learning</dc:title>
  <dc:creator>Bhavana Ravishanker</dc:creator>
  <cp:lastModifiedBy>Bhavana Ravishankar</cp:lastModifiedBy>
  <cp:revision>17</cp:revision>
  <dcterms:modified xsi:type="dcterms:W3CDTF">2022-02-22T08:07:25Z</dcterms:modified>
</cp:coreProperties>
</file>