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9" r:id="rId3"/>
    <p:sldId id="257" r:id="rId4"/>
    <p:sldId id="270" r:id="rId5"/>
    <p:sldId id="271" r:id="rId6"/>
    <p:sldId id="272" r:id="rId7"/>
    <p:sldId id="273" r:id="rId8"/>
    <p:sldId id="274" r:id="rId9"/>
    <p:sldId id="275" r:id="rId10"/>
    <p:sldId id="276" r:id="rId11"/>
    <p:sldId id="265" r:id="rId12"/>
    <p:sldId id="266" r:id="rId13"/>
    <p:sldId id="267" r:id="rId14"/>
    <p:sldId id="268"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2"/>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750" b="1" i="0">
                <a:solidFill>
                  <a:srgbClr val="17375E"/>
                </a:solidFill>
                <a:latin typeface="Verdana"/>
                <a:cs typeface="Verdan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550" b="0" i="0">
                <a:solidFill>
                  <a:schemeClr val="tx1"/>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17375E"/>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550" b="0" i="0">
                <a:solidFill>
                  <a:schemeClr val="tx1"/>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17375E"/>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17375E"/>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09625" y="885824"/>
            <a:ext cx="10668000" cy="57150"/>
          </a:xfrm>
          <a:custGeom>
            <a:avLst/>
            <a:gdLst/>
            <a:ahLst/>
            <a:cxnLst/>
            <a:rect l="l" t="t" r="r" b="b"/>
            <a:pathLst>
              <a:path w="10668000" h="57150">
                <a:moveTo>
                  <a:pt x="10668000" y="45720"/>
                </a:moveTo>
                <a:lnTo>
                  <a:pt x="0" y="45720"/>
                </a:lnTo>
                <a:lnTo>
                  <a:pt x="0" y="57150"/>
                </a:lnTo>
                <a:lnTo>
                  <a:pt x="10668000" y="57150"/>
                </a:lnTo>
                <a:lnTo>
                  <a:pt x="10668000" y="45720"/>
                </a:lnTo>
                <a:close/>
              </a:path>
              <a:path w="10668000" h="57150">
                <a:moveTo>
                  <a:pt x="10668000" y="0"/>
                </a:moveTo>
                <a:lnTo>
                  <a:pt x="0" y="0"/>
                </a:lnTo>
                <a:lnTo>
                  <a:pt x="0" y="34290"/>
                </a:lnTo>
                <a:lnTo>
                  <a:pt x="10668000" y="34290"/>
                </a:lnTo>
                <a:lnTo>
                  <a:pt x="10668000" y="0"/>
                </a:lnTo>
                <a:close/>
              </a:path>
            </a:pathLst>
          </a:custGeom>
          <a:solidFill>
            <a:srgbClr val="00000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0" y="5991224"/>
            <a:ext cx="12191999" cy="866773"/>
          </a:xfrm>
          <a:prstGeom prst="rect">
            <a:avLst/>
          </a:prstGeom>
        </p:spPr>
      </p:pic>
      <p:sp>
        <p:nvSpPr>
          <p:cNvPr id="2" name="Holder 2"/>
          <p:cNvSpPr>
            <a:spLocks noGrp="1"/>
          </p:cNvSpPr>
          <p:nvPr>
            <p:ph type="title"/>
          </p:nvPr>
        </p:nvSpPr>
        <p:spPr>
          <a:xfrm>
            <a:off x="892175" y="135572"/>
            <a:ext cx="5477510" cy="606488"/>
          </a:xfrm>
          <a:prstGeom prst="rect">
            <a:avLst/>
          </a:prstGeom>
        </p:spPr>
        <p:txBody>
          <a:bodyPr wrap="square" lIns="0" tIns="0" rIns="0" bIns="0">
            <a:spAutoFit/>
          </a:bodyPr>
          <a:lstStyle>
            <a:lvl1pPr>
              <a:defRPr sz="2750" b="1" i="0">
                <a:solidFill>
                  <a:srgbClr val="17375E"/>
                </a:solidFill>
                <a:latin typeface="Verdana"/>
                <a:cs typeface="Verdana"/>
              </a:defRPr>
            </a:lvl1pPr>
          </a:lstStyle>
          <a:p>
            <a:endParaRPr/>
          </a:p>
        </p:txBody>
      </p:sp>
      <p:sp>
        <p:nvSpPr>
          <p:cNvPr id="3" name="Holder 3"/>
          <p:cNvSpPr>
            <a:spLocks noGrp="1"/>
          </p:cNvSpPr>
          <p:nvPr>
            <p:ph type="body" idx="1"/>
          </p:nvPr>
        </p:nvSpPr>
        <p:spPr>
          <a:xfrm>
            <a:off x="881379" y="1168082"/>
            <a:ext cx="10429240" cy="4224655"/>
          </a:xfrm>
          <a:prstGeom prst="rect">
            <a:avLst/>
          </a:prstGeom>
        </p:spPr>
        <p:txBody>
          <a:bodyPr wrap="square" lIns="0" tIns="0" rIns="0" bIns="0">
            <a:spAutoFit/>
          </a:bodyPr>
          <a:lstStyle>
            <a:lvl1pPr>
              <a:defRPr sz="1550" b="0" i="0">
                <a:solidFill>
                  <a:schemeClr val="tx1"/>
                </a:solidFill>
                <a:latin typeface="Georgia"/>
                <a:cs typeface="Georgi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2670" y="1366837"/>
            <a:ext cx="8324215" cy="878205"/>
          </a:xfrm>
          <a:prstGeom prst="rect">
            <a:avLst/>
          </a:prstGeom>
        </p:spPr>
        <p:txBody>
          <a:bodyPr vert="horz" wrap="square" lIns="0" tIns="5715" rIns="0" bIns="0" rtlCol="0">
            <a:spAutoFit/>
          </a:bodyPr>
          <a:lstStyle/>
          <a:p>
            <a:pPr marL="2287905" marR="5080" indent="-2275205">
              <a:lnSpc>
                <a:spcPct val="102400"/>
              </a:lnSpc>
              <a:spcBef>
                <a:spcPts val="45"/>
              </a:spcBef>
            </a:pPr>
            <a:r>
              <a:rPr dirty="0"/>
              <a:t>PROJECT</a:t>
            </a:r>
            <a:r>
              <a:rPr spc="210" dirty="0"/>
              <a:t> </a:t>
            </a:r>
            <a:r>
              <a:rPr dirty="0"/>
              <a:t>TITLE</a:t>
            </a:r>
            <a:r>
              <a:rPr spc="130" dirty="0"/>
              <a:t> </a:t>
            </a:r>
            <a:r>
              <a:rPr dirty="0"/>
              <a:t>:</a:t>
            </a:r>
            <a:r>
              <a:rPr spc="155" dirty="0"/>
              <a:t> </a:t>
            </a:r>
            <a:r>
              <a:rPr dirty="0"/>
              <a:t>REAL</a:t>
            </a:r>
            <a:r>
              <a:rPr spc="95" dirty="0"/>
              <a:t> </a:t>
            </a:r>
            <a:r>
              <a:rPr dirty="0"/>
              <a:t>TIME</a:t>
            </a:r>
            <a:r>
              <a:rPr spc="130" dirty="0"/>
              <a:t> </a:t>
            </a:r>
            <a:r>
              <a:rPr dirty="0"/>
              <a:t>MAPPING</a:t>
            </a:r>
            <a:r>
              <a:rPr spc="145" dirty="0"/>
              <a:t> </a:t>
            </a:r>
            <a:r>
              <a:rPr spc="-25" dirty="0"/>
              <a:t>OF </a:t>
            </a:r>
            <a:r>
              <a:rPr dirty="0"/>
              <a:t>EPIDEMIC</a:t>
            </a:r>
            <a:r>
              <a:rPr spc="170" dirty="0"/>
              <a:t> </a:t>
            </a:r>
            <a:r>
              <a:rPr spc="-10" dirty="0"/>
              <a:t>SPREAD</a:t>
            </a:r>
          </a:p>
        </p:txBody>
      </p:sp>
      <p:sp>
        <p:nvSpPr>
          <p:cNvPr id="3" name="object 3"/>
          <p:cNvSpPr txBox="1"/>
          <p:nvPr/>
        </p:nvSpPr>
        <p:spPr>
          <a:xfrm>
            <a:off x="869950" y="2749232"/>
            <a:ext cx="3522345" cy="334645"/>
          </a:xfrm>
          <a:prstGeom prst="rect">
            <a:avLst/>
          </a:prstGeom>
        </p:spPr>
        <p:txBody>
          <a:bodyPr vert="horz" wrap="square" lIns="0" tIns="15875" rIns="0" bIns="0" rtlCol="0">
            <a:spAutoFit/>
          </a:bodyPr>
          <a:lstStyle/>
          <a:p>
            <a:pPr marL="12700">
              <a:lnSpc>
                <a:spcPct val="100000"/>
              </a:lnSpc>
              <a:spcBef>
                <a:spcPts val="125"/>
              </a:spcBef>
            </a:pPr>
            <a:r>
              <a:rPr sz="2000" b="1" dirty="0">
                <a:solidFill>
                  <a:srgbClr val="17375E"/>
                </a:solidFill>
                <a:latin typeface="Verdana"/>
                <a:cs typeface="Verdana"/>
              </a:rPr>
              <a:t>Batch</a:t>
            </a:r>
            <a:r>
              <a:rPr sz="2000" b="1" spc="-25" dirty="0">
                <a:solidFill>
                  <a:srgbClr val="17375E"/>
                </a:solidFill>
                <a:latin typeface="Verdana"/>
                <a:cs typeface="Verdana"/>
              </a:rPr>
              <a:t> </a:t>
            </a:r>
            <a:r>
              <a:rPr sz="2000" b="1" dirty="0">
                <a:solidFill>
                  <a:srgbClr val="17375E"/>
                </a:solidFill>
                <a:latin typeface="Verdana"/>
                <a:cs typeface="Verdana"/>
              </a:rPr>
              <a:t>Number:</a:t>
            </a:r>
            <a:r>
              <a:rPr sz="2000" b="1" spc="-65" dirty="0">
                <a:solidFill>
                  <a:srgbClr val="17375E"/>
                </a:solidFill>
                <a:latin typeface="Verdana"/>
                <a:cs typeface="Verdana"/>
              </a:rPr>
              <a:t> </a:t>
            </a:r>
            <a:r>
              <a:rPr sz="2000" b="1" dirty="0">
                <a:solidFill>
                  <a:srgbClr val="17375E"/>
                </a:solidFill>
                <a:latin typeface="Verdana"/>
                <a:cs typeface="Verdana"/>
              </a:rPr>
              <a:t>CSD-</a:t>
            </a:r>
            <a:r>
              <a:rPr sz="2000" b="1" spc="-25" dirty="0">
                <a:solidFill>
                  <a:srgbClr val="17375E"/>
                </a:solidFill>
                <a:latin typeface="Verdana"/>
                <a:cs typeface="Verdana"/>
              </a:rPr>
              <a:t>G13</a:t>
            </a:r>
            <a:endParaRPr sz="2000">
              <a:latin typeface="Verdana"/>
              <a:cs typeface="Verdana"/>
            </a:endParaRPr>
          </a:p>
        </p:txBody>
      </p:sp>
      <p:graphicFrame>
        <p:nvGraphicFramePr>
          <p:cNvPr id="4" name="object 4"/>
          <p:cNvGraphicFramePr>
            <a:graphicFrameLocks noGrp="1"/>
          </p:cNvGraphicFramePr>
          <p:nvPr/>
        </p:nvGraphicFramePr>
        <p:xfrm>
          <a:off x="624547" y="3267836"/>
          <a:ext cx="5417820" cy="1852295"/>
        </p:xfrm>
        <a:graphic>
          <a:graphicData uri="http://schemas.openxmlformats.org/drawingml/2006/table">
            <a:tbl>
              <a:tblPr firstRow="1" bandRow="1">
                <a:tableStyleId>{2D5ABB26-0587-4C30-8999-92F81FD0307C}</a:tableStyleId>
              </a:tblPr>
              <a:tblGrid>
                <a:gridCol w="2084705">
                  <a:extLst>
                    <a:ext uri="{9D8B030D-6E8A-4147-A177-3AD203B41FA5}">
                      <a16:colId xmlns:a16="http://schemas.microsoft.com/office/drawing/2014/main" val="20000"/>
                    </a:ext>
                  </a:extLst>
                </a:gridCol>
                <a:gridCol w="3333115">
                  <a:extLst>
                    <a:ext uri="{9D8B030D-6E8A-4147-A177-3AD203B41FA5}">
                      <a16:colId xmlns:a16="http://schemas.microsoft.com/office/drawing/2014/main" val="20001"/>
                    </a:ext>
                  </a:extLst>
                </a:gridCol>
              </a:tblGrid>
              <a:tr h="370205">
                <a:tc>
                  <a:txBody>
                    <a:bodyPr/>
                    <a:lstStyle/>
                    <a:p>
                      <a:pPr marL="635" algn="ctr">
                        <a:lnSpc>
                          <a:spcPct val="100000"/>
                        </a:lnSpc>
                        <a:spcBef>
                          <a:spcPts val="340"/>
                        </a:spcBef>
                      </a:pPr>
                      <a:r>
                        <a:rPr sz="1800" b="1" spc="105" dirty="0">
                          <a:solidFill>
                            <a:srgbClr val="17375E"/>
                          </a:solidFill>
                          <a:latin typeface="Cambria"/>
                          <a:cs typeface="Cambria"/>
                        </a:rPr>
                        <a:t>Roll</a:t>
                      </a:r>
                      <a:r>
                        <a:rPr sz="1800" b="1" spc="200" dirty="0">
                          <a:solidFill>
                            <a:srgbClr val="17375E"/>
                          </a:solidFill>
                          <a:latin typeface="Cambria"/>
                          <a:cs typeface="Cambria"/>
                        </a:rPr>
                        <a:t> </a:t>
                      </a:r>
                      <a:r>
                        <a:rPr sz="1800" b="1" spc="70" dirty="0">
                          <a:solidFill>
                            <a:srgbClr val="17375E"/>
                          </a:solidFill>
                          <a:latin typeface="Cambria"/>
                          <a:cs typeface="Cambria"/>
                        </a:rPr>
                        <a:t>Number</a:t>
                      </a:r>
                      <a:endParaRPr sz="1800">
                        <a:latin typeface="Cambria"/>
                        <a:cs typeface="Cambria"/>
                      </a:endParaRPr>
                    </a:p>
                  </a:txBody>
                  <a:tcPr marL="0" marR="0" marT="431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ct val="100000"/>
                        </a:lnSpc>
                        <a:spcBef>
                          <a:spcPts val="340"/>
                        </a:spcBef>
                      </a:pPr>
                      <a:r>
                        <a:rPr sz="1800" b="1" spc="135" dirty="0">
                          <a:solidFill>
                            <a:srgbClr val="17375E"/>
                          </a:solidFill>
                          <a:latin typeface="Cambria"/>
                          <a:cs typeface="Cambria"/>
                        </a:rPr>
                        <a:t>Student</a:t>
                      </a:r>
                      <a:r>
                        <a:rPr sz="1800" b="1" spc="295" dirty="0">
                          <a:solidFill>
                            <a:srgbClr val="17375E"/>
                          </a:solidFill>
                          <a:latin typeface="Cambria"/>
                          <a:cs typeface="Cambria"/>
                        </a:rPr>
                        <a:t> </a:t>
                      </a:r>
                      <a:r>
                        <a:rPr sz="1800" b="1" spc="75" dirty="0">
                          <a:solidFill>
                            <a:srgbClr val="17375E"/>
                          </a:solidFill>
                          <a:latin typeface="Cambria"/>
                          <a:cs typeface="Cambria"/>
                        </a:rPr>
                        <a:t>Name</a:t>
                      </a:r>
                      <a:endParaRPr sz="1800">
                        <a:latin typeface="Cambria"/>
                        <a:cs typeface="Cambria"/>
                      </a:endParaRPr>
                    </a:p>
                  </a:txBody>
                  <a:tcPr marL="0" marR="0" marT="431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70840">
                <a:tc>
                  <a:txBody>
                    <a:bodyPr/>
                    <a:lstStyle/>
                    <a:p>
                      <a:pPr marL="1905" algn="ctr">
                        <a:lnSpc>
                          <a:spcPct val="100000"/>
                        </a:lnSpc>
                        <a:spcBef>
                          <a:spcPts val="345"/>
                        </a:spcBef>
                      </a:pPr>
                      <a:r>
                        <a:rPr sz="1800" spc="125" dirty="0">
                          <a:latin typeface="Georgia"/>
                          <a:cs typeface="Georgia"/>
                        </a:rPr>
                        <a:t>20211CSDOO38</a:t>
                      </a:r>
                      <a:endParaRPr sz="1800">
                        <a:latin typeface="Georgia"/>
                        <a:cs typeface="Georgia"/>
                      </a:endParaRPr>
                    </a:p>
                  </a:txBody>
                  <a:tcPr marL="0" marR="0" marT="438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345"/>
                        </a:spcBef>
                      </a:pPr>
                      <a:r>
                        <a:rPr sz="1800" spc="150" dirty="0">
                          <a:latin typeface="Georgia"/>
                          <a:cs typeface="Georgia"/>
                        </a:rPr>
                        <a:t>B</a:t>
                      </a:r>
                      <a:r>
                        <a:rPr sz="1800" spc="145" dirty="0">
                          <a:latin typeface="Georgia"/>
                          <a:cs typeface="Georgia"/>
                        </a:rPr>
                        <a:t> </a:t>
                      </a:r>
                      <a:r>
                        <a:rPr sz="1800" dirty="0">
                          <a:latin typeface="Georgia"/>
                          <a:cs typeface="Georgia"/>
                        </a:rPr>
                        <a:t>N</a:t>
                      </a:r>
                      <a:r>
                        <a:rPr sz="1800" spc="80" dirty="0">
                          <a:latin typeface="Georgia"/>
                          <a:cs typeface="Georgia"/>
                        </a:rPr>
                        <a:t> </a:t>
                      </a:r>
                      <a:r>
                        <a:rPr sz="1800" spc="-10" dirty="0">
                          <a:latin typeface="Georgia"/>
                          <a:cs typeface="Georgia"/>
                        </a:rPr>
                        <a:t>BHAVANA</a:t>
                      </a:r>
                      <a:endParaRPr sz="1800">
                        <a:latin typeface="Georgia"/>
                        <a:cs typeface="Georgia"/>
                      </a:endParaRPr>
                    </a:p>
                  </a:txBody>
                  <a:tcPr marL="0" marR="0" marT="438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70205">
                <a:tc>
                  <a:txBody>
                    <a:bodyPr/>
                    <a:lstStyle/>
                    <a:p>
                      <a:pPr marL="8255" algn="ctr">
                        <a:lnSpc>
                          <a:spcPct val="100000"/>
                        </a:lnSpc>
                        <a:spcBef>
                          <a:spcPts val="350"/>
                        </a:spcBef>
                      </a:pPr>
                      <a:r>
                        <a:rPr sz="1800" spc="114" dirty="0">
                          <a:latin typeface="Georgia"/>
                          <a:cs typeface="Georgia"/>
                        </a:rPr>
                        <a:t>20211CSD0005</a:t>
                      </a:r>
                      <a:endParaRPr sz="1800">
                        <a:latin typeface="Georgia"/>
                        <a:cs typeface="Georgia"/>
                      </a:endParaRPr>
                    </a:p>
                  </a:txBody>
                  <a:tcPr marL="0" marR="0" marT="444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065" algn="ctr">
                        <a:lnSpc>
                          <a:spcPct val="100000"/>
                        </a:lnSpc>
                        <a:spcBef>
                          <a:spcPts val="350"/>
                        </a:spcBef>
                      </a:pPr>
                      <a:r>
                        <a:rPr sz="1800" dirty="0">
                          <a:latin typeface="Georgia"/>
                          <a:cs typeface="Georgia"/>
                        </a:rPr>
                        <a:t>PRARTHANA</a:t>
                      </a:r>
                      <a:r>
                        <a:rPr sz="1800" spc="140" dirty="0">
                          <a:latin typeface="Georgia"/>
                          <a:cs typeface="Georgia"/>
                        </a:rPr>
                        <a:t> </a:t>
                      </a:r>
                      <a:r>
                        <a:rPr sz="1800" spc="170" dirty="0">
                          <a:latin typeface="Georgia"/>
                          <a:cs typeface="Georgia"/>
                        </a:rPr>
                        <a:t>S </a:t>
                      </a:r>
                      <a:r>
                        <a:rPr sz="1800" spc="-50" dirty="0">
                          <a:latin typeface="Georgia"/>
                          <a:cs typeface="Georgia"/>
                        </a:rPr>
                        <a:t>P</a:t>
                      </a:r>
                      <a:endParaRPr sz="1800">
                        <a:latin typeface="Georgia"/>
                        <a:cs typeface="Georgia"/>
                      </a:endParaRPr>
                    </a:p>
                  </a:txBody>
                  <a:tcPr marL="0" marR="0" marT="444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70840">
                <a:tc>
                  <a:txBody>
                    <a:bodyPr/>
                    <a:lstStyle/>
                    <a:p>
                      <a:pPr marL="8255" algn="ctr">
                        <a:lnSpc>
                          <a:spcPct val="100000"/>
                        </a:lnSpc>
                        <a:spcBef>
                          <a:spcPts val="355"/>
                        </a:spcBef>
                      </a:pPr>
                      <a:r>
                        <a:rPr sz="1800" spc="140" dirty="0">
                          <a:latin typeface="Georgia"/>
                          <a:cs typeface="Georgia"/>
                        </a:rPr>
                        <a:t>20211CSD0150</a:t>
                      </a:r>
                      <a:endParaRPr sz="1800">
                        <a:latin typeface="Georgia"/>
                        <a:cs typeface="Georgia"/>
                      </a:endParaRPr>
                    </a:p>
                  </a:txBody>
                  <a:tcPr marL="0" marR="0" marT="450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 algn="ctr">
                        <a:lnSpc>
                          <a:spcPct val="100000"/>
                        </a:lnSpc>
                        <a:spcBef>
                          <a:spcPts val="355"/>
                        </a:spcBef>
                      </a:pPr>
                      <a:r>
                        <a:rPr sz="1800" dirty="0">
                          <a:latin typeface="Georgia"/>
                          <a:cs typeface="Georgia"/>
                        </a:rPr>
                        <a:t>SANCHIT</a:t>
                      </a:r>
                      <a:r>
                        <a:rPr sz="1800" spc="305" dirty="0">
                          <a:latin typeface="Georgia"/>
                          <a:cs typeface="Georgia"/>
                        </a:rPr>
                        <a:t> </a:t>
                      </a:r>
                      <a:r>
                        <a:rPr sz="1800" spc="-50" dirty="0">
                          <a:latin typeface="Georgia"/>
                          <a:cs typeface="Georgia"/>
                        </a:rPr>
                        <a:t>A</a:t>
                      </a:r>
                      <a:endParaRPr sz="1800">
                        <a:latin typeface="Georgia"/>
                        <a:cs typeface="Georgia"/>
                      </a:endParaRPr>
                    </a:p>
                  </a:txBody>
                  <a:tcPr marL="0" marR="0" marT="450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70205">
                <a:tc>
                  <a:txBody>
                    <a:bodyPr/>
                    <a:lstStyle/>
                    <a:p>
                      <a:pPr marL="8255" algn="ctr">
                        <a:lnSpc>
                          <a:spcPct val="100000"/>
                        </a:lnSpc>
                        <a:spcBef>
                          <a:spcPts val="355"/>
                        </a:spcBef>
                      </a:pPr>
                      <a:r>
                        <a:rPr sz="1800" spc="114" dirty="0">
                          <a:latin typeface="Georgia"/>
                          <a:cs typeface="Georgia"/>
                        </a:rPr>
                        <a:t>20211CSD0042</a:t>
                      </a:r>
                      <a:endParaRPr sz="1800">
                        <a:latin typeface="Georgia"/>
                        <a:cs typeface="Georgia"/>
                      </a:endParaRPr>
                    </a:p>
                  </a:txBody>
                  <a:tcPr marL="0" marR="0" marT="450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795" algn="ctr">
                        <a:lnSpc>
                          <a:spcPct val="100000"/>
                        </a:lnSpc>
                        <a:spcBef>
                          <a:spcPts val="355"/>
                        </a:spcBef>
                      </a:pPr>
                      <a:r>
                        <a:rPr sz="1800" dirty="0">
                          <a:latin typeface="Georgia"/>
                          <a:cs typeface="Georgia"/>
                        </a:rPr>
                        <a:t>ULLAS</a:t>
                      </a:r>
                      <a:r>
                        <a:rPr sz="1800" spc="310" dirty="0">
                          <a:latin typeface="Georgia"/>
                          <a:cs typeface="Georgia"/>
                        </a:rPr>
                        <a:t> </a:t>
                      </a:r>
                      <a:r>
                        <a:rPr sz="1800" spc="40" dirty="0">
                          <a:latin typeface="Georgia"/>
                          <a:cs typeface="Georgia"/>
                        </a:rPr>
                        <a:t>GOWDA</a:t>
                      </a:r>
                      <a:endParaRPr sz="1800">
                        <a:latin typeface="Georgia"/>
                        <a:cs typeface="Georgia"/>
                      </a:endParaRPr>
                    </a:p>
                  </a:txBody>
                  <a:tcPr marL="0" marR="0" marT="450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5" name="object 5"/>
          <p:cNvSpPr txBox="1"/>
          <p:nvPr/>
        </p:nvSpPr>
        <p:spPr>
          <a:xfrm>
            <a:off x="6629018" y="3302317"/>
            <a:ext cx="5184140" cy="2082164"/>
          </a:xfrm>
          <a:prstGeom prst="rect">
            <a:avLst/>
          </a:prstGeom>
        </p:spPr>
        <p:txBody>
          <a:bodyPr vert="horz" wrap="square" lIns="0" tIns="15875" rIns="0" bIns="0" rtlCol="0">
            <a:spAutoFit/>
          </a:bodyPr>
          <a:lstStyle/>
          <a:p>
            <a:pPr algn="ctr">
              <a:lnSpc>
                <a:spcPct val="100000"/>
              </a:lnSpc>
              <a:spcBef>
                <a:spcPts val="125"/>
              </a:spcBef>
            </a:pPr>
            <a:r>
              <a:rPr sz="2000" b="1" dirty="0">
                <a:solidFill>
                  <a:srgbClr val="17375E"/>
                </a:solidFill>
                <a:latin typeface="Verdana"/>
                <a:cs typeface="Verdana"/>
              </a:rPr>
              <a:t>Under</a:t>
            </a:r>
            <a:r>
              <a:rPr sz="2000" b="1" spc="-10" dirty="0">
                <a:solidFill>
                  <a:srgbClr val="17375E"/>
                </a:solidFill>
                <a:latin typeface="Verdana"/>
                <a:cs typeface="Verdana"/>
              </a:rPr>
              <a:t> </a:t>
            </a:r>
            <a:r>
              <a:rPr sz="2000" b="1" dirty="0">
                <a:solidFill>
                  <a:srgbClr val="17375E"/>
                </a:solidFill>
                <a:latin typeface="Verdana"/>
                <a:cs typeface="Verdana"/>
              </a:rPr>
              <a:t>the</a:t>
            </a:r>
            <a:r>
              <a:rPr sz="2000" b="1" spc="-40" dirty="0">
                <a:solidFill>
                  <a:srgbClr val="17375E"/>
                </a:solidFill>
                <a:latin typeface="Verdana"/>
                <a:cs typeface="Verdana"/>
              </a:rPr>
              <a:t> </a:t>
            </a:r>
            <a:r>
              <a:rPr sz="2000" b="1" dirty="0">
                <a:solidFill>
                  <a:srgbClr val="17375E"/>
                </a:solidFill>
                <a:latin typeface="Verdana"/>
                <a:cs typeface="Verdana"/>
              </a:rPr>
              <a:t>Supervision</a:t>
            </a:r>
            <a:r>
              <a:rPr sz="2000" b="1" spc="-65" dirty="0">
                <a:solidFill>
                  <a:srgbClr val="17375E"/>
                </a:solidFill>
                <a:latin typeface="Verdana"/>
                <a:cs typeface="Verdana"/>
              </a:rPr>
              <a:t> </a:t>
            </a:r>
            <a:r>
              <a:rPr sz="2000" b="1" spc="-25" dirty="0">
                <a:solidFill>
                  <a:srgbClr val="17375E"/>
                </a:solidFill>
                <a:latin typeface="Verdana"/>
                <a:cs typeface="Verdana"/>
              </a:rPr>
              <a:t>of,</a:t>
            </a:r>
            <a:endParaRPr sz="2000">
              <a:latin typeface="Verdana"/>
              <a:cs typeface="Verdana"/>
            </a:endParaRPr>
          </a:p>
          <a:p>
            <a:pPr>
              <a:lnSpc>
                <a:spcPct val="100000"/>
              </a:lnSpc>
              <a:spcBef>
                <a:spcPts val="1075"/>
              </a:spcBef>
            </a:pPr>
            <a:endParaRPr sz="2000">
              <a:latin typeface="Verdana"/>
              <a:cs typeface="Verdana"/>
            </a:endParaRPr>
          </a:p>
          <a:p>
            <a:pPr marR="3175" algn="ctr">
              <a:lnSpc>
                <a:spcPct val="100000"/>
              </a:lnSpc>
            </a:pPr>
            <a:r>
              <a:rPr sz="2400" b="1" dirty="0">
                <a:solidFill>
                  <a:srgbClr val="17375E"/>
                </a:solidFill>
                <a:latin typeface="Verdana"/>
                <a:cs typeface="Verdana"/>
              </a:rPr>
              <a:t>Prof.</a:t>
            </a:r>
            <a:r>
              <a:rPr sz="2400" b="1" spc="-50" dirty="0">
                <a:solidFill>
                  <a:srgbClr val="17375E"/>
                </a:solidFill>
                <a:latin typeface="Verdana"/>
                <a:cs typeface="Verdana"/>
              </a:rPr>
              <a:t> </a:t>
            </a:r>
            <a:r>
              <a:rPr sz="2400" b="1" dirty="0">
                <a:solidFill>
                  <a:srgbClr val="17375E"/>
                </a:solidFill>
                <a:latin typeface="Verdana"/>
                <a:cs typeface="Verdana"/>
              </a:rPr>
              <a:t>Tintu</a:t>
            </a:r>
            <a:r>
              <a:rPr sz="2400" b="1" spc="-65" dirty="0">
                <a:solidFill>
                  <a:srgbClr val="17375E"/>
                </a:solidFill>
                <a:latin typeface="Verdana"/>
                <a:cs typeface="Verdana"/>
              </a:rPr>
              <a:t> </a:t>
            </a:r>
            <a:r>
              <a:rPr sz="2400" b="1" spc="-10" dirty="0">
                <a:solidFill>
                  <a:srgbClr val="17375E"/>
                </a:solidFill>
                <a:latin typeface="Verdana"/>
                <a:cs typeface="Verdana"/>
              </a:rPr>
              <a:t>Vijayan</a:t>
            </a:r>
            <a:endParaRPr sz="2400">
              <a:latin typeface="Verdana"/>
              <a:cs typeface="Verdana"/>
            </a:endParaRPr>
          </a:p>
          <a:p>
            <a:pPr marL="12065" marR="5080" algn="ctr">
              <a:lnSpc>
                <a:spcPct val="121500"/>
              </a:lnSpc>
              <a:spcBef>
                <a:spcPts val="2415"/>
              </a:spcBef>
            </a:pPr>
            <a:r>
              <a:rPr sz="1700" b="1" dirty="0">
                <a:solidFill>
                  <a:srgbClr val="17375E"/>
                </a:solidFill>
                <a:latin typeface="Verdana"/>
                <a:cs typeface="Verdana"/>
              </a:rPr>
              <a:t>School</a:t>
            </a:r>
            <a:r>
              <a:rPr sz="1700" b="1" spc="-50" dirty="0">
                <a:solidFill>
                  <a:srgbClr val="17375E"/>
                </a:solidFill>
                <a:latin typeface="Verdana"/>
                <a:cs typeface="Verdana"/>
              </a:rPr>
              <a:t> </a:t>
            </a:r>
            <a:r>
              <a:rPr sz="1700" b="1" dirty="0">
                <a:solidFill>
                  <a:srgbClr val="17375E"/>
                </a:solidFill>
                <a:latin typeface="Verdana"/>
                <a:cs typeface="Verdana"/>
              </a:rPr>
              <a:t>of</a:t>
            </a:r>
            <a:r>
              <a:rPr sz="1700" b="1" spc="-30" dirty="0">
                <a:solidFill>
                  <a:srgbClr val="17375E"/>
                </a:solidFill>
                <a:latin typeface="Verdana"/>
                <a:cs typeface="Verdana"/>
              </a:rPr>
              <a:t> </a:t>
            </a:r>
            <a:r>
              <a:rPr sz="1700" b="1" dirty="0">
                <a:solidFill>
                  <a:srgbClr val="17375E"/>
                </a:solidFill>
                <a:latin typeface="Verdana"/>
                <a:cs typeface="Verdana"/>
              </a:rPr>
              <a:t>Computer</a:t>
            </a:r>
            <a:r>
              <a:rPr sz="1700" b="1" spc="-15" dirty="0">
                <a:solidFill>
                  <a:srgbClr val="17375E"/>
                </a:solidFill>
                <a:latin typeface="Verdana"/>
                <a:cs typeface="Verdana"/>
              </a:rPr>
              <a:t> </a:t>
            </a:r>
            <a:r>
              <a:rPr sz="1700" b="1" dirty="0">
                <a:solidFill>
                  <a:srgbClr val="17375E"/>
                </a:solidFill>
                <a:latin typeface="Verdana"/>
                <a:cs typeface="Verdana"/>
              </a:rPr>
              <a:t>Science</a:t>
            </a:r>
            <a:r>
              <a:rPr sz="1700" b="1" spc="-75" dirty="0">
                <a:solidFill>
                  <a:srgbClr val="17375E"/>
                </a:solidFill>
                <a:latin typeface="Verdana"/>
                <a:cs typeface="Verdana"/>
              </a:rPr>
              <a:t> </a:t>
            </a:r>
            <a:r>
              <a:rPr sz="1700" b="1" dirty="0">
                <a:solidFill>
                  <a:srgbClr val="17375E"/>
                </a:solidFill>
                <a:latin typeface="Verdana"/>
                <a:cs typeface="Verdana"/>
              </a:rPr>
              <a:t>&amp;</a:t>
            </a:r>
            <a:r>
              <a:rPr sz="1700" b="1" spc="-40" dirty="0">
                <a:solidFill>
                  <a:srgbClr val="17375E"/>
                </a:solidFill>
                <a:latin typeface="Verdana"/>
                <a:cs typeface="Verdana"/>
              </a:rPr>
              <a:t> </a:t>
            </a:r>
            <a:r>
              <a:rPr sz="1700" b="1" spc="-10" dirty="0">
                <a:solidFill>
                  <a:srgbClr val="17375E"/>
                </a:solidFill>
                <a:latin typeface="Verdana"/>
                <a:cs typeface="Verdana"/>
              </a:rPr>
              <a:t>Engineering </a:t>
            </a:r>
            <a:r>
              <a:rPr sz="1700" b="1" dirty="0">
                <a:solidFill>
                  <a:srgbClr val="17375E"/>
                </a:solidFill>
                <a:latin typeface="Verdana"/>
                <a:cs typeface="Verdana"/>
              </a:rPr>
              <a:t>Presidency</a:t>
            </a:r>
            <a:r>
              <a:rPr sz="1700" b="1" spc="-95" dirty="0">
                <a:solidFill>
                  <a:srgbClr val="17375E"/>
                </a:solidFill>
                <a:latin typeface="Verdana"/>
                <a:cs typeface="Verdana"/>
              </a:rPr>
              <a:t> </a:t>
            </a:r>
            <a:r>
              <a:rPr sz="1700" b="1" spc="-10" dirty="0">
                <a:solidFill>
                  <a:srgbClr val="17375E"/>
                </a:solidFill>
                <a:latin typeface="Verdana"/>
                <a:cs typeface="Verdana"/>
              </a:rPr>
              <a:t>University</a:t>
            </a:r>
            <a:endParaRPr sz="1700">
              <a:latin typeface="Verdana"/>
              <a:cs typeface="Verdana"/>
            </a:endParaRPr>
          </a:p>
        </p:txBody>
      </p:sp>
      <p:sp>
        <p:nvSpPr>
          <p:cNvPr id="6" name="object 6"/>
          <p:cNvSpPr txBox="1"/>
          <p:nvPr/>
        </p:nvSpPr>
        <p:spPr>
          <a:xfrm>
            <a:off x="4321175" y="320421"/>
            <a:ext cx="3317875" cy="513715"/>
          </a:xfrm>
          <a:prstGeom prst="rect">
            <a:avLst/>
          </a:prstGeom>
        </p:spPr>
        <p:txBody>
          <a:bodyPr vert="horz" wrap="square" lIns="0" tIns="15875" rIns="0" bIns="0" rtlCol="0">
            <a:spAutoFit/>
          </a:bodyPr>
          <a:lstStyle/>
          <a:p>
            <a:pPr algn="ctr">
              <a:lnSpc>
                <a:spcPct val="100000"/>
              </a:lnSpc>
              <a:spcBef>
                <a:spcPts val="125"/>
              </a:spcBef>
            </a:pPr>
            <a:r>
              <a:rPr sz="1550" b="1" dirty="0">
                <a:solidFill>
                  <a:srgbClr val="17375E"/>
                </a:solidFill>
                <a:latin typeface="Verdana"/>
                <a:cs typeface="Verdana"/>
              </a:rPr>
              <a:t>PIP104</a:t>
            </a:r>
            <a:r>
              <a:rPr sz="1550" b="1" spc="345" dirty="0">
                <a:solidFill>
                  <a:srgbClr val="17375E"/>
                </a:solidFill>
                <a:latin typeface="Verdana"/>
                <a:cs typeface="Verdana"/>
              </a:rPr>
              <a:t> </a:t>
            </a:r>
            <a:r>
              <a:rPr sz="1550" b="1" dirty="0">
                <a:solidFill>
                  <a:srgbClr val="17375E"/>
                </a:solidFill>
                <a:latin typeface="Verdana"/>
                <a:cs typeface="Verdana"/>
              </a:rPr>
              <a:t>University</a:t>
            </a:r>
            <a:r>
              <a:rPr sz="1550" b="1" spc="260" dirty="0">
                <a:solidFill>
                  <a:srgbClr val="17375E"/>
                </a:solidFill>
                <a:latin typeface="Verdana"/>
                <a:cs typeface="Verdana"/>
              </a:rPr>
              <a:t> </a:t>
            </a:r>
            <a:r>
              <a:rPr sz="1550" b="1" dirty="0">
                <a:solidFill>
                  <a:srgbClr val="17375E"/>
                </a:solidFill>
                <a:latin typeface="Verdana"/>
                <a:cs typeface="Verdana"/>
              </a:rPr>
              <a:t>Project-</a:t>
            </a:r>
            <a:r>
              <a:rPr sz="1550" b="1" spc="-25" dirty="0">
                <a:solidFill>
                  <a:srgbClr val="17375E"/>
                </a:solidFill>
                <a:latin typeface="Verdana"/>
                <a:cs typeface="Verdana"/>
              </a:rPr>
              <a:t>II</a:t>
            </a:r>
            <a:endParaRPr sz="1550" dirty="0">
              <a:latin typeface="Verdana"/>
              <a:cs typeface="Verdana"/>
            </a:endParaRPr>
          </a:p>
          <a:p>
            <a:pPr marR="635" algn="ctr">
              <a:lnSpc>
                <a:spcPct val="100000"/>
              </a:lnSpc>
              <a:spcBef>
                <a:spcPts val="90"/>
              </a:spcBef>
            </a:pPr>
            <a:r>
              <a:rPr sz="1550" b="1" dirty="0">
                <a:solidFill>
                  <a:srgbClr val="17375E"/>
                </a:solidFill>
                <a:latin typeface="Verdana"/>
                <a:cs typeface="Verdana"/>
              </a:rPr>
              <a:t>Review-</a:t>
            </a:r>
            <a:r>
              <a:rPr lang="en-US" sz="1550" b="1" spc="-50" dirty="0">
                <a:solidFill>
                  <a:srgbClr val="17375E"/>
                </a:solidFill>
                <a:latin typeface="Verdana"/>
                <a:cs typeface="Verdana"/>
              </a:rPr>
              <a:t>2</a:t>
            </a:r>
            <a:endParaRPr sz="1550" dirty="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E92D8-F679-A70F-8911-E7BDD8FAA8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1DD60A-A2B5-B90C-87B3-FC4705011280}"/>
              </a:ext>
            </a:extLst>
          </p:cNvPr>
          <p:cNvSpPr>
            <a:spLocks noGrp="1"/>
          </p:cNvSpPr>
          <p:nvPr>
            <p:ph type="title"/>
          </p:nvPr>
        </p:nvSpPr>
        <p:spPr>
          <a:xfrm>
            <a:off x="892175" y="135572"/>
            <a:ext cx="5477510" cy="423193"/>
          </a:xfrm>
        </p:spPr>
        <p:txBody>
          <a:bodyPr/>
          <a:lstStyle/>
          <a:p>
            <a:r>
              <a:rPr lang="en-US" dirty="0"/>
              <a:t>Algorithm details</a:t>
            </a:r>
          </a:p>
        </p:txBody>
      </p:sp>
      <p:sp>
        <p:nvSpPr>
          <p:cNvPr id="3" name="Text Placeholder 2">
            <a:extLst>
              <a:ext uri="{FF2B5EF4-FFF2-40B4-BE49-F238E27FC236}">
                <a16:creationId xmlns:a16="http://schemas.microsoft.com/office/drawing/2014/main" id="{C1C71626-31AF-1B6A-3C24-A5788D8885BD}"/>
              </a:ext>
            </a:extLst>
          </p:cNvPr>
          <p:cNvSpPr>
            <a:spLocks noGrp="1"/>
          </p:cNvSpPr>
          <p:nvPr>
            <p:ph type="body" idx="1"/>
          </p:nvPr>
        </p:nvSpPr>
        <p:spPr>
          <a:xfrm>
            <a:off x="881379" y="1168082"/>
            <a:ext cx="10429240" cy="5659178"/>
          </a:xfrm>
        </p:spPr>
        <p:txBody>
          <a:bodyPr/>
          <a:lstStyle/>
          <a:p>
            <a:pPr marL="342900" lvl="0" indent="-342900">
              <a:lnSpc>
                <a:spcPct val="107000"/>
              </a:lnSpc>
              <a:spcAft>
                <a:spcPts val="800"/>
              </a:spcAft>
              <a:buFont typeface="+mj-lt"/>
              <a:buAutoNum type="arabicPeriod"/>
              <a:tabLst>
                <a:tab pos="457200" algn="l"/>
              </a:tabLst>
            </a:pP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Objective:</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The goal is to classify the epidemic type (Low, Moderate, High) based on various features related to epidemic data using the Gradient Boosting classifier.</a:t>
            </a:r>
          </a:p>
          <a:p>
            <a:pPr marL="342900" lvl="0" indent="-342900">
              <a:lnSpc>
                <a:spcPct val="107000"/>
              </a:lnSpc>
              <a:spcAft>
                <a:spcPts val="800"/>
              </a:spcAft>
              <a:buFont typeface="+mj-lt"/>
              <a:buAutoNum type="arabicPeriod"/>
              <a:tabLst>
                <a:tab pos="457200" algn="l"/>
              </a:tabLst>
            </a:pP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Key Components:</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Pandas:</a:t>
            </a: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 For data manipulation and analysis.</a:t>
            </a:r>
          </a:p>
          <a:p>
            <a:pPr marL="742950" lvl="1" indent="-285750">
              <a:lnSpc>
                <a:spcPct val="107000"/>
              </a:lnSpc>
              <a:spcAft>
                <a:spcPts val="800"/>
              </a:spcAft>
              <a:buSzPts val="1000"/>
              <a:buFont typeface="Symbol" panose="05050102010706020507" pitchFamily="18" charset="2"/>
              <a:buChar char=""/>
              <a:tabLst>
                <a:tab pos="914400" algn="l"/>
              </a:tabLst>
            </a:pP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NumPy:</a:t>
            </a: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 For numerical operations.</a:t>
            </a:r>
          </a:p>
          <a:p>
            <a:pPr marL="742950" lvl="1" indent="-285750">
              <a:lnSpc>
                <a:spcPct val="107000"/>
              </a:lnSpc>
              <a:spcAft>
                <a:spcPts val="800"/>
              </a:spcAft>
              <a:buSzPts val="1000"/>
              <a:buFont typeface="Symbol" panose="05050102010706020507" pitchFamily="18" charset="2"/>
              <a:buChar char=""/>
              <a:tabLst>
                <a:tab pos="914400" algn="l"/>
              </a:tabLst>
            </a:pP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Scikit-learn:</a:t>
            </a: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 For model training, evaluation, and cross-validation.</a:t>
            </a:r>
          </a:p>
          <a:p>
            <a:pPr marL="742950" lvl="1" indent="-285750">
              <a:lnSpc>
                <a:spcPct val="107000"/>
              </a:lnSpc>
              <a:spcAft>
                <a:spcPts val="800"/>
              </a:spcAft>
              <a:buSzPts val="1000"/>
              <a:buFont typeface="Symbol" panose="05050102010706020507" pitchFamily="18" charset="2"/>
              <a:buChar char=""/>
              <a:tabLst>
                <a:tab pos="914400" algn="l"/>
              </a:tabLst>
            </a:pP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Imbalanced-learn (</a:t>
            </a:r>
            <a:r>
              <a:rPr lang="en-IN" sz="1300" b="1" kern="100" dirty="0" err="1">
                <a:effectLst/>
                <a:latin typeface="Calibri" panose="020F0502020204030204" pitchFamily="34" charset="0"/>
                <a:ea typeface="Calibri" panose="020F0502020204030204" pitchFamily="34" charset="0"/>
                <a:cs typeface="Times New Roman" panose="02020603050405020304" pitchFamily="18" charset="0"/>
              </a:rPr>
              <a:t>imblearn</a:t>
            </a: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 For handling class imbalance using SMOTE.</a:t>
            </a:r>
          </a:p>
          <a:p>
            <a:pPr marL="742950" lvl="1" indent="-285750">
              <a:lnSpc>
                <a:spcPct val="107000"/>
              </a:lnSpc>
              <a:spcAft>
                <a:spcPts val="800"/>
              </a:spcAft>
              <a:buSzPts val="1000"/>
              <a:buFont typeface="Symbol" panose="05050102010706020507" pitchFamily="18" charset="2"/>
              <a:buChar char=""/>
              <a:tabLst>
                <a:tab pos="914400" algn="l"/>
              </a:tabLst>
            </a:pP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Scikit-</a:t>
            </a:r>
            <a:r>
              <a:rPr lang="en-IN" sz="1300" b="1" kern="100" dirty="0" err="1">
                <a:effectLst/>
                <a:latin typeface="Calibri" panose="020F0502020204030204" pitchFamily="34" charset="0"/>
                <a:ea typeface="Calibri" panose="020F0502020204030204" pitchFamily="34" charset="0"/>
                <a:cs typeface="Times New Roman" panose="02020603050405020304" pitchFamily="18" charset="0"/>
              </a:rPr>
              <a:t>learn's</a:t>
            </a: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300" b="1" kern="100" dirty="0" err="1">
                <a:effectLst/>
                <a:latin typeface="Calibri" panose="020F0502020204030204" pitchFamily="34" charset="0"/>
                <a:ea typeface="Calibri" panose="020F0502020204030204" pitchFamily="34" charset="0"/>
                <a:cs typeface="Times New Roman" panose="02020603050405020304" pitchFamily="18" charset="0"/>
              </a:rPr>
              <a:t>GradientBoostingClassifier</a:t>
            </a: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 For the classification model.</a:t>
            </a:r>
          </a:p>
          <a:p>
            <a:pPr marL="342900" lvl="0" indent="-342900">
              <a:lnSpc>
                <a:spcPct val="107000"/>
              </a:lnSpc>
              <a:spcAft>
                <a:spcPts val="800"/>
              </a:spcAft>
              <a:buFont typeface="+mj-lt"/>
              <a:buAutoNum type="arabicPeriod"/>
              <a:tabLst>
                <a:tab pos="457200" algn="l"/>
              </a:tabLst>
            </a:pP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Process:</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Load the dataset and create a new column </a:t>
            </a:r>
            <a:r>
              <a:rPr lang="en-IN" sz="1300" kern="100" dirty="0" err="1">
                <a:effectLst/>
                <a:latin typeface="Calibri" panose="020F0502020204030204" pitchFamily="34" charset="0"/>
                <a:ea typeface="Calibri" panose="020F0502020204030204" pitchFamily="34" charset="0"/>
                <a:cs typeface="Times New Roman" panose="02020603050405020304" pitchFamily="18" charset="0"/>
              </a:rPr>
              <a:t>Epidemic_Type</a:t>
            </a: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 based on the number of cases.</a:t>
            </a: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Loop through each state, checking for sufficient data.</a:t>
            </a: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Define features and target variables.</a:t>
            </a: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Split the data into training and testing sets.</a:t>
            </a: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Use SMOTE to address class imbalance.</a:t>
            </a: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Train a Gradient Boosting model and evaluate it using cross-validation.</a:t>
            </a: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Make predictions and output results.</a:t>
            </a:r>
          </a:p>
          <a:p>
            <a:endParaRPr lang="en-US" dirty="0"/>
          </a:p>
        </p:txBody>
      </p:sp>
    </p:spTree>
    <p:extLst>
      <p:ext uri="{BB962C8B-B14F-4D97-AF65-F5344CB8AC3E}">
        <p14:creationId xmlns:p14="http://schemas.microsoft.com/office/powerpoint/2010/main" val="1967247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3418" rIns="0" bIns="0" rtlCol="0">
            <a:spAutoFit/>
          </a:bodyPr>
          <a:lstStyle/>
          <a:p>
            <a:pPr marL="12700">
              <a:lnSpc>
                <a:spcPct val="100000"/>
              </a:lnSpc>
              <a:spcBef>
                <a:spcPts val="130"/>
              </a:spcBef>
            </a:pPr>
            <a:r>
              <a:rPr spc="-10" dirty="0"/>
              <a:t>Conclusion</a:t>
            </a:r>
          </a:p>
        </p:txBody>
      </p:sp>
      <p:sp>
        <p:nvSpPr>
          <p:cNvPr id="3" name="object 3"/>
          <p:cNvSpPr txBox="1"/>
          <p:nvPr/>
        </p:nvSpPr>
        <p:spPr>
          <a:xfrm>
            <a:off x="892175" y="1168082"/>
            <a:ext cx="10488930" cy="4258945"/>
          </a:xfrm>
          <a:prstGeom prst="rect">
            <a:avLst/>
          </a:prstGeom>
        </p:spPr>
        <p:txBody>
          <a:bodyPr vert="horz" wrap="square" lIns="0" tIns="13335" rIns="0" bIns="0" rtlCol="0">
            <a:spAutoFit/>
          </a:bodyPr>
          <a:lstStyle/>
          <a:p>
            <a:pPr marL="355600" marR="158115" indent="-343535">
              <a:lnSpc>
                <a:spcPct val="99800"/>
              </a:lnSpc>
              <a:spcBef>
                <a:spcPts val="105"/>
              </a:spcBef>
              <a:buFont typeface="Arial MT"/>
              <a:buChar char="•"/>
              <a:tabLst>
                <a:tab pos="355600" algn="l"/>
              </a:tabLst>
            </a:pPr>
            <a:r>
              <a:rPr sz="1800" spc="55" dirty="0">
                <a:latin typeface="Georgia"/>
                <a:cs typeface="Georgia"/>
              </a:rPr>
              <a:t>Real-time</a:t>
            </a:r>
            <a:r>
              <a:rPr sz="1800" spc="150" dirty="0">
                <a:latin typeface="Georgia"/>
                <a:cs typeface="Georgia"/>
              </a:rPr>
              <a:t> </a:t>
            </a:r>
            <a:r>
              <a:rPr sz="1800" spc="75" dirty="0">
                <a:latin typeface="Georgia"/>
                <a:cs typeface="Georgia"/>
              </a:rPr>
              <a:t>mapping</a:t>
            </a:r>
            <a:r>
              <a:rPr sz="1800" spc="195" dirty="0">
                <a:latin typeface="Georgia"/>
                <a:cs typeface="Georgia"/>
              </a:rPr>
              <a:t> </a:t>
            </a:r>
            <a:r>
              <a:rPr sz="1800" dirty="0">
                <a:latin typeface="Georgia"/>
                <a:cs typeface="Georgia"/>
              </a:rPr>
              <a:t>of</a:t>
            </a:r>
            <a:r>
              <a:rPr sz="1800" spc="204" dirty="0">
                <a:latin typeface="Georgia"/>
                <a:cs typeface="Georgia"/>
              </a:rPr>
              <a:t> </a:t>
            </a:r>
            <a:r>
              <a:rPr sz="1800" spc="55" dirty="0">
                <a:latin typeface="Georgia"/>
                <a:cs typeface="Georgia"/>
              </a:rPr>
              <a:t>epidemic</a:t>
            </a:r>
            <a:r>
              <a:rPr sz="1800" spc="155" dirty="0">
                <a:latin typeface="Georgia"/>
                <a:cs typeface="Georgia"/>
              </a:rPr>
              <a:t> </a:t>
            </a:r>
            <a:r>
              <a:rPr sz="1800" spc="95" dirty="0">
                <a:latin typeface="Georgia"/>
                <a:cs typeface="Georgia"/>
              </a:rPr>
              <a:t>spread</a:t>
            </a:r>
            <a:r>
              <a:rPr sz="1800" spc="120" dirty="0">
                <a:latin typeface="Georgia"/>
                <a:cs typeface="Georgia"/>
              </a:rPr>
              <a:t> </a:t>
            </a:r>
            <a:r>
              <a:rPr sz="1800" spc="75" dirty="0">
                <a:latin typeface="Georgia"/>
                <a:cs typeface="Georgia"/>
              </a:rPr>
              <a:t>is</a:t>
            </a:r>
            <a:r>
              <a:rPr sz="1800" spc="225" dirty="0">
                <a:latin typeface="Georgia"/>
                <a:cs typeface="Georgia"/>
              </a:rPr>
              <a:t> </a:t>
            </a:r>
            <a:r>
              <a:rPr sz="1800" spc="120" dirty="0">
                <a:latin typeface="Georgia"/>
                <a:cs typeface="Georgia"/>
              </a:rPr>
              <a:t>an </a:t>
            </a:r>
            <a:r>
              <a:rPr sz="1800" spc="80" dirty="0">
                <a:latin typeface="Georgia"/>
                <a:cs typeface="Georgia"/>
              </a:rPr>
              <a:t>essential</a:t>
            </a:r>
            <a:r>
              <a:rPr sz="1800" spc="170" dirty="0">
                <a:latin typeface="Georgia"/>
                <a:cs typeface="Georgia"/>
              </a:rPr>
              <a:t> </a:t>
            </a:r>
            <a:r>
              <a:rPr sz="1800" dirty="0">
                <a:latin typeface="Georgia"/>
                <a:cs typeface="Georgia"/>
              </a:rPr>
              <a:t>tool</a:t>
            </a:r>
            <a:r>
              <a:rPr sz="1800" spc="175" dirty="0">
                <a:latin typeface="Georgia"/>
                <a:cs typeface="Georgia"/>
              </a:rPr>
              <a:t> </a:t>
            </a:r>
            <a:r>
              <a:rPr sz="1800" spc="55" dirty="0">
                <a:latin typeface="Georgia"/>
                <a:cs typeface="Georgia"/>
              </a:rPr>
              <a:t>in</a:t>
            </a:r>
            <a:r>
              <a:rPr sz="1800" spc="195" dirty="0">
                <a:latin typeface="Georgia"/>
                <a:cs typeface="Georgia"/>
              </a:rPr>
              <a:t> </a:t>
            </a:r>
            <a:r>
              <a:rPr sz="1800" spc="80" dirty="0">
                <a:latin typeface="Georgia"/>
                <a:cs typeface="Georgia"/>
              </a:rPr>
              <a:t>the</a:t>
            </a:r>
            <a:r>
              <a:rPr sz="1800" spc="155" dirty="0">
                <a:latin typeface="Georgia"/>
                <a:cs typeface="Georgia"/>
              </a:rPr>
              <a:t> </a:t>
            </a:r>
            <a:r>
              <a:rPr sz="1800" spc="70" dirty="0">
                <a:latin typeface="Georgia"/>
                <a:cs typeface="Georgia"/>
              </a:rPr>
              <a:t>modern</a:t>
            </a:r>
            <a:r>
              <a:rPr sz="1800" spc="120" dirty="0">
                <a:latin typeface="Georgia"/>
                <a:cs typeface="Georgia"/>
              </a:rPr>
              <a:t> </a:t>
            </a:r>
            <a:r>
              <a:rPr sz="1800" spc="50" dirty="0">
                <a:latin typeface="Georgia"/>
                <a:cs typeface="Georgia"/>
              </a:rPr>
              <a:t>fight</a:t>
            </a:r>
            <a:r>
              <a:rPr sz="1800" spc="175" dirty="0">
                <a:latin typeface="Georgia"/>
                <a:cs typeface="Georgia"/>
              </a:rPr>
              <a:t> </a:t>
            </a:r>
            <a:r>
              <a:rPr sz="1800" spc="75" dirty="0">
                <a:latin typeface="Georgia"/>
                <a:cs typeface="Georgia"/>
              </a:rPr>
              <a:t>against </a:t>
            </a:r>
            <a:r>
              <a:rPr sz="1800" spc="70" dirty="0">
                <a:latin typeface="Georgia"/>
                <a:cs typeface="Georgia"/>
              </a:rPr>
              <a:t>infectious</a:t>
            </a:r>
            <a:r>
              <a:rPr sz="1800" spc="135" dirty="0">
                <a:latin typeface="Georgia"/>
                <a:cs typeface="Georgia"/>
              </a:rPr>
              <a:t> </a:t>
            </a:r>
            <a:r>
              <a:rPr sz="1800" spc="100" dirty="0">
                <a:latin typeface="Georgia"/>
                <a:cs typeface="Georgia"/>
              </a:rPr>
              <a:t>diseases.</a:t>
            </a:r>
            <a:r>
              <a:rPr sz="1800" spc="120" dirty="0">
                <a:latin typeface="Georgia"/>
                <a:cs typeface="Georgia"/>
              </a:rPr>
              <a:t> By</a:t>
            </a:r>
            <a:r>
              <a:rPr sz="1800" spc="100" dirty="0">
                <a:latin typeface="Georgia"/>
                <a:cs typeface="Georgia"/>
              </a:rPr>
              <a:t> </a:t>
            </a:r>
            <a:r>
              <a:rPr sz="1800" spc="65" dirty="0">
                <a:latin typeface="Georgia"/>
                <a:cs typeface="Georgia"/>
              </a:rPr>
              <a:t>integrating</a:t>
            </a:r>
            <a:r>
              <a:rPr sz="1800" spc="105" dirty="0">
                <a:latin typeface="Georgia"/>
                <a:cs typeface="Georgia"/>
              </a:rPr>
              <a:t> </a:t>
            </a:r>
            <a:r>
              <a:rPr sz="1800" spc="55" dirty="0">
                <a:latin typeface="Georgia"/>
                <a:cs typeface="Georgia"/>
              </a:rPr>
              <a:t>epidemiological</a:t>
            </a:r>
            <a:r>
              <a:rPr sz="1800" spc="160" dirty="0">
                <a:latin typeface="Georgia"/>
                <a:cs typeface="Georgia"/>
              </a:rPr>
              <a:t> </a:t>
            </a:r>
            <a:r>
              <a:rPr sz="1800" spc="95" dirty="0">
                <a:latin typeface="Georgia"/>
                <a:cs typeface="Georgia"/>
              </a:rPr>
              <a:t>data</a:t>
            </a:r>
            <a:r>
              <a:rPr sz="1800" spc="105" dirty="0">
                <a:latin typeface="Georgia"/>
                <a:cs typeface="Georgia"/>
              </a:rPr>
              <a:t> </a:t>
            </a:r>
            <a:r>
              <a:rPr sz="1800" spc="65" dirty="0">
                <a:latin typeface="Georgia"/>
                <a:cs typeface="Georgia"/>
              </a:rPr>
              <a:t>with</a:t>
            </a:r>
            <a:r>
              <a:rPr sz="1800" spc="185" dirty="0">
                <a:latin typeface="Georgia"/>
                <a:cs typeface="Georgia"/>
              </a:rPr>
              <a:t> </a:t>
            </a:r>
            <a:r>
              <a:rPr sz="1800" spc="75" dirty="0">
                <a:latin typeface="Georgia"/>
                <a:cs typeface="Georgia"/>
              </a:rPr>
              <a:t>spatial</a:t>
            </a:r>
            <a:r>
              <a:rPr sz="1800" spc="160" dirty="0">
                <a:latin typeface="Georgia"/>
                <a:cs typeface="Georgia"/>
              </a:rPr>
              <a:t> </a:t>
            </a:r>
            <a:r>
              <a:rPr sz="1800" spc="100" dirty="0">
                <a:latin typeface="Georgia"/>
                <a:cs typeface="Georgia"/>
              </a:rPr>
              <a:t>analysis</a:t>
            </a:r>
            <a:r>
              <a:rPr sz="1800" spc="140" dirty="0">
                <a:latin typeface="Georgia"/>
                <a:cs typeface="Georgia"/>
              </a:rPr>
              <a:t> </a:t>
            </a:r>
            <a:r>
              <a:rPr sz="1800" spc="85" dirty="0">
                <a:latin typeface="Georgia"/>
                <a:cs typeface="Georgia"/>
              </a:rPr>
              <a:t>and advanced</a:t>
            </a:r>
            <a:r>
              <a:rPr sz="1800" spc="215" dirty="0">
                <a:latin typeface="Georgia"/>
                <a:cs typeface="Georgia"/>
              </a:rPr>
              <a:t> </a:t>
            </a:r>
            <a:r>
              <a:rPr sz="1800" dirty="0">
                <a:latin typeface="Georgia"/>
                <a:cs typeface="Georgia"/>
              </a:rPr>
              <a:t>modelling</a:t>
            </a:r>
            <a:r>
              <a:rPr sz="1800" spc="220" dirty="0">
                <a:latin typeface="Georgia"/>
                <a:cs typeface="Georgia"/>
              </a:rPr>
              <a:t> </a:t>
            </a:r>
            <a:r>
              <a:rPr sz="1800" spc="85" dirty="0">
                <a:latin typeface="Georgia"/>
                <a:cs typeface="Georgia"/>
              </a:rPr>
              <a:t>techniques,</a:t>
            </a:r>
            <a:r>
              <a:rPr sz="1800" spc="240" dirty="0">
                <a:latin typeface="Georgia"/>
                <a:cs typeface="Georgia"/>
              </a:rPr>
              <a:t> </a:t>
            </a:r>
            <a:r>
              <a:rPr sz="1800" spc="80" dirty="0">
                <a:latin typeface="Georgia"/>
                <a:cs typeface="Georgia"/>
              </a:rPr>
              <a:t>health</a:t>
            </a:r>
            <a:r>
              <a:rPr sz="1800" spc="225" dirty="0">
                <a:latin typeface="Georgia"/>
                <a:cs typeface="Georgia"/>
              </a:rPr>
              <a:t> </a:t>
            </a:r>
            <a:r>
              <a:rPr sz="1800" spc="70" dirty="0">
                <a:latin typeface="Georgia"/>
                <a:cs typeface="Georgia"/>
              </a:rPr>
              <a:t>authorities</a:t>
            </a:r>
            <a:r>
              <a:rPr sz="1800" spc="170" dirty="0">
                <a:latin typeface="Georgia"/>
                <a:cs typeface="Georgia"/>
              </a:rPr>
              <a:t> </a:t>
            </a:r>
            <a:r>
              <a:rPr sz="1800" spc="135" dirty="0">
                <a:latin typeface="Georgia"/>
                <a:cs typeface="Georgia"/>
              </a:rPr>
              <a:t>can</a:t>
            </a:r>
            <a:r>
              <a:rPr sz="1800" spc="150" dirty="0">
                <a:latin typeface="Georgia"/>
                <a:cs typeface="Georgia"/>
              </a:rPr>
              <a:t> </a:t>
            </a:r>
            <a:r>
              <a:rPr sz="1800" spc="90" dirty="0">
                <a:latin typeface="Georgia"/>
                <a:cs typeface="Georgia"/>
              </a:rPr>
              <a:t>gain</a:t>
            </a:r>
            <a:r>
              <a:rPr sz="1800" spc="140" dirty="0">
                <a:latin typeface="Georgia"/>
                <a:cs typeface="Georgia"/>
              </a:rPr>
              <a:t> </a:t>
            </a:r>
            <a:r>
              <a:rPr sz="1800" spc="125" dirty="0">
                <a:latin typeface="Georgia"/>
                <a:cs typeface="Georgia"/>
              </a:rPr>
              <a:t>a</a:t>
            </a:r>
            <a:r>
              <a:rPr sz="1800" spc="220" dirty="0">
                <a:latin typeface="Georgia"/>
                <a:cs typeface="Georgia"/>
              </a:rPr>
              <a:t> </a:t>
            </a:r>
            <a:r>
              <a:rPr sz="1800" spc="65" dirty="0">
                <a:latin typeface="Georgia"/>
                <a:cs typeface="Georgia"/>
              </a:rPr>
              <a:t>clearer</a:t>
            </a:r>
            <a:r>
              <a:rPr sz="1800" spc="170" dirty="0">
                <a:latin typeface="Georgia"/>
                <a:cs typeface="Georgia"/>
              </a:rPr>
              <a:t> </a:t>
            </a:r>
            <a:r>
              <a:rPr sz="1800" spc="85" dirty="0">
                <a:latin typeface="Georgia"/>
                <a:cs typeface="Georgia"/>
              </a:rPr>
              <a:t>understanding</a:t>
            </a:r>
            <a:r>
              <a:rPr sz="1800" spc="220" dirty="0">
                <a:latin typeface="Georgia"/>
                <a:cs typeface="Georgia"/>
              </a:rPr>
              <a:t> </a:t>
            </a:r>
            <a:r>
              <a:rPr sz="1800" spc="-25" dirty="0">
                <a:latin typeface="Georgia"/>
                <a:cs typeface="Georgia"/>
              </a:rPr>
              <a:t>of </a:t>
            </a:r>
            <a:r>
              <a:rPr sz="1800" spc="70" dirty="0">
                <a:latin typeface="Georgia"/>
                <a:cs typeface="Georgia"/>
              </a:rPr>
              <a:t>how</a:t>
            </a:r>
            <a:r>
              <a:rPr sz="1800" spc="245" dirty="0">
                <a:latin typeface="Georgia"/>
                <a:cs typeface="Georgia"/>
              </a:rPr>
              <a:t> </a:t>
            </a:r>
            <a:r>
              <a:rPr sz="1800" spc="95" dirty="0">
                <a:latin typeface="Georgia"/>
                <a:cs typeface="Georgia"/>
              </a:rPr>
              <a:t>diseases</a:t>
            </a:r>
            <a:r>
              <a:rPr sz="1800" spc="190" dirty="0">
                <a:latin typeface="Georgia"/>
                <a:cs typeface="Georgia"/>
              </a:rPr>
              <a:t> </a:t>
            </a:r>
            <a:r>
              <a:rPr sz="1800" spc="80" dirty="0">
                <a:latin typeface="Georgia"/>
                <a:cs typeface="Georgia"/>
              </a:rPr>
              <a:t>spread</a:t>
            </a:r>
            <a:r>
              <a:rPr sz="1800" spc="240" dirty="0">
                <a:latin typeface="Georgia"/>
                <a:cs typeface="Georgia"/>
              </a:rPr>
              <a:t> </a:t>
            </a:r>
            <a:r>
              <a:rPr sz="1800" spc="110" dirty="0">
                <a:latin typeface="Georgia"/>
                <a:cs typeface="Georgia"/>
              </a:rPr>
              <a:t>and</a:t>
            </a:r>
            <a:r>
              <a:rPr sz="1800" spc="155" dirty="0">
                <a:latin typeface="Georgia"/>
                <a:cs typeface="Georgia"/>
              </a:rPr>
              <a:t> </a:t>
            </a:r>
            <a:r>
              <a:rPr sz="1800" spc="60" dirty="0">
                <a:latin typeface="Georgia"/>
                <a:cs typeface="Georgia"/>
              </a:rPr>
              <a:t>implement</a:t>
            </a:r>
            <a:r>
              <a:rPr sz="1800" spc="215" dirty="0">
                <a:latin typeface="Georgia"/>
                <a:cs typeface="Georgia"/>
              </a:rPr>
              <a:t> </a:t>
            </a:r>
            <a:r>
              <a:rPr sz="1800" dirty="0">
                <a:latin typeface="Georgia"/>
                <a:cs typeface="Georgia"/>
              </a:rPr>
              <a:t>timely,</a:t>
            </a:r>
            <a:r>
              <a:rPr sz="1800" spc="254" dirty="0">
                <a:latin typeface="Georgia"/>
                <a:cs typeface="Georgia"/>
              </a:rPr>
              <a:t> </a:t>
            </a:r>
            <a:r>
              <a:rPr sz="1800" spc="65" dirty="0">
                <a:latin typeface="Georgia"/>
                <a:cs typeface="Georgia"/>
              </a:rPr>
              <a:t>targeted</a:t>
            </a:r>
            <a:r>
              <a:rPr sz="1800" spc="155" dirty="0">
                <a:latin typeface="Georgia"/>
                <a:cs typeface="Georgia"/>
              </a:rPr>
              <a:t> </a:t>
            </a:r>
            <a:r>
              <a:rPr sz="1800" spc="60" dirty="0">
                <a:latin typeface="Georgia"/>
                <a:cs typeface="Georgia"/>
              </a:rPr>
              <a:t>interventions.</a:t>
            </a:r>
            <a:r>
              <a:rPr sz="1800" spc="254" dirty="0">
                <a:latin typeface="Georgia"/>
                <a:cs typeface="Georgia"/>
              </a:rPr>
              <a:t> </a:t>
            </a:r>
            <a:r>
              <a:rPr sz="1800" dirty="0">
                <a:latin typeface="Georgia"/>
                <a:cs typeface="Georgia"/>
              </a:rPr>
              <a:t>The</a:t>
            </a:r>
            <a:r>
              <a:rPr sz="1800" spc="185" dirty="0">
                <a:latin typeface="Georgia"/>
                <a:cs typeface="Georgia"/>
              </a:rPr>
              <a:t> </a:t>
            </a:r>
            <a:r>
              <a:rPr sz="1800" spc="75" dirty="0">
                <a:latin typeface="Georgia"/>
                <a:cs typeface="Georgia"/>
              </a:rPr>
              <a:t>proposed</a:t>
            </a:r>
            <a:r>
              <a:rPr sz="1800" spc="155" dirty="0">
                <a:latin typeface="Georgia"/>
                <a:cs typeface="Georgia"/>
              </a:rPr>
              <a:t> </a:t>
            </a:r>
            <a:r>
              <a:rPr sz="1800" spc="90" dirty="0">
                <a:latin typeface="Georgia"/>
                <a:cs typeface="Georgia"/>
              </a:rPr>
              <a:t>system </a:t>
            </a:r>
            <a:r>
              <a:rPr sz="1800" dirty="0">
                <a:latin typeface="Georgia"/>
                <a:cs typeface="Georgia"/>
              </a:rPr>
              <a:t>will</a:t>
            </a:r>
            <a:r>
              <a:rPr sz="1800" spc="200" dirty="0">
                <a:latin typeface="Georgia"/>
                <a:cs typeface="Georgia"/>
              </a:rPr>
              <a:t> </a:t>
            </a:r>
            <a:r>
              <a:rPr sz="1800" spc="70" dirty="0">
                <a:latin typeface="Georgia"/>
                <a:cs typeface="Georgia"/>
              </a:rPr>
              <a:t>contribute</a:t>
            </a:r>
            <a:r>
              <a:rPr sz="1800" spc="180" dirty="0">
                <a:latin typeface="Georgia"/>
                <a:cs typeface="Georgia"/>
              </a:rPr>
              <a:t> </a:t>
            </a:r>
            <a:r>
              <a:rPr sz="1800" dirty="0">
                <a:latin typeface="Georgia"/>
                <a:cs typeface="Georgia"/>
              </a:rPr>
              <a:t>to</a:t>
            </a:r>
            <a:r>
              <a:rPr sz="1800" spc="180" dirty="0">
                <a:latin typeface="Georgia"/>
                <a:cs typeface="Georgia"/>
              </a:rPr>
              <a:t> </a:t>
            </a:r>
            <a:r>
              <a:rPr sz="1800" spc="55" dirty="0">
                <a:latin typeface="Georgia"/>
                <a:cs typeface="Georgia"/>
              </a:rPr>
              <a:t>improved</a:t>
            </a:r>
            <a:r>
              <a:rPr sz="1800" spc="145" dirty="0">
                <a:latin typeface="Georgia"/>
                <a:cs typeface="Georgia"/>
              </a:rPr>
              <a:t> </a:t>
            </a:r>
            <a:r>
              <a:rPr sz="1800" spc="90" dirty="0">
                <a:latin typeface="Georgia"/>
                <a:cs typeface="Georgia"/>
              </a:rPr>
              <a:t>public</a:t>
            </a:r>
            <a:r>
              <a:rPr sz="1800" spc="180" dirty="0">
                <a:latin typeface="Georgia"/>
                <a:cs typeface="Georgia"/>
              </a:rPr>
              <a:t> </a:t>
            </a:r>
            <a:r>
              <a:rPr sz="1800" spc="90" dirty="0">
                <a:latin typeface="Georgia"/>
                <a:cs typeface="Georgia"/>
              </a:rPr>
              <a:t>health</a:t>
            </a:r>
            <a:r>
              <a:rPr sz="1800" spc="145" dirty="0">
                <a:latin typeface="Georgia"/>
                <a:cs typeface="Georgia"/>
              </a:rPr>
              <a:t> </a:t>
            </a:r>
            <a:r>
              <a:rPr sz="1800" spc="90" dirty="0">
                <a:latin typeface="Georgia"/>
                <a:cs typeface="Georgia"/>
              </a:rPr>
              <a:t>management</a:t>
            </a:r>
            <a:r>
              <a:rPr sz="1800" spc="210" dirty="0">
                <a:latin typeface="Georgia"/>
                <a:cs typeface="Georgia"/>
              </a:rPr>
              <a:t> </a:t>
            </a:r>
            <a:r>
              <a:rPr sz="1800" spc="55" dirty="0">
                <a:latin typeface="Georgia"/>
                <a:cs typeface="Georgia"/>
              </a:rPr>
              <a:t>by</a:t>
            </a:r>
            <a:r>
              <a:rPr sz="1800" spc="225" dirty="0">
                <a:latin typeface="Georgia"/>
                <a:cs typeface="Georgia"/>
              </a:rPr>
              <a:t> </a:t>
            </a:r>
            <a:r>
              <a:rPr sz="1800" dirty="0">
                <a:latin typeface="Georgia"/>
                <a:cs typeface="Georgia"/>
              </a:rPr>
              <a:t>offering</a:t>
            </a:r>
            <a:r>
              <a:rPr sz="1800" spc="220" dirty="0">
                <a:latin typeface="Georgia"/>
                <a:cs typeface="Georgia"/>
              </a:rPr>
              <a:t> </a:t>
            </a:r>
            <a:r>
              <a:rPr sz="1800" spc="70" dirty="0">
                <a:latin typeface="Georgia"/>
                <a:cs typeface="Georgia"/>
              </a:rPr>
              <a:t>real-</a:t>
            </a:r>
            <a:r>
              <a:rPr sz="1800" spc="50" dirty="0">
                <a:latin typeface="Georgia"/>
                <a:cs typeface="Georgia"/>
              </a:rPr>
              <a:t>time</a:t>
            </a:r>
            <a:r>
              <a:rPr sz="1800" spc="180" dirty="0">
                <a:latin typeface="Georgia"/>
                <a:cs typeface="Georgia"/>
              </a:rPr>
              <a:t> </a:t>
            </a:r>
            <a:r>
              <a:rPr sz="1800" spc="85" dirty="0">
                <a:latin typeface="Georgia"/>
                <a:cs typeface="Georgia"/>
              </a:rPr>
              <a:t>insights</a:t>
            </a:r>
            <a:r>
              <a:rPr sz="1800" spc="180" dirty="0">
                <a:latin typeface="Georgia"/>
                <a:cs typeface="Georgia"/>
              </a:rPr>
              <a:t> </a:t>
            </a:r>
            <a:r>
              <a:rPr sz="1800" spc="-20" dirty="0">
                <a:latin typeface="Georgia"/>
                <a:cs typeface="Georgia"/>
              </a:rPr>
              <a:t>into </a:t>
            </a:r>
            <a:r>
              <a:rPr sz="1800" spc="65" dirty="0">
                <a:latin typeface="Georgia"/>
                <a:cs typeface="Georgia"/>
              </a:rPr>
              <a:t>epidemic</a:t>
            </a:r>
            <a:r>
              <a:rPr sz="1800" spc="175" dirty="0">
                <a:latin typeface="Georgia"/>
                <a:cs typeface="Georgia"/>
              </a:rPr>
              <a:t> </a:t>
            </a:r>
            <a:r>
              <a:rPr sz="1800" spc="95" dirty="0">
                <a:latin typeface="Georgia"/>
                <a:cs typeface="Georgia"/>
              </a:rPr>
              <a:t>dynamics</a:t>
            </a:r>
            <a:r>
              <a:rPr sz="1800" spc="175" dirty="0">
                <a:latin typeface="Georgia"/>
                <a:cs typeface="Georgia"/>
              </a:rPr>
              <a:t> </a:t>
            </a:r>
            <a:r>
              <a:rPr sz="1800" spc="110" dirty="0">
                <a:latin typeface="Georgia"/>
                <a:cs typeface="Georgia"/>
              </a:rPr>
              <a:t>and</a:t>
            </a:r>
            <a:r>
              <a:rPr sz="1800" spc="145" dirty="0">
                <a:latin typeface="Georgia"/>
                <a:cs typeface="Georgia"/>
              </a:rPr>
              <a:t> </a:t>
            </a:r>
            <a:r>
              <a:rPr sz="1800" spc="60" dirty="0">
                <a:latin typeface="Georgia"/>
                <a:cs typeface="Georgia"/>
              </a:rPr>
              <a:t>guiding</a:t>
            </a:r>
            <a:r>
              <a:rPr sz="1800" spc="220" dirty="0">
                <a:latin typeface="Georgia"/>
                <a:cs typeface="Georgia"/>
              </a:rPr>
              <a:t> </a:t>
            </a:r>
            <a:r>
              <a:rPr sz="1800" dirty="0">
                <a:latin typeface="Georgia"/>
                <a:cs typeface="Georgia"/>
              </a:rPr>
              <a:t>efficient</a:t>
            </a:r>
            <a:r>
              <a:rPr sz="1800" spc="204" dirty="0">
                <a:latin typeface="Georgia"/>
                <a:cs typeface="Georgia"/>
              </a:rPr>
              <a:t> </a:t>
            </a:r>
            <a:r>
              <a:rPr sz="1800" spc="80" dirty="0">
                <a:latin typeface="Georgia"/>
                <a:cs typeface="Georgia"/>
              </a:rPr>
              <a:t>resource</a:t>
            </a:r>
            <a:r>
              <a:rPr sz="1800" spc="175" dirty="0">
                <a:latin typeface="Georgia"/>
                <a:cs typeface="Georgia"/>
              </a:rPr>
              <a:t> </a:t>
            </a:r>
            <a:r>
              <a:rPr sz="1800" spc="65" dirty="0">
                <a:latin typeface="Georgia"/>
                <a:cs typeface="Georgia"/>
              </a:rPr>
              <a:t>allocation.</a:t>
            </a:r>
            <a:r>
              <a:rPr sz="1800" spc="245" dirty="0">
                <a:latin typeface="Georgia"/>
                <a:cs typeface="Georgia"/>
              </a:rPr>
              <a:t> </a:t>
            </a:r>
            <a:r>
              <a:rPr sz="1800" spc="70" dirty="0">
                <a:latin typeface="Georgia"/>
                <a:cs typeface="Georgia"/>
              </a:rPr>
              <a:t>This</a:t>
            </a:r>
            <a:r>
              <a:rPr sz="1800" spc="175" dirty="0">
                <a:latin typeface="Georgia"/>
                <a:cs typeface="Georgia"/>
              </a:rPr>
              <a:t> </a:t>
            </a:r>
            <a:r>
              <a:rPr sz="1800" spc="55" dirty="0">
                <a:latin typeface="Georgia"/>
                <a:cs typeface="Georgia"/>
              </a:rPr>
              <a:t>proactive</a:t>
            </a:r>
            <a:r>
              <a:rPr sz="1800" spc="180" dirty="0">
                <a:latin typeface="Georgia"/>
                <a:cs typeface="Georgia"/>
              </a:rPr>
              <a:t> </a:t>
            </a:r>
            <a:r>
              <a:rPr sz="1800" spc="90" dirty="0">
                <a:latin typeface="Georgia"/>
                <a:cs typeface="Georgia"/>
              </a:rPr>
              <a:t>approach</a:t>
            </a:r>
            <a:r>
              <a:rPr sz="1800" spc="225" dirty="0">
                <a:latin typeface="Georgia"/>
                <a:cs typeface="Georgia"/>
              </a:rPr>
              <a:t> </a:t>
            </a:r>
            <a:r>
              <a:rPr sz="1800" spc="-20" dirty="0">
                <a:latin typeface="Georgia"/>
                <a:cs typeface="Georgia"/>
              </a:rPr>
              <a:t>will </a:t>
            </a:r>
            <a:r>
              <a:rPr sz="1800" spc="55" dirty="0">
                <a:latin typeface="Georgia"/>
                <a:cs typeface="Georgia"/>
              </a:rPr>
              <a:t>not</a:t>
            </a:r>
            <a:r>
              <a:rPr sz="1800" spc="165" dirty="0">
                <a:latin typeface="Georgia"/>
                <a:cs typeface="Georgia"/>
              </a:rPr>
              <a:t> </a:t>
            </a:r>
            <a:r>
              <a:rPr sz="1800" spc="65" dirty="0">
                <a:latin typeface="Georgia"/>
                <a:cs typeface="Georgia"/>
              </a:rPr>
              <a:t>only</a:t>
            </a:r>
            <a:r>
              <a:rPr sz="1800" spc="105" dirty="0">
                <a:latin typeface="Georgia"/>
                <a:cs typeface="Georgia"/>
              </a:rPr>
              <a:t> enhance</a:t>
            </a:r>
            <a:r>
              <a:rPr sz="1800" spc="140" dirty="0">
                <a:latin typeface="Georgia"/>
                <a:cs typeface="Georgia"/>
              </a:rPr>
              <a:t> </a:t>
            </a:r>
            <a:r>
              <a:rPr sz="1800" spc="80" dirty="0">
                <a:latin typeface="Georgia"/>
                <a:cs typeface="Georgia"/>
              </a:rPr>
              <a:t>the</a:t>
            </a:r>
            <a:r>
              <a:rPr sz="1800" spc="140" dirty="0">
                <a:latin typeface="Georgia"/>
                <a:cs typeface="Georgia"/>
              </a:rPr>
              <a:t> </a:t>
            </a:r>
            <a:r>
              <a:rPr sz="1800" spc="55" dirty="0">
                <a:latin typeface="Georgia"/>
                <a:cs typeface="Georgia"/>
              </a:rPr>
              <a:t>ability</a:t>
            </a:r>
            <a:r>
              <a:rPr sz="1800" spc="105" dirty="0">
                <a:latin typeface="Georgia"/>
                <a:cs typeface="Georgia"/>
              </a:rPr>
              <a:t> </a:t>
            </a:r>
            <a:r>
              <a:rPr sz="1800" spc="70" dirty="0">
                <a:latin typeface="Georgia"/>
                <a:cs typeface="Georgia"/>
              </a:rPr>
              <a:t>to</a:t>
            </a:r>
            <a:r>
              <a:rPr sz="1800" spc="140" dirty="0">
                <a:latin typeface="Georgia"/>
                <a:cs typeface="Georgia"/>
              </a:rPr>
              <a:t> </a:t>
            </a:r>
            <a:r>
              <a:rPr sz="1800" spc="55" dirty="0">
                <a:latin typeface="Georgia"/>
                <a:cs typeface="Georgia"/>
              </a:rPr>
              <a:t>control</a:t>
            </a:r>
            <a:r>
              <a:rPr sz="1800" spc="160" dirty="0">
                <a:latin typeface="Georgia"/>
                <a:cs typeface="Georgia"/>
              </a:rPr>
              <a:t> </a:t>
            </a:r>
            <a:r>
              <a:rPr sz="1800" spc="85" dirty="0">
                <a:latin typeface="Georgia"/>
                <a:cs typeface="Georgia"/>
              </a:rPr>
              <a:t>current</a:t>
            </a:r>
            <a:r>
              <a:rPr sz="1800" spc="170" dirty="0">
                <a:latin typeface="Georgia"/>
                <a:cs typeface="Georgia"/>
              </a:rPr>
              <a:t> </a:t>
            </a:r>
            <a:r>
              <a:rPr sz="1800" spc="90" dirty="0">
                <a:latin typeface="Georgia"/>
                <a:cs typeface="Georgia"/>
              </a:rPr>
              <a:t>outbreaks</a:t>
            </a:r>
            <a:r>
              <a:rPr sz="1800" spc="140" dirty="0">
                <a:latin typeface="Georgia"/>
                <a:cs typeface="Georgia"/>
              </a:rPr>
              <a:t> </a:t>
            </a:r>
            <a:r>
              <a:rPr sz="1800" spc="130" dirty="0">
                <a:latin typeface="Georgia"/>
                <a:cs typeface="Georgia"/>
              </a:rPr>
              <a:t>but</a:t>
            </a:r>
            <a:r>
              <a:rPr sz="1800" spc="90" dirty="0">
                <a:latin typeface="Georgia"/>
                <a:cs typeface="Georgia"/>
              </a:rPr>
              <a:t> also</a:t>
            </a:r>
            <a:r>
              <a:rPr sz="1800" spc="140" dirty="0">
                <a:latin typeface="Georgia"/>
                <a:cs typeface="Georgia"/>
              </a:rPr>
              <a:t> </a:t>
            </a:r>
            <a:r>
              <a:rPr sz="1800" spc="45" dirty="0">
                <a:latin typeface="Georgia"/>
                <a:cs typeface="Georgia"/>
              </a:rPr>
              <a:t>improve</a:t>
            </a:r>
            <a:r>
              <a:rPr sz="1800" spc="140" dirty="0">
                <a:latin typeface="Georgia"/>
                <a:cs typeface="Georgia"/>
              </a:rPr>
              <a:t> </a:t>
            </a:r>
            <a:r>
              <a:rPr sz="1800" spc="80" dirty="0">
                <a:latin typeface="Georgia"/>
                <a:cs typeface="Georgia"/>
              </a:rPr>
              <a:t>preparedness </a:t>
            </a:r>
            <a:r>
              <a:rPr sz="1800" dirty="0">
                <a:latin typeface="Georgia"/>
                <a:cs typeface="Georgia"/>
              </a:rPr>
              <a:t>for</a:t>
            </a:r>
            <a:r>
              <a:rPr sz="1800" spc="155" dirty="0">
                <a:latin typeface="Georgia"/>
                <a:cs typeface="Georgia"/>
              </a:rPr>
              <a:t> </a:t>
            </a:r>
            <a:r>
              <a:rPr sz="1800" spc="80" dirty="0">
                <a:latin typeface="Georgia"/>
                <a:cs typeface="Georgia"/>
              </a:rPr>
              <a:t>future</a:t>
            </a:r>
            <a:r>
              <a:rPr sz="1800" spc="245" dirty="0">
                <a:latin typeface="Georgia"/>
                <a:cs typeface="Georgia"/>
              </a:rPr>
              <a:t> </a:t>
            </a:r>
            <a:r>
              <a:rPr sz="1800" spc="55" dirty="0">
                <a:latin typeface="Georgia"/>
                <a:cs typeface="Georgia"/>
              </a:rPr>
              <a:t>epidemics.</a:t>
            </a:r>
            <a:endParaRPr sz="1800">
              <a:latin typeface="Georgia"/>
              <a:cs typeface="Georgia"/>
            </a:endParaRPr>
          </a:p>
          <a:p>
            <a:pPr>
              <a:lnSpc>
                <a:spcPct val="100000"/>
              </a:lnSpc>
              <a:spcBef>
                <a:spcPts val="1050"/>
              </a:spcBef>
              <a:buFont typeface="Arial MT"/>
              <a:buChar char="•"/>
            </a:pPr>
            <a:endParaRPr sz="1800">
              <a:latin typeface="Georgia"/>
              <a:cs typeface="Georgia"/>
            </a:endParaRPr>
          </a:p>
          <a:p>
            <a:pPr marL="355600" marR="5080" indent="-343535">
              <a:lnSpc>
                <a:spcPct val="100099"/>
              </a:lnSpc>
              <a:buFont typeface="Arial MT"/>
              <a:buChar char="•"/>
              <a:tabLst>
                <a:tab pos="355600" algn="l"/>
              </a:tabLst>
            </a:pPr>
            <a:r>
              <a:rPr sz="1800" spc="55" dirty="0">
                <a:latin typeface="Georgia"/>
                <a:cs typeface="Georgia"/>
              </a:rPr>
              <a:t>Real-time</a:t>
            </a:r>
            <a:r>
              <a:rPr sz="1800" spc="140" dirty="0">
                <a:latin typeface="Georgia"/>
                <a:cs typeface="Georgia"/>
              </a:rPr>
              <a:t> </a:t>
            </a:r>
            <a:r>
              <a:rPr sz="1800" spc="75" dirty="0">
                <a:latin typeface="Georgia"/>
                <a:cs typeface="Georgia"/>
              </a:rPr>
              <a:t>mapping</a:t>
            </a:r>
            <a:r>
              <a:rPr sz="1800" spc="180" dirty="0">
                <a:latin typeface="Georgia"/>
                <a:cs typeface="Georgia"/>
              </a:rPr>
              <a:t> </a:t>
            </a:r>
            <a:r>
              <a:rPr sz="1800" dirty="0">
                <a:latin typeface="Georgia"/>
                <a:cs typeface="Georgia"/>
              </a:rPr>
              <a:t>of</a:t>
            </a:r>
            <a:r>
              <a:rPr sz="1800" spc="200" dirty="0">
                <a:latin typeface="Georgia"/>
                <a:cs typeface="Georgia"/>
              </a:rPr>
              <a:t> </a:t>
            </a:r>
            <a:r>
              <a:rPr sz="1800" spc="55" dirty="0">
                <a:latin typeface="Georgia"/>
                <a:cs typeface="Georgia"/>
              </a:rPr>
              <a:t>epidemic</a:t>
            </a:r>
            <a:r>
              <a:rPr sz="1800" spc="140" dirty="0">
                <a:latin typeface="Georgia"/>
                <a:cs typeface="Georgia"/>
              </a:rPr>
              <a:t> </a:t>
            </a:r>
            <a:r>
              <a:rPr sz="1800" spc="95" dirty="0">
                <a:latin typeface="Georgia"/>
                <a:cs typeface="Georgia"/>
              </a:rPr>
              <a:t>spread</a:t>
            </a:r>
            <a:r>
              <a:rPr sz="1800" spc="110" dirty="0">
                <a:latin typeface="Georgia"/>
                <a:cs typeface="Georgia"/>
              </a:rPr>
              <a:t> </a:t>
            </a:r>
            <a:r>
              <a:rPr sz="1800" spc="75" dirty="0">
                <a:latin typeface="Georgia"/>
                <a:cs typeface="Georgia"/>
              </a:rPr>
              <a:t>is</a:t>
            </a:r>
            <a:r>
              <a:rPr sz="1800" spc="215" dirty="0">
                <a:latin typeface="Georgia"/>
                <a:cs typeface="Georgia"/>
              </a:rPr>
              <a:t> </a:t>
            </a:r>
            <a:r>
              <a:rPr sz="1800" spc="125" dirty="0">
                <a:latin typeface="Georgia"/>
                <a:cs typeface="Georgia"/>
              </a:rPr>
              <a:t>a</a:t>
            </a:r>
            <a:r>
              <a:rPr sz="1800" spc="105" dirty="0">
                <a:latin typeface="Georgia"/>
                <a:cs typeface="Georgia"/>
              </a:rPr>
              <a:t> </a:t>
            </a:r>
            <a:r>
              <a:rPr sz="1800" spc="50" dirty="0">
                <a:latin typeface="Georgia"/>
                <a:cs typeface="Georgia"/>
              </a:rPr>
              <a:t>vital</a:t>
            </a:r>
            <a:r>
              <a:rPr sz="1800" spc="160" dirty="0">
                <a:latin typeface="Georgia"/>
                <a:cs typeface="Georgia"/>
              </a:rPr>
              <a:t> </a:t>
            </a:r>
            <a:r>
              <a:rPr sz="1800" spc="75" dirty="0">
                <a:latin typeface="Georgia"/>
                <a:cs typeface="Georgia"/>
              </a:rPr>
              <a:t>component</a:t>
            </a:r>
            <a:r>
              <a:rPr sz="1800" spc="170" dirty="0">
                <a:latin typeface="Georgia"/>
                <a:cs typeface="Georgia"/>
              </a:rPr>
              <a:t> </a:t>
            </a:r>
            <a:r>
              <a:rPr sz="1800" dirty="0">
                <a:latin typeface="Georgia"/>
                <a:cs typeface="Georgia"/>
              </a:rPr>
              <a:t>of</a:t>
            </a:r>
            <a:r>
              <a:rPr sz="1800" spc="195" dirty="0">
                <a:latin typeface="Georgia"/>
                <a:cs typeface="Georgia"/>
              </a:rPr>
              <a:t> </a:t>
            </a:r>
            <a:r>
              <a:rPr sz="1800" spc="55" dirty="0">
                <a:latin typeface="Georgia"/>
                <a:cs typeface="Georgia"/>
              </a:rPr>
              <a:t>modern</a:t>
            </a:r>
            <a:r>
              <a:rPr sz="1800" spc="185" dirty="0">
                <a:latin typeface="Georgia"/>
                <a:cs typeface="Georgia"/>
              </a:rPr>
              <a:t> </a:t>
            </a:r>
            <a:r>
              <a:rPr sz="1800" spc="80" dirty="0">
                <a:latin typeface="Georgia"/>
                <a:cs typeface="Georgia"/>
              </a:rPr>
              <a:t>public</a:t>
            </a:r>
            <a:r>
              <a:rPr sz="1800" spc="145" dirty="0">
                <a:latin typeface="Georgia"/>
                <a:cs typeface="Georgia"/>
              </a:rPr>
              <a:t> </a:t>
            </a:r>
            <a:r>
              <a:rPr sz="1800" spc="80" dirty="0">
                <a:latin typeface="Georgia"/>
                <a:cs typeface="Georgia"/>
              </a:rPr>
              <a:t>health</a:t>
            </a:r>
            <a:r>
              <a:rPr sz="1800" spc="500" dirty="0">
                <a:latin typeface="Georgia"/>
                <a:cs typeface="Georgia"/>
              </a:rPr>
              <a:t> </a:t>
            </a:r>
            <a:r>
              <a:rPr sz="1800" spc="50" dirty="0">
                <a:latin typeface="Georgia"/>
                <a:cs typeface="Georgia"/>
              </a:rPr>
              <a:t>efforts.</a:t>
            </a:r>
            <a:r>
              <a:rPr sz="1800" spc="125" dirty="0">
                <a:latin typeface="Georgia"/>
                <a:cs typeface="Georgia"/>
              </a:rPr>
              <a:t> </a:t>
            </a:r>
            <a:r>
              <a:rPr sz="1800" spc="120" dirty="0">
                <a:latin typeface="Georgia"/>
                <a:cs typeface="Georgia"/>
              </a:rPr>
              <a:t>By</a:t>
            </a:r>
            <a:r>
              <a:rPr sz="1800" spc="100" dirty="0">
                <a:latin typeface="Georgia"/>
                <a:cs typeface="Georgia"/>
              </a:rPr>
              <a:t> </a:t>
            </a:r>
            <a:r>
              <a:rPr sz="1800" spc="60" dirty="0">
                <a:latin typeface="Georgia"/>
                <a:cs typeface="Georgia"/>
              </a:rPr>
              <a:t>leveraging</a:t>
            </a:r>
            <a:r>
              <a:rPr sz="1800" spc="105" dirty="0">
                <a:latin typeface="Georgia"/>
                <a:cs typeface="Georgia"/>
              </a:rPr>
              <a:t> </a:t>
            </a:r>
            <a:r>
              <a:rPr sz="1800" spc="85" dirty="0">
                <a:latin typeface="Georgia"/>
                <a:cs typeface="Georgia"/>
              </a:rPr>
              <a:t>advanced</a:t>
            </a:r>
            <a:r>
              <a:rPr sz="1800" spc="185" dirty="0">
                <a:latin typeface="Georgia"/>
                <a:cs typeface="Georgia"/>
              </a:rPr>
              <a:t> </a:t>
            </a:r>
            <a:r>
              <a:rPr sz="1800" spc="70" dirty="0">
                <a:latin typeface="Georgia"/>
                <a:cs typeface="Georgia"/>
              </a:rPr>
              <a:t>technologies</a:t>
            </a:r>
            <a:r>
              <a:rPr sz="1800" spc="140" dirty="0">
                <a:latin typeface="Georgia"/>
                <a:cs typeface="Georgia"/>
              </a:rPr>
              <a:t> </a:t>
            </a:r>
            <a:r>
              <a:rPr sz="1800" spc="110" dirty="0">
                <a:latin typeface="Georgia"/>
                <a:cs typeface="Georgia"/>
              </a:rPr>
              <a:t>and </a:t>
            </a:r>
            <a:r>
              <a:rPr sz="1800" spc="95" dirty="0">
                <a:latin typeface="Georgia"/>
                <a:cs typeface="Georgia"/>
              </a:rPr>
              <a:t>data</a:t>
            </a:r>
            <a:r>
              <a:rPr sz="1800" spc="175" dirty="0">
                <a:latin typeface="Georgia"/>
                <a:cs typeface="Georgia"/>
              </a:rPr>
              <a:t> </a:t>
            </a:r>
            <a:r>
              <a:rPr sz="1800" spc="85" dirty="0">
                <a:latin typeface="Georgia"/>
                <a:cs typeface="Georgia"/>
              </a:rPr>
              <a:t>analytics,</a:t>
            </a:r>
            <a:r>
              <a:rPr sz="1800" spc="125" dirty="0">
                <a:latin typeface="Georgia"/>
                <a:cs typeface="Georgia"/>
              </a:rPr>
              <a:t> </a:t>
            </a:r>
            <a:r>
              <a:rPr sz="1800" spc="90" dirty="0">
                <a:latin typeface="Georgia"/>
                <a:cs typeface="Georgia"/>
              </a:rPr>
              <a:t>stakeholders</a:t>
            </a:r>
            <a:r>
              <a:rPr sz="1800" spc="140" dirty="0">
                <a:latin typeface="Georgia"/>
                <a:cs typeface="Georgia"/>
              </a:rPr>
              <a:t> </a:t>
            </a:r>
            <a:r>
              <a:rPr sz="1800" spc="110" dirty="0">
                <a:latin typeface="Georgia"/>
                <a:cs typeface="Georgia"/>
              </a:rPr>
              <a:t>can</a:t>
            </a:r>
            <a:r>
              <a:rPr sz="1800" spc="190" dirty="0">
                <a:latin typeface="Georgia"/>
                <a:cs typeface="Georgia"/>
              </a:rPr>
              <a:t> </a:t>
            </a:r>
            <a:r>
              <a:rPr sz="1800" spc="85" dirty="0">
                <a:latin typeface="Georgia"/>
                <a:cs typeface="Georgia"/>
              </a:rPr>
              <a:t>enhance </a:t>
            </a:r>
            <a:r>
              <a:rPr sz="1800" spc="60" dirty="0">
                <a:latin typeface="Georgia"/>
                <a:cs typeface="Georgia"/>
              </a:rPr>
              <a:t>their</a:t>
            </a:r>
            <a:r>
              <a:rPr sz="1800" spc="135" dirty="0">
                <a:latin typeface="Georgia"/>
                <a:cs typeface="Georgia"/>
              </a:rPr>
              <a:t> </a:t>
            </a:r>
            <a:r>
              <a:rPr sz="1800" spc="45" dirty="0">
                <a:latin typeface="Georgia"/>
                <a:cs typeface="Georgia"/>
              </a:rPr>
              <a:t>ability</a:t>
            </a:r>
            <a:r>
              <a:rPr sz="1800" spc="185" dirty="0">
                <a:latin typeface="Georgia"/>
                <a:cs typeface="Georgia"/>
              </a:rPr>
              <a:t> </a:t>
            </a:r>
            <a:r>
              <a:rPr sz="1800" dirty="0">
                <a:latin typeface="Georgia"/>
                <a:cs typeface="Georgia"/>
              </a:rPr>
              <a:t>to</a:t>
            </a:r>
            <a:r>
              <a:rPr sz="1800" spc="145" dirty="0">
                <a:latin typeface="Georgia"/>
                <a:cs typeface="Georgia"/>
              </a:rPr>
              <a:t> </a:t>
            </a:r>
            <a:r>
              <a:rPr sz="1800" spc="60" dirty="0">
                <a:latin typeface="Georgia"/>
                <a:cs typeface="Georgia"/>
              </a:rPr>
              <a:t>monitor,</a:t>
            </a:r>
            <a:r>
              <a:rPr sz="1800" spc="125" dirty="0">
                <a:latin typeface="Georgia"/>
                <a:cs typeface="Georgia"/>
              </a:rPr>
              <a:t> </a:t>
            </a:r>
            <a:r>
              <a:rPr sz="1800" spc="80" dirty="0">
                <a:latin typeface="Georgia"/>
                <a:cs typeface="Georgia"/>
              </a:rPr>
              <a:t>respond</a:t>
            </a:r>
            <a:r>
              <a:rPr sz="1800" spc="114" dirty="0">
                <a:latin typeface="Georgia"/>
                <a:cs typeface="Georgia"/>
              </a:rPr>
              <a:t> </a:t>
            </a:r>
            <a:r>
              <a:rPr sz="1800" spc="60" dirty="0">
                <a:latin typeface="Georgia"/>
                <a:cs typeface="Georgia"/>
              </a:rPr>
              <a:t>to,</a:t>
            </a:r>
            <a:r>
              <a:rPr sz="1800" spc="125" dirty="0">
                <a:latin typeface="Georgia"/>
                <a:cs typeface="Georgia"/>
              </a:rPr>
              <a:t> </a:t>
            </a:r>
            <a:r>
              <a:rPr sz="1800" spc="110" dirty="0">
                <a:latin typeface="Georgia"/>
                <a:cs typeface="Georgia"/>
              </a:rPr>
              <a:t>and</a:t>
            </a:r>
            <a:r>
              <a:rPr sz="1800" spc="114" dirty="0">
                <a:latin typeface="Georgia"/>
                <a:cs typeface="Georgia"/>
              </a:rPr>
              <a:t> </a:t>
            </a:r>
            <a:r>
              <a:rPr sz="1800" spc="75" dirty="0">
                <a:latin typeface="Georgia"/>
                <a:cs typeface="Georgia"/>
              </a:rPr>
              <a:t>ultimately</a:t>
            </a:r>
            <a:r>
              <a:rPr sz="1800" spc="105" dirty="0">
                <a:latin typeface="Georgia"/>
                <a:cs typeface="Georgia"/>
              </a:rPr>
              <a:t> </a:t>
            </a:r>
            <a:r>
              <a:rPr sz="1800" spc="50" dirty="0">
                <a:latin typeface="Georgia"/>
                <a:cs typeface="Georgia"/>
              </a:rPr>
              <a:t>mitigate</a:t>
            </a:r>
            <a:r>
              <a:rPr sz="1800" spc="220" dirty="0">
                <a:latin typeface="Georgia"/>
                <a:cs typeface="Georgia"/>
              </a:rPr>
              <a:t> </a:t>
            </a:r>
            <a:r>
              <a:rPr sz="1800" spc="80" dirty="0">
                <a:latin typeface="Georgia"/>
                <a:cs typeface="Georgia"/>
              </a:rPr>
              <a:t>the</a:t>
            </a:r>
            <a:r>
              <a:rPr sz="1800" spc="145" dirty="0">
                <a:latin typeface="Georgia"/>
                <a:cs typeface="Georgia"/>
              </a:rPr>
              <a:t> </a:t>
            </a:r>
            <a:r>
              <a:rPr sz="1800" spc="75" dirty="0">
                <a:latin typeface="Georgia"/>
                <a:cs typeface="Georgia"/>
              </a:rPr>
              <a:t>impact</a:t>
            </a:r>
            <a:r>
              <a:rPr sz="1800" spc="170" dirty="0">
                <a:latin typeface="Georgia"/>
                <a:cs typeface="Georgia"/>
              </a:rPr>
              <a:t> </a:t>
            </a:r>
            <a:r>
              <a:rPr sz="1800" dirty="0">
                <a:latin typeface="Georgia"/>
                <a:cs typeface="Georgia"/>
              </a:rPr>
              <a:t>of</a:t>
            </a:r>
            <a:r>
              <a:rPr sz="1800" spc="125" dirty="0">
                <a:latin typeface="Georgia"/>
                <a:cs typeface="Georgia"/>
              </a:rPr>
              <a:t> </a:t>
            </a:r>
            <a:r>
              <a:rPr sz="1800" spc="60" dirty="0">
                <a:latin typeface="Georgia"/>
                <a:cs typeface="Georgia"/>
              </a:rPr>
              <a:t>infectious </a:t>
            </a:r>
            <a:r>
              <a:rPr sz="1800" spc="100" dirty="0">
                <a:latin typeface="Georgia"/>
                <a:cs typeface="Georgia"/>
              </a:rPr>
              <a:t>diseases.</a:t>
            </a:r>
            <a:r>
              <a:rPr sz="1800" spc="135" dirty="0">
                <a:latin typeface="Georgia"/>
                <a:cs typeface="Georgia"/>
              </a:rPr>
              <a:t> </a:t>
            </a:r>
            <a:r>
              <a:rPr sz="1800" spc="65" dirty="0">
                <a:latin typeface="Georgia"/>
                <a:cs typeface="Georgia"/>
              </a:rPr>
              <a:t>As</a:t>
            </a:r>
            <a:r>
              <a:rPr sz="1800" spc="155" dirty="0">
                <a:latin typeface="Georgia"/>
                <a:cs typeface="Georgia"/>
              </a:rPr>
              <a:t> </a:t>
            </a:r>
            <a:r>
              <a:rPr sz="1800" spc="80" dirty="0">
                <a:latin typeface="Georgia"/>
                <a:cs typeface="Georgia"/>
              </a:rPr>
              <a:t>the</a:t>
            </a:r>
            <a:r>
              <a:rPr sz="1800" spc="235" dirty="0">
                <a:latin typeface="Georgia"/>
                <a:cs typeface="Georgia"/>
              </a:rPr>
              <a:t> </a:t>
            </a:r>
            <a:r>
              <a:rPr sz="1800" dirty="0">
                <a:latin typeface="Georgia"/>
                <a:cs typeface="Georgia"/>
              </a:rPr>
              <a:t>world</a:t>
            </a:r>
            <a:r>
              <a:rPr sz="1800" spc="195" dirty="0">
                <a:latin typeface="Georgia"/>
                <a:cs typeface="Georgia"/>
              </a:rPr>
              <a:t> </a:t>
            </a:r>
            <a:r>
              <a:rPr sz="1800" spc="90" dirty="0">
                <a:latin typeface="Georgia"/>
                <a:cs typeface="Georgia"/>
              </a:rPr>
              <a:t>continues</a:t>
            </a:r>
            <a:r>
              <a:rPr sz="1800" spc="155" dirty="0">
                <a:latin typeface="Georgia"/>
                <a:cs typeface="Georgia"/>
              </a:rPr>
              <a:t> </a:t>
            </a:r>
            <a:r>
              <a:rPr sz="1800" dirty="0">
                <a:latin typeface="Georgia"/>
                <a:cs typeface="Georgia"/>
              </a:rPr>
              <a:t>to</a:t>
            </a:r>
            <a:r>
              <a:rPr sz="1800" spc="150" dirty="0">
                <a:latin typeface="Georgia"/>
                <a:cs typeface="Georgia"/>
              </a:rPr>
              <a:t> </a:t>
            </a:r>
            <a:r>
              <a:rPr sz="1800" spc="65" dirty="0">
                <a:latin typeface="Georgia"/>
                <a:cs typeface="Georgia"/>
              </a:rPr>
              <a:t>face</a:t>
            </a:r>
            <a:r>
              <a:rPr sz="1800" spc="235" dirty="0">
                <a:latin typeface="Georgia"/>
                <a:cs typeface="Georgia"/>
              </a:rPr>
              <a:t> </a:t>
            </a:r>
            <a:r>
              <a:rPr sz="1800" spc="60" dirty="0">
                <a:latin typeface="Georgia"/>
                <a:cs typeface="Georgia"/>
              </a:rPr>
              <a:t>emerging</a:t>
            </a:r>
            <a:r>
              <a:rPr sz="1800" spc="120" dirty="0">
                <a:latin typeface="Georgia"/>
                <a:cs typeface="Georgia"/>
              </a:rPr>
              <a:t> </a:t>
            </a:r>
            <a:r>
              <a:rPr sz="1800" spc="90" dirty="0">
                <a:latin typeface="Georgia"/>
                <a:cs typeface="Georgia"/>
              </a:rPr>
              <a:t>health</a:t>
            </a:r>
            <a:r>
              <a:rPr sz="1800" spc="120" dirty="0">
                <a:latin typeface="Georgia"/>
                <a:cs typeface="Georgia"/>
              </a:rPr>
              <a:t> </a:t>
            </a:r>
            <a:r>
              <a:rPr sz="1800" spc="90" dirty="0">
                <a:latin typeface="Georgia"/>
                <a:cs typeface="Georgia"/>
              </a:rPr>
              <a:t>threats,</a:t>
            </a:r>
            <a:r>
              <a:rPr sz="1800" spc="140" dirty="0">
                <a:latin typeface="Georgia"/>
                <a:cs typeface="Georgia"/>
              </a:rPr>
              <a:t> </a:t>
            </a:r>
            <a:r>
              <a:rPr sz="1800" spc="80" dirty="0">
                <a:latin typeface="Georgia"/>
                <a:cs typeface="Georgia"/>
              </a:rPr>
              <a:t>the</a:t>
            </a:r>
            <a:r>
              <a:rPr sz="1800" spc="229" dirty="0">
                <a:latin typeface="Georgia"/>
                <a:cs typeface="Georgia"/>
              </a:rPr>
              <a:t> </a:t>
            </a:r>
            <a:r>
              <a:rPr sz="1800" spc="70" dirty="0">
                <a:latin typeface="Georgia"/>
                <a:cs typeface="Georgia"/>
              </a:rPr>
              <a:t>importance</a:t>
            </a:r>
            <a:r>
              <a:rPr sz="1800" spc="155" dirty="0">
                <a:latin typeface="Georgia"/>
                <a:cs typeface="Georgia"/>
              </a:rPr>
              <a:t> </a:t>
            </a:r>
            <a:r>
              <a:rPr sz="1800" spc="-25" dirty="0">
                <a:latin typeface="Georgia"/>
                <a:cs typeface="Georgia"/>
              </a:rPr>
              <a:t>of</a:t>
            </a:r>
            <a:r>
              <a:rPr sz="1800" spc="500" dirty="0">
                <a:latin typeface="Georgia"/>
                <a:cs typeface="Georgia"/>
              </a:rPr>
              <a:t> </a:t>
            </a:r>
            <a:r>
              <a:rPr sz="1800" dirty="0">
                <a:latin typeface="Georgia"/>
                <a:cs typeface="Georgia"/>
              </a:rPr>
              <a:t>effective</a:t>
            </a:r>
            <a:r>
              <a:rPr sz="1800" spc="175" dirty="0">
                <a:latin typeface="Georgia"/>
                <a:cs typeface="Georgia"/>
              </a:rPr>
              <a:t> </a:t>
            </a:r>
            <a:r>
              <a:rPr sz="1800" spc="75" dirty="0">
                <a:latin typeface="Georgia"/>
                <a:cs typeface="Georgia"/>
              </a:rPr>
              <a:t>mapping</a:t>
            </a:r>
            <a:r>
              <a:rPr sz="1800" spc="220" dirty="0">
                <a:latin typeface="Georgia"/>
                <a:cs typeface="Georgia"/>
              </a:rPr>
              <a:t> </a:t>
            </a:r>
            <a:r>
              <a:rPr sz="1800" spc="110" dirty="0">
                <a:latin typeface="Georgia"/>
                <a:cs typeface="Georgia"/>
              </a:rPr>
              <a:t>and</a:t>
            </a:r>
            <a:r>
              <a:rPr sz="1800" spc="145" dirty="0">
                <a:latin typeface="Georgia"/>
                <a:cs typeface="Georgia"/>
              </a:rPr>
              <a:t> </a:t>
            </a:r>
            <a:r>
              <a:rPr sz="1800" spc="80" dirty="0">
                <a:latin typeface="Georgia"/>
                <a:cs typeface="Georgia"/>
              </a:rPr>
              <a:t>response</a:t>
            </a:r>
            <a:r>
              <a:rPr sz="1800" spc="175" dirty="0">
                <a:latin typeface="Georgia"/>
                <a:cs typeface="Georgia"/>
              </a:rPr>
              <a:t> </a:t>
            </a:r>
            <a:r>
              <a:rPr sz="1800" spc="80" dirty="0">
                <a:latin typeface="Georgia"/>
                <a:cs typeface="Georgia"/>
              </a:rPr>
              <a:t>strategies</a:t>
            </a:r>
            <a:r>
              <a:rPr sz="1800" spc="180" dirty="0">
                <a:latin typeface="Georgia"/>
                <a:cs typeface="Georgia"/>
              </a:rPr>
              <a:t> </a:t>
            </a:r>
            <a:r>
              <a:rPr sz="1800" dirty="0">
                <a:latin typeface="Georgia"/>
                <a:cs typeface="Georgia"/>
              </a:rPr>
              <a:t>will</a:t>
            </a:r>
            <a:r>
              <a:rPr sz="1800" spc="195" dirty="0">
                <a:latin typeface="Georgia"/>
                <a:cs typeface="Georgia"/>
              </a:rPr>
              <a:t> </a:t>
            </a:r>
            <a:r>
              <a:rPr sz="1800" spc="50" dirty="0">
                <a:latin typeface="Georgia"/>
                <a:cs typeface="Georgia"/>
              </a:rPr>
              <a:t>only</a:t>
            </a:r>
            <a:r>
              <a:rPr sz="1800" spc="220" dirty="0">
                <a:latin typeface="Georgia"/>
                <a:cs typeface="Georgia"/>
              </a:rPr>
              <a:t> </a:t>
            </a:r>
            <a:r>
              <a:rPr sz="1800" spc="60" dirty="0">
                <a:latin typeface="Georgia"/>
                <a:cs typeface="Georgia"/>
              </a:rPr>
              <a:t>grow,</a:t>
            </a:r>
            <a:r>
              <a:rPr sz="1800" spc="165" dirty="0">
                <a:latin typeface="Georgia"/>
                <a:cs typeface="Georgia"/>
              </a:rPr>
              <a:t> </a:t>
            </a:r>
            <a:r>
              <a:rPr sz="1800" spc="80" dirty="0">
                <a:latin typeface="Georgia"/>
                <a:cs typeface="Georgia"/>
              </a:rPr>
              <a:t>making</a:t>
            </a:r>
            <a:r>
              <a:rPr sz="1800" spc="220" dirty="0">
                <a:latin typeface="Georgia"/>
                <a:cs typeface="Georgia"/>
              </a:rPr>
              <a:t> </a:t>
            </a:r>
            <a:r>
              <a:rPr sz="1800" spc="80" dirty="0">
                <a:latin typeface="Georgia"/>
                <a:cs typeface="Georgia"/>
              </a:rPr>
              <a:t>this</a:t>
            </a:r>
            <a:r>
              <a:rPr sz="1800" spc="175" dirty="0">
                <a:latin typeface="Georgia"/>
                <a:cs typeface="Georgia"/>
              </a:rPr>
              <a:t> </a:t>
            </a:r>
            <a:r>
              <a:rPr sz="1800" spc="70" dirty="0">
                <a:latin typeface="Georgia"/>
                <a:cs typeface="Georgia"/>
              </a:rPr>
              <a:t>domain</a:t>
            </a:r>
            <a:r>
              <a:rPr sz="1800" spc="225" dirty="0">
                <a:latin typeface="Georgia"/>
                <a:cs typeface="Georgia"/>
              </a:rPr>
              <a:t> </a:t>
            </a:r>
            <a:r>
              <a:rPr sz="1800" spc="125" dirty="0">
                <a:latin typeface="Georgia"/>
                <a:cs typeface="Georgia"/>
              </a:rPr>
              <a:t>a</a:t>
            </a:r>
            <a:r>
              <a:rPr sz="1800" spc="220" dirty="0">
                <a:latin typeface="Georgia"/>
                <a:cs typeface="Georgia"/>
              </a:rPr>
              <a:t> </a:t>
            </a:r>
            <a:r>
              <a:rPr sz="1800" spc="50" dirty="0">
                <a:latin typeface="Georgia"/>
                <a:cs typeface="Georgia"/>
              </a:rPr>
              <a:t>critical </a:t>
            </a:r>
            <a:r>
              <a:rPr sz="1800" spc="90" dirty="0">
                <a:latin typeface="Georgia"/>
                <a:cs typeface="Georgia"/>
              </a:rPr>
              <a:t>area</a:t>
            </a:r>
            <a:r>
              <a:rPr sz="1800" spc="185" dirty="0">
                <a:latin typeface="Georgia"/>
                <a:cs typeface="Georgia"/>
              </a:rPr>
              <a:t> </a:t>
            </a:r>
            <a:r>
              <a:rPr sz="1800" dirty="0">
                <a:latin typeface="Georgia"/>
                <a:cs typeface="Georgia"/>
              </a:rPr>
              <a:t>for</a:t>
            </a:r>
            <a:r>
              <a:rPr sz="1800" spc="140" dirty="0">
                <a:latin typeface="Georgia"/>
                <a:cs typeface="Georgia"/>
              </a:rPr>
              <a:t> </a:t>
            </a:r>
            <a:r>
              <a:rPr sz="1800" spc="90" dirty="0">
                <a:latin typeface="Georgia"/>
                <a:cs typeface="Georgia"/>
              </a:rPr>
              <a:t>research</a:t>
            </a:r>
            <a:r>
              <a:rPr sz="1800" spc="190" dirty="0">
                <a:latin typeface="Georgia"/>
                <a:cs typeface="Georgia"/>
              </a:rPr>
              <a:t> </a:t>
            </a:r>
            <a:r>
              <a:rPr sz="1800" spc="85" dirty="0">
                <a:latin typeface="Georgia"/>
                <a:cs typeface="Georgia"/>
              </a:rPr>
              <a:t>and</a:t>
            </a:r>
            <a:r>
              <a:rPr sz="1800" spc="185" dirty="0">
                <a:latin typeface="Georgia"/>
                <a:cs typeface="Georgia"/>
              </a:rPr>
              <a:t> </a:t>
            </a:r>
            <a:r>
              <a:rPr sz="1800" spc="50" dirty="0">
                <a:latin typeface="Georgia"/>
                <a:cs typeface="Georgia"/>
              </a:rPr>
              <a:t>innovation.</a:t>
            </a:r>
            <a:endParaRPr sz="1800">
              <a:latin typeface="Georgia"/>
              <a:cs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3418" rIns="0" bIns="0" rtlCol="0">
            <a:spAutoFit/>
          </a:bodyPr>
          <a:lstStyle/>
          <a:p>
            <a:pPr marL="12700">
              <a:lnSpc>
                <a:spcPct val="100000"/>
              </a:lnSpc>
              <a:spcBef>
                <a:spcPts val="130"/>
              </a:spcBef>
            </a:pPr>
            <a:r>
              <a:rPr spc="-10" dirty="0"/>
              <a:t>References</a:t>
            </a:r>
          </a:p>
        </p:txBody>
      </p:sp>
      <p:sp>
        <p:nvSpPr>
          <p:cNvPr id="3" name="object 3"/>
          <p:cNvSpPr txBox="1"/>
          <p:nvPr/>
        </p:nvSpPr>
        <p:spPr>
          <a:xfrm>
            <a:off x="892175" y="1110932"/>
            <a:ext cx="10448290" cy="4752975"/>
          </a:xfrm>
          <a:prstGeom prst="rect">
            <a:avLst/>
          </a:prstGeom>
        </p:spPr>
        <p:txBody>
          <a:bodyPr vert="horz" wrap="square" lIns="0" tIns="64135" rIns="0" bIns="0" rtlCol="0">
            <a:spAutoFit/>
          </a:bodyPr>
          <a:lstStyle/>
          <a:p>
            <a:pPr marL="12700" marR="352425" indent="-3810">
              <a:lnSpc>
                <a:spcPts val="1650"/>
              </a:lnSpc>
              <a:spcBef>
                <a:spcPts val="505"/>
              </a:spcBef>
              <a:buSzPct val="94117"/>
              <a:buAutoNum type="arabicPeriod"/>
              <a:tabLst>
                <a:tab pos="173990" algn="l"/>
              </a:tabLst>
            </a:pPr>
            <a:r>
              <a:rPr sz="1700" dirty="0">
                <a:latin typeface="Times New Roman"/>
                <a:cs typeface="Times New Roman"/>
              </a:rPr>
              <a:t>	Agudelo,</a:t>
            </a:r>
            <a:r>
              <a:rPr sz="1700" spc="-50" dirty="0">
                <a:latin typeface="Times New Roman"/>
                <a:cs typeface="Times New Roman"/>
              </a:rPr>
              <a:t> </a:t>
            </a:r>
            <a:r>
              <a:rPr sz="1700" dirty="0">
                <a:latin typeface="Times New Roman"/>
                <a:cs typeface="Times New Roman"/>
              </a:rPr>
              <a:t>S.,</a:t>
            </a:r>
            <a:r>
              <a:rPr sz="1700" spc="-50" dirty="0">
                <a:latin typeface="Times New Roman"/>
                <a:cs typeface="Times New Roman"/>
              </a:rPr>
              <a:t> </a:t>
            </a:r>
            <a:r>
              <a:rPr sz="1700" dirty="0">
                <a:latin typeface="Times New Roman"/>
                <a:cs typeface="Times New Roman"/>
              </a:rPr>
              <a:t>&amp;</a:t>
            </a:r>
            <a:r>
              <a:rPr sz="1700" spc="-55" dirty="0">
                <a:latin typeface="Times New Roman"/>
                <a:cs typeface="Times New Roman"/>
              </a:rPr>
              <a:t> </a:t>
            </a:r>
            <a:r>
              <a:rPr sz="1700" spc="-25" dirty="0">
                <a:latin typeface="Times New Roman"/>
                <a:cs typeface="Times New Roman"/>
              </a:rPr>
              <a:t>Ventresca,</a:t>
            </a:r>
            <a:r>
              <a:rPr sz="1700" spc="-50" dirty="0">
                <a:latin typeface="Times New Roman"/>
                <a:cs typeface="Times New Roman"/>
              </a:rPr>
              <a:t> </a:t>
            </a:r>
            <a:r>
              <a:rPr sz="1700" dirty="0">
                <a:latin typeface="Times New Roman"/>
                <a:cs typeface="Times New Roman"/>
              </a:rPr>
              <a:t>M.</a:t>
            </a:r>
            <a:r>
              <a:rPr sz="1700" spc="20" dirty="0">
                <a:latin typeface="Times New Roman"/>
                <a:cs typeface="Times New Roman"/>
              </a:rPr>
              <a:t> </a:t>
            </a:r>
            <a:r>
              <a:rPr sz="1700" dirty="0">
                <a:latin typeface="Times New Roman"/>
                <a:cs typeface="Times New Roman"/>
              </a:rPr>
              <a:t>"Modeling</a:t>
            </a:r>
            <a:r>
              <a:rPr sz="1700" spc="-30" dirty="0">
                <a:latin typeface="Times New Roman"/>
                <a:cs typeface="Times New Roman"/>
              </a:rPr>
              <a:t> </a:t>
            </a:r>
            <a:r>
              <a:rPr sz="1700" dirty="0">
                <a:latin typeface="Times New Roman"/>
                <a:cs typeface="Times New Roman"/>
              </a:rPr>
              <a:t>the</a:t>
            </a:r>
            <a:r>
              <a:rPr sz="1700" spc="-85" dirty="0">
                <a:latin typeface="Times New Roman"/>
                <a:cs typeface="Times New Roman"/>
              </a:rPr>
              <a:t> </a:t>
            </a:r>
            <a:r>
              <a:rPr sz="1700" dirty="0">
                <a:latin typeface="Times New Roman"/>
                <a:cs typeface="Times New Roman"/>
              </a:rPr>
              <a:t>spread</a:t>
            </a:r>
            <a:r>
              <a:rPr sz="1700" spc="-30" dirty="0">
                <a:latin typeface="Times New Roman"/>
                <a:cs typeface="Times New Roman"/>
              </a:rPr>
              <a:t> </a:t>
            </a:r>
            <a:r>
              <a:rPr sz="1700" dirty="0">
                <a:latin typeface="Times New Roman"/>
                <a:cs typeface="Times New Roman"/>
              </a:rPr>
              <a:t>of</a:t>
            </a:r>
            <a:r>
              <a:rPr sz="1700" spc="2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dirty="0">
                <a:latin typeface="Times New Roman"/>
                <a:cs typeface="Times New Roman"/>
              </a:rPr>
              <a:t>Zika</a:t>
            </a:r>
            <a:r>
              <a:rPr sz="1700" spc="-10" dirty="0">
                <a:latin typeface="Times New Roman"/>
                <a:cs typeface="Times New Roman"/>
              </a:rPr>
              <a:t> </a:t>
            </a:r>
            <a:r>
              <a:rPr sz="1700" dirty="0">
                <a:latin typeface="Times New Roman"/>
                <a:cs typeface="Times New Roman"/>
              </a:rPr>
              <a:t>virus</a:t>
            </a:r>
            <a:r>
              <a:rPr sz="1700" spc="-65" dirty="0">
                <a:latin typeface="Times New Roman"/>
                <a:cs typeface="Times New Roman"/>
              </a:rPr>
              <a:t> </a:t>
            </a:r>
            <a:r>
              <a:rPr sz="1700" dirty="0">
                <a:latin typeface="Times New Roman"/>
                <a:cs typeface="Times New Roman"/>
              </a:rPr>
              <a:t>by</a:t>
            </a:r>
            <a:r>
              <a:rPr sz="1700" spc="-35" dirty="0">
                <a:latin typeface="Times New Roman"/>
                <a:cs typeface="Times New Roman"/>
              </a:rPr>
              <a:t> </a:t>
            </a:r>
            <a:r>
              <a:rPr sz="1700" dirty="0">
                <a:latin typeface="Times New Roman"/>
                <a:cs typeface="Times New Roman"/>
              </a:rPr>
              <a:t>sexual</a:t>
            </a:r>
            <a:r>
              <a:rPr sz="1700" spc="-25" dirty="0">
                <a:latin typeface="Times New Roman"/>
                <a:cs typeface="Times New Roman"/>
              </a:rPr>
              <a:t> </a:t>
            </a:r>
            <a:r>
              <a:rPr sz="1700" dirty="0">
                <a:latin typeface="Times New Roman"/>
                <a:cs typeface="Times New Roman"/>
              </a:rPr>
              <a:t>and</a:t>
            </a:r>
            <a:r>
              <a:rPr sz="1700" spc="-35" dirty="0">
                <a:latin typeface="Times New Roman"/>
                <a:cs typeface="Times New Roman"/>
              </a:rPr>
              <a:t> </a:t>
            </a:r>
            <a:r>
              <a:rPr sz="1700" dirty="0">
                <a:latin typeface="Times New Roman"/>
                <a:cs typeface="Times New Roman"/>
              </a:rPr>
              <a:t>mosquito</a:t>
            </a:r>
            <a:r>
              <a:rPr sz="1700" spc="-30" dirty="0">
                <a:latin typeface="Times New Roman"/>
                <a:cs typeface="Times New Roman"/>
              </a:rPr>
              <a:t> </a:t>
            </a:r>
            <a:r>
              <a:rPr sz="1700" dirty="0">
                <a:latin typeface="Times New Roman"/>
                <a:cs typeface="Times New Roman"/>
              </a:rPr>
              <a:t>transmission."</a:t>
            </a:r>
            <a:r>
              <a:rPr sz="1700" spc="40" dirty="0">
                <a:latin typeface="Times New Roman"/>
                <a:cs typeface="Times New Roman"/>
              </a:rPr>
              <a:t> </a:t>
            </a:r>
            <a:r>
              <a:rPr sz="1700" i="1" spc="-20" dirty="0">
                <a:latin typeface="Times New Roman"/>
                <a:cs typeface="Times New Roman"/>
              </a:rPr>
              <a:t>PLOS </a:t>
            </a:r>
            <a:r>
              <a:rPr sz="1700" i="1" dirty="0">
                <a:latin typeface="Times New Roman"/>
                <a:cs typeface="Times New Roman"/>
              </a:rPr>
              <a:t>ONE</a:t>
            </a:r>
            <a:r>
              <a:rPr sz="1700" i="1" spc="-30" dirty="0">
                <a:latin typeface="Times New Roman"/>
                <a:cs typeface="Times New Roman"/>
              </a:rPr>
              <a:t> </a:t>
            </a:r>
            <a:r>
              <a:rPr sz="1700" spc="-10" dirty="0">
                <a:latin typeface="Times New Roman"/>
                <a:cs typeface="Times New Roman"/>
              </a:rPr>
              <a:t>(2022).</a:t>
            </a:r>
            <a:endParaRPr sz="1700">
              <a:latin typeface="Times New Roman"/>
              <a:cs typeface="Times New Roman"/>
            </a:endParaRPr>
          </a:p>
          <a:p>
            <a:pPr marL="12700" marR="5080" indent="-3810">
              <a:lnSpc>
                <a:spcPts val="1650"/>
              </a:lnSpc>
              <a:spcBef>
                <a:spcPts val="380"/>
              </a:spcBef>
              <a:buSzPct val="94117"/>
              <a:buAutoNum type="arabicPeriod"/>
              <a:tabLst>
                <a:tab pos="173990" algn="l"/>
              </a:tabLst>
            </a:pPr>
            <a:r>
              <a:rPr sz="1700" dirty="0">
                <a:latin typeface="Times New Roman"/>
                <a:cs typeface="Times New Roman"/>
              </a:rPr>
              <a:t>	Zhu,</a:t>
            </a:r>
            <a:r>
              <a:rPr sz="1700" spc="-35" dirty="0">
                <a:latin typeface="Times New Roman"/>
                <a:cs typeface="Times New Roman"/>
              </a:rPr>
              <a:t> </a:t>
            </a:r>
            <a:r>
              <a:rPr sz="1700" dirty="0">
                <a:latin typeface="Times New Roman"/>
                <a:cs typeface="Times New Roman"/>
              </a:rPr>
              <a:t>X.,</a:t>
            </a:r>
            <a:r>
              <a:rPr sz="1700" spc="-35" dirty="0">
                <a:latin typeface="Times New Roman"/>
                <a:cs typeface="Times New Roman"/>
              </a:rPr>
              <a:t> </a:t>
            </a:r>
            <a:r>
              <a:rPr sz="1700" spc="-10" dirty="0">
                <a:latin typeface="Times New Roman"/>
                <a:cs typeface="Times New Roman"/>
              </a:rPr>
              <a:t>Zhang,</a:t>
            </a:r>
            <a:r>
              <a:rPr sz="1700" spc="-110" dirty="0">
                <a:latin typeface="Times New Roman"/>
                <a:cs typeface="Times New Roman"/>
              </a:rPr>
              <a:t> </a:t>
            </a:r>
            <a:r>
              <a:rPr sz="1700" spc="-60" dirty="0">
                <a:latin typeface="Times New Roman"/>
                <a:cs typeface="Times New Roman"/>
              </a:rPr>
              <a:t>Y.,</a:t>
            </a:r>
            <a:r>
              <a:rPr sz="1700" spc="-105" dirty="0">
                <a:latin typeface="Times New Roman"/>
                <a:cs typeface="Times New Roman"/>
              </a:rPr>
              <a:t> </a:t>
            </a:r>
            <a:r>
              <a:rPr sz="1700" spc="-20" dirty="0">
                <a:latin typeface="Times New Roman"/>
                <a:cs typeface="Times New Roman"/>
              </a:rPr>
              <a:t>Ying,</a:t>
            </a:r>
            <a:r>
              <a:rPr sz="1700" spc="-35" dirty="0">
                <a:latin typeface="Times New Roman"/>
                <a:cs typeface="Times New Roman"/>
              </a:rPr>
              <a:t> </a:t>
            </a:r>
            <a:r>
              <a:rPr sz="1700" dirty="0">
                <a:latin typeface="Times New Roman"/>
                <a:cs typeface="Times New Roman"/>
              </a:rPr>
              <a:t>H.,</a:t>
            </a:r>
            <a:r>
              <a:rPr sz="1700" spc="40" dirty="0">
                <a:latin typeface="Times New Roman"/>
                <a:cs typeface="Times New Roman"/>
              </a:rPr>
              <a:t> </a:t>
            </a:r>
            <a:r>
              <a:rPr sz="1700" dirty="0">
                <a:latin typeface="Times New Roman"/>
                <a:cs typeface="Times New Roman"/>
              </a:rPr>
              <a:t>Chi,</a:t>
            </a:r>
            <a:r>
              <a:rPr sz="1700" spc="-35" dirty="0">
                <a:latin typeface="Times New Roman"/>
                <a:cs typeface="Times New Roman"/>
              </a:rPr>
              <a:t> </a:t>
            </a:r>
            <a:r>
              <a:rPr sz="1700" dirty="0">
                <a:latin typeface="Times New Roman"/>
                <a:cs typeface="Times New Roman"/>
              </a:rPr>
              <a:t>H.,</a:t>
            </a:r>
            <a:r>
              <a:rPr sz="1700" spc="-35" dirty="0">
                <a:latin typeface="Times New Roman"/>
                <a:cs typeface="Times New Roman"/>
              </a:rPr>
              <a:t> </a:t>
            </a:r>
            <a:r>
              <a:rPr sz="1700" dirty="0">
                <a:latin typeface="Times New Roman"/>
                <a:cs typeface="Times New Roman"/>
              </a:rPr>
              <a:t>Sun,</a:t>
            </a:r>
            <a:r>
              <a:rPr sz="1700" spc="-30" dirty="0">
                <a:latin typeface="Times New Roman"/>
                <a:cs typeface="Times New Roman"/>
              </a:rPr>
              <a:t> </a:t>
            </a:r>
            <a:r>
              <a:rPr sz="1700" dirty="0">
                <a:latin typeface="Times New Roman"/>
                <a:cs typeface="Times New Roman"/>
              </a:rPr>
              <a:t>G.,</a:t>
            </a:r>
            <a:r>
              <a:rPr sz="1700" spc="-35" dirty="0">
                <a:latin typeface="Times New Roman"/>
                <a:cs typeface="Times New Roman"/>
              </a:rPr>
              <a:t> </a:t>
            </a:r>
            <a:r>
              <a:rPr sz="1700" dirty="0">
                <a:latin typeface="Times New Roman"/>
                <a:cs typeface="Times New Roman"/>
              </a:rPr>
              <a:t>&amp;</a:t>
            </a:r>
            <a:r>
              <a:rPr sz="1700" spc="25" dirty="0">
                <a:latin typeface="Times New Roman"/>
                <a:cs typeface="Times New Roman"/>
              </a:rPr>
              <a:t> </a:t>
            </a:r>
            <a:r>
              <a:rPr sz="1700" dirty="0">
                <a:latin typeface="Times New Roman"/>
                <a:cs typeface="Times New Roman"/>
              </a:rPr>
              <a:t>Zeng,</a:t>
            </a:r>
            <a:r>
              <a:rPr sz="1700" spc="-30" dirty="0">
                <a:latin typeface="Times New Roman"/>
                <a:cs typeface="Times New Roman"/>
              </a:rPr>
              <a:t> </a:t>
            </a:r>
            <a:r>
              <a:rPr sz="1700" dirty="0">
                <a:latin typeface="Times New Roman"/>
                <a:cs typeface="Times New Roman"/>
              </a:rPr>
              <a:t>L.</a:t>
            </a:r>
            <a:r>
              <a:rPr sz="1700" spc="35" dirty="0">
                <a:latin typeface="Times New Roman"/>
                <a:cs typeface="Times New Roman"/>
              </a:rPr>
              <a:t> </a:t>
            </a:r>
            <a:r>
              <a:rPr sz="1700" dirty="0">
                <a:latin typeface="Times New Roman"/>
                <a:cs typeface="Times New Roman"/>
              </a:rPr>
              <a:t>"Modeling</a:t>
            </a:r>
            <a:r>
              <a:rPr sz="1700" spc="-35" dirty="0">
                <a:latin typeface="Times New Roman"/>
                <a:cs typeface="Times New Roman"/>
              </a:rPr>
              <a:t> </a:t>
            </a:r>
            <a:r>
              <a:rPr sz="1700" dirty="0">
                <a:latin typeface="Times New Roman"/>
                <a:cs typeface="Times New Roman"/>
              </a:rPr>
              <a:t>epidemic</a:t>
            </a:r>
            <a:r>
              <a:rPr sz="1700" spc="10" dirty="0">
                <a:latin typeface="Times New Roman"/>
                <a:cs typeface="Times New Roman"/>
              </a:rPr>
              <a:t> </a:t>
            </a:r>
            <a:r>
              <a:rPr sz="1700" dirty="0">
                <a:latin typeface="Times New Roman"/>
                <a:cs typeface="Times New Roman"/>
              </a:rPr>
              <a:t>dynamics</a:t>
            </a:r>
            <a:r>
              <a:rPr sz="1700" spc="-50" dirty="0">
                <a:latin typeface="Times New Roman"/>
                <a:cs typeface="Times New Roman"/>
              </a:rPr>
              <a:t> </a:t>
            </a:r>
            <a:r>
              <a:rPr sz="1700" dirty="0">
                <a:latin typeface="Times New Roman"/>
                <a:cs typeface="Times New Roman"/>
              </a:rPr>
              <a:t>using</a:t>
            </a:r>
            <a:r>
              <a:rPr sz="1700" spc="-15" dirty="0">
                <a:latin typeface="Times New Roman"/>
                <a:cs typeface="Times New Roman"/>
              </a:rPr>
              <a:t> </a:t>
            </a:r>
            <a:r>
              <a:rPr sz="1700" spc="-10" dirty="0">
                <a:latin typeface="Times New Roman"/>
                <a:cs typeface="Times New Roman"/>
              </a:rPr>
              <a:t>Graph</a:t>
            </a:r>
            <a:r>
              <a:rPr sz="1700" spc="-90" dirty="0">
                <a:latin typeface="Times New Roman"/>
                <a:cs typeface="Times New Roman"/>
              </a:rPr>
              <a:t> </a:t>
            </a:r>
            <a:r>
              <a:rPr sz="1700" spc="-10" dirty="0">
                <a:latin typeface="Times New Roman"/>
                <a:cs typeface="Times New Roman"/>
              </a:rPr>
              <a:t>Attention-based </a:t>
            </a:r>
            <a:r>
              <a:rPr sz="1700" dirty="0">
                <a:latin typeface="Times New Roman"/>
                <a:cs typeface="Times New Roman"/>
              </a:rPr>
              <a:t>Spatial</a:t>
            </a:r>
            <a:r>
              <a:rPr sz="1700" spc="-105" dirty="0">
                <a:latin typeface="Times New Roman"/>
                <a:cs typeface="Times New Roman"/>
              </a:rPr>
              <a:t> </a:t>
            </a:r>
            <a:r>
              <a:rPr sz="1700" spc="-20" dirty="0">
                <a:latin typeface="Times New Roman"/>
                <a:cs typeface="Times New Roman"/>
              </a:rPr>
              <a:t>Temporal</a:t>
            </a:r>
            <a:r>
              <a:rPr sz="1700" spc="-30" dirty="0">
                <a:latin typeface="Times New Roman"/>
                <a:cs typeface="Times New Roman"/>
              </a:rPr>
              <a:t> </a:t>
            </a:r>
            <a:r>
              <a:rPr sz="1700" dirty="0">
                <a:latin typeface="Times New Roman"/>
                <a:cs typeface="Times New Roman"/>
              </a:rPr>
              <a:t>networks."</a:t>
            </a:r>
            <a:r>
              <a:rPr sz="1700" spc="-5" dirty="0">
                <a:latin typeface="Times New Roman"/>
                <a:cs typeface="Times New Roman"/>
              </a:rPr>
              <a:t> </a:t>
            </a:r>
            <a:r>
              <a:rPr sz="1700" i="1" dirty="0">
                <a:latin typeface="Times New Roman"/>
                <a:cs typeface="Times New Roman"/>
              </a:rPr>
              <a:t>PLOS</a:t>
            </a:r>
            <a:r>
              <a:rPr sz="1700" i="1" spc="-40" dirty="0">
                <a:latin typeface="Times New Roman"/>
                <a:cs typeface="Times New Roman"/>
              </a:rPr>
              <a:t> </a:t>
            </a:r>
            <a:r>
              <a:rPr sz="1700" i="1" dirty="0">
                <a:latin typeface="Times New Roman"/>
                <a:cs typeface="Times New Roman"/>
              </a:rPr>
              <a:t>ONE</a:t>
            </a:r>
            <a:r>
              <a:rPr sz="1700" i="1" spc="-10" dirty="0">
                <a:latin typeface="Times New Roman"/>
                <a:cs typeface="Times New Roman"/>
              </a:rPr>
              <a:t> </a:t>
            </a:r>
            <a:r>
              <a:rPr sz="1700" spc="-10" dirty="0">
                <a:latin typeface="Times New Roman"/>
                <a:cs typeface="Times New Roman"/>
              </a:rPr>
              <a:t>(2024).</a:t>
            </a:r>
            <a:endParaRPr sz="1700">
              <a:latin typeface="Times New Roman"/>
              <a:cs typeface="Times New Roman"/>
            </a:endParaRPr>
          </a:p>
          <a:p>
            <a:pPr marL="12700" marR="338455" indent="-3810">
              <a:lnSpc>
                <a:spcPts val="1650"/>
              </a:lnSpc>
              <a:spcBef>
                <a:spcPts val="380"/>
              </a:spcBef>
              <a:buSzPct val="94117"/>
              <a:buAutoNum type="arabicPeriod"/>
              <a:tabLst>
                <a:tab pos="173990" algn="l"/>
              </a:tabLst>
            </a:pPr>
            <a:r>
              <a:rPr sz="1700" dirty="0">
                <a:latin typeface="Times New Roman"/>
                <a:cs typeface="Times New Roman"/>
              </a:rPr>
              <a:t>	Sulistyawati,</a:t>
            </a:r>
            <a:r>
              <a:rPr sz="1700" spc="10" dirty="0">
                <a:latin typeface="Times New Roman"/>
                <a:cs typeface="Times New Roman"/>
              </a:rPr>
              <a:t> </a:t>
            </a:r>
            <a:r>
              <a:rPr sz="1700" dirty="0">
                <a:latin typeface="Times New Roman"/>
                <a:cs typeface="Times New Roman"/>
              </a:rPr>
              <a:t>S.</a:t>
            </a:r>
            <a:r>
              <a:rPr sz="1700" spc="5" dirty="0">
                <a:latin typeface="Times New Roman"/>
                <a:cs typeface="Times New Roman"/>
              </a:rPr>
              <a:t> </a:t>
            </a:r>
            <a:r>
              <a:rPr sz="1700" spc="-10" dirty="0">
                <a:latin typeface="Times New Roman"/>
                <a:cs typeface="Times New Roman"/>
              </a:rPr>
              <a:t>"Measuring</a:t>
            </a:r>
            <a:r>
              <a:rPr sz="1700" spc="-40" dirty="0">
                <a:latin typeface="Times New Roman"/>
                <a:cs typeface="Times New Roman"/>
              </a:rPr>
              <a:t> </a:t>
            </a:r>
            <a:r>
              <a:rPr sz="1700" dirty="0">
                <a:latin typeface="Times New Roman"/>
                <a:cs typeface="Times New Roman"/>
              </a:rPr>
              <a:t>the</a:t>
            </a:r>
            <a:r>
              <a:rPr sz="1700" spc="-20" dirty="0">
                <a:latin typeface="Times New Roman"/>
                <a:cs typeface="Times New Roman"/>
              </a:rPr>
              <a:t> </a:t>
            </a:r>
            <a:r>
              <a:rPr sz="1700" dirty="0">
                <a:latin typeface="Times New Roman"/>
                <a:cs typeface="Times New Roman"/>
              </a:rPr>
              <a:t>dengue</a:t>
            </a:r>
            <a:r>
              <a:rPr sz="1700" spc="-15" dirty="0">
                <a:latin typeface="Times New Roman"/>
                <a:cs typeface="Times New Roman"/>
              </a:rPr>
              <a:t> </a:t>
            </a:r>
            <a:r>
              <a:rPr sz="1700" dirty="0">
                <a:latin typeface="Times New Roman"/>
                <a:cs typeface="Times New Roman"/>
              </a:rPr>
              <a:t>risk</a:t>
            </a:r>
            <a:r>
              <a:rPr sz="1700" spc="-45" dirty="0">
                <a:latin typeface="Times New Roman"/>
                <a:cs typeface="Times New Roman"/>
              </a:rPr>
              <a:t> </a:t>
            </a:r>
            <a:r>
              <a:rPr sz="1700" dirty="0">
                <a:latin typeface="Times New Roman"/>
                <a:cs typeface="Times New Roman"/>
              </a:rPr>
              <a:t>area</a:t>
            </a:r>
            <a:r>
              <a:rPr sz="1700" spc="-15" dirty="0">
                <a:latin typeface="Times New Roman"/>
                <a:cs typeface="Times New Roman"/>
              </a:rPr>
              <a:t> </a:t>
            </a:r>
            <a:r>
              <a:rPr sz="1700" dirty="0">
                <a:latin typeface="Times New Roman"/>
                <a:cs typeface="Times New Roman"/>
              </a:rPr>
              <a:t>using</a:t>
            </a:r>
            <a:r>
              <a:rPr sz="1700" spc="-45" dirty="0">
                <a:latin typeface="Times New Roman"/>
                <a:cs typeface="Times New Roman"/>
              </a:rPr>
              <a:t> </a:t>
            </a:r>
            <a:r>
              <a:rPr sz="1700" dirty="0">
                <a:latin typeface="Times New Roman"/>
                <a:cs typeface="Times New Roman"/>
              </a:rPr>
              <a:t>Geographic</a:t>
            </a:r>
            <a:r>
              <a:rPr sz="1700" spc="-15" dirty="0">
                <a:latin typeface="Times New Roman"/>
                <a:cs typeface="Times New Roman"/>
              </a:rPr>
              <a:t> </a:t>
            </a:r>
            <a:r>
              <a:rPr sz="1700" spc="-10" dirty="0">
                <a:latin typeface="Times New Roman"/>
                <a:cs typeface="Times New Roman"/>
              </a:rPr>
              <a:t>Information</a:t>
            </a:r>
            <a:r>
              <a:rPr sz="1700" spc="-45" dirty="0">
                <a:latin typeface="Times New Roman"/>
                <a:cs typeface="Times New Roman"/>
              </a:rPr>
              <a:t> </a:t>
            </a:r>
            <a:r>
              <a:rPr sz="1700" dirty="0">
                <a:latin typeface="Times New Roman"/>
                <a:cs typeface="Times New Roman"/>
              </a:rPr>
              <a:t>System."</a:t>
            </a:r>
            <a:r>
              <a:rPr sz="1700" spc="45" dirty="0">
                <a:latin typeface="Times New Roman"/>
                <a:cs typeface="Times New Roman"/>
              </a:rPr>
              <a:t> </a:t>
            </a:r>
            <a:r>
              <a:rPr sz="1700" i="1" dirty="0">
                <a:latin typeface="Times New Roman"/>
                <a:cs typeface="Times New Roman"/>
              </a:rPr>
              <a:t>Insights in</a:t>
            </a:r>
            <a:r>
              <a:rPr sz="1700" i="1" spc="-40" dirty="0">
                <a:latin typeface="Times New Roman"/>
                <a:cs typeface="Times New Roman"/>
              </a:rPr>
              <a:t> </a:t>
            </a:r>
            <a:r>
              <a:rPr sz="1700" i="1" dirty="0">
                <a:latin typeface="Times New Roman"/>
                <a:cs typeface="Times New Roman"/>
              </a:rPr>
              <a:t>Public</a:t>
            </a:r>
            <a:r>
              <a:rPr sz="1700" i="1" spc="-15" dirty="0">
                <a:latin typeface="Times New Roman"/>
                <a:cs typeface="Times New Roman"/>
              </a:rPr>
              <a:t> </a:t>
            </a:r>
            <a:r>
              <a:rPr sz="1700" i="1" spc="-10" dirty="0">
                <a:latin typeface="Times New Roman"/>
                <a:cs typeface="Times New Roman"/>
              </a:rPr>
              <a:t>Health </a:t>
            </a:r>
            <a:r>
              <a:rPr sz="1700" i="1" dirty="0">
                <a:latin typeface="Times New Roman"/>
                <a:cs typeface="Times New Roman"/>
              </a:rPr>
              <a:t>Journal</a:t>
            </a:r>
            <a:r>
              <a:rPr sz="1700" i="1" spc="-40" dirty="0">
                <a:latin typeface="Times New Roman"/>
                <a:cs typeface="Times New Roman"/>
              </a:rPr>
              <a:t> </a:t>
            </a:r>
            <a:r>
              <a:rPr sz="1700" spc="-10" dirty="0">
                <a:latin typeface="Times New Roman"/>
                <a:cs typeface="Times New Roman"/>
              </a:rPr>
              <a:t>(2020).</a:t>
            </a:r>
            <a:endParaRPr sz="1700">
              <a:latin typeface="Times New Roman"/>
              <a:cs typeface="Times New Roman"/>
            </a:endParaRPr>
          </a:p>
          <a:p>
            <a:pPr marL="12700" marR="318770" indent="-3810">
              <a:lnSpc>
                <a:spcPts val="1650"/>
              </a:lnSpc>
              <a:spcBef>
                <a:spcPts val="380"/>
              </a:spcBef>
              <a:buSzPct val="94117"/>
              <a:buAutoNum type="arabicPeriod"/>
              <a:tabLst>
                <a:tab pos="173990" algn="l"/>
              </a:tabLst>
            </a:pPr>
            <a:r>
              <a:rPr sz="1700" dirty="0">
                <a:latin typeface="Times New Roman"/>
                <a:cs typeface="Times New Roman"/>
              </a:rPr>
              <a:t>	Liu,</a:t>
            </a:r>
            <a:r>
              <a:rPr sz="1700" spc="-45" dirty="0">
                <a:latin typeface="Times New Roman"/>
                <a:cs typeface="Times New Roman"/>
              </a:rPr>
              <a:t> </a:t>
            </a:r>
            <a:r>
              <a:rPr sz="1700" dirty="0">
                <a:latin typeface="Times New Roman"/>
                <a:cs typeface="Times New Roman"/>
              </a:rPr>
              <a:t>Q.,</a:t>
            </a:r>
            <a:r>
              <a:rPr sz="1700" spc="-45" dirty="0">
                <a:latin typeface="Times New Roman"/>
                <a:cs typeface="Times New Roman"/>
              </a:rPr>
              <a:t> </a:t>
            </a:r>
            <a:r>
              <a:rPr sz="1700" dirty="0">
                <a:latin typeface="Times New Roman"/>
                <a:cs typeface="Times New Roman"/>
              </a:rPr>
              <a:t>et</a:t>
            </a:r>
            <a:r>
              <a:rPr sz="1700" spc="-15" dirty="0">
                <a:latin typeface="Times New Roman"/>
                <a:cs typeface="Times New Roman"/>
              </a:rPr>
              <a:t> </a:t>
            </a:r>
            <a:r>
              <a:rPr sz="1700" dirty="0">
                <a:latin typeface="Times New Roman"/>
                <a:cs typeface="Times New Roman"/>
              </a:rPr>
              <a:t>al.</a:t>
            </a:r>
            <a:r>
              <a:rPr sz="1700" spc="-45" dirty="0">
                <a:latin typeface="Times New Roman"/>
                <a:cs typeface="Times New Roman"/>
              </a:rPr>
              <a:t> </a:t>
            </a:r>
            <a:r>
              <a:rPr sz="1700" spc="-10" dirty="0">
                <a:latin typeface="Times New Roman"/>
                <a:cs typeface="Times New Roman"/>
              </a:rPr>
              <a:t>"Real-</a:t>
            </a:r>
            <a:r>
              <a:rPr sz="1700" dirty="0">
                <a:latin typeface="Times New Roman"/>
                <a:cs typeface="Times New Roman"/>
              </a:rPr>
              <a:t>time forecasting</a:t>
            </a:r>
            <a:r>
              <a:rPr sz="1700" spc="-30" dirty="0">
                <a:latin typeface="Times New Roman"/>
                <a:cs typeface="Times New Roman"/>
              </a:rPr>
              <a:t> </a:t>
            </a:r>
            <a:r>
              <a:rPr sz="1700" dirty="0">
                <a:latin typeface="Times New Roman"/>
                <a:cs typeface="Times New Roman"/>
              </a:rPr>
              <a:t>of</a:t>
            </a:r>
            <a:r>
              <a:rPr sz="1700" spc="-35" dirty="0">
                <a:latin typeface="Times New Roman"/>
                <a:cs typeface="Times New Roman"/>
              </a:rPr>
              <a:t> </a:t>
            </a:r>
            <a:r>
              <a:rPr sz="1700" dirty="0">
                <a:latin typeface="Times New Roman"/>
                <a:cs typeface="Times New Roman"/>
              </a:rPr>
              <a:t>influenza</a:t>
            </a:r>
            <a:r>
              <a:rPr sz="1700" spc="-5" dirty="0">
                <a:latin typeface="Times New Roman"/>
                <a:cs typeface="Times New Roman"/>
              </a:rPr>
              <a:t> </a:t>
            </a:r>
            <a:r>
              <a:rPr sz="1700" spc="-10" dirty="0">
                <a:latin typeface="Times New Roman"/>
                <a:cs typeface="Times New Roman"/>
              </a:rPr>
              <a:t>outbreaks</a:t>
            </a:r>
            <a:r>
              <a:rPr sz="1700" spc="-60" dirty="0">
                <a:latin typeface="Times New Roman"/>
                <a:cs typeface="Times New Roman"/>
              </a:rPr>
              <a:t> </a:t>
            </a:r>
            <a:r>
              <a:rPr sz="1700" dirty="0">
                <a:latin typeface="Times New Roman"/>
                <a:cs typeface="Times New Roman"/>
              </a:rPr>
              <a:t>using</a:t>
            </a:r>
            <a:r>
              <a:rPr sz="1700" spc="-25" dirty="0">
                <a:latin typeface="Times New Roman"/>
                <a:cs typeface="Times New Roman"/>
              </a:rPr>
              <a:t> </a:t>
            </a:r>
            <a:r>
              <a:rPr sz="1700" dirty="0">
                <a:latin typeface="Times New Roman"/>
                <a:cs typeface="Times New Roman"/>
              </a:rPr>
              <a:t>digital</a:t>
            </a:r>
            <a:r>
              <a:rPr sz="1700" spc="-20" dirty="0">
                <a:latin typeface="Times New Roman"/>
                <a:cs typeface="Times New Roman"/>
              </a:rPr>
              <a:t> </a:t>
            </a:r>
            <a:r>
              <a:rPr sz="1700" dirty="0">
                <a:latin typeface="Times New Roman"/>
                <a:cs typeface="Times New Roman"/>
              </a:rPr>
              <a:t>surveillance systems."</a:t>
            </a:r>
            <a:r>
              <a:rPr sz="1700" spc="90" dirty="0">
                <a:latin typeface="Times New Roman"/>
                <a:cs typeface="Times New Roman"/>
              </a:rPr>
              <a:t> </a:t>
            </a:r>
            <a:r>
              <a:rPr sz="1700" i="1" dirty="0">
                <a:latin typeface="Times New Roman"/>
                <a:cs typeface="Times New Roman"/>
              </a:rPr>
              <a:t>Journal</a:t>
            </a:r>
            <a:r>
              <a:rPr sz="1700" i="1" spc="-20" dirty="0">
                <a:latin typeface="Times New Roman"/>
                <a:cs typeface="Times New Roman"/>
              </a:rPr>
              <a:t> </a:t>
            </a:r>
            <a:r>
              <a:rPr sz="1700" i="1" dirty="0">
                <a:latin typeface="Times New Roman"/>
                <a:cs typeface="Times New Roman"/>
              </a:rPr>
              <a:t>of</a:t>
            </a:r>
            <a:r>
              <a:rPr sz="1700" i="1" spc="-20" dirty="0">
                <a:latin typeface="Times New Roman"/>
                <a:cs typeface="Times New Roman"/>
              </a:rPr>
              <a:t> </a:t>
            </a:r>
            <a:r>
              <a:rPr sz="1700" i="1" spc="-10" dirty="0">
                <a:latin typeface="Times New Roman"/>
                <a:cs typeface="Times New Roman"/>
              </a:rPr>
              <a:t>Medical </a:t>
            </a:r>
            <a:r>
              <a:rPr sz="1700" i="1" dirty="0">
                <a:latin typeface="Times New Roman"/>
                <a:cs typeface="Times New Roman"/>
              </a:rPr>
              <a:t>Internet</a:t>
            </a:r>
            <a:r>
              <a:rPr sz="1700" i="1" spc="-90" dirty="0">
                <a:latin typeface="Times New Roman"/>
                <a:cs typeface="Times New Roman"/>
              </a:rPr>
              <a:t> </a:t>
            </a:r>
            <a:r>
              <a:rPr sz="1700" i="1" dirty="0">
                <a:latin typeface="Times New Roman"/>
                <a:cs typeface="Times New Roman"/>
              </a:rPr>
              <a:t>Research</a:t>
            </a:r>
            <a:r>
              <a:rPr sz="1700" i="1" spc="-60" dirty="0">
                <a:latin typeface="Times New Roman"/>
                <a:cs typeface="Times New Roman"/>
              </a:rPr>
              <a:t> </a:t>
            </a:r>
            <a:r>
              <a:rPr sz="1700" spc="-10" dirty="0">
                <a:latin typeface="Times New Roman"/>
                <a:cs typeface="Times New Roman"/>
              </a:rPr>
              <a:t>(2019).</a:t>
            </a:r>
            <a:endParaRPr sz="1700">
              <a:latin typeface="Times New Roman"/>
              <a:cs typeface="Times New Roman"/>
            </a:endParaRPr>
          </a:p>
          <a:p>
            <a:pPr marL="173990" indent="-165100">
              <a:lnSpc>
                <a:spcPts val="2035"/>
              </a:lnSpc>
              <a:buSzPct val="94117"/>
              <a:buAutoNum type="arabicPeriod"/>
              <a:tabLst>
                <a:tab pos="173990" algn="l"/>
              </a:tabLst>
            </a:pPr>
            <a:r>
              <a:rPr sz="1700" dirty="0">
                <a:latin typeface="Times New Roman"/>
                <a:cs typeface="Times New Roman"/>
              </a:rPr>
              <a:t>Petropoulos,</a:t>
            </a:r>
            <a:r>
              <a:rPr sz="1700" spc="20" dirty="0">
                <a:latin typeface="Times New Roman"/>
                <a:cs typeface="Times New Roman"/>
              </a:rPr>
              <a:t> </a:t>
            </a:r>
            <a:r>
              <a:rPr sz="1700" spc="-20" dirty="0">
                <a:latin typeface="Times New Roman"/>
                <a:cs typeface="Times New Roman"/>
              </a:rPr>
              <a:t>F.,</a:t>
            </a:r>
            <a:r>
              <a:rPr sz="1700" spc="20" dirty="0">
                <a:latin typeface="Times New Roman"/>
                <a:cs typeface="Times New Roman"/>
              </a:rPr>
              <a:t> </a:t>
            </a:r>
            <a:r>
              <a:rPr sz="1700" dirty="0">
                <a:latin typeface="Times New Roman"/>
                <a:cs typeface="Times New Roman"/>
              </a:rPr>
              <a:t>&amp;</a:t>
            </a:r>
            <a:r>
              <a:rPr sz="1700" spc="-55" dirty="0">
                <a:latin typeface="Times New Roman"/>
                <a:cs typeface="Times New Roman"/>
              </a:rPr>
              <a:t> </a:t>
            </a:r>
            <a:r>
              <a:rPr sz="1700" dirty="0">
                <a:latin typeface="Times New Roman"/>
                <a:cs typeface="Times New Roman"/>
              </a:rPr>
              <a:t>Chhabra,</a:t>
            </a:r>
            <a:r>
              <a:rPr sz="1700" spc="-50" dirty="0">
                <a:latin typeface="Times New Roman"/>
                <a:cs typeface="Times New Roman"/>
              </a:rPr>
              <a:t> </a:t>
            </a:r>
            <a:r>
              <a:rPr sz="1700" dirty="0">
                <a:latin typeface="Times New Roman"/>
                <a:cs typeface="Times New Roman"/>
              </a:rPr>
              <a:t>S.</a:t>
            </a:r>
            <a:r>
              <a:rPr sz="1700" spc="-45" dirty="0">
                <a:latin typeface="Times New Roman"/>
                <a:cs typeface="Times New Roman"/>
              </a:rPr>
              <a:t> </a:t>
            </a:r>
            <a:r>
              <a:rPr sz="1700" spc="-10" dirty="0">
                <a:latin typeface="Times New Roman"/>
                <a:cs typeface="Times New Roman"/>
              </a:rPr>
              <a:t>"Short-</a:t>
            </a:r>
            <a:r>
              <a:rPr sz="1700" dirty="0">
                <a:latin typeface="Times New Roman"/>
                <a:cs typeface="Times New Roman"/>
              </a:rPr>
              <a:t>term</a:t>
            </a:r>
            <a:r>
              <a:rPr sz="1700" spc="-60" dirty="0">
                <a:latin typeface="Times New Roman"/>
                <a:cs typeface="Times New Roman"/>
              </a:rPr>
              <a:t> </a:t>
            </a:r>
            <a:r>
              <a:rPr sz="1700" dirty="0">
                <a:latin typeface="Times New Roman"/>
                <a:cs typeface="Times New Roman"/>
              </a:rPr>
              <a:t>epidemic</a:t>
            </a:r>
            <a:r>
              <a:rPr sz="1700" spc="-5" dirty="0">
                <a:latin typeface="Times New Roman"/>
                <a:cs typeface="Times New Roman"/>
              </a:rPr>
              <a:t> </a:t>
            </a:r>
            <a:r>
              <a:rPr sz="1700" dirty="0">
                <a:latin typeface="Times New Roman"/>
                <a:cs typeface="Times New Roman"/>
              </a:rPr>
              <a:t>trend</a:t>
            </a:r>
            <a:r>
              <a:rPr sz="1700" spc="-30" dirty="0">
                <a:latin typeface="Times New Roman"/>
                <a:cs typeface="Times New Roman"/>
              </a:rPr>
              <a:t> </a:t>
            </a:r>
            <a:r>
              <a:rPr sz="1700" dirty="0">
                <a:latin typeface="Times New Roman"/>
                <a:cs typeface="Times New Roman"/>
              </a:rPr>
              <a:t>predictions</a:t>
            </a:r>
            <a:r>
              <a:rPr sz="1700" spc="-60" dirty="0">
                <a:latin typeface="Times New Roman"/>
                <a:cs typeface="Times New Roman"/>
              </a:rPr>
              <a:t> </a:t>
            </a:r>
            <a:r>
              <a:rPr sz="1700" dirty="0">
                <a:latin typeface="Times New Roman"/>
                <a:cs typeface="Times New Roman"/>
              </a:rPr>
              <a:t>using</a:t>
            </a:r>
            <a:r>
              <a:rPr sz="1700" spc="-30" dirty="0">
                <a:latin typeface="Times New Roman"/>
                <a:cs typeface="Times New Roman"/>
              </a:rPr>
              <a:t> </a:t>
            </a:r>
            <a:r>
              <a:rPr sz="1700" dirty="0">
                <a:latin typeface="Times New Roman"/>
                <a:cs typeface="Times New Roman"/>
              </a:rPr>
              <a:t>statistical</a:t>
            </a:r>
            <a:r>
              <a:rPr sz="1700" spc="-20" dirty="0">
                <a:latin typeface="Times New Roman"/>
                <a:cs typeface="Times New Roman"/>
              </a:rPr>
              <a:t> </a:t>
            </a:r>
            <a:r>
              <a:rPr sz="1700" spc="-10" dirty="0">
                <a:latin typeface="Times New Roman"/>
                <a:cs typeface="Times New Roman"/>
              </a:rPr>
              <a:t>models."</a:t>
            </a:r>
            <a:endParaRPr sz="1700">
              <a:latin typeface="Times New Roman"/>
              <a:cs typeface="Times New Roman"/>
            </a:endParaRPr>
          </a:p>
          <a:p>
            <a:pPr marL="12700">
              <a:lnSpc>
                <a:spcPts val="1839"/>
              </a:lnSpc>
            </a:pPr>
            <a:r>
              <a:rPr sz="1700" i="1" dirty="0">
                <a:latin typeface="Times New Roman"/>
                <a:cs typeface="Times New Roman"/>
              </a:rPr>
              <a:t>BMC</a:t>
            </a:r>
            <a:r>
              <a:rPr sz="1700" i="1" spc="-5" dirty="0">
                <a:latin typeface="Times New Roman"/>
                <a:cs typeface="Times New Roman"/>
              </a:rPr>
              <a:t> </a:t>
            </a:r>
            <a:r>
              <a:rPr sz="1700" i="1" dirty="0">
                <a:latin typeface="Times New Roman"/>
                <a:cs typeface="Times New Roman"/>
              </a:rPr>
              <a:t>Public</a:t>
            </a:r>
            <a:r>
              <a:rPr sz="1700" i="1" spc="-65" dirty="0">
                <a:latin typeface="Times New Roman"/>
                <a:cs typeface="Times New Roman"/>
              </a:rPr>
              <a:t> </a:t>
            </a:r>
            <a:r>
              <a:rPr sz="1700" i="1" dirty="0">
                <a:latin typeface="Times New Roman"/>
                <a:cs typeface="Times New Roman"/>
              </a:rPr>
              <a:t>Health</a:t>
            </a:r>
            <a:r>
              <a:rPr sz="1700" i="1" spc="-30" dirty="0">
                <a:latin typeface="Times New Roman"/>
                <a:cs typeface="Times New Roman"/>
              </a:rPr>
              <a:t> </a:t>
            </a:r>
            <a:r>
              <a:rPr sz="1700" spc="-10" dirty="0">
                <a:latin typeface="Times New Roman"/>
                <a:cs typeface="Times New Roman"/>
              </a:rPr>
              <a:t>(2020).</a:t>
            </a:r>
            <a:endParaRPr sz="1700">
              <a:latin typeface="Times New Roman"/>
              <a:cs typeface="Times New Roman"/>
            </a:endParaRPr>
          </a:p>
          <a:p>
            <a:pPr marL="173990" indent="-165100">
              <a:lnSpc>
                <a:spcPts val="1839"/>
              </a:lnSpc>
              <a:buSzPct val="94117"/>
              <a:buAutoNum type="arabicPeriod" startAt="6"/>
              <a:tabLst>
                <a:tab pos="173990" algn="l"/>
              </a:tabLst>
            </a:pPr>
            <a:r>
              <a:rPr sz="1700" dirty="0">
                <a:latin typeface="Times New Roman"/>
                <a:cs typeface="Times New Roman"/>
              </a:rPr>
              <a:t>Liu,</a:t>
            </a:r>
            <a:r>
              <a:rPr sz="1700" spc="-40" dirty="0">
                <a:latin typeface="Times New Roman"/>
                <a:cs typeface="Times New Roman"/>
              </a:rPr>
              <a:t> </a:t>
            </a:r>
            <a:r>
              <a:rPr sz="1700" dirty="0">
                <a:latin typeface="Times New Roman"/>
                <a:cs typeface="Times New Roman"/>
              </a:rPr>
              <a:t>H.,</a:t>
            </a:r>
            <a:r>
              <a:rPr sz="1700" spc="-35" dirty="0">
                <a:latin typeface="Times New Roman"/>
                <a:cs typeface="Times New Roman"/>
              </a:rPr>
              <a:t> </a:t>
            </a:r>
            <a:r>
              <a:rPr sz="1700" dirty="0">
                <a:latin typeface="Times New Roman"/>
                <a:cs typeface="Times New Roman"/>
              </a:rPr>
              <a:t>et</a:t>
            </a:r>
            <a:r>
              <a:rPr sz="1700" spc="-10" dirty="0">
                <a:latin typeface="Times New Roman"/>
                <a:cs typeface="Times New Roman"/>
              </a:rPr>
              <a:t> </a:t>
            </a:r>
            <a:r>
              <a:rPr sz="1700" dirty="0">
                <a:latin typeface="Times New Roman"/>
                <a:cs typeface="Times New Roman"/>
              </a:rPr>
              <a:t>al.</a:t>
            </a:r>
            <a:r>
              <a:rPr sz="1700" spc="-35" dirty="0">
                <a:latin typeface="Times New Roman"/>
                <a:cs typeface="Times New Roman"/>
              </a:rPr>
              <a:t> </a:t>
            </a:r>
            <a:r>
              <a:rPr sz="1700" spc="-10" dirty="0">
                <a:latin typeface="Times New Roman"/>
                <a:cs typeface="Times New Roman"/>
              </a:rPr>
              <a:t>"A</a:t>
            </a:r>
            <a:r>
              <a:rPr sz="1700" spc="-100" dirty="0">
                <a:latin typeface="Times New Roman"/>
                <a:cs typeface="Times New Roman"/>
              </a:rPr>
              <a:t> </a:t>
            </a:r>
            <a:r>
              <a:rPr sz="1700" dirty="0">
                <a:latin typeface="Times New Roman"/>
                <a:cs typeface="Times New Roman"/>
              </a:rPr>
              <a:t>comparative</a:t>
            </a:r>
            <a:r>
              <a:rPr sz="1700" spc="-70" dirty="0">
                <a:latin typeface="Times New Roman"/>
                <a:cs typeface="Times New Roman"/>
              </a:rPr>
              <a:t> </a:t>
            </a:r>
            <a:r>
              <a:rPr sz="1700" dirty="0">
                <a:latin typeface="Times New Roman"/>
                <a:cs typeface="Times New Roman"/>
              </a:rPr>
              <a:t>study</a:t>
            </a:r>
            <a:r>
              <a:rPr sz="1700" spc="-20" dirty="0">
                <a:latin typeface="Times New Roman"/>
                <a:cs typeface="Times New Roman"/>
              </a:rPr>
              <a:t> </a:t>
            </a:r>
            <a:r>
              <a:rPr sz="1700" dirty="0">
                <a:latin typeface="Times New Roman"/>
                <a:cs typeface="Times New Roman"/>
              </a:rPr>
              <a:t>on</a:t>
            </a:r>
            <a:r>
              <a:rPr sz="1700" spc="-25" dirty="0">
                <a:latin typeface="Times New Roman"/>
                <a:cs typeface="Times New Roman"/>
              </a:rPr>
              <a:t> </a:t>
            </a:r>
            <a:r>
              <a:rPr sz="1700" spc="-10" dirty="0">
                <a:latin typeface="Times New Roman"/>
                <a:cs typeface="Times New Roman"/>
              </a:rPr>
              <a:t>influenza</a:t>
            </a:r>
            <a:r>
              <a:rPr sz="1700" spc="-70" dirty="0">
                <a:latin typeface="Times New Roman"/>
                <a:cs typeface="Times New Roman"/>
              </a:rPr>
              <a:t> </a:t>
            </a:r>
            <a:r>
              <a:rPr sz="1700" dirty="0">
                <a:latin typeface="Times New Roman"/>
                <a:cs typeface="Times New Roman"/>
              </a:rPr>
              <a:t>outbreak</a:t>
            </a:r>
            <a:r>
              <a:rPr sz="1700" spc="-20" dirty="0">
                <a:latin typeface="Times New Roman"/>
                <a:cs typeface="Times New Roman"/>
              </a:rPr>
              <a:t> </a:t>
            </a:r>
            <a:r>
              <a:rPr sz="1700" dirty="0">
                <a:latin typeface="Times New Roman"/>
                <a:cs typeface="Times New Roman"/>
              </a:rPr>
              <a:t>predictions</a:t>
            </a:r>
            <a:r>
              <a:rPr sz="1700" spc="25" dirty="0">
                <a:latin typeface="Times New Roman"/>
                <a:cs typeface="Times New Roman"/>
              </a:rPr>
              <a:t> </a:t>
            </a:r>
            <a:r>
              <a:rPr sz="1700" dirty="0">
                <a:latin typeface="Times New Roman"/>
                <a:cs typeface="Times New Roman"/>
              </a:rPr>
              <a:t>using</a:t>
            </a:r>
            <a:r>
              <a:rPr sz="1700" spc="-20" dirty="0">
                <a:latin typeface="Times New Roman"/>
                <a:cs typeface="Times New Roman"/>
              </a:rPr>
              <a:t> </a:t>
            </a:r>
            <a:r>
              <a:rPr sz="1700" dirty="0">
                <a:latin typeface="Times New Roman"/>
                <a:cs typeface="Times New Roman"/>
              </a:rPr>
              <a:t>LSTM</a:t>
            </a:r>
            <a:r>
              <a:rPr sz="1700" spc="-15" dirty="0">
                <a:latin typeface="Times New Roman"/>
                <a:cs typeface="Times New Roman"/>
              </a:rPr>
              <a:t> </a:t>
            </a:r>
            <a:r>
              <a:rPr sz="1700" dirty="0">
                <a:latin typeface="Times New Roman"/>
                <a:cs typeface="Times New Roman"/>
              </a:rPr>
              <a:t>and</a:t>
            </a:r>
            <a:r>
              <a:rPr sz="1700" spc="-25" dirty="0">
                <a:latin typeface="Times New Roman"/>
                <a:cs typeface="Times New Roman"/>
              </a:rPr>
              <a:t> </a:t>
            </a:r>
            <a:r>
              <a:rPr sz="1700" spc="-10" dirty="0">
                <a:latin typeface="Times New Roman"/>
                <a:cs typeface="Times New Roman"/>
              </a:rPr>
              <a:t>Random</a:t>
            </a:r>
            <a:endParaRPr sz="1700">
              <a:latin typeface="Times New Roman"/>
              <a:cs typeface="Times New Roman"/>
            </a:endParaRPr>
          </a:p>
          <a:p>
            <a:pPr marL="12700">
              <a:lnSpc>
                <a:spcPts val="1839"/>
              </a:lnSpc>
            </a:pPr>
            <a:r>
              <a:rPr sz="1700" dirty="0">
                <a:latin typeface="Times New Roman"/>
                <a:cs typeface="Times New Roman"/>
              </a:rPr>
              <a:t>Forest</a:t>
            </a:r>
            <a:r>
              <a:rPr sz="1700" spc="-40" dirty="0">
                <a:latin typeface="Times New Roman"/>
                <a:cs typeface="Times New Roman"/>
              </a:rPr>
              <a:t> </a:t>
            </a:r>
            <a:r>
              <a:rPr sz="1700" dirty="0">
                <a:latin typeface="Times New Roman"/>
                <a:cs typeface="Times New Roman"/>
              </a:rPr>
              <a:t>models."</a:t>
            </a:r>
            <a:r>
              <a:rPr sz="1700" spc="-50" dirty="0">
                <a:latin typeface="Times New Roman"/>
                <a:cs typeface="Times New Roman"/>
              </a:rPr>
              <a:t> </a:t>
            </a:r>
            <a:r>
              <a:rPr sz="1700" i="1" dirty="0">
                <a:latin typeface="Times New Roman"/>
                <a:cs typeface="Times New Roman"/>
              </a:rPr>
              <a:t>Computational</a:t>
            </a:r>
            <a:r>
              <a:rPr sz="1700" i="1" spc="-35" dirty="0">
                <a:latin typeface="Times New Roman"/>
                <a:cs typeface="Times New Roman"/>
              </a:rPr>
              <a:t> </a:t>
            </a:r>
            <a:r>
              <a:rPr sz="1700" i="1" dirty="0">
                <a:latin typeface="Times New Roman"/>
                <a:cs typeface="Times New Roman"/>
              </a:rPr>
              <a:t>and</a:t>
            </a:r>
            <a:r>
              <a:rPr sz="1700" i="1" spc="-45" dirty="0">
                <a:latin typeface="Times New Roman"/>
                <a:cs typeface="Times New Roman"/>
              </a:rPr>
              <a:t> </a:t>
            </a:r>
            <a:r>
              <a:rPr sz="1700" i="1" spc="-10" dirty="0">
                <a:latin typeface="Times New Roman"/>
                <a:cs typeface="Times New Roman"/>
              </a:rPr>
              <a:t>Mathematical</a:t>
            </a:r>
            <a:r>
              <a:rPr sz="1700" i="1" spc="-35" dirty="0">
                <a:latin typeface="Times New Roman"/>
                <a:cs typeface="Times New Roman"/>
              </a:rPr>
              <a:t> </a:t>
            </a:r>
            <a:r>
              <a:rPr sz="1700" i="1" dirty="0">
                <a:latin typeface="Times New Roman"/>
                <a:cs typeface="Times New Roman"/>
              </a:rPr>
              <a:t>Methods</a:t>
            </a:r>
            <a:r>
              <a:rPr sz="1700" i="1" spc="-5" dirty="0">
                <a:latin typeface="Times New Roman"/>
                <a:cs typeface="Times New Roman"/>
              </a:rPr>
              <a:t> </a:t>
            </a:r>
            <a:r>
              <a:rPr sz="1700" i="1" dirty="0">
                <a:latin typeface="Times New Roman"/>
                <a:cs typeface="Times New Roman"/>
              </a:rPr>
              <a:t>in</a:t>
            </a:r>
            <a:r>
              <a:rPr sz="1700" i="1" spc="-45" dirty="0">
                <a:latin typeface="Times New Roman"/>
                <a:cs typeface="Times New Roman"/>
              </a:rPr>
              <a:t> </a:t>
            </a:r>
            <a:r>
              <a:rPr sz="1700" i="1" dirty="0">
                <a:latin typeface="Times New Roman"/>
                <a:cs typeface="Times New Roman"/>
              </a:rPr>
              <a:t>Medicine</a:t>
            </a:r>
            <a:r>
              <a:rPr sz="1700" i="1" spc="25" dirty="0">
                <a:latin typeface="Times New Roman"/>
                <a:cs typeface="Times New Roman"/>
              </a:rPr>
              <a:t> </a:t>
            </a:r>
            <a:r>
              <a:rPr sz="1700" spc="-10" dirty="0">
                <a:latin typeface="Times New Roman"/>
                <a:cs typeface="Times New Roman"/>
              </a:rPr>
              <a:t>(2019).</a:t>
            </a:r>
            <a:endParaRPr sz="1700">
              <a:latin typeface="Times New Roman"/>
              <a:cs typeface="Times New Roman"/>
            </a:endParaRPr>
          </a:p>
          <a:p>
            <a:pPr marL="173990" indent="-165100">
              <a:lnSpc>
                <a:spcPts val="1839"/>
              </a:lnSpc>
              <a:buSzPct val="94117"/>
              <a:buAutoNum type="arabicPeriod" startAt="7"/>
              <a:tabLst>
                <a:tab pos="173990" algn="l"/>
              </a:tabLst>
            </a:pPr>
            <a:r>
              <a:rPr sz="1700" spc="-10" dirty="0">
                <a:latin typeface="Times New Roman"/>
                <a:cs typeface="Times New Roman"/>
              </a:rPr>
              <a:t>Nikparvar,</a:t>
            </a:r>
            <a:r>
              <a:rPr sz="1700" spc="-35" dirty="0">
                <a:latin typeface="Times New Roman"/>
                <a:cs typeface="Times New Roman"/>
              </a:rPr>
              <a:t> </a:t>
            </a:r>
            <a:r>
              <a:rPr sz="1700" dirty="0">
                <a:latin typeface="Times New Roman"/>
                <a:cs typeface="Times New Roman"/>
              </a:rPr>
              <a:t>B.,</a:t>
            </a:r>
            <a:r>
              <a:rPr sz="1700" spc="-30" dirty="0">
                <a:latin typeface="Times New Roman"/>
                <a:cs typeface="Times New Roman"/>
              </a:rPr>
              <a:t> </a:t>
            </a:r>
            <a:r>
              <a:rPr sz="1700" dirty="0">
                <a:latin typeface="Times New Roman"/>
                <a:cs typeface="Times New Roman"/>
              </a:rPr>
              <a:t>&amp;</a:t>
            </a:r>
            <a:r>
              <a:rPr sz="1700" spc="30" dirty="0">
                <a:latin typeface="Times New Roman"/>
                <a:cs typeface="Times New Roman"/>
              </a:rPr>
              <a:t> </a:t>
            </a:r>
            <a:r>
              <a:rPr sz="1700" spc="-10" dirty="0">
                <a:latin typeface="Times New Roman"/>
                <a:cs typeface="Times New Roman"/>
              </a:rPr>
              <a:t>Giuliani,</a:t>
            </a:r>
            <a:r>
              <a:rPr sz="1700" spc="-35" dirty="0">
                <a:latin typeface="Times New Roman"/>
                <a:cs typeface="Times New Roman"/>
              </a:rPr>
              <a:t> </a:t>
            </a:r>
            <a:r>
              <a:rPr sz="1700" dirty="0">
                <a:latin typeface="Times New Roman"/>
                <a:cs typeface="Times New Roman"/>
              </a:rPr>
              <a:t>M.</a:t>
            </a:r>
            <a:r>
              <a:rPr sz="1700" spc="40" dirty="0">
                <a:latin typeface="Times New Roman"/>
                <a:cs typeface="Times New Roman"/>
              </a:rPr>
              <a:t> </a:t>
            </a:r>
            <a:r>
              <a:rPr sz="1700" spc="-10" dirty="0">
                <a:latin typeface="Times New Roman"/>
                <a:cs typeface="Times New Roman"/>
              </a:rPr>
              <a:t>"Spatio-</a:t>
            </a:r>
            <a:r>
              <a:rPr sz="1700" dirty="0">
                <a:latin typeface="Times New Roman"/>
                <a:cs typeface="Times New Roman"/>
              </a:rPr>
              <a:t>temporal models</a:t>
            </a:r>
            <a:r>
              <a:rPr sz="1700" spc="-40" dirty="0">
                <a:latin typeface="Times New Roman"/>
                <a:cs typeface="Times New Roman"/>
              </a:rPr>
              <a:t> </a:t>
            </a:r>
            <a:r>
              <a:rPr sz="1700" dirty="0">
                <a:latin typeface="Times New Roman"/>
                <a:cs typeface="Times New Roman"/>
              </a:rPr>
              <a:t>for</a:t>
            </a:r>
            <a:r>
              <a:rPr sz="1700" spc="-25" dirty="0">
                <a:latin typeface="Times New Roman"/>
                <a:cs typeface="Times New Roman"/>
              </a:rPr>
              <a:t> </a:t>
            </a:r>
            <a:r>
              <a:rPr sz="1700" dirty="0">
                <a:latin typeface="Times New Roman"/>
                <a:cs typeface="Times New Roman"/>
              </a:rPr>
              <a:t>epidemic</a:t>
            </a:r>
            <a:r>
              <a:rPr sz="1700" spc="15" dirty="0">
                <a:latin typeface="Times New Roman"/>
                <a:cs typeface="Times New Roman"/>
              </a:rPr>
              <a:t> </a:t>
            </a:r>
            <a:r>
              <a:rPr sz="1700" dirty="0">
                <a:latin typeface="Times New Roman"/>
                <a:cs typeface="Times New Roman"/>
              </a:rPr>
              <a:t>forecasting</a:t>
            </a:r>
            <a:r>
              <a:rPr sz="1700" spc="-10" dirty="0">
                <a:latin typeface="Times New Roman"/>
                <a:cs typeface="Times New Roman"/>
              </a:rPr>
              <a:t> </a:t>
            </a:r>
            <a:r>
              <a:rPr sz="1700" dirty="0">
                <a:latin typeface="Times New Roman"/>
                <a:cs typeface="Times New Roman"/>
              </a:rPr>
              <a:t>using</a:t>
            </a:r>
            <a:r>
              <a:rPr sz="1700" spc="-10" dirty="0">
                <a:latin typeface="Times New Roman"/>
                <a:cs typeface="Times New Roman"/>
              </a:rPr>
              <a:t> mobility</a:t>
            </a:r>
            <a:endParaRPr sz="1700">
              <a:latin typeface="Times New Roman"/>
              <a:cs typeface="Times New Roman"/>
            </a:endParaRPr>
          </a:p>
          <a:p>
            <a:pPr marL="12700">
              <a:lnSpc>
                <a:spcPts val="1839"/>
              </a:lnSpc>
            </a:pPr>
            <a:r>
              <a:rPr sz="1700" dirty="0">
                <a:latin typeface="Times New Roman"/>
                <a:cs typeface="Times New Roman"/>
              </a:rPr>
              <a:t>data."</a:t>
            </a:r>
            <a:r>
              <a:rPr sz="1700" spc="-10" dirty="0">
                <a:latin typeface="Times New Roman"/>
                <a:cs typeface="Times New Roman"/>
              </a:rPr>
              <a:t> </a:t>
            </a:r>
            <a:r>
              <a:rPr sz="1700" i="1" dirty="0">
                <a:latin typeface="Times New Roman"/>
                <a:cs typeface="Times New Roman"/>
              </a:rPr>
              <a:t>Journal</a:t>
            </a:r>
            <a:r>
              <a:rPr sz="1700" i="1" spc="-40" dirty="0">
                <a:latin typeface="Times New Roman"/>
                <a:cs typeface="Times New Roman"/>
              </a:rPr>
              <a:t> </a:t>
            </a:r>
            <a:r>
              <a:rPr sz="1700" i="1" dirty="0">
                <a:latin typeface="Times New Roman"/>
                <a:cs typeface="Times New Roman"/>
              </a:rPr>
              <a:t>of</a:t>
            </a:r>
            <a:r>
              <a:rPr sz="1700" i="1" spc="-40" dirty="0">
                <a:latin typeface="Times New Roman"/>
                <a:cs typeface="Times New Roman"/>
              </a:rPr>
              <a:t> </a:t>
            </a:r>
            <a:r>
              <a:rPr sz="1700" i="1" spc="-10" dirty="0">
                <a:latin typeface="Times New Roman"/>
                <a:cs typeface="Times New Roman"/>
              </a:rPr>
              <a:t>Medical</a:t>
            </a:r>
            <a:r>
              <a:rPr sz="1700" i="1" spc="-45" dirty="0">
                <a:latin typeface="Times New Roman"/>
                <a:cs typeface="Times New Roman"/>
              </a:rPr>
              <a:t> </a:t>
            </a:r>
            <a:r>
              <a:rPr sz="1700" i="1" dirty="0">
                <a:latin typeface="Times New Roman"/>
                <a:cs typeface="Times New Roman"/>
              </a:rPr>
              <a:t>Internet</a:t>
            </a:r>
            <a:r>
              <a:rPr sz="1700" i="1" spc="-40" dirty="0">
                <a:latin typeface="Times New Roman"/>
                <a:cs typeface="Times New Roman"/>
              </a:rPr>
              <a:t> </a:t>
            </a:r>
            <a:r>
              <a:rPr sz="1700" i="1" dirty="0">
                <a:latin typeface="Times New Roman"/>
                <a:cs typeface="Times New Roman"/>
              </a:rPr>
              <a:t>Research</a:t>
            </a:r>
            <a:r>
              <a:rPr sz="1700" i="1" spc="-25" dirty="0">
                <a:latin typeface="Times New Roman"/>
                <a:cs typeface="Times New Roman"/>
              </a:rPr>
              <a:t> </a:t>
            </a:r>
            <a:r>
              <a:rPr sz="1700" spc="-10" dirty="0">
                <a:latin typeface="Times New Roman"/>
                <a:cs typeface="Times New Roman"/>
              </a:rPr>
              <a:t>(2021).</a:t>
            </a:r>
            <a:endParaRPr sz="1700">
              <a:latin typeface="Times New Roman"/>
              <a:cs typeface="Times New Roman"/>
            </a:endParaRPr>
          </a:p>
          <a:p>
            <a:pPr marL="173990" indent="-165100">
              <a:lnSpc>
                <a:spcPts val="1839"/>
              </a:lnSpc>
              <a:buSzPct val="94117"/>
              <a:buAutoNum type="arabicPeriod" startAt="8"/>
              <a:tabLst>
                <a:tab pos="173990" algn="l"/>
              </a:tabLst>
            </a:pPr>
            <a:r>
              <a:rPr sz="1700" spc="-10" dirty="0">
                <a:latin typeface="Times New Roman"/>
                <a:cs typeface="Times New Roman"/>
              </a:rPr>
              <a:t>Wang,</a:t>
            </a:r>
            <a:r>
              <a:rPr sz="1700" spc="5" dirty="0">
                <a:latin typeface="Times New Roman"/>
                <a:cs typeface="Times New Roman"/>
              </a:rPr>
              <a:t> </a:t>
            </a:r>
            <a:r>
              <a:rPr sz="1700" dirty="0">
                <a:latin typeface="Times New Roman"/>
                <a:cs typeface="Times New Roman"/>
              </a:rPr>
              <a:t>H.,</a:t>
            </a:r>
            <a:r>
              <a:rPr sz="1700" spc="-60" dirty="0">
                <a:latin typeface="Times New Roman"/>
                <a:cs typeface="Times New Roman"/>
              </a:rPr>
              <a:t> </a:t>
            </a:r>
            <a:r>
              <a:rPr sz="1700" dirty="0">
                <a:latin typeface="Times New Roman"/>
                <a:cs typeface="Times New Roman"/>
              </a:rPr>
              <a:t>et</a:t>
            </a:r>
            <a:r>
              <a:rPr sz="1700" spc="-40" dirty="0">
                <a:latin typeface="Times New Roman"/>
                <a:cs typeface="Times New Roman"/>
              </a:rPr>
              <a:t> </a:t>
            </a:r>
            <a:r>
              <a:rPr sz="1700" dirty="0">
                <a:latin typeface="Times New Roman"/>
                <a:cs typeface="Times New Roman"/>
              </a:rPr>
              <a:t>al.</a:t>
            </a:r>
            <a:r>
              <a:rPr sz="1700" spc="5" dirty="0">
                <a:latin typeface="Times New Roman"/>
                <a:cs typeface="Times New Roman"/>
              </a:rPr>
              <a:t> </a:t>
            </a:r>
            <a:r>
              <a:rPr sz="1700" dirty="0">
                <a:latin typeface="Times New Roman"/>
                <a:cs typeface="Times New Roman"/>
              </a:rPr>
              <a:t>"Machine</a:t>
            </a:r>
            <a:r>
              <a:rPr sz="1700" spc="-20" dirty="0">
                <a:latin typeface="Times New Roman"/>
                <a:cs typeface="Times New Roman"/>
              </a:rPr>
              <a:t> </a:t>
            </a:r>
            <a:r>
              <a:rPr sz="1700" dirty="0">
                <a:latin typeface="Times New Roman"/>
                <a:cs typeface="Times New Roman"/>
              </a:rPr>
              <a:t>learning</a:t>
            </a:r>
            <a:r>
              <a:rPr sz="1700" spc="-50" dirty="0">
                <a:latin typeface="Times New Roman"/>
                <a:cs typeface="Times New Roman"/>
              </a:rPr>
              <a:t> </a:t>
            </a:r>
            <a:r>
              <a:rPr sz="1700" dirty="0">
                <a:latin typeface="Times New Roman"/>
                <a:cs typeface="Times New Roman"/>
              </a:rPr>
              <a:t>models for</a:t>
            </a:r>
            <a:r>
              <a:rPr sz="1700" spc="-60" dirty="0">
                <a:latin typeface="Times New Roman"/>
                <a:cs typeface="Times New Roman"/>
              </a:rPr>
              <a:t> </a:t>
            </a:r>
            <a:r>
              <a:rPr sz="1700" dirty="0">
                <a:latin typeface="Times New Roman"/>
                <a:cs typeface="Times New Roman"/>
              </a:rPr>
              <a:t>epidemic</a:t>
            </a:r>
            <a:r>
              <a:rPr sz="1700" spc="-90" dirty="0">
                <a:latin typeface="Times New Roman"/>
                <a:cs typeface="Times New Roman"/>
              </a:rPr>
              <a:t> </a:t>
            </a:r>
            <a:r>
              <a:rPr sz="1700" dirty="0">
                <a:latin typeface="Times New Roman"/>
                <a:cs typeface="Times New Roman"/>
              </a:rPr>
              <a:t>forecasting:</a:t>
            </a:r>
            <a:r>
              <a:rPr sz="1700" spc="-35" dirty="0">
                <a:latin typeface="Times New Roman"/>
                <a:cs typeface="Times New Roman"/>
              </a:rPr>
              <a:t> </a:t>
            </a:r>
            <a:r>
              <a:rPr sz="1700" dirty="0">
                <a:latin typeface="Times New Roman"/>
                <a:cs typeface="Times New Roman"/>
              </a:rPr>
              <a:t>COVID-19</a:t>
            </a:r>
            <a:r>
              <a:rPr sz="1700" spc="-45" dirty="0">
                <a:latin typeface="Times New Roman"/>
                <a:cs typeface="Times New Roman"/>
              </a:rPr>
              <a:t> </a:t>
            </a:r>
            <a:r>
              <a:rPr sz="1700" dirty="0">
                <a:latin typeface="Times New Roman"/>
                <a:cs typeface="Times New Roman"/>
              </a:rPr>
              <a:t>in</a:t>
            </a:r>
            <a:r>
              <a:rPr sz="1700" spc="-40" dirty="0">
                <a:latin typeface="Times New Roman"/>
                <a:cs typeface="Times New Roman"/>
              </a:rPr>
              <a:t> </a:t>
            </a:r>
            <a:r>
              <a:rPr sz="1700" spc="-10" dirty="0">
                <a:latin typeface="Times New Roman"/>
                <a:cs typeface="Times New Roman"/>
              </a:rPr>
              <a:t>Germany."</a:t>
            </a:r>
            <a:endParaRPr sz="1700">
              <a:latin typeface="Times New Roman"/>
              <a:cs typeface="Times New Roman"/>
            </a:endParaRPr>
          </a:p>
          <a:p>
            <a:pPr marL="12700">
              <a:lnSpc>
                <a:spcPts val="1839"/>
              </a:lnSpc>
            </a:pPr>
            <a:r>
              <a:rPr sz="1700" i="1" dirty="0">
                <a:latin typeface="Times New Roman"/>
                <a:cs typeface="Times New Roman"/>
              </a:rPr>
              <a:t>BMC</a:t>
            </a:r>
            <a:r>
              <a:rPr sz="1700" i="1" spc="-60" dirty="0">
                <a:latin typeface="Times New Roman"/>
                <a:cs typeface="Times New Roman"/>
              </a:rPr>
              <a:t> </a:t>
            </a:r>
            <a:r>
              <a:rPr sz="1700" i="1" dirty="0">
                <a:latin typeface="Times New Roman"/>
                <a:cs typeface="Times New Roman"/>
              </a:rPr>
              <a:t>Infectious</a:t>
            </a:r>
            <a:r>
              <a:rPr sz="1700" i="1" spc="-25" dirty="0">
                <a:latin typeface="Times New Roman"/>
                <a:cs typeface="Times New Roman"/>
              </a:rPr>
              <a:t> </a:t>
            </a:r>
            <a:r>
              <a:rPr sz="1700" i="1" dirty="0">
                <a:latin typeface="Times New Roman"/>
                <a:cs typeface="Times New Roman"/>
              </a:rPr>
              <a:t>Diseases</a:t>
            </a:r>
            <a:r>
              <a:rPr sz="1700" i="1" spc="-40" dirty="0">
                <a:latin typeface="Times New Roman"/>
                <a:cs typeface="Times New Roman"/>
              </a:rPr>
              <a:t> </a:t>
            </a:r>
            <a:r>
              <a:rPr sz="1700" spc="-10" dirty="0">
                <a:latin typeface="Times New Roman"/>
                <a:cs typeface="Times New Roman"/>
              </a:rPr>
              <a:t>(2020).</a:t>
            </a:r>
            <a:endParaRPr sz="1700">
              <a:latin typeface="Times New Roman"/>
              <a:cs typeface="Times New Roman"/>
            </a:endParaRPr>
          </a:p>
          <a:p>
            <a:pPr marL="173990" indent="-165100">
              <a:lnSpc>
                <a:spcPts val="1839"/>
              </a:lnSpc>
              <a:buSzPct val="94117"/>
              <a:buAutoNum type="arabicPeriod" startAt="9"/>
              <a:tabLst>
                <a:tab pos="173990" algn="l"/>
              </a:tabLst>
            </a:pPr>
            <a:r>
              <a:rPr sz="1700" dirty="0">
                <a:latin typeface="Times New Roman"/>
                <a:cs typeface="Times New Roman"/>
              </a:rPr>
              <a:t>Da</a:t>
            </a:r>
            <a:r>
              <a:rPr sz="1700" spc="-20" dirty="0">
                <a:latin typeface="Times New Roman"/>
                <a:cs typeface="Times New Roman"/>
              </a:rPr>
              <a:t> </a:t>
            </a:r>
            <a:r>
              <a:rPr sz="1700" dirty="0">
                <a:latin typeface="Times New Roman"/>
                <a:cs typeface="Times New Roman"/>
              </a:rPr>
              <a:t>Silva,</a:t>
            </a:r>
            <a:r>
              <a:rPr sz="1700" spc="-50" dirty="0">
                <a:latin typeface="Times New Roman"/>
                <a:cs typeface="Times New Roman"/>
              </a:rPr>
              <a:t> </a:t>
            </a:r>
            <a:r>
              <a:rPr sz="1700" spc="-30" dirty="0">
                <a:latin typeface="Times New Roman"/>
                <a:cs typeface="Times New Roman"/>
              </a:rPr>
              <a:t>T.,</a:t>
            </a:r>
            <a:r>
              <a:rPr sz="1700" spc="25" dirty="0">
                <a:latin typeface="Times New Roman"/>
                <a:cs typeface="Times New Roman"/>
              </a:rPr>
              <a:t> </a:t>
            </a:r>
            <a:r>
              <a:rPr sz="1700" dirty="0">
                <a:latin typeface="Times New Roman"/>
                <a:cs typeface="Times New Roman"/>
              </a:rPr>
              <a:t>&amp;</a:t>
            </a:r>
            <a:r>
              <a:rPr sz="1700" spc="-60" dirty="0">
                <a:latin typeface="Times New Roman"/>
                <a:cs typeface="Times New Roman"/>
              </a:rPr>
              <a:t> </a:t>
            </a:r>
            <a:r>
              <a:rPr sz="1700" dirty="0">
                <a:latin typeface="Times New Roman"/>
                <a:cs typeface="Times New Roman"/>
              </a:rPr>
              <a:t>Gao,</a:t>
            </a:r>
            <a:r>
              <a:rPr sz="1700" spc="-45" dirty="0">
                <a:latin typeface="Times New Roman"/>
                <a:cs typeface="Times New Roman"/>
              </a:rPr>
              <a:t> </a:t>
            </a:r>
            <a:r>
              <a:rPr sz="1700" dirty="0">
                <a:latin typeface="Times New Roman"/>
                <a:cs typeface="Times New Roman"/>
              </a:rPr>
              <a:t>J.</a:t>
            </a:r>
            <a:r>
              <a:rPr sz="1700" spc="-50" dirty="0">
                <a:latin typeface="Times New Roman"/>
                <a:cs typeface="Times New Roman"/>
              </a:rPr>
              <a:t> </a:t>
            </a:r>
            <a:r>
              <a:rPr sz="1700" dirty="0">
                <a:latin typeface="Times New Roman"/>
                <a:cs typeface="Times New Roman"/>
              </a:rPr>
              <a:t>"Real-time</a:t>
            </a:r>
            <a:r>
              <a:rPr sz="1700" spc="-5" dirty="0">
                <a:latin typeface="Times New Roman"/>
                <a:cs typeface="Times New Roman"/>
              </a:rPr>
              <a:t> </a:t>
            </a:r>
            <a:r>
              <a:rPr sz="1700" spc="-10" dirty="0">
                <a:latin typeface="Times New Roman"/>
                <a:cs typeface="Times New Roman"/>
              </a:rPr>
              <a:t>spatio-</a:t>
            </a:r>
            <a:r>
              <a:rPr sz="1700" dirty="0">
                <a:latin typeface="Times New Roman"/>
                <a:cs typeface="Times New Roman"/>
              </a:rPr>
              <a:t>temporal</a:t>
            </a:r>
            <a:r>
              <a:rPr sz="1700" spc="-20" dirty="0">
                <a:latin typeface="Times New Roman"/>
                <a:cs typeface="Times New Roman"/>
              </a:rPr>
              <a:t> </a:t>
            </a:r>
            <a:r>
              <a:rPr sz="1700" dirty="0">
                <a:latin typeface="Times New Roman"/>
                <a:cs typeface="Times New Roman"/>
              </a:rPr>
              <a:t>analysis</a:t>
            </a:r>
            <a:r>
              <a:rPr sz="1700" spc="10" dirty="0">
                <a:latin typeface="Times New Roman"/>
                <a:cs typeface="Times New Roman"/>
              </a:rPr>
              <a:t> </a:t>
            </a:r>
            <a:r>
              <a:rPr sz="1700" dirty="0">
                <a:latin typeface="Times New Roman"/>
                <a:cs typeface="Times New Roman"/>
              </a:rPr>
              <a:t>for</a:t>
            </a:r>
            <a:r>
              <a:rPr sz="1700" spc="-45" dirty="0">
                <a:latin typeface="Times New Roman"/>
                <a:cs typeface="Times New Roman"/>
              </a:rPr>
              <a:t> </a:t>
            </a:r>
            <a:r>
              <a:rPr sz="1700" dirty="0">
                <a:latin typeface="Times New Roman"/>
                <a:cs typeface="Times New Roman"/>
              </a:rPr>
              <a:t>disease</a:t>
            </a:r>
            <a:r>
              <a:rPr sz="1700" spc="-5" dirty="0">
                <a:latin typeface="Times New Roman"/>
                <a:cs typeface="Times New Roman"/>
              </a:rPr>
              <a:t> </a:t>
            </a:r>
            <a:r>
              <a:rPr sz="1700" spc="-10" dirty="0">
                <a:latin typeface="Times New Roman"/>
                <a:cs typeface="Times New Roman"/>
              </a:rPr>
              <a:t>forecasting:</a:t>
            </a:r>
            <a:r>
              <a:rPr sz="1700" spc="-100" dirty="0">
                <a:latin typeface="Times New Roman"/>
                <a:cs typeface="Times New Roman"/>
              </a:rPr>
              <a:t> </a:t>
            </a:r>
            <a:r>
              <a:rPr sz="1700" dirty="0">
                <a:latin typeface="Times New Roman"/>
                <a:cs typeface="Times New Roman"/>
              </a:rPr>
              <a:t>A</a:t>
            </a:r>
            <a:r>
              <a:rPr sz="1700" spc="-105" dirty="0">
                <a:latin typeface="Times New Roman"/>
                <a:cs typeface="Times New Roman"/>
              </a:rPr>
              <a:t> </a:t>
            </a:r>
            <a:r>
              <a:rPr sz="1700" spc="-10" dirty="0">
                <a:latin typeface="Times New Roman"/>
                <a:cs typeface="Times New Roman"/>
              </a:rPr>
              <a:t>machine</a:t>
            </a:r>
            <a:endParaRPr sz="1700">
              <a:latin typeface="Times New Roman"/>
              <a:cs typeface="Times New Roman"/>
            </a:endParaRPr>
          </a:p>
          <a:p>
            <a:pPr marL="12700">
              <a:lnSpc>
                <a:spcPts val="1839"/>
              </a:lnSpc>
            </a:pPr>
            <a:r>
              <a:rPr sz="1700" dirty="0">
                <a:latin typeface="Times New Roman"/>
                <a:cs typeface="Times New Roman"/>
              </a:rPr>
              <a:t>learning</a:t>
            </a:r>
            <a:r>
              <a:rPr sz="1700" spc="-65" dirty="0">
                <a:latin typeface="Times New Roman"/>
                <a:cs typeface="Times New Roman"/>
              </a:rPr>
              <a:t> </a:t>
            </a:r>
            <a:r>
              <a:rPr sz="1700" dirty="0">
                <a:latin typeface="Times New Roman"/>
                <a:cs typeface="Times New Roman"/>
              </a:rPr>
              <a:t>approach."</a:t>
            </a:r>
            <a:r>
              <a:rPr sz="1700" spc="-15" dirty="0">
                <a:latin typeface="Times New Roman"/>
                <a:cs typeface="Times New Roman"/>
              </a:rPr>
              <a:t> </a:t>
            </a:r>
            <a:r>
              <a:rPr sz="1700" i="1" dirty="0">
                <a:latin typeface="Times New Roman"/>
                <a:cs typeface="Times New Roman"/>
              </a:rPr>
              <a:t>PLOS</a:t>
            </a:r>
            <a:r>
              <a:rPr sz="1700" i="1" spc="-60" dirty="0">
                <a:latin typeface="Times New Roman"/>
                <a:cs typeface="Times New Roman"/>
              </a:rPr>
              <a:t> </a:t>
            </a:r>
            <a:r>
              <a:rPr sz="1700" i="1" dirty="0">
                <a:latin typeface="Times New Roman"/>
                <a:cs typeface="Times New Roman"/>
              </a:rPr>
              <a:t>Computational</a:t>
            </a:r>
            <a:r>
              <a:rPr sz="1700" i="1" spc="-45" dirty="0">
                <a:latin typeface="Times New Roman"/>
                <a:cs typeface="Times New Roman"/>
              </a:rPr>
              <a:t> </a:t>
            </a:r>
            <a:r>
              <a:rPr sz="1700" i="1" dirty="0">
                <a:latin typeface="Times New Roman"/>
                <a:cs typeface="Times New Roman"/>
              </a:rPr>
              <a:t>Biology</a:t>
            </a:r>
            <a:r>
              <a:rPr sz="1700" i="1" spc="-80" dirty="0">
                <a:latin typeface="Times New Roman"/>
                <a:cs typeface="Times New Roman"/>
              </a:rPr>
              <a:t> </a:t>
            </a:r>
            <a:r>
              <a:rPr sz="1700" spc="-10" dirty="0">
                <a:latin typeface="Times New Roman"/>
                <a:cs typeface="Times New Roman"/>
              </a:rPr>
              <a:t>(2021).</a:t>
            </a:r>
            <a:endParaRPr sz="1700">
              <a:latin typeface="Times New Roman"/>
              <a:cs typeface="Times New Roman"/>
            </a:endParaRPr>
          </a:p>
          <a:p>
            <a:pPr marL="334645" indent="-321945">
              <a:lnSpc>
                <a:spcPts val="1839"/>
              </a:lnSpc>
              <a:buSzPct val="94117"/>
              <a:buAutoNum type="arabicPeriod" startAt="10"/>
              <a:tabLst>
                <a:tab pos="334645" algn="l"/>
              </a:tabLst>
            </a:pPr>
            <a:r>
              <a:rPr sz="1700" dirty="0">
                <a:latin typeface="Times New Roman"/>
                <a:cs typeface="Times New Roman"/>
              </a:rPr>
              <a:t>Kane,</a:t>
            </a:r>
            <a:r>
              <a:rPr sz="1700" spc="-50" dirty="0">
                <a:latin typeface="Times New Roman"/>
                <a:cs typeface="Times New Roman"/>
              </a:rPr>
              <a:t> </a:t>
            </a:r>
            <a:r>
              <a:rPr sz="1700" dirty="0">
                <a:latin typeface="Times New Roman"/>
                <a:cs typeface="Times New Roman"/>
              </a:rPr>
              <a:t>M.,</a:t>
            </a:r>
            <a:r>
              <a:rPr sz="1700" spc="-40" dirty="0">
                <a:latin typeface="Times New Roman"/>
                <a:cs typeface="Times New Roman"/>
              </a:rPr>
              <a:t> </a:t>
            </a:r>
            <a:r>
              <a:rPr sz="1700" dirty="0">
                <a:latin typeface="Times New Roman"/>
                <a:cs typeface="Times New Roman"/>
              </a:rPr>
              <a:t>&amp;</a:t>
            </a:r>
            <a:r>
              <a:rPr sz="1700" spc="20" dirty="0">
                <a:latin typeface="Times New Roman"/>
                <a:cs typeface="Times New Roman"/>
              </a:rPr>
              <a:t> </a:t>
            </a:r>
            <a:r>
              <a:rPr sz="1700" spc="-20" dirty="0">
                <a:latin typeface="Times New Roman"/>
                <a:cs typeface="Times New Roman"/>
              </a:rPr>
              <a:t>Zhu,</a:t>
            </a:r>
            <a:r>
              <a:rPr sz="1700" spc="-110" dirty="0">
                <a:latin typeface="Times New Roman"/>
                <a:cs typeface="Times New Roman"/>
              </a:rPr>
              <a:t> </a:t>
            </a:r>
            <a:r>
              <a:rPr sz="1700" spc="-100" dirty="0">
                <a:latin typeface="Times New Roman"/>
                <a:cs typeface="Times New Roman"/>
              </a:rPr>
              <a:t>Y.</a:t>
            </a:r>
            <a:r>
              <a:rPr sz="1700" spc="-35" dirty="0">
                <a:latin typeface="Times New Roman"/>
                <a:cs typeface="Times New Roman"/>
              </a:rPr>
              <a:t> </a:t>
            </a:r>
            <a:r>
              <a:rPr sz="1700" dirty="0">
                <a:latin typeface="Times New Roman"/>
                <a:cs typeface="Times New Roman"/>
              </a:rPr>
              <a:t>"Advances</a:t>
            </a:r>
            <a:r>
              <a:rPr sz="1700" spc="-50" dirty="0">
                <a:latin typeface="Times New Roman"/>
                <a:cs typeface="Times New Roman"/>
              </a:rPr>
              <a:t> </a:t>
            </a:r>
            <a:r>
              <a:rPr sz="1700" dirty="0">
                <a:latin typeface="Times New Roman"/>
                <a:cs typeface="Times New Roman"/>
              </a:rPr>
              <a:t>in</a:t>
            </a:r>
            <a:r>
              <a:rPr sz="1700" spc="-25" dirty="0">
                <a:latin typeface="Times New Roman"/>
                <a:cs typeface="Times New Roman"/>
              </a:rPr>
              <a:t> </a:t>
            </a:r>
            <a:r>
              <a:rPr sz="1700" dirty="0">
                <a:latin typeface="Times New Roman"/>
                <a:cs typeface="Times New Roman"/>
              </a:rPr>
              <a:t>epidemic</a:t>
            </a:r>
            <a:r>
              <a:rPr sz="1700" spc="-75" dirty="0">
                <a:latin typeface="Times New Roman"/>
                <a:cs typeface="Times New Roman"/>
              </a:rPr>
              <a:t> </a:t>
            </a:r>
            <a:r>
              <a:rPr sz="1700" dirty="0">
                <a:latin typeface="Times New Roman"/>
                <a:cs typeface="Times New Roman"/>
              </a:rPr>
              <a:t>forecasting:</a:t>
            </a:r>
            <a:r>
              <a:rPr sz="1700" spc="-15" dirty="0">
                <a:latin typeface="Times New Roman"/>
                <a:cs typeface="Times New Roman"/>
              </a:rPr>
              <a:t> </a:t>
            </a:r>
            <a:r>
              <a:rPr sz="1700" dirty="0">
                <a:latin typeface="Times New Roman"/>
                <a:cs typeface="Times New Roman"/>
              </a:rPr>
              <a:t>Deep</a:t>
            </a:r>
            <a:r>
              <a:rPr sz="1700" spc="-25" dirty="0">
                <a:latin typeface="Times New Roman"/>
                <a:cs typeface="Times New Roman"/>
              </a:rPr>
              <a:t> </a:t>
            </a:r>
            <a:r>
              <a:rPr sz="1700" dirty="0">
                <a:latin typeface="Times New Roman"/>
                <a:cs typeface="Times New Roman"/>
              </a:rPr>
              <a:t>learning</a:t>
            </a:r>
            <a:r>
              <a:rPr sz="1700" spc="-25" dirty="0">
                <a:latin typeface="Times New Roman"/>
                <a:cs typeface="Times New Roman"/>
              </a:rPr>
              <a:t> </a:t>
            </a:r>
            <a:r>
              <a:rPr sz="1700" dirty="0">
                <a:latin typeface="Times New Roman"/>
                <a:cs typeface="Times New Roman"/>
              </a:rPr>
              <a:t>approaches</a:t>
            </a:r>
            <a:r>
              <a:rPr sz="1700" spc="-50" dirty="0">
                <a:latin typeface="Times New Roman"/>
                <a:cs typeface="Times New Roman"/>
              </a:rPr>
              <a:t> </a:t>
            </a:r>
            <a:r>
              <a:rPr sz="1700" dirty="0">
                <a:latin typeface="Times New Roman"/>
                <a:cs typeface="Times New Roman"/>
              </a:rPr>
              <a:t>for</a:t>
            </a:r>
            <a:r>
              <a:rPr sz="1700" spc="-35" dirty="0">
                <a:latin typeface="Times New Roman"/>
                <a:cs typeface="Times New Roman"/>
              </a:rPr>
              <a:t> </a:t>
            </a:r>
            <a:r>
              <a:rPr sz="1700" spc="-10" dirty="0">
                <a:latin typeface="Times New Roman"/>
                <a:cs typeface="Times New Roman"/>
              </a:rPr>
              <a:t>avian</a:t>
            </a:r>
            <a:endParaRPr sz="1700">
              <a:latin typeface="Times New Roman"/>
              <a:cs typeface="Times New Roman"/>
            </a:endParaRPr>
          </a:p>
          <a:p>
            <a:pPr marL="12700">
              <a:lnSpc>
                <a:spcPts val="2035"/>
              </a:lnSpc>
            </a:pPr>
            <a:r>
              <a:rPr sz="1700" dirty="0">
                <a:latin typeface="Times New Roman"/>
                <a:cs typeface="Times New Roman"/>
              </a:rPr>
              <a:t>influenza."</a:t>
            </a:r>
            <a:r>
              <a:rPr sz="1700" spc="-35" dirty="0">
                <a:latin typeface="Times New Roman"/>
                <a:cs typeface="Times New Roman"/>
              </a:rPr>
              <a:t> </a:t>
            </a:r>
            <a:r>
              <a:rPr sz="1700" i="1" dirty="0">
                <a:latin typeface="Times New Roman"/>
                <a:cs typeface="Times New Roman"/>
              </a:rPr>
              <a:t>Infectious</a:t>
            </a:r>
            <a:r>
              <a:rPr sz="1700" i="1" spc="-80" dirty="0">
                <a:latin typeface="Times New Roman"/>
                <a:cs typeface="Times New Roman"/>
              </a:rPr>
              <a:t> </a:t>
            </a:r>
            <a:r>
              <a:rPr sz="1700" i="1" dirty="0">
                <a:latin typeface="Times New Roman"/>
                <a:cs typeface="Times New Roman"/>
              </a:rPr>
              <a:t>Disease</a:t>
            </a:r>
            <a:r>
              <a:rPr sz="1700" i="1" spc="-90" dirty="0">
                <a:latin typeface="Times New Roman"/>
                <a:cs typeface="Times New Roman"/>
              </a:rPr>
              <a:t> </a:t>
            </a:r>
            <a:r>
              <a:rPr sz="1700" i="1" dirty="0">
                <a:latin typeface="Times New Roman"/>
                <a:cs typeface="Times New Roman"/>
              </a:rPr>
              <a:t>Modelling</a:t>
            </a:r>
            <a:r>
              <a:rPr sz="1700" i="1" spc="-10" dirty="0">
                <a:latin typeface="Times New Roman"/>
                <a:cs typeface="Times New Roman"/>
              </a:rPr>
              <a:t> </a:t>
            </a:r>
            <a:r>
              <a:rPr sz="1700" spc="-10" dirty="0">
                <a:latin typeface="Times New Roman"/>
                <a:cs typeface="Times New Roman"/>
              </a:rPr>
              <a:t>(2018).</a:t>
            </a:r>
            <a:endParaRPr sz="17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3418" rIns="0" bIns="0" rtlCol="0">
            <a:spAutoFit/>
          </a:bodyPr>
          <a:lstStyle/>
          <a:p>
            <a:pPr marL="12700">
              <a:lnSpc>
                <a:spcPct val="100000"/>
              </a:lnSpc>
              <a:spcBef>
                <a:spcPts val="130"/>
              </a:spcBef>
            </a:pPr>
            <a:r>
              <a:rPr dirty="0"/>
              <a:t>References</a:t>
            </a:r>
            <a:r>
              <a:rPr spc="315" dirty="0"/>
              <a:t> </a:t>
            </a:r>
            <a:r>
              <a:rPr spc="-10" dirty="0"/>
              <a:t>(contd…)</a:t>
            </a:r>
          </a:p>
        </p:txBody>
      </p:sp>
      <p:sp>
        <p:nvSpPr>
          <p:cNvPr id="3" name="object 3"/>
          <p:cNvSpPr txBox="1"/>
          <p:nvPr/>
        </p:nvSpPr>
        <p:spPr>
          <a:xfrm>
            <a:off x="892175" y="1193482"/>
            <a:ext cx="8543290" cy="4752975"/>
          </a:xfrm>
          <a:prstGeom prst="rect">
            <a:avLst/>
          </a:prstGeom>
        </p:spPr>
        <p:txBody>
          <a:bodyPr vert="horz" wrap="square" lIns="0" tIns="15875" rIns="0" bIns="0" rtlCol="0">
            <a:spAutoFit/>
          </a:bodyPr>
          <a:lstStyle/>
          <a:p>
            <a:pPr marL="325120" indent="-312420">
              <a:lnSpc>
                <a:spcPts val="2035"/>
              </a:lnSpc>
              <a:spcBef>
                <a:spcPts val="125"/>
              </a:spcBef>
              <a:buAutoNum type="arabicPeriod" startAt="11"/>
              <a:tabLst>
                <a:tab pos="325120" algn="l"/>
              </a:tabLst>
            </a:pPr>
            <a:r>
              <a:rPr sz="1700" dirty="0">
                <a:latin typeface="Times New Roman"/>
                <a:cs typeface="Times New Roman"/>
              </a:rPr>
              <a:t>Ginsberg,</a:t>
            </a:r>
            <a:r>
              <a:rPr sz="1700" spc="-55" dirty="0">
                <a:latin typeface="Times New Roman"/>
                <a:cs typeface="Times New Roman"/>
              </a:rPr>
              <a:t> </a:t>
            </a:r>
            <a:r>
              <a:rPr sz="1700" dirty="0">
                <a:latin typeface="Times New Roman"/>
                <a:cs typeface="Times New Roman"/>
              </a:rPr>
              <a:t>J.,</a:t>
            </a:r>
            <a:r>
              <a:rPr sz="1700" spc="-50" dirty="0">
                <a:latin typeface="Times New Roman"/>
                <a:cs typeface="Times New Roman"/>
              </a:rPr>
              <a:t> </a:t>
            </a:r>
            <a:r>
              <a:rPr sz="1700" dirty="0">
                <a:latin typeface="Times New Roman"/>
                <a:cs typeface="Times New Roman"/>
              </a:rPr>
              <a:t>et</a:t>
            </a:r>
            <a:r>
              <a:rPr sz="1700" spc="-30" dirty="0">
                <a:latin typeface="Times New Roman"/>
                <a:cs typeface="Times New Roman"/>
              </a:rPr>
              <a:t> </a:t>
            </a:r>
            <a:r>
              <a:rPr sz="1700" dirty="0">
                <a:latin typeface="Times New Roman"/>
                <a:cs typeface="Times New Roman"/>
              </a:rPr>
              <a:t>al.</a:t>
            </a:r>
            <a:r>
              <a:rPr sz="1700" spc="20" dirty="0">
                <a:latin typeface="Times New Roman"/>
                <a:cs typeface="Times New Roman"/>
              </a:rPr>
              <a:t> </a:t>
            </a:r>
            <a:r>
              <a:rPr sz="1700" dirty="0">
                <a:latin typeface="Times New Roman"/>
                <a:cs typeface="Times New Roman"/>
              </a:rPr>
              <a:t>"Detecting</a:t>
            </a:r>
            <a:r>
              <a:rPr sz="1700" spc="-40" dirty="0">
                <a:latin typeface="Times New Roman"/>
                <a:cs typeface="Times New Roman"/>
              </a:rPr>
              <a:t> </a:t>
            </a:r>
            <a:r>
              <a:rPr sz="1700" spc="-10" dirty="0">
                <a:latin typeface="Times New Roman"/>
                <a:cs typeface="Times New Roman"/>
              </a:rPr>
              <a:t>influenza</a:t>
            </a:r>
            <a:r>
              <a:rPr sz="1700" spc="-85" dirty="0">
                <a:latin typeface="Times New Roman"/>
                <a:cs typeface="Times New Roman"/>
              </a:rPr>
              <a:t> </a:t>
            </a:r>
            <a:r>
              <a:rPr sz="1700" dirty="0">
                <a:latin typeface="Times New Roman"/>
                <a:cs typeface="Times New Roman"/>
              </a:rPr>
              <a:t>epidemics</a:t>
            </a:r>
            <a:r>
              <a:rPr sz="1700" spc="5" dirty="0">
                <a:latin typeface="Times New Roman"/>
                <a:cs typeface="Times New Roman"/>
              </a:rPr>
              <a:t> </a:t>
            </a:r>
            <a:r>
              <a:rPr sz="1700" dirty="0">
                <a:latin typeface="Times New Roman"/>
                <a:cs typeface="Times New Roman"/>
              </a:rPr>
              <a:t>using</a:t>
            </a:r>
            <a:r>
              <a:rPr sz="1700" spc="-35" dirty="0">
                <a:latin typeface="Times New Roman"/>
                <a:cs typeface="Times New Roman"/>
              </a:rPr>
              <a:t> </a:t>
            </a:r>
            <a:r>
              <a:rPr sz="1700" dirty="0">
                <a:latin typeface="Times New Roman"/>
                <a:cs typeface="Times New Roman"/>
              </a:rPr>
              <a:t>search</a:t>
            </a:r>
            <a:r>
              <a:rPr sz="1700" spc="-35" dirty="0">
                <a:latin typeface="Times New Roman"/>
                <a:cs typeface="Times New Roman"/>
              </a:rPr>
              <a:t> </a:t>
            </a:r>
            <a:r>
              <a:rPr sz="1700" dirty="0">
                <a:latin typeface="Times New Roman"/>
                <a:cs typeface="Times New Roman"/>
              </a:rPr>
              <a:t>engine</a:t>
            </a:r>
            <a:r>
              <a:rPr sz="1700" spc="-15" dirty="0">
                <a:latin typeface="Times New Roman"/>
                <a:cs typeface="Times New Roman"/>
              </a:rPr>
              <a:t> </a:t>
            </a:r>
            <a:r>
              <a:rPr sz="1700" dirty="0">
                <a:latin typeface="Times New Roman"/>
                <a:cs typeface="Times New Roman"/>
              </a:rPr>
              <a:t>query</a:t>
            </a:r>
            <a:r>
              <a:rPr sz="1700" spc="-35" dirty="0">
                <a:latin typeface="Times New Roman"/>
                <a:cs typeface="Times New Roman"/>
              </a:rPr>
              <a:t> </a:t>
            </a:r>
            <a:r>
              <a:rPr sz="1700" dirty="0">
                <a:latin typeface="Times New Roman"/>
                <a:cs typeface="Times New Roman"/>
              </a:rPr>
              <a:t>data."</a:t>
            </a:r>
            <a:r>
              <a:rPr sz="1700" spc="45" dirty="0">
                <a:latin typeface="Times New Roman"/>
                <a:cs typeface="Times New Roman"/>
              </a:rPr>
              <a:t> </a:t>
            </a:r>
            <a:r>
              <a:rPr sz="1700" i="1" spc="-10" dirty="0">
                <a:latin typeface="Times New Roman"/>
                <a:cs typeface="Times New Roman"/>
              </a:rPr>
              <a:t>Nature</a:t>
            </a:r>
            <a:endParaRPr sz="1700">
              <a:latin typeface="Times New Roman"/>
              <a:cs typeface="Times New Roman"/>
            </a:endParaRPr>
          </a:p>
          <a:p>
            <a:pPr marL="12700">
              <a:lnSpc>
                <a:spcPts val="1839"/>
              </a:lnSpc>
            </a:pPr>
            <a:r>
              <a:rPr sz="1700" spc="-10" dirty="0">
                <a:latin typeface="Times New Roman"/>
                <a:cs typeface="Times New Roman"/>
              </a:rPr>
              <a:t>(2009).</a:t>
            </a:r>
            <a:endParaRPr sz="1700">
              <a:latin typeface="Times New Roman"/>
              <a:cs typeface="Times New Roman"/>
            </a:endParaRPr>
          </a:p>
          <a:p>
            <a:pPr marL="334645" indent="-321945">
              <a:lnSpc>
                <a:spcPts val="1839"/>
              </a:lnSpc>
              <a:buAutoNum type="arabicPeriod" startAt="12"/>
              <a:tabLst>
                <a:tab pos="334645" algn="l"/>
              </a:tabLst>
            </a:pPr>
            <a:r>
              <a:rPr sz="1700" dirty="0">
                <a:latin typeface="Times New Roman"/>
                <a:cs typeface="Times New Roman"/>
              </a:rPr>
              <a:t>Li,</a:t>
            </a:r>
            <a:r>
              <a:rPr sz="1700" spc="15" dirty="0">
                <a:latin typeface="Times New Roman"/>
                <a:cs typeface="Times New Roman"/>
              </a:rPr>
              <a:t> </a:t>
            </a:r>
            <a:r>
              <a:rPr sz="1700" dirty="0">
                <a:latin typeface="Times New Roman"/>
                <a:cs typeface="Times New Roman"/>
              </a:rPr>
              <a:t>R.,</a:t>
            </a:r>
            <a:r>
              <a:rPr sz="1700" spc="15" dirty="0">
                <a:latin typeface="Times New Roman"/>
                <a:cs typeface="Times New Roman"/>
              </a:rPr>
              <a:t> </a:t>
            </a:r>
            <a:r>
              <a:rPr sz="1700" dirty="0">
                <a:latin typeface="Times New Roman"/>
                <a:cs typeface="Times New Roman"/>
              </a:rPr>
              <a:t>et</a:t>
            </a:r>
            <a:r>
              <a:rPr sz="1700" spc="-25" dirty="0">
                <a:latin typeface="Times New Roman"/>
                <a:cs typeface="Times New Roman"/>
              </a:rPr>
              <a:t> </a:t>
            </a:r>
            <a:r>
              <a:rPr sz="1700" dirty="0">
                <a:latin typeface="Times New Roman"/>
                <a:cs typeface="Times New Roman"/>
              </a:rPr>
              <a:t>al.</a:t>
            </a:r>
            <a:r>
              <a:rPr sz="1700" spc="-50" dirty="0">
                <a:latin typeface="Times New Roman"/>
                <a:cs typeface="Times New Roman"/>
              </a:rPr>
              <a:t> </a:t>
            </a:r>
            <a:r>
              <a:rPr sz="1700" dirty="0">
                <a:latin typeface="Times New Roman"/>
                <a:cs typeface="Times New Roman"/>
              </a:rPr>
              <a:t>"Forecasting</a:t>
            </a:r>
            <a:r>
              <a:rPr sz="1700" spc="-40" dirty="0">
                <a:latin typeface="Times New Roman"/>
                <a:cs typeface="Times New Roman"/>
              </a:rPr>
              <a:t> </a:t>
            </a:r>
            <a:r>
              <a:rPr sz="1700" dirty="0">
                <a:latin typeface="Times New Roman"/>
                <a:cs typeface="Times New Roman"/>
              </a:rPr>
              <a:t>influenza</a:t>
            </a:r>
            <a:r>
              <a:rPr sz="1700" spc="-10" dirty="0">
                <a:latin typeface="Times New Roman"/>
                <a:cs typeface="Times New Roman"/>
              </a:rPr>
              <a:t> </a:t>
            </a:r>
            <a:r>
              <a:rPr sz="1700" dirty="0">
                <a:latin typeface="Times New Roman"/>
                <a:cs typeface="Times New Roman"/>
              </a:rPr>
              <a:t>activity</a:t>
            </a:r>
            <a:r>
              <a:rPr sz="1700" spc="-35" dirty="0">
                <a:latin typeface="Times New Roman"/>
                <a:cs typeface="Times New Roman"/>
              </a:rPr>
              <a:t> </a:t>
            </a:r>
            <a:r>
              <a:rPr sz="1700" dirty="0">
                <a:latin typeface="Times New Roman"/>
                <a:cs typeface="Times New Roman"/>
              </a:rPr>
              <a:t>in</a:t>
            </a:r>
            <a:r>
              <a:rPr sz="1700" spc="-40" dirty="0">
                <a:latin typeface="Times New Roman"/>
                <a:cs typeface="Times New Roman"/>
              </a:rPr>
              <a:t> </a:t>
            </a:r>
            <a:r>
              <a:rPr sz="1700" dirty="0">
                <a:latin typeface="Times New Roman"/>
                <a:cs typeface="Times New Roman"/>
              </a:rPr>
              <a:t>the</a:t>
            </a:r>
            <a:r>
              <a:rPr sz="1700" spc="-80" dirty="0">
                <a:latin typeface="Times New Roman"/>
                <a:cs typeface="Times New Roman"/>
              </a:rPr>
              <a:t> </a:t>
            </a:r>
            <a:r>
              <a:rPr sz="1700" dirty="0">
                <a:latin typeface="Times New Roman"/>
                <a:cs typeface="Times New Roman"/>
              </a:rPr>
              <a:t>United</a:t>
            </a:r>
            <a:r>
              <a:rPr sz="1700" spc="-40" dirty="0">
                <a:latin typeface="Times New Roman"/>
                <a:cs typeface="Times New Roman"/>
              </a:rPr>
              <a:t> </a:t>
            </a:r>
            <a:r>
              <a:rPr sz="1700" dirty="0">
                <a:latin typeface="Times New Roman"/>
                <a:cs typeface="Times New Roman"/>
              </a:rPr>
              <a:t>States</a:t>
            </a:r>
            <a:r>
              <a:rPr sz="1700" spc="-65" dirty="0">
                <a:latin typeface="Times New Roman"/>
                <a:cs typeface="Times New Roman"/>
              </a:rPr>
              <a:t> </a:t>
            </a:r>
            <a:r>
              <a:rPr sz="1700" dirty="0">
                <a:latin typeface="Times New Roman"/>
                <a:cs typeface="Times New Roman"/>
              </a:rPr>
              <a:t>using</a:t>
            </a:r>
            <a:r>
              <a:rPr sz="1700" spc="-35" dirty="0">
                <a:latin typeface="Times New Roman"/>
                <a:cs typeface="Times New Roman"/>
              </a:rPr>
              <a:t> </a:t>
            </a:r>
            <a:r>
              <a:rPr sz="1700" dirty="0">
                <a:latin typeface="Times New Roman"/>
                <a:cs typeface="Times New Roman"/>
              </a:rPr>
              <a:t>machine</a:t>
            </a:r>
            <a:r>
              <a:rPr sz="1700" spc="-10" dirty="0">
                <a:latin typeface="Times New Roman"/>
                <a:cs typeface="Times New Roman"/>
              </a:rPr>
              <a:t> learning</a:t>
            </a:r>
            <a:endParaRPr sz="1700">
              <a:latin typeface="Times New Roman"/>
              <a:cs typeface="Times New Roman"/>
            </a:endParaRPr>
          </a:p>
          <a:p>
            <a:pPr marL="12700">
              <a:lnSpc>
                <a:spcPts val="1839"/>
              </a:lnSpc>
            </a:pPr>
            <a:r>
              <a:rPr sz="1700" dirty="0">
                <a:latin typeface="Times New Roman"/>
                <a:cs typeface="Times New Roman"/>
              </a:rPr>
              <a:t>techniques."</a:t>
            </a:r>
            <a:r>
              <a:rPr sz="1700" spc="-75" dirty="0">
                <a:latin typeface="Times New Roman"/>
                <a:cs typeface="Times New Roman"/>
              </a:rPr>
              <a:t> </a:t>
            </a:r>
            <a:r>
              <a:rPr sz="1700" i="1" dirty="0">
                <a:latin typeface="Times New Roman"/>
                <a:cs typeface="Times New Roman"/>
              </a:rPr>
              <a:t>PLOS</a:t>
            </a:r>
            <a:r>
              <a:rPr sz="1700" i="1" spc="-65" dirty="0">
                <a:latin typeface="Times New Roman"/>
                <a:cs typeface="Times New Roman"/>
              </a:rPr>
              <a:t> </a:t>
            </a:r>
            <a:r>
              <a:rPr sz="1700" i="1" dirty="0">
                <a:latin typeface="Times New Roman"/>
                <a:cs typeface="Times New Roman"/>
              </a:rPr>
              <a:t>Computational</a:t>
            </a:r>
            <a:r>
              <a:rPr sz="1700" i="1" spc="-50" dirty="0">
                <a:latin typeface="Times New Roman"/>
                <a:cs typeface="Times New Roman"/>
              </a:rPr>
              <a:t> </a:t>
            </a:r>
            <a:r>
              <a:rPr sz="1700" i="1" dirty="0">
                <a:latin typeface="Times New Roman"/>
                <a:cs typeface="Times New Roman"/>
              </a:rPr>
              <a:t>Biology</a:t>
            </a:r>
            <a:r>
              <a:rPr sz="1700" i="1" spc="-30" dirty="0">
                <a:latin typeface="Times New Roman"/>
                <a:cs typeface="Times New Roman"/>
              </a:rPr>
              <a:t> </a:t>
            </a:r>
            <a:r>
              <a:rPr sz="1700" spc="-10" dirty="0">
                <a:latin typeface="Times New Roman"/>
                <a:cs typeface="Times New Roman"/>
              </a:rPr>
              <a:t>(2017).</a:t>
            </a:r>
            <a:endParaRPr sz="1700">
              <a:latin typeface="Times New Roman"/>
              <a:cs typeface="Times New Roman"/>
            </a:endParaRPr>
          </a:p>
          <a:p>
            <a:pPr marL="325120" indent="-312420">
              <a:lnSpc>
                <a:spcPts val="1839"/>
              </a:lnSpc>
              <a:buAutoNum type="arabicPeriod" startAt="13"/>
              <a:tabLst>
                <a:tab pos="325120" algn="l"/>
              </a:tabLst>
            </a:pPr>
            <a:r>
              <a:rPr sz="1700" spc="-30" dirty="0">
                <a:latin typeface="Times New Roman"/>
                <a:cs typeface="Times New Roman"/>
              </a:rPr>
              <a:t>Yang,</a:t>
            </a:r>
            <a:r>
              <a:rPr sz="1700" spc="-75" dirty="0">
                <a:latin typeface="Times New Roman"/>
                <a:cs typeface="Times New Roman"/>
              </a:rPr>
              <a:t> </a:t>
            </a:r>
            <a:r>
              <a:rPr sz="1700" spc="-50" dirty="0">
                <a:latin typeface="Times New Roman"/>
                <a:cs typeface="Times New Roman"/>
              </a:rPr>
              <a:t>W.,</a:t>
            </a:r>
            <a:r>
              <a:rPr sz="1700" spc="-55" dirty="0">
                <a:latin typeface="Times New Roman"/>
                <a:cs typeface="Times New Roman"/>
              </a:rPr>
              <a:t> </a:t>
            </a:r>
            <a:r>
              <a:rPr sz="1700" dirty="0">
                <a:latin typeface="Times New Roman"/>
                <a:cs typeface="Times New Roman"/>
              </a:rPr>
              <a:t>et</a:t>
            </a:r>
            <a:r>
              <a:rPr sz="1700" spc="-40" dirty="0">
                <a:latin typeface="Times New Roman"/>
                <a:cs typeface="Times New Roman"/>
              </a:rPr>
              <a:t> </a:t>
            </a:r>
            <a:r>
              <a:rPr sz="1700" dirty="0">
                <a:latin typeface="Times New Roman"/>
                <a:cs typeface="Times New Roman"/>
              </a:rPr>
              <a:t>al. </a:t>
            </a:r>
            <a:r>
              <a:rPr sz="1700" spc="-10" dirty="0">
                <a:latin typeface="Times New Roman"/>
                <a:cs typeface="Times New Roman"/>
              </a:rPr>
              <a:t>"Real-</a:t>
            </a:r>
            <a:r>
              <a:rPr sz="1700" dirty="0">
                <a:latin typeface="Times New Roman"/>
                <a:cs typeface="Times New Roman"/>
              </a:rPr>
              <a:t>time</a:t>
            </a:r>
            <a:r>
              <a:rPr sz="1700" spc="-25" dirty="0">
                <a:latin typeface="Times New Roman"/>
                <a:cs typeface="Times New Roman"/>
              </a:rPr>
              <a:t> </a:t>
            </a:r>
            <a:r>
              <a:rPr sz="1700" dirty="0">
                <a:latin typeface="Times New Roman"/>
                <a:cs typeface="Times New Roman"/>
              </a:rPr>
              <a:t>epidemic</a:t>
            </a:r>
            <a:r>
              <a:rPr sz="1700" spc="-30" dirty="0">
                <a:latin typeface="Times New Roman"/>
                <a:cs typeface="Times New Roman"/>
              </a:rPr>
              <a:t> </a:t>
            </a:r>
            <a:r>
              <a:rPr sz="1700" dirty="0">
                <a:latin typeface="Times New Roman"/>
                <a:cs typeface="Times New Roman"/>
              </a:rPr>
              <a:t>forecasting</a:t>
            </a:r>
            <a:r>
              <a:rPr sz="1700" spc="-50" dirty="0">
                <a:latin typeface="Times New Roman"/>
                <a:cs typeface="Times New Roman"/>
              </a:rPr>
              <a:t> </a:t>
            </a:r>
            <a:r>
              <a:rPr sz="1700" dirty="0">
                <a:latin typeface="Times New Roman"/>
                <a:cs typeface="Times New Roman"/>
              </a:rPr>
              <a:t>for</a:t>
            </a:r>
            <a:r>
              <a:rPr sz="1700" spc="-60" dirty="0">
                <a:latin typeface="Times New Roman"/>
                <a:cs typeface="Times New Roman"/>
              </a:rPr>
              <a:t> </a:t>
            </a:r>
            <a:r>
              <a:rPr sz="1700" dirty="0">
                <a:latin typeface="Times New Roman"/>
                <a:cs typeface="Times New Roman"/>
              </a:rPr>
              <a:t>pandemic</a:t>
            </a:r>
            <a:r>
              <a:rPr sz="1700" spc="-25" dirty="0">
                <a:latin typeface="Times New Roman"/>
                <a:cs typeface="Times New Roman"/>
              </a:rPr>
              <a:t> </a:t>
            </a:r>
            <a:r>
              <a:rPr sz="1700" dirty="0">
                <a:latin typeface="Times New Roman"/>
                <a:cs typeface="Times New Roman"/>
              </a:rPr>
              <a:t>influenza."</a:t>
            </a:r>
            <a:r>
              <a:rPr sz="1700" spc="50" dirty="0">
                <a:latin typeface="Times New Roman"/>
                <a:cs typeface="Times New Roman"/>
              </a:rPr>
              <a:t> </a:t>
            </a:r>
            <a:r>
              <a:rPr sz="1700" i="1" spc="-10" dirty="0">
                <a:latin typeface="Times New Roman"/>
                <a:cs typeface="Times New Roman"/>
              </a:rPr>
              <a:t>Proceedings </a:t>
            </a:r>
            <a:r>
              <a:rPr sz="1700" i="1" dirty="0">
                <a:latin typeface="Times New Roman"/>
                <a:cs typeface="Times New Roman"/>
              </a:rPr>
              <a:t>of</a:t>
            </a:r>
            <a:r>
              <a:rPr sz="1700" i="1" spc="-40" dirty="0">
                <a:latin typeface="Times New Roman"/>
                <a:cs typeface="Times New Roman"/>
              </a:rPr>
              <a:t> </a:t>
            </a:r>
            <a:r>
              <a:rPr sz="1700" i="1" spc="-25" dirty="0">
                <a:latin typeface="Times New Roman"/>
                <a:cs typeface="Times New Roman"/>
              </a:rPr>
              <a:t>the</a:t>
            </a:r>
            <a:endParaRPr sz="1700">
              <a:latin typeface="Times New Roman"/>
              <a:cs typeface="Times New Roman"/>
            </a:endParaRPr>
          </a:p>
          <a:p>
            <a:pPr marL="12700">
              <a:lnSpc>
                <a:spcPts val="1839"/>
              </a:lnSpc>
            </a:pPr>
            <a:r>
              <a:rPr sz="1700" i="1" dirty="0">
                <a:latin typeface="Times New Roman"/>
                <a:cs typeface="Times New Roman"/>
              </a:rPr>
              <a:t>National</a:t>
            </a:r>
            <a:r>
              <a:rPr sz="1700" i="1" spc="-30" dirty="0">
                <a:latin typeface="Times New Roman"/>
                <a:cs typeface="Times New Roman"/>
              </a:rPr>
              <a:t> </a:t>
            </a:r>
            <a:r>
              <a:rPr sz="1700" i="1" dirty="0">
                <a:latin typeface="Times New Roman"/>
                <a:cs typeface="Times New Roman"/>
              </a:rPr>
              <a:t>Academy</a:t>
            </a:r>
            <a:r>
              <a:rPr sz="1700" i="1" spc="-85" dirty="0">
                <a:latin typeface="Times New Roman"/>
                <a:cs typeface="Times New Roman"/>
              </a:rPr>
              <a:t> </a:t>
            </a:r>
            <a:r>
              <a:rPr sz="1700" i="1" dirty="0">
                <a:latin typeface="Times New Roman"/>
                <a:cs typeface="Times New Roman"/>
              </a:rPr>
              <a:t>of</a:t>
            </a:r>
            <a:r>
              <a:rPr sz="1700" i="1" spc="-30" dirty="0">
                <a:latin typeface="Times New Roman"/>
                <a:cs typeface="Times New Roman"/>
              </a:rPr>
              <a:t> </a:t>
            </a:r>
            <a:r>
              <a:rPr sz="1700" i="1" dirty="0">
                <a:latin typeface="Times New Roman"/>
                <a:cs typeface="Times New Roman"/>
              </a:rPr>
              <a:t>Sciences</a:t>
            </a:r>
            <a:r>
              <a:rPr sz="1700" i="1" spc="-35" dirty="0">
                <a:latin typeface="Times New Roman"/>
                <a:cs typeface="Times New Roman"/>
              </a:rPr>
              <a:t> </a:t>
            </a:r>
            <a:r>
              <a:rPr sz="1700" spc="-10" dirty="0">
                <a:latin typeface="Times New Roman"/>
                <a:cs typeface="Times New Roman"/>
              </a:rPr>
              <a:t>(2015).</a:t>
            </a:r>
            <a:endParaRPr sz="1700">
              <a:latin typeface="Times New Roman"/>
              <a:cs typeface="Times New Roman"/>
            </a:endParaRPr>
          </a:p>
          <a:p>
            <a:pPr marL="334645" indent="-321945">
              <a:lnSpc>
                <a:spcPts val="1839"/>
              </a:lnSpc>
              <a:buAutoNum type="arabicPeriod" startAt="14"/>
              <a:tabLst>
                <a:tab pos="334645" algn="l"/>
              </a:tabLst>
            </a:pPr>
            <a:r>
              <a:rPr sz="1700" dirty="0">
                <a:latin typeface="Times New Roman"/>
                <a:cs typeface="Times New Roman"/>
              </a:rPr>
              <a:t>Shaman,</a:t>
            </a:r>
            <a:r>
              <a:rPr sz="1700" spc="-50" dirty="0">
                <a:latin typeface="Times New Roman"/>
                <a:cs typeface="Times New Roman"/>
              </a:rPr>
              <a:t> </a:t>
            </a:r>
            <a:r>
              <a:rPr sz="1700" dirty="0">
                <a:latin typeface="Times New Roman"/>
                <a:cs typeface="Times New Roman"/>
              </a:rPr>
              <a:t>J.,</a:t>
            </a:r>
            <a:r>
              <a:rPr sz="1700" spc="-40" dirty="0">
                <a:latin typeface="Times New Roman"/>
                <a:cs typeface="Times New Roman"/>
              </a:rPr>
              <a:t> </a:t>
            </a:r>
            <a:r>
              <a:rPr sz="1700" dirty="0">
                <a:latin typeface="Times New Roman"/>
                <a:cs typeface="Times New Roman"/>
              </a:rPr>
              <a:t>&amp;</a:t>
            </a:r>
            <a:r>
              <a:rPr sz="1700" spc="5" dirty="0">
                <a:latin typeface="Times New Roman"/>
                <a:cs typeface="Times New Roman"/>
              </a:rPr>
              <a:t> </a:t>
            </a:r>
            <a:r>
              <a:rPr sz="1700" spc="-10" dirty="0">
                <a:latin typeface="Times New Roman"/>
                <a:cs typeface="Times New Roman"/>
              </a:rPr>
              <a:t>Karspeck,</a:t>
            </a:r>
            <a:r>
              <a:rPr sz="1700" spc="-110" dirty="0">
                <a:latin typeface="Times New Roman"/>
                <a:cs typeface="Times New Roman"/>
              </a:rPr>
              <a:t> </a:t>
            </a:r>
            <a:r>
              <a:rPr sz="1700" dirty="0">
                <a:latin typeface="Times New Roman"/>
                <a:cs typeface="Times New Roman"/>
              </a:rPr>
              <a:t>A.</a:t>
            </a:r>
            <a:r>
              <a:rPr sz="1700" spc="25" dirty="0">
                <a:latin typeface="Times New Roman"/>
                <a:cs typeface="Times New Roman"/>
              </a:rPr>
              <a:t> </a:t>
            </a:r>
            <a:r>
              <a:rPr sz="1700" spc="-10" dirty="0">
                <a:latin typeface="Times New Roman"/>
                <a:cs typeface="Times New Roman"/>
              </a:rPr>
              <a:t>"Forecasting</a:t>
            </a:r>
            <a:r>
              <a:rPr sz="1700" spc="-25" dirty="0">
                <a:latin typeface="Times New Roman"/>
                <a:cs typeface="Times New Roman"/>
              </a:rPr>
              <a:t> </a:t>
            </a:r>
            <a:r>
              <a:rPr sz="1700" dirty="0">
                <a:latin typeface="Times New Roman"/>
                <a:cs typeface="Times New Roman"/>
              </a:rPr>
              <a:t>seasonal</a:t>
            </a:r>
            <a:r>
              <a:rPr sz="1700" spc="-15" dirty="0">
                <a:latin typeface="Times New Roman"/>
                <a:cs typeface="Times New Roman"/>
              </a:rPr>
              <a:t> </a:t>
            </a:r>
            <a:r>
              <a:rPr sz="1700" dirty="0">
                <a:latin typeface="Times New Roman"/>
                <a:cs typeface="Times New Roman"/>
              </a:rPr>
              <a:t>outbreaks</a:t>
            </a:r>
            <a:r>
              <a:rPr sz="1700" spc="-60" dirty="0">
                <a:latin typeface="Times New Roman"/>
                <a:cs typeface="Times New Roman"/>
              </a:rPr>
              <a:t> </a:t>
            </a:r>
            <a:r>
              <a:rPr sz="1700" dirty="0">
                <a:latin typeface="Times New Roman"/>
                <a:cs typeface="Times New Roman"/>
              </a:rPr>
              <a:t>of</a:t>
            </a:r>
            <a:r>
              <a:rPr sz="1700" spc="-35" dirty="0">
                <a:latin typeface="Times New Roman"/>
                <a:cs typeface="Times New Roman"/>
              </a:rPr>
              <a:t> </a:t>
            </a:r>
            <a:r>
              <a:rPr sz="1700" dirty="0">
                <a:latin typeface="Times New Roman"/>
                <a:cs typeface="Times New Roman"/>
              </a:rPr>
              <a:t>influenza."</a:t>
            </a:r>
            <a:r>
              <a:rPr sz="1700" spc="30" dirty="0">
                <a:latin typeface="Times New Roman"/>
                <a:cs typeface="Times New Roman"/>
              </a:rPr>
              <a:t> </a:t>
            </a:r>
            <a:r>
              <a:rPr sz="1700" i="1" spc="-10" dirty="0">
                <a:latin typeface="Times New Roman"/>
                <a:cs typeface="Times New Roman"/>
              </a:rPr>
              <a:t>Proceedings</a:t>
            </a:r>
            <a:r>
              <a:rPr sz="1700" i="1" spc="15" dirty="0">
                <a:latin typeface="Times New Roman"/>
                <a:cs typeface="Times New Roman"/>
              </a:rPr>
              <a:t> </a:t>
            </a:r>
            <a:r>
              <a:rPr sz="1700" i="1" dirty="0">
                <a:latin typeface="Times New Roman"/>
                <a:cs typeface="Times New Roman"/>
              </a:rPr>
              <a:t>of</a:t>
            </a:r>
            <a:r>
              <a:rPr sz="1700" i="1" spc="-15" dirty="0">
                <a:latin typeface="Times New Roman"/>
                <a:cs typeface="Times New Roman"/>
              </a:rPr>
              <a:t> </a:t>
            </a:r>
            <a:r>
              <a:rPr sz="1700" i="1" spc="-25" dirty="0">
                <a:latin typeface="Times New Roman"/>
                <a:cs typeface="Times New Roman"/>
              </a:rPr>
              <a:t>the</a:t>
            </a:r>
            <a:endParaRPr sz="1700">
              <a:latin typeface="Times New Roman"/>
              <a:cs typeface="Times New Roman"/>
            </a:endParaRPr>
          </a:p>
          <a:p>
            <a:pPr marL="12700">
              <a:lnSpc>
                <a:spcPts val="1839"/>
              </a:lnSpc>
            </a:pPr>
            <a:r>
              <a:rPr sz="1700" i="1" dirty="0">
                <a:latin typeface="Times New Roman"/>
                <a:cs typeface="Times New Roman"/>
              </a:rPr>
              <a:t>National</a:t>
            </a:r>
            <a:r>
              <a:rPr sz="1700" i="1" spc="-30" dirty="0">
                <a:latin typeface="Times New Roman"/>
                <a:cs typeface="Times New Roman"/>
              </a:rPr>
              <a:t> </a:t>
            </a:r>
            <a:r>
              <a:rPr sz="1700" i="1" dirty="0">
                <a:latin typeface="Times New Roman"/>
                <a:cs typeface="Times New Roman"/>
              </a:rPr>
              <a:t>Academy</a:t>
            </a:r>
            <a:r>
              <a:rPr sz="1700" i="1" spc="-85" dirty="0">
                <a:latin typeface="Times New Roman"/>
                <a:cs typeface="Times New Roman"/>
              </a:rPr>
              <a:t> </a:t>
            </a:r>
            <a:r>
              <a:rPr sz="1700" i="1" dirty="0">
                <a:latin typeface="Times New Roman"/>
                <a:cs typeface="Times New Roman"/>
              </a:rPr>
              <a:t>of</a:t>
            </a:r>
            <a:r>
              <a:rPr sz="1700" i="1" spc="-30" dirty="0">
                <a:latin typeface="Times New Roman"/>
                <a:cs typeface="Times New Roman"/>
              </a:rPr>
              <a:t> </a:t>
            </a:r>
            <a:r>
              <a:rPr sz="1700" i="1" dirty="0">
                <a:latin typeface="Times New Roman"/>
                <a:cs typeface="Times New Roman"/>
              </a:rPr>
              <a:t>Sciences</a:t>
            </a:r>
            <a:r>
              <a:rPr sz="1700" i="1" spc="-35" dirty="0">
                <a:latin typeface="Times New Roman"/>
                <a:cs typeface="Times New Roman"/>
              </a:rPr>
              <a:t> </a:t>
            </a:r>
            <a:r>
              <a:rPr sz="1700" spc="-10" dirty="0">
                <a:latin typeface="Times New Roman"/>
                <a:cs typeface="Times New Roman"/>
              </a:rPr>
              <a:t>(2012).</a:t>
            </a:r>
            <a:endParaRPr sz="1700">
              <a:latin typeface="Times New Roman"/>
              <a:cs typeface="Times New Roman"/>
            </a:endParaRPr>
          </a:p>
          <a:p>
            <a:pPr marL="334645" indent="-321945">
              <a:lnSpc>
                <a:spcPts val="1839"/>
              </a:lnSpc>
              <a:buAutoNum type="arabicPeriod" startAt="15"/>
              <a:tabLst>
                <a:tab pos="334645" algn="l"/>
              </a:tabLst>
            </a:pPr>
            <a:r>
              <a:rPr sz="1700" dirty="0">
                <a:latin typeface="Times New Roman"/>
                <a:cs typeface="Times New Roman"/>
              </a:rPr>
              <a:t>Reich,</a:t>
            </a:r>
            <a:r>
              <a:rPr sz="1700" spc="-85" dirty="0">
                <a:latin typeface="Times New Roman"/>
                <a:cs typeface="Times New Roman"/>
              </a:rPr>
              <a:t> </a:t>
            </a:r>
            <a:r>
              <a:rPr sz="1700" dirty="0">
                <a:latin typeface="Times New Roman"/>
                <a:cs typeface="Times New Roman"/>
              </a:rPr>
              <a:t>N., et</a:t>
            </a:r>
            <a:r>
              <a:rPr sz="1700" spc="-40" dirty="0">
                <a:latin typeface="Times New Roman"/>
                <a:cs typeface="Times New Roman"/>
              </a:rPr>
              <a:t> </a:t>
            </a:r>
            <a:r>
              <a:rPr sz="1700" dirty="0">
                <a:latin typeface="Times New Roman"/>
                <a:cs typeface="Times New Roman"/>
              </a:rPr>
              <a:t>al.</a:t>
            </a:r>
            <a:r>
              <a:rPr sz="1700" spc="-65" dirty="0">
                <a:latin typeface="Times New Roman"/>
                <a:cs typeface="Times New Roman"/>
              </a:rPr>
              <a:t> </a:t>
            </a:r>
            <a:r>
              <a:rPr sz="1700" dirty="0">
                <a:latin typeface="Times New Roman"/>
                <a:cs typeface="Times New Roman"/>
              </a:rPr>
              <a:t>"A</a:t>
            </a:r>
            <a:r>
              <a:rPr sz="1700" spc="-170" dirty="0">
                <a:latin typeface="Times New Roman"/>
                <a:cs typeface="Times New Roman"/>
              </a:rPr>
              <a:t> </a:t>
            </a:r>
            <a:r>
              <a:rPr sz="1700" dirty="0">
                <a:latin typeface="Times New Roman"/>
                <a:cs typeface="Times New Roman"/>
              </a:rPr>
              <a:t>collaborative</a:t>
            </a:r>
            <a:r>
              <a:rPr sz="1700" spc="-25" dirty="0">
                <a:latin typeface="Times New Roman"/>
                <a:cs typeface="Times New Roman"/>
              </a:rPr>
              <a:t> </a:t>
            </a:r>
            <a:r>
              <a:rPr sz="1700" dirty="0">
                <a:latin typeface="Times New Roman"/>
                <a:cs typeface="Times New Roman"/>
              </a:rPr>
              <a:t>multiyear,</a:t>
            </a:r>
            <a:r>
              <a:rPr sz="1700" spc="10" dirty="0">
                <a:latin typeface="Times New Roman"/>
                <a:cs typeface="Times New Roman"/>
              </a:rPr>
              <a:t> </a:t>
            </a:r>
            <a:r>
              <a:rPr sz="1700" dirty="0">
                <a:latin typeface="Times New Roman"/>
                <a:cs typeface="Times New Roman"/>
              </a:rPr>
              <a:t>multimodel</a:t>
            </a:r>
            <a:r>
              <a:rPr sz="1700" spc="-20" dirty="0">
                <a:latin typeface="Times New Roman"/>
                <a:cs typeface="Times New Roman"/>
              </a:rPr>
              <a:t> </a:t>
            </a:r>
            <a:r>
              <a:rPr sz="1700" dirty="0">
                <a:latin typeface="Times New Roman"/>
                <a:cs typeface="Times New Roman"/>
              </a:rPr>
              <a:t>assessment</a:t>
            </a:r>
            <a:r>
              <a:rPr sz="1700" spc="-40" dirty="0">
                <a:latin typeface="Times New Roman"/>
                <a:cs typeface="Times New Roman"/>
              </a:rPr>
              <a:t> </a:t>
            </a:r>
            <a:r>
              <a:rPr sz="1700" dirty="0">
                <a:latin typeface="Times New Roman"/>
                <a:cs typeface="Times New Roman"/>
              </a:rPr>
              <a:t>of</a:t>
            </a:r>
            <a:r>
              <a:rPr sz="1700" spc="-60" dirty="0">
                <a:latin typeface="Times New Roman"/>
                <a:cs typeface="Times New Roman"/>
              </a:rPr>
              <a:t> </a:t>
            </a:r>
            <a:r>
              <a:rPr sz="1700" dirty="0">
                <a:latin typeface="Times New Roman"/>
                <a:cs typeface="Times New Roman"/>
              </a:rPr>
              <a:t>seasonal</a:t>
            </a:r>
            <a:r>
              <a:rPr sz="1700" spc="-40" dirty="0">
                <a:latin typeface="Times New Roman"/>
                <a:cs typeface="Times New Roman"/>
              </a:rPr>
              <a:t> </a:t>
            </a:r>
            <a:r>
              <a:rPr sz="1700" spc="-10" dirty="0">
                <a:latin typeface="Times New Roman"/>
                <a:cs typeface="Times New Roman"/>
              </a:rPr>
              <a:t>influenza</a:t>
            </a:r>
            <a:endParaRPr sz="1700">
              <a:latin typeface="Times New Roman"/>
              <a:cs typeface="Times New Roman"/>
            </a:endParaRPr>
          </a:p>
          <a:p>
            <a:pPr marL="12700">
              <a:lnSpc>
                <a:spcPts val="1839"/>
              </a:lnSpc>
            </a:pPr>
            <a:r>
              <a:rPr sz="1700" dirty="0">
                <a:latin typeface="Times New Roman"/>
                <a:cs typeface="Times New Roman"/>
              </a:rPr>
              <a:t>forecasting</a:t>
            </a:r>
            <a:r>
              <a:rPr sz="1700" spc="-45" dirty="0">
                <a:latin typeface="Times New Roman"/>
                <a:cs typeface="Times New Roman"/>
              </a:rPr>
              <a:t> </a:t>
            </a:r>
            <a:r>
              <a:rPr sz="1700" dirty="0">
                <a:latin typeface="Times New Roman"/>
                <a:cs typeface="Times New Roman"/>
              </a:rPr>
              <a:t>in</a:t>
            </a:r>
            <a:r>
              <a:rPr sz="1700" spc="-35" dirty="0">
                <a:latin typeface="Times New Roman"/>
                <a:cs typeface="Times New Roman"/>
              </a:rPr>
              <a:t> </a:t>
            </a:r>
            <a:r>
              <a:rPr sz="1700" dirty="0">
                <a:latin typeface="Times New Roman"/>
                <a:cs typeface="Times New Roman"/>
              </a:rPr>
              <a:t>the</a:t>
            </a:r>
            <a:r>
              <a:rPr sz="1700" spc="-15" dirty="0">
                <a:latin typeface="Times New Roman"/>
                <a:cs typeface="Times New Roman"/>
              </a:rPr>
              <a:t> </a:t>
            </a:r>
            <a:r>
              <a:rPr sz="1700" dirty="0">
                <a:latin typeface="Times New Roman"/>
                <a:cs typeface="Times New Roman"/>
              </a:rPr>
              <a:t>United</a:t>
            </a:r>
            <a:r>
              <a:rPr sz="1700" spc="-35" dirty="0">
                <a:latin typeface="Times New Roman"/>
                <a:cs typeface="Times New Roman"/>
              </a:rPr>
              <a:t> </a:t>
            </a:r>
            <a:r>
              <a:rPr sz="1700" dirty="0">
                <a:latin typeface="Times New Roman"/>
                <a:cs typeface="Times New Roman"/>
              </a:rPr>
              <a:t>States."</a:t>
            </a:r>
            <a:r>
              <a:rPr sz="1700" spc="15" dirty="0">
                <a:latin typeface="Times New Roman"/>
                <a:cs typeface="Times New Roman"/>
              </a:rPr>
              <a:t> </a:t>
            </a:r>
            <a:r>
              <a:rPr sz="1700" i="1" spc="-10" dirty="0">
                <a:latin typeface="Times New Roman"/>
                <a:cs typeface="Times New Roman"/>
              </a:rPr>
              <a:t>Proceedings</a:t>
            </a:r>
            <a:r>
              <a:rPr sz="1700" i="1" spc="5" dirty="0">
                <a:latin typeface="Times New Roman"/>
                <a:cs typeface="Times New Roman"/>
              </a:rPr>
              <a:t> </a:t>
            </a:r>
            <a:r>
              <a:rPr sz="1700" i="1" dirty="0">
                <a:latin typeface="Times New Roman"/>
                <a:cs typeface="Times New Roman"/>
              </a:rPr>
              <a:t>of</a:t>
            </a:r>
            <a:r>
              <a:rPr sz="1700" i="1" spc="-25" dirty="0">
                <a:latin typeface="Times New Roman"/>
                <a:cs typeface="Times New Roman"/>
              </a:rPr>
              <a:t> </a:t>
            </a:r>
            <a:r>
              <a:rPr sz="1700" i="1" dirty="0">
                <a:latin typeface="Times New Roman"/>
                <a:cs typeface="Times New Roman"/>
              </a:rPr>
              <a:t>the</a:t>
            </a:r>
            <a:r>
              <a:rPr sz="1700" i="1" spc="-15" dirty="0">
                <a:latin typeface="Times New Roman"/>
                <a:cs typeface="Times New Roman"/>
              </a:rPr>
              <a:t> </a:t>
            </a:r>
            <a:r>
              <a:rPr sz="1700" i="1" spc="-10" dirty="0">
                <a:latin typeface="Times New Roman"/>
                <a:cs typeface="Times New Roman"/>
              </a:rPr>
              <a:t>National</a:t>
            </a:r>
            <a:r>
              <a:rPr sz="1700" i="1" spc="-95" dirty="0">
                <a:latin typeface="Times New Roman"/>
                <a:cs typeface="Times New Roman"/>
              </a:rPr>
              <a:t> </a:t>
            </a:r>
            <a:r>
              <a:rPr sz="1700" i="1" dirty="0">
                <a:latin typeface="Times New Roman"/>
                <a:cs typeface="Times New Roman"/>
              </a:rPr>
              <a:t>Academy</a:t>
            </a:r>
            <a:r>
              <a:rPr sz="1700" i="1" spc="-15" dirty="0">
                <a:latin typeface="Times New Roman"/>
                <a:cs typeface="Times New Roman"/>
              </a:rPr>
              <a:t> </a:t>
            </a:r>
            <a:r>
              <a:rPr sz="1700" i="1" dirty="0">
                <a:latin typeface="Times New Roman"/>
                <a:cs typeface="Times New Roman"/>
              </a:rPr>
              <a:t>of</a:t>
            </a:r>
            <a:r>
              <a:rPr sz="1700" i="1" spc="-25" dirty="0">
                <a:latin typeface="Times New Roman"/>
                <a:cs typeface="Times New Roman"/>
              </a:rPr>
              <a:t> </a:t>
            </a:r>
            <a:r>
              <a:rPr sz="1700" i="1" dirty="0">
                <a:latin typeface="Times New Roman"/>
                <a:cs typeface="Times New Roman"/>
              </a:rPr>
              <a:t>Sciences</a:t>
            </a:r>
            <a:r>
              <a:rPr sz="1700" i="1" spc="25" dirty="0">
                <a:latin typeface="Times New Roman"/>
                <a:cs typeface="Times New Roman"/>
              </a:rPr>
              <a:t> </a:t>
            </a:r>
            <a:r>
              <a:rPr sz="1700" spc="-10" dirty="0">
                <a:latin typeface="Times New Roman"/>
                <a:cs typeface="Times New Roman"/>
              </a:rPr>
              <a:t>(2019).</a:t>
            </a:r>
            <a:endParaRPr sz="1700">
              <a:latin typeface="Times New Roman"/>
              <a:cs typeface="Times New Roman"/>
            </a:endParaRPr>
          </a:p>
          <a:p>
            <a:pPr marL="331470" indent="-318770">
              <a:lnSpc>
                <a:spcPts val="1839"/>
              </a:lnSpc>
              <a:buAutoNum type="arabicPeriod" startAt="16"/>
              <a:tabLst>
                <a:tab pos="331470" algn="l"/>
              </a:tabLst>
            </a:pPr>
            <a:r>
              <a:rPr sz="1700" spc="-20" dirty="0">
                <a:latin typeface="Times New Roman"/>
                <a:cs typeface="Times New Roman"/>
              </a:rPr>
              <a:t>Viboud,</a:t>
            </a:r>
            <a:r>
              <a:rPr sz="1700" spc="-50" dirty="0">
                <a:latin typeface="Times New Roman"/>
                <a:cs typeface="Times New Roman"/>
              </a:rPr>
              <a:t> </a:t>
            </a:r>
            <a:r>
              <a:rPr sz="1700" dirty="0">
                <a:latin typeface="Times New Roman"/>
                <a:cs typeface="Times New Roman"/>
              </a:rPr>
              <a:t>C.,</a:t>
            </a:r>
            <a:r>
              <a:rPr sz="1700" spc="25" dirty="0">
                <a:latin typeface="Times New Roman"/>
                <a:cs typeface="Times New Roman"/>
              </a:rPr>
              <a:t> </a:t>
            </a:r>
            <a:r>
              <a:rPr sz="1700" dirty="0">
                <a:latin typeface="Times New Roman"/>
                <a:cs typeface="Times New Roman"/>
              </a:rPr>
              <a:t>et</a:t>
            </a:r>
            <a:r>
              <a:rPr sz="1700" spc="-25" dirty="0">
                <a:latin typeface="Times New Roman"/>
                <a:cs typeface="Times New Roman"/>
              </a:rPr>
              <a:t> </a:t>
            </a:r>
            <a:r>
              <a:rPr sz="1700" dirty="0">
                <a:latin typeface="Times New Roman"/>
                <a:cs typeface="Times New Roman"/>
              </a:rPr>
              <a:t>al.</a:t>
            </a:r>
            <a:r>
              <a:rPr sz="1700" spc="-45" dirty="0">
                <a:latin typeface="Times New Roman"/>
                <a:cs typeface="Times New Roman"/>
              </a:rPr>
              <a:t> </a:t>
            </a:r>
            <a:r>
              <a:rPr sz="1700" dirty="0">
                <a:latin typeface="Times New Roman"/>
                <a:cs typeface="Times New Roman"/>
              </a:rPr>
              <a:t>"The</a:t>
            </a:r>
            <a:r>
              <a:rPr sz="1700" spc="-80" dirty="0">
                <a:latin typeface="Times New Roman"/>
                <a:cs typeface="Times New Roman"/>
              </a:rPr>
              <a:t> </a:t>
            </a:r>
            <a:r>
              <a:rPr sz="1700" dirty="0">
                <a:latin typeface="Times New Roman"/>
                <a:cs typeface="Times New Roman"/>
              </a:rPr>
              <a:t>RAPIDD</a:t>
            </a:r>
            <a:r>
              <a:rPr sz="1700" spc="-35" dirty="0">
                <a:latin typeface="Times New Roman"/>
                <a:cs typeface="Times New Roman"/>
              </a:rPr>
              <a:t> </a:t>
            </a:r>
            <a:r>
              <a:rPr sz="1700" dirty="0">
                <a:latin typeface="Times New Roman"/>
                <a:cs typeface="Times New Roman"/>
              </a:rPr>
              <a:t>Ebola</a:t>
            </a:r>
            <a:r>
              <a:rPr sz="1700" spc="-5" dirty="0">
                <a:latin typeface="Times New Roman"/>
                <a:cs typeface="Times New Roman"/>
              </a:rPr>
              <a:t> </a:t>
            </a:r>
            <a:r>
              <a:rPr sz="1700" dirty="0">
                <a:latin typeface="Times New Roman"/>
                <a:cs typeface="Times New Roman"/>
              </a:rPr>
              <a:t>forecasting</a:t>
            </a:r>
            <a:r>
              <a:rPr sz="1700" spc="-35" dirty="0">
                <a:latin typeface="Times New Roman"/>
                <a:cs typeface="Times New Roman"/>
              </a:rPr>
              <a:t> </a:t>
            </a:r>
            <a:r>
              <a:rPr sz="1700" dirty="0">
                <a:latin typeface="Times New Roman"/>
                <a:cs typeface="Times New Roman"/>
              </a:rPr>
              <a:t>challenge:</a:t>
            </a:r>
            <a:r>
              <a:rPr sz="1700" spc="-20" dirty="0">
                <a:latin typeface="Times New Roman"/>
                <a:cs typeface="Times New Roman"/>
              </a:rPr>
              <a:t> </a:t>
            </a:r>
            <a:r>
              <a:rPr sz="1700" spc="-10" dirty="0">
                <a:latin typeface="Times New Roman"/>
                <a:cs typeface="Times New Roman"/>
              </a:rPr>
              <a:t>Synthesis</a:t>
            </a:r>
            <a:r>
              <a:rPr sz="1700" spc="-60" dirty="0">
                <a:latin typeface="Times New Roman"/>
                <a:cs typeface="Times New Roman"/>
              </a:rPr>
              <a:t> </a:t>
            </a:r>
            <a:r>
              <a:rPr sz="1700" dirty="0">
                <a:latin typeface="Times New Roman"/>
                <a:cs typeface="Times New Roman"/>
              </a:rPr>
              <a:t>and</a:t>
            </a:r>
            <a:r>
              <a:rPr sz="1700" spc="-30" dirty="0">
                <a:latin typeface="Times New Roman"/>
                <a:cs typeface="Times New Roman"/>
              </a:rPr>
              <a:t> </a:t>
            </a:r>
            <a:r>
              <a:rPr sz="1700" dirty="0">
                <a:latin typeface="Times New Roman"/>
                <a:cs typeface="Times New Roman"/>
              </a:rPr>
              <a:t>lessons</a:t>
            </a:r>
            <a:r>
              <a:rPr sz="1700" spc="10" dirty="0">
                <a:latin typeface="Times New Roman"/>
                <a:cs typeface="Times New Roman"/>
              </a:rPr>
              <a:t> </a:t>
            </a:r>
            <a:r>
              <a:rPr sz="1700" spc="-10" dirty="0">
                <a:latin typeface="Times New Roman"/>
                <a:cs typeface="Times New Roman"/>
              </a:rPr>
              <a:t>learnt."</a:t>
            </a:r>
            <a:endParaRPr sz="1700">
              <a:latin typeface="Times New Roman"/>
              <a:cs typeface="Times New Roman"/>
            </a:endParaRPr>
          </a:p>
          <a:p>
            <a:pPr marL="12700">
              <a:lnSpc>
                <a:spcPts val="1839"/>
              </a:lnSpc>
            </a:pPr>
            <a:r>
              <a:rPr sz="1700" i="1" dirty="0">
                <a:latin typeface="Times New Roman"/>
                <a:cs typeface="Times New Roman"/>
              </a:rPr>
              <a:t>Epidemics</a:t>
            </a:r>
            <a:r>
              <a:rPr sz="1700" i="1" spc="-50" dirty="0">
                <a:latin typeface="Times New Roman"/>
                <a:cs typeface="Times New Roman"/>
              </a:rPr>
              <a:t> </a:t>
            </a:r>
            <a:r>
              <a:rPr sz="1700" spc="-10" dirty="0">
                <a:latin typeface="Times New Roman"/>
                <a:cs typeface="Times New Roman"/>
              </a:rPr>
              <a:t>(2018).</a:t>
            </a:r>
            <a:endParaRPr sz="1700">
              <a:latin typeface="Times New Roman"/>
              <a:cs typeface="Times New Roman"/>
            </a:endParaRPr>
          </a:p>
          <a:p>
            <a:pPr marL="334645" indent="-321945">
              <a:lnSpc>
                <a:spcPts val="1839"/>
              </a:lnSpc>
              <a:buAutoNum type="arabicPeriod" startAt="17"/>
              <a:tabLst>
                <a:tab pos="334645" algn="l"/>
              </a:tabLst>
            </a:pPr>
            <a:r>
              <a:rPr sz="1700" dirty="0">
                <a:latin typeface="Times New Roman"/>
                <a:cs typeface="Times New Roman"/>
              </a:rPr>
              <a:t>Funk,</a:t>
            </a:r>
            <a:r>
              <a:rPr sz="1700" spc="-40" dirty="0">
                <a:latin typeface="Times New Roman"/>
                <a:cs typeface="Times New Roman"/>
              </a:rPr>
              <a:t> </a:t>
            </a:r>
            <a:r>
              <a:rPr sz="1700" dirty="0">
                <a:latin typeface="Times New Roman"/>
                <a:cs typeface="Times New Roman"/>
              </a:rPr>
              <a:t>S.,</a:t>
            </a:r>
            <a:r>
              <a:rPr sz="1700" spc="35" dirty="0">
                <a:latin typeface="Times New Roman"/>
                <a:cs typeface="Times New Roman"/>
              </a:rPr>
              <a:t> </a:t>
            </a:r>
            <a:r>
              <a:rPr sz="1700" dirty="0">
                <a:latin typeface="Times New Roman"/>
                <a:cs typeface="Times New Roman"/>
              </a:rPr>
              <a:t>et</a:t>
            </a:r>
            <a:r>
              <a:rPr sz="1700" spc="-10" dirty="0">
                <a:latin typeface="Times New Roman"/>
                <a:cs typeface="Times New Roman"/>
              </a:rPr>
              <a:t> </a:t>
            </a:r>
            <a:r>
              <a:rPr sz="1700" dirty="0">
                <a:latin typeface="Times New Roman"/>
                <a:cs typeface="Times New Roman"/>
              </a:rPr>
              <a:t>al.</a:t>
            </a:r>
            <a:r>
              <a:rPr sz="1700" spc="-35" dirty="0">
                <a:latin typeface="Times New Roman"/>
                <a:cs typeface="Times New Roman"/>
              </a:rPr>
              <a:t> </a:t>
            </a:r>
            <a:r>
              <a:rPr sz="1700" dirty="0">
                <a:latin typeface="Times New Roman"/>
                <a:cs typeface="Times New Roman"/>
              </a:rPr>
              <a:t>"Assessing</a:t>
            </a:r>
            <a:r>
              <a:rPr sz="1700" spc="-20" dirty="0">
                <a:latin typeface="Times New Roman"/>
                <a:cs typeface="Times New Roman"/>
              </a:rPr>
              <a:t> </a:t>
            </a:r>
            <a:r>
              <a:rPr sz="1700" dirty="0">
                <a:latin typeface="Times New Roman"/>
                <a:cs typeface="Times New Roman"/>
              </a:rPr>
              <a:t>the</a:t>
            </a:r>
            <a:r>
              <a:rPr sz="1700" spc="-75" dirty="0">
                <a:latin typeface="Times New Roman"/>
                <a:cs typeface="Times New Roman"/>
              </a:rPr>
              <a:t> </a:t>
            </a:r>
            <a:r>
              <a:rPr sz="1700" dirty="0">
                <a:latin typeface="Times New Roman"/>
                <a:cs typeface="Times New Roman"/>
              </a:rPr>
              <a:t>performance</a:t>
            </a:r>
            <a:r>
              <a:rPr sz="1700" spc="-70" dirty="0">
                <a:latin typeface="Times New Roman"/>
                <a:cs typeface="Times New Roman"/>
              </a:rPr>
              <a:t> </a:t>
            </a:r>
            <a:r>
              <a:rPr sz="1700" dirty="0">
                <a:latin typeface="Times New Roman"/>
                <a:cs typeface="Times New Roman"/>
              </a:rPr>
              <a:t>of</a:t>
            </a:r>
            <a:r>
              <a:rPr sz="1700" spc="-30" dirty="0">
                <a:latin typeface="Times New Roman"/>
                <a:cs typeface="Times New Roman"/>
              </a:rPr>
              <a:t> </a:t>
            </a:r>
            <a:r>
              <a:rPr sz="1700" dirty="0">
                <a:latin typeface="Times New Roman"/>
                <a:cs typeface="Times New Roman"/>
              </a:rPr>
              <a:t>real-time</a:t>
            </a:r>
            <a:r>
              <a:rPr sz="1700" spc="5" dirty="0">
                <a:latin typeface="Times New Roman"/>
                <a:cs typeface="Times New Roman"/>
              </a:rPr>
              <a:t> </a:t>
            </a:r>
            <a:r>
              <a:rPr sz="1700" dirty="0">
                <a:latin typeface="Times New Roman"/>
                <a:cs typeface="Times New Roman"/>
              </a:rPr>
              <a:t>epidemic</a:t>
            </a:r>
            <a:r>
              <a:rPr sz="1700" spc="5" dirty="0">
                <a:latin typeface="Times New Roman"/>
                <a:cs typeface="Times New Roman"/>
              </a:rPr>
              <a:t> </a:t>
            </a:r>
            <a:r>
              <a:rPr sz="1700" spc="-10" dirty="0">
                <a:latin typeface="Times New Roman"/>
                <a:cs typeface="Times New Roman"/>
              </a:rPr>
              <a:t>forecasts:</a:t>
            </a:r>
            <a:r>
              <a:rPr sz="1700" spc="-80" dirty="0">
                <a:latin typeface="Times New Roman"/>
                <a:cs typeface="Times New Roman"/>
              </a:rPr>
              <a:t> </a:t>
            </a:r>
            <a:r>
              <a:rPr sz="1700" dirty="0">
                <a:latin typeface="Times New Roman"/>
                <a:cs typeface="Times New Roman"/>
              </a:rPr>
              <a:t>A</a:t>
            </a:r>
            <a:r>
              <a:rPr sz="1700" spc="-175" dirty="0">
                <a:latin typeface="Times New Roman"/>
                <a:cs typeface="Times New Roman"/>
              </a:rPr>
              <a:t> </a:t>
            </a:r>
            <a:r>
              <a:rPr sz="1700" dirty="0">
                <a:latin typeface="Times New Roman"/>
                <a:cs typeface="Times New Roman"/>
              </a:rPr>
              <a:t>case</a:t>
            </a:r>
            <a:r>
              <a:rPr sz="1700" spc="5" dirty="0">
                <a:latin typeface="Times New Roman"/>
                <a:cs typeface="Times New Roman"/>
              </a:rPr>
              <a:t> </a:t>
            </a:r>
            <a:r>
              <a:rPr sz="1700" dirty="0">
                <a:latin typeface="Times New Roman"/>
                <a:cs typeface="Times New Roman"/>
              </a:rPr>
              <a:t>study</a:t>
            </a:r>
            <a:r>
              <a:rPr sz="1700" spc="-25" dirty="0">
                <a:latin typeface="Times New Roman"/>
                <a:cs typeface="Times New Roman"/>
              </a:rPr>
              <a:t> </a:t>
            </a:r>
            <a:r>
              <a:rPr sz="1700" dirty="0">
                <a:latin typeface="Times New Roman"/>
                <a:cs typeface="Times New Roman"/>
              </a:rPr>
              <a:t>of</a:t>
            </a:r>
            <a:r>
              <a:rPr sz="1700" spc="-30" dirty="0">
                <a:latin typeface="Times New Roman"/>
                <a:cs typeface="Times New Roman"/>
              </a:rPr>
              <a:t> </a:t>
            </a:r>
            <a:r>
              <a:rPr sz="1700" spc="-25" dirty="0">
                <a:latin typeface="Times New Roman"/>
                <a:cs typeface="Times New Roman"/>
              </a:rPr>
              <a:t>the</a:t>
            </a:r>
            <a:endParaRPr sz="1700">
              <a:latin typeface="Times New Roman"/>
              <a:cs typeface="Times New Roman"/>
            </a:endParaRPr>
          </a:p>
          <a:p>
            <a:pPr marL="12700">
              <a:lnSpc>
                <a:spcPts val="1839"/>
              </a:lnSpc>
            </a:pPr>
            <a:r>
              <a:rPr sz="1700" dirty="0">
                <a:latin typeface="Times New Roman"/>
                <a:cs typeface="Times New Roman"/>
              </a:rPr>
              <a:t>2013–2016</a:t>
            </a:r>
            <a:r>
              <a:rPr sz="1700" spc="-70" dirty="0">
                <a:latin typeface="Times New Roman"/>
                <a:cs typeface="Times New Roman"/>
              </a:rPr>
              <a:t> </a:t>
            </a:r>
            <a:r>
              <a:rPr sz="1700" spc="-55" dirty="0">
                <a:latin typeface="Times New Roman"/>
                <a:cs typeface="Times New Roman"/>
              </a:rPr>
              <a:t>West</a:t>
            </a:r>
            <a:r>
              <a:rPr sz="1700" spc="-80" dirty="0">
                <a:latin typeface="Times New Roman"/>
                <a:cs typeface="Times New Roman"/>
              </a:rPr>
              <a:t> </a:t>
            </a:r>
            <a:r>
              <a:rPr sz="1700" dirty="0">
                <a:latin typeface="Times New Roman"/>
                <a:cs typeface="Times New Roman"/>
              </a:rPr>
              <a:t>African</a:t>
            </a:r>
            <a:r>
              <a:rPr sz="1700" spc="-45" dirty="0">
                <a:latin typeface="Times New Roman"/>
                <a:cs typeface="Times New Roman"/>
              </a:rPr>
              <a:t> </a:t>
            </a:r>
            <a:r>
              <a:rPr sz="1700" dirty="0">
                <a:latin typeface="Times New Roman"/>
                <a:cs typeface="Times New Roman"/>
              </a:rPr>
              <a:t>Ebola</a:t>
            </a:r>
            <a:r>
              <a:rPr sz="1700" spc="-25" dirty="0">
                <a:latin typeface="Times New Roman"/>
                <a:cs typeface="Times New Roman"/>
              </a:rPr>
              <a:t> </a:t>
            </a:r>
            <a:r>
              <a:rPr sz="1700" dirty="0">
                <a:latin typeface="Times New Roman"/>
                <a:cs typeface="Times New Roman"/>
              </a:rPr>
              <a:t>outbreak."</a:t>
            </a:r>
            <a:r>
              <a:rPr sz="1700" spc="-25" dirty="0">
                <a:latin typeface="Times New Roman"/>
                <a:cs typeface="Times New Roman"/>
              </a:rPr>
              <a:t> </a:t>
            </a:r>
            <a:r>
              <a:rPr sz="1700" i="1" dirty="0">
                <a:latin typeface="Times New Roman"/>
                <a:cs typeface="Times New Roman"/>
              </a:rPr>
              <a:t>PLOS</a:t>
            </a:r>
            <a:r>
              <a:rPr sz="1700" i="1" spc="-45" dirty="0">
                <a:latin typeface="Times New Roman"/>
                <a:cs typeface="Times New Roman"/>
              </a:rPr>
              <a:t> </a:t>
            </a:r>
            <a:r>
              <a:rPr sz="1700" i="1" dirty="0">
                <a:latin typeface="Times New Roman"/>
                <a:cs typeface="Times New Roman"/>
              </a:rPr>
              <a:t>Computational</a:t>
            </a:r>
            <a:r>
              <a:rPr sz="1700" i="1" spc="-40" dirty="0">
                <a:latin typeface="Times New Roman"/>
                <a:cs typeface="Times New Roman"/>
              </a:rPr>
              <a:t> </a:t>
            </a:r>
            <a:r>
              <a:rPr sz="1700" i="1" dirty="0">
                <a:latin typeface="Times New Roman"/>
                <a:cs typeface="Times New Roman"/>
              </a:rPr>
              <a:t>Biology</a:t>
            </a:r>
            <a:r>
              <a:rPr sz="1700" i="1" spc="-5" dirty="0">
                <a:latin typeface="Times New Roman"/>
                <a:cs typeface="Times New Roman"/>
              </a:rPr>
              <a:t> </a:t>
            </a:r>
            <a:r>
              <a:rPr sz="1700" spc="-10" dirty="0">
                <a:latin typeface="Times New Roman"/>
                <a:cs typeface="Times New Roman"/>
              </a:rPr>
              <a:t>(2019).</a:t>
            </a:r>
            <a:endParaRPr sz="1700">
              <a:latin typeface="Times New Roman"/>
              <a:cs typeface="Times New Roman"/>
            </a:endParaRPr>
          </a:p>
          <a:p>
            <a:pPr marL="334645" indent="-321945">
              <a:lnSpc>
                <a:spcPts val="1839"/>
              </a:lnSpc>
              <a:buAutoNum type="arabicPeriod" startAt="18"/>
              <a:tabLst>
                <a:tab pos="334645" algn="l"/>
              </a:tabLst>
            </a:pPr>
            <a:r>
              <a:rPr sz="1700" dirty="0">
                <a:latin typeface="Times New Roman"/>
                <a:cs typeface="Times New Roman"/>
              </a:rPr>
              <a:t>Rivers,</a:t>
            </a:r>
            <a:r>
              <a:rPr sz="1700" spc="30" dirty="0">
                <a:latin typeface="Times New Roman"/>
                <a:cs typeface="Times New Roman"/>
              </a:rPr>
              <a:t> </a:t>
            </a:r>
            <a:r>
              <a:rPr sz="1700" dirty="0">
                <a:latin typeface="Times New Roman"/>
                <a:cs typeface="Times New Roman"/>
              </a:rPr>
              <a:t>C.,</a:t>
            </a:r>
            <a:r>
              <a:rPr sz="1700" spc="25" dirty="0">
                <a:latin typeface="Times New Roman"/>
                <a:cs typeface="Times New Roman"/>
              </a:rPr>
              <a:t> </a:t>
            </a:r>
            <a:r>
              <a:rPr sz="1700" dirty="0">
                <a:latin typeface="Times New Roman"/>
                <a:cs typeface="Times New Roman"/>
              </a:rPr>
              <a:t>et</a:t>
            </a:r>
            <a:r>
              <a:rPr sz="1700" spc="-20" dirty="0">
                <a:latin typeface="Times New Roman"/>
                <a:cs typeface="Times New Roman"/>
              </a:rPr>
              <a:t> </a:t>
            </a:r>
            <a:r>
              <a:rPr sz="1700" dirty="0">
                <a:latin typeface="Times New Roman"/>
                <a:cs typeface="Times New Roman"/>
              </a:rPr>
              <a:t>al.</a:t>
            </a:r>
            <a:r>
              <a:rPr sz="1700" spc="-45" dirty="0">
                <a:latin typeface="Times New Roman"/>
                <a:cs typeface="Times New Roman"/>
              </a:rPr>
              <a:t> </a:t>
            </a:r>
            <a:r>
              <a:rPr sz="1700" dirty="0">
                <a:latin typeface="Times New Roman"/>
                <a:cs typeface="Times New Roman"/>
              </a:rPr>
              <a:t>"Modeling</a:t>
            </a:r>
            <a:r>
              <a:rPr sz="1700" spc="-25" dirty="0">
                <a:latin typeface="Times New Roman"/>
                <a:cs typeface="Times New Roman"/>
              </a:rPr>
              <a:t> </a:t>
            </a:r>
            <a:r>
              <a:rPr sz="1700" dirty="0">
                <a:latin typeface="Times New Roman"/>
                <a:cs typeface="Times New Roman"/>
              </a:rPr>
              <a:t>the</a:t>
            </a:r>
            <a:r>
              <a:rPr sz="1700" spc="-80" dirty="0">
                <a:latin typeface="Times New Roman"/>
                <a:cs typeface="Times New Roman"/>
              </a:rPr>
              <a:t> </a:t>
            </a:r>
            <a:r>
              <a:rPr sz="1700" dirty="0">
                <a:latin typeface="Times New Roman"/>
                <a:cs typeface="Times New Roman"/>
              </a:rPr>
              <a:t>impact</a:t>
            </a:r>
            <a:r>
              <a:rPr sz="1700" spc="-20" dirty="0">
                <a:latin typeface="Times New Roman"/>
                <a:cs typeface="Times New Roman"/>
              </a:rPr>
              <a:t> </a:t>
            </a:r>
            <a:r>
              <a:rPr sz="1700" dirty="0">
                <a:latin typeface="Times New Roman"/>
                <a:cs typeface="Times New Roman"/>
              </a:rPr>
              <a:t>of</a:t>
            </a:r>
            <a:r>
              <a:rPr sz="1700" spc="-35" dirty="0">
                <a:latin typeface="Times New Roman"/>
                <a:cs typeface="Times New Roman"/>
              </a:rPr>
              <a:t> </a:t>
            </a:r>
            <a:r>
              <a:rPr sz="1700" dirty="0">
                <a:latin typeface="Times New Roman"/>
                <a:cs typeface="Times New Roman"/>
              </a:rPr>
              <a:t>interventions</a:t>
            </a:r>
            <a:r>
              <a:rPr sz="1700" spc="-60" dirty="0">
                <a:latin typeface="Times New Roman"/>
                <a:cs typeface="Times New Roman"/>
              </a:rPr>
              <a:t> </a:t>
            </a:r>
            <a:r>
              <a:rPr sz="1700" dirty="0">
                <a:latin typeface="Times New Roman"/>
                <a:cs typeface="Times New Roman"/>
              </a:rPr>
              <a:t>on</a:t>
            </a:r>
            <a:r>
              <a:rPr sz="1700" spc="-30" dirty="0">
                <a:latin typeface="Times New Roman"/>
                <a:cs typeface="Times New Roman"/>
              </a:rPr>
              <a:t> </a:t>
            </a:r>
            <a:r>
              <a:rPr sz="1700" dirty="0">
                <a:latin typeface="Times New Roman"/>
                <a:cs typeface="Times New Roman"/>
              </a:rPr>
              <a:t>an</a:t>
            </a:r>
            <a:r>
              <a:rPr sz="1700" spc="-25" dirty="0">
                <a:latin typeface="Times New Roman"/>
                <a:cs typeface="Times New Roman"/>
              </a:rPr>
              <a:t> </a:t>
            </a:r>
            <a:r>
              <a:rPr sz="1700" dirty="0">
                <a:latin typeface="Times New Roman"/>
                <a:cs typeface="Times New Roman"/>
              </a:rPr>
              <a:t>epidemic</a:t>
            </a:r>
            <a:r>
              <a:rPr sz="1700" spc="-80" dirty="0">
                <a:latin typeface="Times New Roman"/>
                <a:cs typeface="Times New Roman"/>
              </a:rPr>
              <a:t> </a:t>
            </a:r>
            <a:r>
              <a:rPr sz="1700" dirty="0">
                <a:latin typeface="Times New Roman"/>
                <a:cs typeface="Times New Roman"/>
              </a:rPr>
              <a:t>outbreak</a:t>
            </a:r>
            <a:r>
              <a:rPr sz="1700" spc="-30" dirty="0">
                <a:latin typeface="Times New Roman"/>
                <a:cs typeface="Times New Roman"/>
              </a:rPr>
              <a:t> </a:t>
            </a:r>
            <a:r>
              <a:rPr sz="1700" dirty="0">
                <a:latin typeface="Times New Roman"/>
                <a:cs typeface="Times New Roman"/>
              </a:rPr>
              <a:t>in</a:t>
            </a:r>
            <a:r>
              <a:rPr sz="1700" spc="-25" dirty="0">
                <a:latin typeface="Times New Roman"/>
                <a:cs typeface="Times New Roman"/>
              </a:rPr>
              <a:t> </a:t>
            </a:r>
            <a:r>
              <a:rPr sz="1700" dirty="0">
                <a:latin typeface="Times New Roman"/>
                <a:cs typeface="Times New Roman"/>
              </a:rPr>
              <a:t>real</a:t>
            </a:r>
            <a:r>
              <a:rPr sz="1700" spc="-20" dirty="0">
                <a:latin typeface="Times New Roman"/>
                <a:cs typeface="Times New Roman"/>
              </a:rPr>
              <a:t> </a:t>
            </a:r>
            <a:r>
              <a:rPr sz="1700" spc="-10" dirty="0">
                <a:latin typeface="Times New Roman"/>
                <a:cs typeface="Times New Roman"/>
              </a:rPr>
              <a:t>time:</a:t>
            </a:r>
            <a:endParaRPr sz="1700">
              <a:latin typeface="Times New Roman"/>
              <a:cs typeface="Times New Roman"/>
            </a:endParaRPr>
          </a:p>
          <a:p>
            <a:pPr marL="12700">
              <a:lnSpc>
                <a:spcPts val="1839"/>
              </a:lnSpc>
            </a:pPr>
            <a:r>
              <a:rPr sz="1700" dirty="0">
                <a:latin typeface="Times New Roman"/>
                <a:cs typeface="Times New Roman"/>
              </a:rPr>
              <a:t>The</a:t>
            </a:r>
            <a:r>
              <a:rPr sz="1700" spc="-15" dirty="0">
                <a:latin typeface="Times New Roman"/>
                <a:cs typeface="Times New Roman"/>
              </a:rPr>
              <a:t> </a:t>
            </a:r>
            <a:r>
              <a:rPr sz="1700" dirty="0">
                <a:latin typeface="Times New Roman"/>
                <a:cs typeface="Times New Roman"/>
              </a:rPr>
              <a:t>2014</a:t>
            </a:r>
            <a:r>
              <a:rPr sz="1700" spc="-25" dirty="0">
                <a:latin typeface="Times New Roman"/>
                <a:cs typeface="Times New Roman"/>
              </a:rPr>
              <a:t> </a:t>
            </a:r>
            <a:r>
              <a:rPr sz="1700" dirty="0">
                <a:latin typeface="Times New Roman"/>
                <a:cs typeface="Times New Roman"/>
              </a:rPr>
              <a:t>Ebola</a:t>
            </a:r>
            <a:r>
              <a:rPr sz="1700" spc="-85" dirty="0">
                <a:latin typeface="Times New Roman"/>
                <a:cs typeface="Times New Roman"/>
              </a:rPr>
              <a:t> </a:t>
            </a:r>
            <a:r>
              <a:rPr sz="1700" dirty="0">
                <a:latin typeface="Times New Roman"/>
                <a:cs typeface="Times New Roman"/>
              </a:rPr>
              <a:t>case."</a:t>
            </a:r>
            <a:r>
              <a:rPr sz="1700" spc="-15" dirty="0">
                <a:latin typeface="Times New Roman"/>
                <a:cs typeface="Times New Roman"/>
              </a:rPr>
              <a:t> </a:t>
            </a:r>
            <a:r>
              <a:rPr sz="1700" i="1" dirty="0">
                <a:latin typeface="Times New Roman"/>
                <a:cs typeface="Times New Roman"/>
              </a:rPr>
              <a:t>PLOS</a:t>
            </a:r>
            <a:r>
              <a:rPr sz="1700" i="1" spc="-30" dirty="0">
                <a:latin typeface="Times New Roman"/>
                <a:cs typeface="Times New Roman"/>
              </a:rPr>
              <a:t> </a:t>
            </a:r>
            <a:r>
              <a:rPr sz="1700" i="1" spc="-10" dirty="0">
                <a:latin typeface="Times New Roman"/>
                <a:cs typeface="Times New Roman"/>
              </a:rPr>
              <a:t>Currents</a:t>
            </a:r>
            <a:r>
              <a:rPr sz="1700" i="1" spc="-65" dirty="0">
                <a:latin typeface="Times New Roman"/>
                <a:cs typeface="Times New Roman"/>
              </a:rPr>
              <a:t> </a:t>
            </a:r>
            <a:r>
              <a:rPr sz="1700" i="1" dirty="0">
                <a:latin typeface="Times New Roman"/>
                <a:cs typeface="Times New Roman"/>
              </a:rPr>
              <a:t>Outbreaks</a:t>
            </a:r>
            <a:r>
              <a:rPr sz="1700" i="1" spc="-5" dirty="0">
                <a:latin typeface="Times New Roman"/>
                <a:cs typeface="Times New Roman"/>
              </a:rPr>
              <a:t> </a:t>
            </a:r>
            <a:r>
              <a:rPr sz="1700" spc="-10" dirty="0">
                <a:latin typeface="Times New Roman"/>
                <a:cs typeface="Times New Roman"/>
              </a:rPr>
              <a:t>(2014).</a:t>
            </a:r>
            <a:endParaRPr sz="1700">
              <a:latin typeface="Times New Roman"/>
              <a:cs typeface="Times New Roman"/>
            </a:endParaRPr>
          </a:p>
          <a:p>
            <a:pPr marL="335280" indent="-322580">
              <a:lnSpc>
                <a:spcPts val="1839"/>
              </a:lnSpc>
              <a:buAutoNum type="arabicPeriod" startAt="19"/>
              <a:tabLst>
                <a:tab pos="335280" algn="l"/>
              </a:tabLst>
            </a:pPr>
            <a:r>
              <a:rPr sz="1700" dirty="0">
                <a:latin typeface="Times New Roman"/>
                <a:cs typeface="Times New Roman"/>
              </a:rPr>
              <a:t>Cauchemez,</a:t>
            </a:r>
            <a:r>
              <a:rPr sz="1700" spc="-30" dirty="0">
                <a:latin typeface="Times New Roman"/>
                <a:cs typeface="Times New Roman"/>
              </a:rPr>
              <a:t> </a:t>
            </a:r>
            <a:r>
              <a:rPr sz="1700" dirty="0">
                <a:latin typeface="Times New Roman"/>
                <a:cs typeface="Times New Roman"/>
              </a:rPr>
              <a:t>S.,</a:t>
            </a:r>
            <a:r>
              <a:rPr sz="1700" spc="-25" dirty="0">
                <a:latin typeface="Times New Roman"/>
                <a:cs typeface="Times New Roman"/>
              </a:rPr>
              <a:t> </a:t>
            </a:r>
            <a:r>
              <a:rPr sz="1700" dirty="0">
                <a:latin typeface="Times New Roman"/>
                <a:cs typeface="Times New Roman"/>
              </a:rPr>
              <a:t>et al.</a:t>
            </a:r>
            <a:r>
              <a:rPr sz="1700" spc="40" dirty="0">
                <a:latin typeface="Times New Roman"/>
                <a:cs typeface="Times New Roman"/>
              </a:rPr>
              <a:t> </a:t>
            </a:r>
            <a:r>
              <a:rPr sz="1700" spc="-20" dirty="0">
                <a:latin typeface="Times New Roman"/>
                <a:cs typeface="Times New Roman"/>
              </a:rPr>
              <a:t>"Real-</a:t>
            </a:r>
            <a:r>
              <a:rPr sz="1700" dirty="0">
                <a:latin typeface="Times New Roman"/>
                <a:cs typeface="Times New Roman"/>
              </a:rPr>
              <a:t>time</a:t>
            </a:r>
            <a:r>
              <a:rPr sz="1700" spc="10" dirty="0">
                <a:latin typeface="Times New Roman"/>
                <a:cs typeface="Times New Roman"/>
              </a:rPr>
              <a:t> </a:t>
            </a:r>
            <a:r>
              <a:rPr sz="1700" dirty="0">
                <a:latin typeface="Times New Roman"/>
                <a:cs typeface="Times New Roman"/>
              </a:rPr>
              <a:t>estimates</a:t>
            </a:r>
            <a:r>
              <a:rPr sz="1700" spc="-50" dirty="0">
                <a:latin typeface="Times New Roman"/>
                <a:cs typeface="Times New Roman"/>
              </a:rPr>
              <a:t> </a:t>
            </a:r>
            <a:r>
              <a:rPr sz="1700" dirty="0">
                <a:latin typeface="Times New Roman"/>
                <a:cs typeface="Times New Roman"/>
              </a:rPr>
              <a:t>in</a:t>
            </a:r>
            <a:r>
              <a:rPr sz="1700" spc="-15" dirty="0">
                <a:latin typeface="Times New Roman"/>
                <a:cs typeface="Times New Roman"/>
              </a:rPr>
              <a:t> </a:t>
            </a:r>
            <a:r>
              <a:rPr sz="1700" dirty="0">
                <a:latin typeface="Times New Roman"/>
                <a:cs typeface="Times New Roman"/>
              </a:rPr>
              <a:t>early</a:t>
            </a:r>
            <a:r>
              <a:rPr sz="1700" spc="-20" dirty="0">
                <a:latin typeface="Times New Roman"/>
                <a:cs typeface="Times New Roman"/>
              </a:rPr>
              <a:t> </a:t>
            </a:r>
            <a:r>
              <a:rPr sz="1700" dirty="0">
                <a:latin typeface="Times New Roman"/>
                <a:cs typeface="Times New Roman"/>
              </a:rPr>
              <a:t>stages</a:t>
            </a:r>
            <a:r>
              <a:rPr sz="1700" spc="-45" dirty="0">
                <a:latin typeface="Times New Roman"/>
                <a:cs typeface="Times New Roman"/>
              </a:rPr>
              <a:t> </a:t>
            </a:r>
            <a:r>
              <a:rPr sz="1700" dirty="0">
                <a:latin typeface="Times New Roman"/>
                <a:cs typeface="Times New Roman"/>
              </a:rPr>
              <a:t>of</a:t>
            </a:r>
            <a:r>
              <a:rPr sz="1700" spc="-2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2009</a:t>
            </a:r>
            <a:r>
              <a:rPr sz="1700" spc="-15" dirty="0">
                <a:latin typeface="Times New Roman"/>
                <a:cs typeface="Times New Roman"/>
              </a:rPr>
              <a:t> </a:t>
            </a:r>
            <a:r>
              <a:rPr sz="1700" spc="-10" dirty="0">
                <a:latin typeface="Times New Roman"/>
                <a:cs typeface="Times New Roman"/>
              </a:rPr>
              <a:t>influenza</a:t>
            </a:r>
            <a:r>
              <a:rPr sz="1700" spc="-65" dirty="0">
                <a:latin typeface="Times New Roman"/>
                <a:cs typeface="Times New Roman"/>
              </a:rPr>
              <a:t> </a:t>
            </a:r>
            <a:r>
              <a:rPr sz="1700" spc="-10" dirty="0">
                <a:latin typeface="Times New Roman"/>
                <a:cs typeface="Times New Roman"/>
              </a:rPr>
              <a:t>A/H1N1</a:t>
            </a:r>
            <a:endParaRPr sz="1700">
              <a:latin typeface="Times New Roman"/>
              <a:cs typeface="Times New Roman"/>
            </a:endParaRPr>
          </a:p>
          <a:p>
            <a:pPr marL="12700">
              <a:lnSpc>
                <a:spcPts val="1839"/>
              </a:lnSpc>
            </a:pPr>
            <a:r>
              <a:rPr sz="1700" dirty="0">
                <a:latin typeface="Times New Roman"/>
                <a:cs typeface="Times New Roman"/>
              </a:rPr>
              <a:t>pandemic."</a:t>
            </a:r>
            <a:r>
              <a:rPr sz="1700" spc="-50" dirty="0">
                <a:latin typeface="Times New Roman"/>
                <a:cs typeface="Times New Roman"/>
              </a:rPr>
              <a:t> </a:t>
            </a:r>
            <a:r>
              <a:rPr sz="1700" i="1" dirty="0">
                <a:latin typeface="Times New Roman"/>
                <a:cs typeface="Times New Roman"/>
              </a:rPr>
              <a:t>PLOS</a:t>
            </a:r>
            <a:r>
              <a:rPr sz="1700" i="1" spc="-50" dirty="0">
                <a:latin typeface="Times New Roman"/>
                <a:cs typeface="Times New Roman"/>
              </a:rPr>
              <a:t> </a:t>
            </a:r>
            <a:r>
              <a:rPr sz="1700" i="1" dirty="0">
                <a:latin typeface="Times New Roman"/>
                <a:cs typeface="Times New Roman"/>
              </a:rPr>
              <a:t>ONE</a:t>
            </a:r>
            <a:r>
              <a:rPr sz="1700" i="1" spc="-20" dirty="0">
                <a:latin typeface="Times New Roman"/>
                <a:cs typeface="Times New Roman"/>
              </a:rPr>
              <a:t> </a:t>
            </a:r>
            <a:r>
              <a:rPr sz="1700" spc="-10" dirty="0">
                <a:latin typeface="Times New Roman"/>
                <a:cs typeface="Times New Roman"/>
              </a:rPr>
              <a:t>(2009).</a:t>
            </a:r>
            <a:endParaRPr sz="1700">
              <a:latin typeface="Times New Roman"/>
              <a:cs typeface="Times New Roman"/>
            </a:endParaRPr>
          </a:p>
          <a:p>
            <a:pPr marL="332105" indent="-319405">
              <a:lnSpc>
                <a:spcPts val="1839"/>
              </a:lnSpc>
              <a:buAutoNum type="arabicPeriod" startAt="20"/>
              <a:tabLst>
                <a:tab pos="332105" algn="l"/>
              </a:tabLst>
            </a:pPr>
            <a:r>
              <a:rPr sz="1700" spc="-20" dirty="0">
                <a:latin typeface="Times New Roman"/>
                <a:cs typeface="Times New Roman"/>
              </a:rPr>
              <a:t>Viboud,</a:t>
            </a:r>
            <a:r>
              <a:rPr sz="1700" spc="-60" dirty="0">
                <a:latin typeface="Times New Roman"/>
                <a:cs typeface="Times New Roman"/>
              </a:rPr>
              <a:t> </a:t>
            </a:r>
            <a:r>
              <a:rPr sz="1700" dirty="0">
                <a:latin typeface="Times New Roman"/>
                <a:cs typeface="Times New Roman"/>
              </a:rPr>
              <a:t>C.,</a:t>
            </a:r>
            <a:r>
              <a:rPr sz="1700" spc="30" dirty="0">
                <a:latin typeface="Times New Roman"/>
                <a:cs typeface="Times New Roman"/>
              </a:rPr>
              <a:t> </a:t>
            </a:r>
            <a:r>
              <a:rPr sz="1700" dirty="0">
                <a:latin typeface="Times New Roman"/>
                <a:cs typeface="Times New Roman"/>
              </a:rPr>
              <a:t>&amp;</a:t>
            </a:r>
            <a:r>
              <a:rPr sz="1700" spc="-85" dirty="0">
                <a:latin typeface="Times New Roman"/>
                <a:cs typeface="Times New Roman"/>
              </a:rPr>
              <a:t> </a:t>
            </a:r>
            <a:r>
              <a:rPr sz="1700" spc="-30" dirty="0">
                <a:latin typeface="Times New Roman"/>
                <a:cs typeface="Times New Roman"/>
              </a:rPr>
              <a:t>Vespignani,</a:t>
            </a:r>
            <a:r>
              <a:rPr sz="1700" spc="-110" dirty="0">
                <a:latin typeface="Times New Roman"/>
                <a:cs typeface="Times New Roman"/>
              </a:rPr>
              <a:t> </a:t>
            </a:r>
            <a:r>
              <a:rPr sz="1700" dirty="0">
                <a:latin typeface="Times New Roman"/>
                <a:cs typeface="Times New Roman"/>
              </a:rPr>
              <a:t>A.</a:t>
            </a:r>
            <a:r>
              <a:rPr sz="1700" spc="30" dirty="0">
                <a:latin typeface="Times New Roman"/>
                <a:cs typeface="Times New Roman"/>
              </a:rPr>
              <a:t> </a:t>
            </a:r>
            <a:r>
              <a:rPr sz="1700" dirty="0">
                <a:latin typeface="Times New Roman"/>
                <a:cs typeface="Times New Roman"/>
              </a:rPr>
              <a:t>"The future</a:t>
            </a:r>
            <a:r>
              <a:rPr sz="1700" spc="-5" dirty="0">
                <a:latin typeface="Times New Roman"/>
                <a:cs typeface="Times New Roman"/>
              </a:rPr>
              <a:t> </a:t>
            </a:r>
            <a:r>
              <a:rPr sz="1700" dirty="0">
                <a:latin typeface="Times New Roman"/>
                <a:cs typeface="Times New Roman"/>
              </a:rPr>
              <a:t>of</a:t>
            </a:r>
            <a:r>
              <a:rPr sz="1700" spc="-40" dirty="0">
                <a:latin typeface="Times New Roman"/>
                <a:cs typeface="Times New Roman"/>
              </a:rPr>
              <a:t> </a:t>
            </a:r>
            <a:r>
              <a:rPr sz="1700" dirty="0">
                <a:latin typeface="Times New Roman"/>
                <a:cs typeface="Times New Roman"/>
              </a:rPr>
              <a:t>influenza forecasts."</a:t>
            </a:r>
            <a:r>
              <a:rPr sz="1700" spc="20" dirty="0">
                <a:latin typeface="Times New Roman"/>
                <a:cs typeface="Times New Roman"/>
              </a:rPr>
              <a:t> </a:t>
            </a:r>
            <a:r>
              <a:rPr sz="1700" i="1" spc="-10" dirty="0">
                <a:latin typeface="Times New Roman"/>
                <a:cs typeface="Times New Roman"/>
              </a:rPr>
              <a:t>Proceedings</a:t>
            </a:r>
            <a:r>
              <a:rPr sz="1700" i="1" spc="15" dirty="0">
                <a:latin typeface="Times New Roman"/>
                <a:cs typeface="Times New Roman"/>
              </a:rPr>
              <a:t> </a:t>
            </a:r>
            <a:r>
              <a:rPr sz="1700" i="1" dirty="0">
                <a:latin typeface="Times New Roman"/>
                <a:cs typeface="Times New Roman"/>
              </a:rPr>
              <a:t>of</a:t>
            </a:r>
            <a:r>
              <a:rPr sz="1700" i="1" spc="-20" dirty="0">
                <a:latin typeface="Times New Roman"/>
                <a:cs typeface="Times New Roman"/>
              </a:rPr>
              <a:t> </a:t>
            </a:r>
            <a:r>
              <a:rPr sz="1700" i="1" dirty="0">
                <a:latin typeface="Times New Roman"/>
                <a:cs typeface="Times New Roman"/>
              </a:rPr>
              <a:t>the </a:t>
            </a:r>
            <a:r>
              <a:rPr sz="1700" i="1" spc="-10" dirty="0">
                <a:latin typeface="Times New Roman"/>
                <a:cs typeface="Times New Roman"/>
              </a:rPr>
              <a:t>National</a:t>
            </a:r>
            <a:endParaRPr sz="1700">
              <a:latin typeface="Times New Roman"/>
              <a:cs typeface="Times New Roman"/>
            </a:endParaRPr>
          </a:p>
          <a:p>
            <a:pPr marL="12700">
              <a:lnSpc>
                <a:spcPts val="2035"/>
              </a:lnSpc>
            </a:pPr>
            <a:r>
              <a:rPr sz="1700" i="1" dirty="0">
                <a:latin typeface="Times New Roman"/>
                <a:cs typeface="Times New Roman"/>
              </a:rPr>
              <a:t>Academy</a:t>
            </a:r>
            <a:r>
              <a:rPr sz="1700" i="1" spc="-25" dirty="0">
                <a:latin typeface="Times New Roman"/>
                <a:cs typeface="Times New Roman"/>
              </a:rPr>
              <a:t> </a:t>
            </a:r>
            <a:r>
              <a:rPr sz="1700" i="1" dirty="0">
                <a:latin typeface="Times New Roman"/>
                <a:cs typeface="Times New Roman"/>
              </a:rPr>
              <a:t>of</a:t>
            </a:r>
            <a:r>
              <a:rPr sz="1700" i="1" spc="-35" dirty="0">
                <a:latin typeface="Times New Roman"/>
                <a:cs typeface="Times New Roman"/>
              </a:rPr>
              <a:t> </a:t>
            </a:r>
            <a:r>
              <a:rPr sz="1700" i="1" dirty="0">
                <a:latin typeface="Times New Roman"/>
                <a:cs typeface="Times New Roman"/>
              </a:rPr>
              <a:t>Sciences</a:t>
            </a:r>
            <a:r>
              <a:rPr sz="1700" i="1" spc="-35" dirty="0">
                <a:latin typeface="Times New Roman"/>
                <a:cs typeface="Times New Roman"/>
              </a:rPr>
              <a:t> </a:t>
            </a:r>
            <a:r>
              <a:rPr sz="1700" spc="-10" dirty="0">
                <a:latin typeface="Times New Roman"/>
                <a:cs typeface="Times New Roman"/>
              </a:rPr>
              <a:t>(2019).</a:t>
            </a:r>
            <a:endParaRPr sz="170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67201" y="2827972"/>
            <a:ext cx="4298950" cy="941069"/>
          </a:xfrm>
          <a:prstGeom prst="rect">
            <a:avLst/>
          </a:prstGeom>
        </p:spPr>
        <p:txBody>
          <a:bodyPr vert="horz" wrap="square" lIns="0" tIns="13335" rIns="0" bIns="0" rtlCol="0">
            <a:spAutoFit/>
          </a:bodyPr>
          <a:lstStyle/>
          <a:p>
            <a:pPr marL="12700">
              <a:lnSpc>
                <a:spcPct val="100000"/>
              </a:lnSpc>
              <a:spcBef>
                <a:spcPts val="105"/>
              </a:spcBef>
            </a:pPr>
            <a:r>
              <a:rPr sz="6000" b="0" dirty="0">
                <a:solidFill>
                  <a:srgbClr val="000000"/>
                </a:solidFill>
                <a:latin typeface="Verdana"/>
                <a:cs typeface="Verdana"/>
              </a:rPr>
              <a:t>Thank</a:t>
            </a:r>
            <a:r>
              <a:rPr sz="6000" b="0" spc="-20" dirty="0">
                <a:solidFill>
                  <a:srgbClr val="000000"/>
                </a:solidFill>
                <a:latin typeface="Verdana"/>
                <a:cs typeface="Verdana"/>
              </a:rPr>
              <a:t> </a:t>
            </a:r>
            <a:r>
              <a:rPr sz="6000" b="0" spc="-90" dirty="0">
                <a:solidFill>
                  <a:srgbClr val="000000"/>
                </a:solidFill>
                <a:latin typeface="Verdana"/>
                <a:cs typeface="Verdana"/>
              </a:rPr>
              <a:t>You!</a:t>
            </a:r>
            <a:endParaRPr sz="600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E84FC-0366-0B77-B71D-918BCD0AA39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2EEBAF0-F43A-5E19-6612-145CA5A45576}"/>
              </a:ext>
            </a:extLst>
          </p:cNvPr>
          <p:cNvSpPr txBox="1">
            <a:spLocks noGrp="1"/>
          </p:cNvSpPr>
          <p:nvPr>
            <p:ph type="title"/>
          </p:nvPr>
        </p:nvSpPr>
        <p:spPr>
          <a:prstGeom prst="rect">
            <a:avLst/>
          </a:prstGeom>
        </p:spPr>
        <p:txBody>
          <a:bodyPr vert="horz" wrap="square" lIns="0" tIns="173418" rIns="0" bIns="0" rtlCol="0">
            <a:spAutoFit/>
          </a:bodyPr>
          <a:lstStyle/>
          <a:p>
            <a:pPr marL="12700">
              <a:lnSpc>
                <a:spcPct val="100000"/>
              </a:lnSpc>
              <a:spcBef>
                <a:spcPts val="130"/>
              </a:spcBef>
            </a:pPr>
            <a:r>
              <a:rPr lang="en-IN" spc="-10" dirty="0"/>
              <a:t>Abstract</a:t>
            </a:r>
            <a:endParaRPr spc="-10" dirty="0"/>
          </a:p>
        </p:txBody>
      </p:sp>
      <p:sp>
        <p:nvSpPr>
          <p:cNvPr id="3" name="object 3">
            <a:extLst>
              <a:ext uri="{FF2B5EF4-FFF2-40B4-BE49-F238E27FC236}">
                <a16:creationId xmlns:a16="http://schemas.microsoft.com/office/drawing/2014/main" id="{43189EE1-B4D2-A7A3-5FE0-D386C7AA19ED}"/>
              </a:ext>
            </a:extLst>
          </p:cNvPr>
          <p:cNvSpPr txBox="1"/>
          <p:nvPr/>
        </p:nvSpPr>
        <p:spPr>
          <a:xfrm>
            <a:off x="1371600" y="1295400"/>
            <a:ext cx="9345613" cy="3777060"/>
          </a:xfrm>
          <a:prstGeom prst="rect">
            <a:avLst/>
          </a:prstGeom>
        </p:spPr>
        <p:txBody>
          <a:bodyPr vert="horz" wrap="square" lIns="0" tIns="11430" rIns="0" bIns="0" rtlCol="0">
            <a:spAutoFit/>
          </a:bodyPr>
          <a:lstStyle/>
          <a:p>
            <a:pPr marL="355600" marR="519430" indent="-343535">
              <a:lnSpc>
                <a:spcPct val="111700"/>
              </a:lnSpc>
              <a:spcBef>
                <a:spcPts val="90"/>
              </a:spcBef>
              <a:buFont typeface="Arial MT"/>
              <a:buChar char="•"/>
              <a:tabLst>
                <a:tab pos="355600" algn="l"/>
              </a:tabLst>
            </a:pPr>
            <a:r>
              <a:rPr lang="en-IN" sz="1550" dirty="0">
                <a:latin typeface="Verdana"/>
                <a:cs typeface="Verdana"/>
              </a:rPr>
              <a:t>This report investigates the application of machine learning techniques, specifically Gradient Boosting, to classify epidemic types based on various health-related features. Utilizing a dataset encompassing multiple states, the study categorizes epidemic severity into three types: Low, Moderate, and High, determined by case counts. </a:t>
            </a:r>
          </a:p>
          <a:p>
            <a:pPr marL="355600" marR="519430" indent="-343535">
              <a:lnSpc>
                <a:spcPct val="111700"/>
              </a:lnSpc>
              <a:spcBef>
                <a:spcPts val="90"/>
              </a:spcBef>
              <a:buFont typeface="Arial MT"/>
              <a:buChar char="•"/>
              <a:tabLst>
                <a:tab pos="355600" algn="l"/>
              </a:tabLst>
            </a:pPr>
            <a:endParaRPr lang="en-IN" sz="1550" dirty="0">
              <a:latin typeface="Verdana"/>
              <a:cs typeface="Verdana"/>
            </a:endParaRPr>
          </a:p>
          <a:p>
            <a:pPr marL="355600" marR="519430" indent="-343535">
              <a:lnSpc>
                <a:spcPct val="111700"/>
              </a:lnSpc>
              <a:spcBef>
                <a:spcPts val="90"/>
              </a:spcBef>
              <a:buFont typeface="Arial MT"/>
              <a:buChar char="•"/>
              <a:tabLst>
                <a:tab pos="355600" algn="l"/>
              </a:tabLst>
            </a:pPr>
            <a:r>
              <a:rPr lang="en-IN" sz="1550" dirty="0">
                <a:latin typeface="Verdana"/>
                <a:cs typeface="Verdana"/>
              </a:rPr>
              <a:t>The methodology includes data preprocessing steps such as handling class imbalance using SMOTE (Synthetic Minority Over-sampling Technique) and employing cross-validation for robust model evaluation. The performance of the Gradient Boosting classifier is assessed through metrics such as accuracy, confusion matrix, and classification report. </a:t>
            </a:r>
          </a:p>
          <a:p>
            <a:pPr marL="355600" marR="519430" indent="-343535">
              <a:lnSpc>
                <a:spcPct val="111700"/>
              </a:lnSpc>
              <a:spcBef>
                <a:spcPts val="90"/>
              </a:spcBef>
              <a:buFont typeface="Arial MT"/>
              <a:buChar char="•"/>
              <a:tabLst>
                <a:tab pos="355600" algn="l"/>
              </a:tabLst>
            </a:pPr>
            <a:endParaRPr lang="en-IN" sz="1550" dirty="0">
              <a:latin typeface="Verdana"/>
              <a:cs typeface="Verdana"/>
            </a:endParaRPr>
          </a:p>
          <a:p>
            <a:pPr marL="355600" marR="519430" indent="-343535">
              <a:lnSpc>
                <a:spcPct val="111700"/>
              </a:lnSpc>
              <a:spcBef>
                <a:spcPts val="90"/>
              </a:spcBef>
              <a:buFont typeface="Arial MT"/>
              <a:buChar char="•"/>
              <a:tabLst>
                <a:tab pos="355600" algn="l"/>
              </a:tabLst>
            </a:pPr>
            <a:r>
              <a:rPr lang="en-IN" sz="1550" dirty="0">
                <a:latin typeface="Verdana"/>
                <a:cs typeface="Verdana"/>
              </a:rPr>
              <a:t>Results indicate the model's effectiveness in predicting epidemic types, providing valuable insights for public health decision-making and resource allocation.</a:t>
            </a:r>
            <a:endParaRPr sz="1550" dirty="0">
              <a:latin typeface="Verdana"/>
              <a:cs typeface="Verdana"/>
            </a:endParaRPr>
          </a:p>
        </p:txBody>
      </p:sp>
    </p:spTree>
    <p:extLst>
      <p:ext uri="{BB962C8B-B14F-4D97-AF65-F5344CB8AC3E}">
        <p14:creationId xmlns:p14="http://schemas.microsoft.com/office/powerpoint/2010/main" val="1613228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3418" rIns="0" bIns="0" rtlCol="0">
            <a:spAutoFit/>
          </a:bodyPr>
          <a:lstStyle/>
          <a:p>
            <a:pPr marL="12700">
              <a:lnSpc>
                <a:spcPct val="100000"/>
              </a:lnSpc>
              <a:spcBef>
                <a:spcPts val="130"/>
              </a:spcBef>
            </a:pPr>
            <a:r>
              <a:rPr lang="en-IN" spc="-10" dirty="0"/>
              <a:t>Introduction</a:t>
            </a:r>
            <a:endParaRPr spc="-10" dirty="0"/>
          </a:p>
        </p:txBody>
      </p:sp>
      <p:sp>
        <p:nvSpPr>
          <p:cNvPr id="3" name="object 3"/>
          <p:cNvSpPr txBox="1"/>
          <p:nvPr/>
        </p:nvSpPr>
        <p:spPr>
          <a:xfrm>
            <a:off x="892175" y="990600"/>
            <a:ext cx="10766425" cy="4845557"/>
          </a:xfrm>
          <a:prstGeom prst="rect">
            <a:avLst/>
          </a:prstGeom>
        </p:spPr>
        <p:txBody>
          <a:bodyPr vert="horz" wrap="square" lIns="0" tIns="11430" rIns="0" bIns="0" rtlCol="0">
            <a:spAutoFit/>
          </a:bodyPr>
          <a:lstStyle/>
          <a:p>
            <a:pPr marL="355600" marR="519430" indent="-343535">
              <a:lnSpc>
                <a:spcPct val="111700"/>
              </a:lnSpc>
              <a:spcBef>
                <a:spcPts val="90"/>
              </a:spcBef>
              <a:buFont typeface="Arial MT"/>
              <a:buChar char="•"/>
              <a:tabLst>
                <a:tab pos="355600" algn="l"/>
              </a:tabLst>
            </a:pPr>
            <a:r>
              <a:rPr lang="en-IN" sz="1550" dirty="0">
                <a:latin typeface="Verdana"/>
                <a:cs typeface="Verdana"/>
              </a:rPr>
              <a:t>Epidemic outbreaks pose significant challenges to public health systems worldwide, necessitating timely and accurate classification of their severity to inform response strategies. The ability to categorize epidemic types based on various health metrics can enhance resource allocation, improve public health interventions, and facilitate more effective communication with stakeholders.</a:t>
            </a:r>
          </a:p>
          <a:p>
            <a:pPr marL="355600" marR="519430" indent="-343535">
              <a:lnSpc>
                <a:spcPct val="111700"/>
              </a:lnSpc>
              <a:spcBef>
                <a:spcPts val="90"/>
              </a:spcBef>
              <a:buFont typeface="Arial MT"/>
              <a:buChar char="•"/>
              <a:tabLst>
                <a:tab pos="355600" algn="l"/>
              </a:tabLst>
            </a:pPr>
            <a:endParaRPr lang="en-IN" sz="1550" dirty="0">
              <a:latin typeface="Verdana"/>
              <a:cs typeface="Verdana"/>
            </a:endParaRPr>
          </a:p>
          <a:p>
            <a:pPr marL="355600" marR="519430" indent="-343535">
              <a:lnSpc>
                <a:spcPct val="111700"/>
              </a:lnSpc>
              <a:spcBef>
                <a:spcPts val="90"/>
              </a:spcBef>
              <a:buFont typeface="Arial MT"/>
              <a:buChar char="•"/>
              <a:tabLst>
                <a:tab pos="355600" algn="l"/>
              </a:tabLst>
            </a:pPr>
            <a:r>
              <a:rPr lang="en-IN" sz="1550" dirty="0">
                <a:latin typeface="Verdana"/>
                <a:cs typeface="Verdana"/>
              </a:rPr>
              <a:t>In recent years, machine learning techniques have emerged as powerful tools for </a:t>
            </a:r>
            <a:r>
              <a:rPr lang="en-IN" sz="1550" dirty="0" err="1">
                <a:latin typeface="Verdana"/>
                <a:cs typeface="Verdana"/>
              </a:rPr>
              <a:t>analyzing</a:t>
            </a:r>
            <a:r>
              <a:rPr lang="en-IN" sz="1550" dirty="0">
                <a:latin typeface="Verdana"/>
                <a:cs typeface="Verdana"/>
              </a:rPr>
              <a:t> complex datasets in epidemiology. Among these techniques, Gradient Boosting has gained popularity due to its high predictive accuracy and robustness against overfitting. This report explores the use of Gradient Boosting to classify epidemic types using a dataset that includes critical variables such as case counts, recoveries, mortality rates, and vaccination rates across different states.</a:t>
            </a:r>
          </a:p>
          <a:p>
            <a:pPr marL="355600" marR="519430" indent="-343535">
              <a:lnSpc>
                <a:spcPct val="111700"/>
              </a:lnSpc>
              <a:spcBef>
                <a:spcPts val="90"/>
              </a:spcBef>
              <a:buFont typeface="Arial MT"/>
              <a:buChar char="•"/>
              <a:tabLst>
                <a:tab pos="355600" algn="l"/>
              </a:tabLst>
            </a:pPr>
            <a:endParaRPr lang="en-IN" sz="1550" dirty="0">
              <a:latin typeface="Verdana"/>
              <a:cs typeface="Verdana"/>
            </a:endParaRPr>
          </a:p>
          <a:p>
            <a:pPr marL="355600" marR="519430" indent="-343535">
              <a:lnSpc>
                <a:spcPct val="111700"/>
              </a:lnSpc>
              <a:spcBef>
                <a:spcPts val="90"/>
              </a:spcBef>
              <a:buFont typeface="Arial MT"/>
              <a:buChar char="•"/>
              <a:tabLst>
                <a:tab pos="355600" algn="l"/>
              </a:tabLst>
            </a:pPr>
            <a:r>
              <a:rPr lang="en-IN" sz="1550" dirty="0">
                <a:latin typeface="Verdana"/>
                <a:cs typeface="Verdana"/>
              </a:rPr>
              <a:t>The study begins with data preprocessing, including the creation of an </a:t>
            </a:r>
            <a:r>
              <a:rPr lang="en-IN" sz="1550" dirty="0" err="1">
                <a:latin typeface="Verdana"/>
                <a:cs typeface="Verdana"/>
              </a:rPr>
              <a:t>Epidemic_Type</a:t>
            </a:r>
            <a:r>
              <a:rPr lang="en-IN" sz="1550" dirty="0">
                <a:latin typeface="Verdana"/>
                <a:cs typeface="Verdana"/>
              </a:rPr>
              <a:t> variable based on case distributions and the application of SMOTE to address class imbalance. The model's performance is evaluated through cross-validation, ensuring a comprehensive assessment of its predictive capabilities. By leveraging machine learning, this research aims to contribute to the understanding of epidemic dynamics and support public health initiatives in managing outbreaks effectively.</a:t>
            </a:r>
            <a:endParaRPr sz="1550" dirty="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8587-A347-CA81-3614-FC7EAE8875D5}"/>
              </a:ext>
            </a:extLst>
          </p:cNvPr>
          <p:cNvSpPr>
            <a:spLocks noGrp="1"/>
          </p:cNvSpPr>
          <p:nvPr>
            <p:ph type="title"/>
          </p:nvPr>
        </p:nvSpPr>
        <p:spPr>
          <a:xfrm>
            <a:off x="892175" y="135572"/>
            <a:ext cx="5477510" cy="423193"/>
          </a:xfrm>
        </p:spPr>
        <p:txBody>
          <a:bodyPr/>
          <a:lstStyle/>
          <a:p>
            <a:r>
              <a:rPr lang="en-US" dirty="0"/>
              <a:t>Algorithm details</a:t>
            </a:r>
          </a:p>
        </p:txBody>
      </p:sp>
      <p:sp>
        <p:nvSpPr>
          <p:cNvPr id="3" name="Text Placeholder 2">
            <a:extLst>
              <a:ext uri="{FF2B5EF4-FFF2-40B4-BE49-F238E27FC236}">
                <a16:creationId xmlns:a16="http://schemas.microsoft.com/office/drawing/2014/main" id="{E1B5DE80-CCF0-6B52-16AB-0A40531E5A8D}"/>
              </a:ext>
            </a:extLst>
          </p:cNvPr>
          <p:cNvSpPr>
            <a:spLocks noGrp="1"/>
          </p:cNvSpPr>
          <p:nvPr>
            <p:ph type="body" idx="1"/>
          </p:nvPr>
        </p:nvSpPr>
        <p:spPr>
          <a:xfrm>
            <a:off x="881379" y="1168082"/>
            <a:ext cx="10429240" cy="4289636"/>
          </a:xfrm>
        </p:spPr>
        <p:txBody>
          <a:bodyPr/>
          <a:lstStyle/>
          <a:p>
            <a:pPr algn="l">
              <a:lnSpc>
                <a:spcPct val="150000"/>
              </a:lnSpc>
            </a:pPr>
            <a:r>
              <a:rPr lang="en-IN" sz="1350" b="0" i="0" u="none" strike="noStrike" dirty="0">
                <a:solidFill>
                  <a:srgbClr val="000000"/>
                </a:solidFill>
                <a:effectLst/>
                <a:latin typeface="+mn-lt"/>
              </a:rPr>
              <a:t> 1.  </a:t>
            </a:r>
            <a:r>
              <a:rPr lang="en-IN" sz="1350" b="1" i="0" u="none" strike="noStrike" dirty="0">
                <a:solidFill>
                  <a:srgbClr val="000000"/>
                </a:solidFill>
                <a:effectLst/>
                <a:latin typeface="+mn-lt"/>
              </a:rPr>
              <a:t>Objective:</a:t>
            </a:r>
            <a:endParaRPr lang="en-IN" sz="1350" dirty="0">
              <a:solidFill>
                <a:srgbClr val="000000"/>
              </a:solidFill>
              <a:latin typeface="+mn-lt"/>
            </a:endParaRPr>
          </a:p>
          <a:p>
            <a:pPr marL="285750" indent="-285750" algn="l">
              <a:lnSpc>
                <a:spcPct val="150000"/>
              </a:lnSpc>
              <a:buFont typeface="Arial" panose="020B0604020202020204" pitchFamily="34" charset="0"/>
              <a:buChar char="•"/>
            </a:pPr>
            <a:r>
              <a:rPr lang="en-IN" sz="1350" b="0" i="0" u="none" strike="noStrike" dirty="0">
                <a:solidFill>
                  <a:srgbClr val="000000"/>
                </a:solidFill>
                <a:effectLst/>
                <a:latin typeface="+mn-lt"/>
              </a:rPr>
              <a:t>• The goal of the code is to visualize epidemic data as a heatmap, which helps in identifying geographical areas with high concentrations of reported cases.</a:t>
            </a:r>
          </a:p>
          <a:p>
            <a:pPr algn="l">
              <a:lnSpc>
                <a:spcPct val="150000"/>
              </a:lnSpc>
            </a:pPr>
            <a:r>
              <a:rPr lang="en-IN" sz="1350" b="0" i="0" u="none" strike="noStrike" dirty="0">
                <a:solidFill>
                  <a:srgbClr val="000000"/>
                </a:solidFill>
                <a:effectLst/>
                <a:latin typeface="+mn-lt"/>
              </a:rPr>
              <a:t>2.  </a:t>
            </a:r>
            <a:r>
              <a:rPr lang="en-IN" sz="1350" b="1" i="0" u="none" strike="noStrike" dirty="0">
                <a:solidFill>
                  <a:srgbClr val="000000"/>
                </a:solidFill>
                <a:effectLst/>
                <a:latin typeface="+mn-lt"/>
              </a:rPr>
              <a:t>Key Components:</a:t>
            </a:r>
            <a:endParaRPr lang="en-IN" sz="1350" b="0" i="0" u="none" strike="noStrike" dirty="0">
              <a:solidFill>
                <a:srgbClr val="000000"/>
              </a:solidFill>
              <a:effectLst/>
              <a:latin typeface="+mn-lt"/>
            </a:endParaRPr>
          </a:p>
          <a:p>
            <a:pPr marL="285750" indent="-285750" algn="l">
              <a:lnSpc>
                <a:spcPct val="150000"/>
              </a:lnSpc>
              <a:buFont typeface="Arial" panose="020B0604020202020204" pitchFamily="34" charset="0"/>
              <a:buChar char="•"/>
            </a:pPr>
            <a:r>
              <a:rPr lang="en-IN" sz="1350" dirty="0">
                <a:solidFill>
                  <a:srgbClr val="000000"/>
                </a:solidFill>
                <a:latin typeface="+mn-lt"/>
              </a:rPr>
              <a:t> </a:t>
            </a:r>
            <a:r>
              <a:rPr lang="en-IN" sz="1350" b="1" i="0" u="none" strike="noStrike" dirty="0">
                <a:solidFill>
                  <a:srgbClr val="000000"/>
                </a:solidFill>
                <a:effectLst/>
                <a:latin typeface="+mn-lt"/>
              </a:rPr>
              <a:t>Folium Library:</a:t>
            </a:r>
            <a:r>
              <a:rPr lang="en-IN" sz="1350" b="0" i="0" u="none" strike="noStrike" dirty="0">
                <a:solidFill>
                  <a:srgbClr val="000000"/>
                </a:solidFill>
                <a:effectLst/>
                <a:latin typeface="+mn-lt"/>
              </a:rPr>
              <a:t> Used for creating interactive maps.</a:t>
            </a:r>
          </a:p>
          <a:p>
            <a:pPr marL="285750" indent="-285750" algn="l">
              <a:lnSpc>
                <a:spcPct val="150000"/>
              </a:lnSpc>
              <a:buFont typeface="Arial" panose="020B0604020202020204" pitchFamily="34" charset="0"/>
              <a:buChar char="•"/>
            </a:pPr>
            <a:r>
              <a:rPr lang="en-IN" sz="1350" b="0" i="0" u="none" strike="noStrike" dirty="0">
                <a:solidFill>
                  <a:srgbClr val="000000"/>
                </a:solidFill>
                <a:effectLst/>
                <a:latin typeface="+mn-lt"/>
              </a:rPr>
              <a:t> </a:t>
            </a:r>
            <a:r>
              <a:rPr lang="en-IN" sz="1350" b="1" i="0" u="none" strike="noStrike" dirty="0">
                <a:solidFill>
                  <a:srgbClr val="000000"/>
                </a:solidFill>
                <a:effectLst/>
                <a:latin typeface="+mn-lt"/>
              </a:rPr>
              <a:t>Pandas Library:</a:t>
            </a:r>
            <a:r>
              <a:rPr lang="en-IN" sz="1350" b="0" i="0" u="none" strike="noStrike" dirty="0">
                <a:solidFill>
                  <a:srgbClr val="000000"/>
                </a:solidFill>
                <a:effectLst/>
                <a:latin typeface="+mn-lt"/>
              </a:rPr>
              <a:t> Used for data manipulation and analysis, particularly for handling the CSV file containing epidemic data.</a:t>
            </a:r>
          </a:p>
          <a:p>
            <a:pPr marL="285750" indent="-285750" algn="l">
              <a:lnSpc>
                <a:spcPct val="150000"/>
              </a:lnSpc>
              <a:buFont typeface="Arial" panose="020B0604020202020204" pitchFamily="34" charset="0"/>
              <a:buChar char="•"/>
            </a:pPr>
            <a:r>
              <a:rPr lang="en-IN" sz="1350" b="1" i="0" u="none" strike="noStrike" dirty="0" err="1">
                <a:solidFill>
                  <a:srgbClr val="000000"/>
                </a:solidFill>
                <a:effectLst/>
                <a:latin typeface="+mn-lt"/>
              </a:rPr>
              <a:t>HeatMap</a:t>
            </a:r>
            <a:r>
              <a:rPr lang="en-IN" sz="1350" b="1" i="0" u="none" strike="noStrike" dirty="0">
                <a:solidFill>
                  <a:srgbClr val="000000"/>
                </a:solidFill>
                <a:effectLst/>
                <a:latin typeface="+mn-lt"/>
              </a:rPr>
              <a:t> Plugin:</a:t>
            </a:r>
            <a:r>
              <a:rPr lang="en-IN" sz="1350" b="0" i="0" u="none" strike="noStrike" dirty="0">
                <a:solidFill>
                  <a:srgbClr val="000000"/>
                </a:solidFill>
                <a:effectLst/>
                <a:latin typeface="+mn-lt"/>
              </a:rPr>
              <a:t> A Folium plugin that allows for creating heatmaps based on the density of data points.</a:t>
            </a:r>
          </a:p>
          <a:p>
            <a:pPr algn="l">
              <a:lnSpc>
                <a:spcPct val="150000"/>
              </a:lnSpc>
            </a:pPr>
            <a:r>
              <a:rPr lang="en-IN" sz="1350" b="0" i="0" u="none" strike="noStrike" dirty="0">
                <a:solidFill>
                  <a:srgbClr val="000000"/>
                </a:solidFill>
                <a:effectLst/>
                <a:latin typeface="+mn-lt"/>
              </a:rPr>
              <a:t>3. </a:t>
            </a:r>
            <a:r>
              <a:rPr lang="en-IN" sz="1350" b="1" i="0" u="none" strike="noStrike" dirty="0">
                <a:solidFill>
                  <a:srgbClr val="000000"/>
                </a:solidFill>
                <a:effectLst/>
                <a:latin typeface="+mn-lt"/>
              </a:rPr>
              <a:t>Process:</a:t>
            </a:r>
            <a:endParaRPr lang="en-IN" sz="1350" b="0" i="0" u="none" strike="noStrike" dirty="0">
              <a:solidFill>
                <a:srgbClr val="000000"/>
              </a:solidFill>
              <a:effectLst/>
              <a:latin typeface="+mn-lt"/>
            </a:endParaRPr>
          </a:p>
          <a:p>
            <a:pPr marL="285750" indent="-285750" algn="l">
              <a:lnSpc>
                <a:spcPct val="150000"/>
              </a:lnSpc>
              <a:buFont typeface="Arial" panose="020B0604020202020204" pitchFamily="34" charset="0"/>
              <a:buChar char="•"/>
            </a:pPr>
            <a:r>
              <a:rPr lang="en-IN" sz="1350" b="0" i="0" u="none" strike="noStrike" dirty="0">
                <a:solidFill>
                  <a:srgbClr val="000000"/>
                </a:solidFill>
                <a:effectLst/>
                <a:latin typeface="+mn-lt"/>
              </a:rPr>
              <a:t> Load the epidemic data from a CSV file into a Pandas </a:t>
            </a:r>
            <a:r>
              <a:rPr lang="en-IN" sz="1350" b="0" i="0" u="none" strike="noStrike" dirty="0" err="1">
                <a:solidFill>
                  <a:srgbClr val="000000"/>
                </a:solidFill>
                <a:effectLst/>
                <a:latin typeface="+mn-lt"/>
              </a:rPr>
              <a:t>DataFrame</a:t>
            </a:r>
            <a:r>
              <a:rPr lang="en-IN" sz="1350" b="0" i="0" u="none" strike="noStrike" dirty="0">
                <a:solidFill>
                  <a:srgbClr val="000000"/>
                </a:solidFill>
                <a:effectLst/>
                <a:latin typeface="+mn-lt"/>
              </a:rPr>
              <a:t>.</a:t>
            </a:r>
          </a:p>
          <a:p>
            <a:pPr marL="285750" indent="-285750" algn="l">
              <a:lnSpc>
                <a:spcPct val="150000"/>
              </a:lnSpc>
              <a:buFont typeface="Arial" panose="020B0604020202020204" pitchFamily="34" charset="0"/>
              <a:buChar char="•"/>
            </a:pPr>
            <a:r>
              <a:rPr lang="en-IN" sz="1350" b="0" i="0" u="none" strike="noStrike" dirty="0">
                <a:solidFill>
                  <a:srgbClr val="000000"/>
                </a:solidFill>
                <a:effectLst/>
                <a:latin typeface="+mn-lt"/>
              </a:rPr>
              <a:t>Extract relevant columns (latitude, longitude, and number of cases) for heatmap generation.</a:t>
            </a:r>
          </a:p>
          <a:p>
            <a:pPr marL="285750" indent="-285750" algn="l">
              <a:lnSpc>
                <a:spcPct val="150000"/>
              </a:lnSpc>
              <a:buFont typeface="Arial" panose="020B0604020202020204" pitchFamily="34" charset="0"/>
              <a:buChar char="•"/>
            </a:pPr>
            <a:r>
              <a:rPr lang="en-IN" sz="1350" b="0" i="0" u="none" strike="noStrike" dirty="0">
                <a:solidFill>
                  <a:srgbClr val="000000"/>
                </a:solidFill>
                <a:effectLst/>
                <a:latin typeface="+mn-lt"/>
              </a:rPr>
              <a:t> Initialize a Folium map </a:t>
            </a:r>
            <a:r>
              <a:rPr lang="en-IN" sz="1350" b="0" i="0" u="none" strike="noStrike" dirty="0" err="1">
                <a:solidFill>
                  <a:srgbClr val="000000"/>
                </a:solidFill>
                <a:effectLst/>
                <a:latin typeface="+mn-lt"/>
              </a:rPr>
              <a:t>centered</a:t>
            </a:r>
            <a:r>
              <a:rPr lang="en-IN" sz="1350" b="0" i="0" u="none" strike="noStrike" dirty="0">
                <a:solidFill>
                  <a:srgbClr val="000000"/>
                </a:solidFill>
                <a:effectLst/>
                <a:latin typeface="+mn-lt"/>
              </a:rPr>
              <a:t> at specific coordinates with a defined zoom level.</a:t>
            </a:r>
          </a:p>
          <a:p>
            <a:pPr marL="285750" indent="-285750" algn="l">
              <a:lnSpc>
                <a:spcPct val="150000"/>
              </a:lnSpc>
              <a:buFont typeface="Arial" panose="020B0604020202020204" pitchFamily="34" charset="0"/>
              <a:buChar char="•"/>
            </a:pPr>
            <a:r>
              <a:rPr lang="en-IN" sz="1350" b="0" i="0" u="none" strike="noStrike" dirty="0">
                <a:solidFill>
                  <a:srgbClr val="000000"/>
                </a:solidFill>
                <a:effectLst/>
                <a:latin typeface="+mn-lt"/>
              </a:rPr>
              <a:t> Create a heatmap using the extracted data and add it to the map object.</a:t>
            </a:r>
          </a:p>
          <a:p>
            <a:pPr marL="285750" indent="-285750" algn="l">
              <a:lnSpc>
                <a:spcPct val="150000"/>
              </a:lnSpc>
              <a:buFont typeface="Arial" panose="020B0604020202020204" pitchFamily="34" charset="0"/>
              <a:buChar char="•"/>
            </a:pPr>
            <a:r>
              <a:rPr lang="en-IN" sz="1350" b="0" i="0" u="none" strike="noStrike" dirty="0">
                <a:solidFill>
                  <a:srgbClr val="000000"/>
                </a:solidFill>
                <a:effectLst/>
                <a:latin typeface="+mn-lt"/>
              </a:rPr>
              <a:t>Save the final map, including the heatmap, as an HTML file for easy sharing and viewing.</a:t>
            </a:r>
          </a:p>
          <a:p>
            <a:endParaRPr lang="en-US" dirty="0"/>
          </a:p>
        </p:txBody>
      </p:sp>
    </p:spTree>
    <p:extLst>
      <p:ext uri="{BB962C8B-B14F-4D97-AF65-F5344CB8AC3E}">
        <p14:creationId xmlns:p14="http://schemas.microsoft.com/office/powerpoint/2010/main" val="3916417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1CB4B-5C31-DE60-48AF-B652EDBCDB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4DE400-666F-267B-8284-4001B52E812E}"/>
              </a:ext>
            </a:extLst>
          </p:cNvPr>
          <p:cNvSpPr>
            <a:spLocks noGrp="1"/>
          </p:cNvSpPr>
          <p:nvPr>
            <p:ph type="title"/>
          </p:nvPr>
        </p:nvSpPr>
        <p:spPr>
          <a:xfrm>
            <a:off x="892175" y="135572"/>
            <a:ext cx="5477510" cy="423193"/>
          </a:xfrm>
        </p:spPr>
        <p:txBody>
          <a:bodyPr/>
          <a:lstStyle/>
          <a:p>
            <a:r>
              <a:rPr lang="en-US" dirty="0"/>
              <a:t>Algorithm details</a:t>
            </a:r>
          </a:p>
        </p:txBody>
      </p:sp>
      <p:sp>
        <p:nvSpPr>
          <p:cNvPr id="3" name="Text Placeholder 2">
            <a:extLst>
              <a:ext uri="{FF2B5EF4-FFF2-40B4-BE49-F238E27FC236}">
                <a16:creationId xmlns:a16="http://schemas.microsoft.com/office/drawing/2014/main" id="{268FABD5-05B3-766A-E199-DFCEC1E7EED3}"/>
              </a:ext>
            </a:extLst>
          </p:cNvPr>
          <p:cNvSpPr>
            <a:spLocks noGrp="1"/>
          </p:cNvSpPr>
          <p:nvPr>
            <p:ph type="body" idx="1"/>
          </p:nvPr>
        </p:nvSpPr>
        <p:spPr>
          <a:xfrm>
            <a:off x="881379" y="1168082"/>
            <a:ext cx="10429240" cy="5118132"/>
          </a:xfrm>
        </p:spPr>
        <p:txBody>
          <a:bodyPr/>
          <a:lstStyle/>
          <a:p>
            <a:pPr marL="342900" lvl="0" indent="-342900">
              <a:lnSpc>
                <a:spcPct val="107000"/>
              </a:lnSpc>
              <a:spcAft>
                <a:spcPts val="800"/>
              </a:spcAft>
              <a:buFont typeface="+mj-lt"/>
              <a:buAutoNum type="arabicPeriod"/>
              <a:tabLst>
                <a:tab pos="457200" algn="l"/>
              </a:tabLst>
            </a:pPr>
            <a:r>
              <a:rPr lang="en-IN" b="0" i="0" u="none" strike="noStrike" dirty="0">
                <a:solidFill>
                  <a:srgbClr val="000000"/>
                </a:solidFill>
                <a:effectLst/>
                <a:latin typeface="+mn-lt"/>
              </a:rPr>
              <a:t> </a:t>
            </a:r>
            <a:r>
              <a:rPr lang="en-IN" sz="1350" b="1" kern="100" dirty="0">
                <a:effectLst/>
                <a:latin typeface="+mn-lt"/>
                <a:ea typeface="Calibri" panose="020F0502020204030204" pitchFamily="34" charset="0"/>
                <a:cs typeface="Times New Roman" panose="02020603050405020304" pitchFamily="18" charset="0"/>
              </a:rPr>
              <a:t>Objective:</a:t>
            </a:r>
            <a:endParaRPr lang="en-IN" sz="1350" kern="100" dirty="0">
              <a:effectLst/>
              <a:latin typeface="+mn-l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50" kern="100" dirty="0">
                <a:effectLst/>
                <a:ea typeface="Calibri" panose="020F0502020204030204" pitchFamily="34" charset="0"/>
                <a:cs typeface="Times New Roman" panose="02020603050405020304" pitchFamily="18" charset="0"/>
              </a:rPr>
              <a:t>The goal of this code is to visualize epidemic data for different states in India over time, creating an animated GIF that shows the total cases for each date.</a:t>
            </a:r>
          </a:p>
          <a:p>
            <a:pPr marL="342900" lvl="0" indent="-342900">
              <a:lnSpc>
                <a:spcPct val="107000"/>
              </a:lnSpc>
              <a:spcAft>
                <a:spcPts val="800"/>
              </a:spcAft>
              <a:buFont typeface="+mj-lt"/>
              <a:buAutoNum type="arabicPeriod"/>
              <a:tabLst>
                <a:tab pos="457200" algn="l"/>
              </a:tabLst>
            </a:pPr>
            <a:r>
              <a:rPr lang="en-IN" sz="1350" b="1" kern="100" dirty="0">
                <a:effectLst/>
                <a:latin typeface="+mn-lt"/>
                <a:ea typeface="Calibri" panose="020F0502020204030204" pitchFamily="34" charset="0"/>
                <a:cs typeface="Times New Roman" panose="02020603050405020304" pitchFamily="18" charset="0"/>
              </a:rPr>
              <a:t>Key Components:</a:t>
            </a:r>
            <a:endParaRPr lang="en-IN" sz="1350" kern="100" dirty="0">
              <a:effectLst/>
              <a:latin typeface="+mn-l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50" b="1" kern="100" dirty="0" err="1">
                <a:effectLst/>
                <a:ea typeface="Calibri" panose="020F0502020204030204" pitchFamily="34" charset="0"/>
                <a:cs typeface="Times New Roman" panose="02020603050405020304" pitchFamily="18" charset="0"/>
              </a:rPr>
              <a:t>Geopandas</a:t>
            </a:r>
            <a:r>
              <a:rPr lang="en-IN" sz="1350" b="1" kern="100" dirty="0">
                <a:effectLst/>
                <a:ea typeface="Calibri" panose="020F0502020204030204" pitchFamily="34" charset="0"/>
                <a:cs typeface="Times New Roman" panose="02020603050405020304" pitchFamily="18" charset="0"/>
              </a:rPr>
              <a:t>:</a:t>
            </a:r>
            <a:r>
              <a:rPr lang="en-IN" sz="1350" kern="100" dirty="0">
                <a:effectLst/>
                <a:ea typeface="Calibri" panose="020F0502020204030204" pitchFamily="34" charset="0"/>
                <a:cs typeface="Times New Roman" panose="02020603050405020304" pitchFamily="18" charset="0"/>
              </a:rPr>
              <a:t> Used for handling geospatial data and plotting geographical maps.</a:t>
            </a:r>
          </a:p>
          <a:p>
            <a:pPr marL="742950" lvl="1" indent="-285750">
              <a:lnSpc>
                <a:spcPct val="107000"/>
              </a:lnSpc>
              <a:spcAft>
                <a:spcPts val="800"/>
              </a:spcAft>
              <a:buSzPts val="1000"/>
              <a:buFont typeface="Symbol" panose="05050102010706020507" pitchFamily="18" charset="2"/>
              <a:buChar char=""/>
              <a:tabLst>
                <a:tab pos="914400" algn="l"/>
              </a:tabLst>
            </a:pPr>
            <a:r>
              <a:rPr lang="en-IN" sz="1350" b="1" kern="100" dirty="0">
                <a:effectLst/>
                <a:ea typeface="Calibri" panose="020F0502020204030204" pitchFamily="34" charset="0"/>
                <a:cs typeface="Times New Roman" panose="02020603050405020304" pitchFamily="18" charset="0"/>
              </a:rPr>
              <a:t>Pandas:</a:t>
            </a:r>
            <a:r>
              <a:rPr lang="en-IN" sz="1350" kern="100" dirty="0">
                <a:effectLst/>
                <a:ea typeface="Calibri" panose="020F0502020204030204" pitchFamily="34" charset="0"/>
                <a:cs typeface="Times New Roman" panose="02020603050405020304" pitchFamily="18" charset="0"/>
              </a:rPr>
              <a:t> Used for data manipulation and analysis.</a:t>
            </a:r>
          </a:p>
          <a:p>
            <a:pPr marL="742950" lvl="1" indent="-285750">
              <a:lnSpc>
                <a:spcPct val="107000"/>
              </a:lnSpc>
              <a:spcAft>
                <a:spcPts val="800"/>
              </a:spcAft>
              <a:buSzPts val="1000"/>
              <a:buFont typeface="Symbol" panose="05050102010706020507" pitchFamily="18" charset="2"/>
              <a:buChar char=""/>
              <a:tabLst>
                <a:tab pos="914400" algn="l"/>
              </a:tabLst>
            </a:pPr>
            <a:r>
              <a:rPr lang="en-IN" sz="1350" b="1" kern="100" dirty="0">
                <a:effectLst/>
                <a:ea typeface="Calibri" panose="020F0502020204030204" pitchFamily="34" charset="0"/>
                <a:cs typeface="Times New Roman" panose="02020603050405020304" pitchFamily="18" charset="0"/>
              </a:rPr>
              <a:t>Matplotlib:</a:t>
            </a:r>
            <a:r>
              <a:rPr lang="en-IN" sz="1350" kern="100" dirty="0">
                <a:effectLst/>
                <a:ea typeface="Calibri" panose="020F0502020204030204" pitchFamily="34" charset="0"/>
                <a:cs typeface="Times New Roman" panose="02020603050405020304" pitchFamily="18" charset="0"/>
              </a:rPr>
              <a:t> Used for creating static, interactive, and animated visualizations in Python.</a:t>
            </a:r>
          </a:p>
          <a:p>
            <a:pPr marL="742950" lvl="1" indent="-285750">
              <a:lnSpc>
                <a:spcPct val="107000"/>
              </a:lnSpc>
              <a:spcAft>
                <a:spcPts val="800"/>
              </a:spcAft>
              <a:buSzPts val="1000"/>
              <a:buFont typeface="Symbol" panose="05050102010706020507" pitchFamily="18" charset="2"/>
              <a:buChar char=""/>
              <a:tabLst>
                <a:tab pos="914400" algn="l"/>
              </a:tabLst>
            </a:pPr>
            <a:r>
              <a:rPr lang="en-IN" sz="1350" b="1" kern="100" dirty="0">
                <a:effectLst/>
                <a:ea typeface="Calibri" panose="020F0502020204030204" pitchFamily="34" charset="0"/>
                <a:cs typeface="Times New Roman" panose="02020603050405020304" pitchFamily="18" charset="0"/>
              </a:rPr>
              <a:t>PIL (Pillow):</a:t>
            </a:r>
            <a:r>
              <a:rPr lang="en-IN" sz="1350" kern="100" dirty="0">
                <a:effectLst/>
                <a:ea typeface="Calibri" panose="020F0502020204030204" pitchFamily="34" charset="0"/>
                <a:cs typeface="Times New Roman" panose="02020603050405020304" pitchFamily="18" charset="0"/>
              </a:rPr>
              <a:t> Used for image processing and creating GIFs.</a:t>
            </a:r>
          </a:p>
          <a:p>
            <a:pPr marL="342900" lvl="0" indent="-342900">
              <a:lnSpc>
                <a:spcPct val="107000"/>
              </a:lnSpc>
              <a:spcAft>
                <a:spcPts val="800"/>
              </a:spcAft>
              <a:buFont typeface="+mj-lt"/>
              <a:buAutoNum type="arabicPeriod"/>
              <a:tabLst>
                <a:tab pos="457200" algn="l"/>
              </a:tabLst>
            </a:pPr>
            <a:r>
              <a:rPr lang="en-IN" sz="1350" b="1" kern="100" dirty="0">
                <a:effectLst/>
                <a:latin typeface="+mn-lt"/>
                <a:ea typeface="Calibri" panose="020F0502020204030204" pitchFamily="34" charset="0"/>
                <a:cs typeface="Times New Roman" panose="02020603050405020304" pitchFamily="18" charset="0"/>
              </a:rPr>
              <a:t>Process:</a:t>
            </a:r>
            <a:endParaRPr lang="en-IN" sz="1350" kern="100" dirty="0">
              <a:effectLst/>
              <a:latin typeface="+mn-l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50" kern="100" dirty="0">
                <a:effectLst/>
                <a:ea typeface="Calibri" panose="020F0502020204030204" pitchFamily="34" charset="0"/>
                <a:cs typeface="Times New Roman" panose="02020603050405020304" pitchFamily="18" charset="0"/>
              </a:rPr>
              <a:t>Load epidemic data and geographical shape data for India.</a:t>
            </a:r>
          </a:p>
          <a:p>
            <a:pPr marL="742950" lvl="1" indent="-285750">
              <a:lnSpc>
                <a:spcPct val="107000"/>
              </a:lnSpc>
              <a:spcAft>
                <a:spcPts val="800"/>
              </a:spcAft>
              <a:buSzPts val="1000"/>
              <a:buFont typeface="Symbol" panose="05050102010706020507" pitchFamily="18" charset="2"/>
              <a:buChar char=""/>
              <a:tabLst>
                <a:tab pos="914400" algn="l"/>
              </a:tabLst>
            </a:pPr>
            <a:r>
              <a:rPr lang="en-IN" sz="1350" kern="100" dirty="0">
                <a:effectLst/>
                <a:ea typeface="Calibri" panose="020F0502020204030204" pitchFamily="34" charset="0"/>
                <a:cs typeface="Times New Roman" panose="02020603050405020304" pitchFamily="18" charset="0"/>
              </a:rPr>
              <a:t>Merge the datasets based on state names.</a:t>
            </a:r>
          </a:p>
          <a:p>
            <a:pPr marL="742950" lvl="1" indent="-285750">
              <a:lnSpc>
                <a:spcPct val="107000"/>
              </a:lnSpc>
              <a:spcAft>
                <a:spcPts val="800"/>
              </a:spcAft>
              <a:buSzPts val="1000"/>
              <a:buFont typeface="Symbol" panose="05050102010706020507" pitchFamily="18" charset="2"/>
              <a:buChar char=""/>
              <a:tabLst>
                <a:tab pos="914400" algn="l"/>
              </a:tabLst>
            </a:pPr>
            <a:r>
              <a:rPr lang="en-IN" sz="1350" kern="100" dirty="0">
                <a:effectLst/>
                <a:ea typeface="Calibri" panose="020F0502020204030204" pitchFamily="34" charset="0"/>
                <a:cs typeface="Times New Roman" panose="02020603050405020304" pitchFamily="18" charset="0"/>
              </a:rPr>
              <a:t>Fill missing values in the merged data with zeros.</a:t>
            </a:r>
          </a:p>
          <a:p>
            <a:pPr marL="742950" lvl="1" indent="-285750">
              <a:lnSpc>
                <a:spcPct val="107000"/>
              </a:lnSpc>
              <a:spcAft>
                <a:spcPts val="800"/>
              </a:spcAft>
              <a:buSzPts val="1000"/>
              <a:buFont typeface="Symbol" panose="05050102010706020507" pitchFamily="18" charset="2"/>
              <a:buChar char=""/>
              <a:tabLst>
                <a:tab pos="914400" algn="l"/>
              </a:tabLst>
            </a:pPr>
            <a:r>
              <a:rPr lang="en-IN" sz="1350" kern="100" dirty="0">
                <a:effectLst/>
                <a:ea typeface="Calibri" panose="020F0502020204030204" pitchFamily="34" charset="0"/>
                <a:cs typeface="Times New Roman" panose="02020603050405020304" pitchFamily="18" charset="0"/>
              </a:rPr>
              <a:t>Create a plot for each date, visualizing the number of cases for each state.</a:t>
            </a:r>
          </a:p>
          <a:p>
            <a:pPr marL="742950" lvl="1" indent="-285750">
              <a:lnSpc>
                <a:spcPct val="107000"/>
              </a:lnSpc>
              <a:spcAft>
                <a:spcPts val="800"/>
              </a:spcAft>
              <a:buSzPts val="1000"/>
              <a:buFont typeface="Symbol" panose="05050102010706020507" pitchFamily="18" charset="2"/>
              <a:buChar char=""/>
              <a:tabLst>
                <a:tab pos="914400" algn="l"/>
              </a:tabLst>
            </a:pPr>
            <a:r>
              <a:rPr lang="en-IN" sz="1350" kern="100" dirty="0">
                <a:effectLst/>
                <a:ea typeface="Calibri" panose="020F0502020204030204" pitchFamily="34" charset="0"/>
                <a:cs typeface="Times New Roman" panose="02020603050405020304" pitchFamily="18" charset="0"/>
              </a:rPr>
              <a:t>Save each plot as a PNG image in memory.</a:t>
            </a:r>
          </a:p>
          <a:p>
            <a:pPr marL="742950" lvl="1" indent="-285750">
              <a:lnSpc>
                <a:spcPct val="107000"/>
              </a:lnSpc>
              <a:spcAft>
                <a:spcPts val="800"/>
              </a:spcAft>
              <a:buSzPts val="1000"/>
              <a:buFont typeface="Symbol" panose="05050102010706020507" pitchFamily="18" charset="2"/>
              <a:buChar char=""/>
              <a:tabLst>
                <a:tab pos="914400" algn="l"/>
              </a:tabLst>
            </a:pPr>
            <a:r>
              <a:rPr lang="en-IN" sz="1350" kern="100" dirty="0">
                <a:effectLst/>
                <a:ea typeface="Calibri" panose="020F0502020204030204" pitchFamily="34" charset="0"/>
                <a:cs typeface="Times New Roman" panose="02020603050405020304" pitchFamily="18" charset="0"/>
              </a:rPr>
              <a:t>Compile all images into a GIF and save it.</a:t>
            </a:r>
          </a:p>
          <a:p>
            <a:pPr algn="l">
              <a:lnSpc>
                <a:spcPct val="150000"/>
              </a:lnSpc>
            </a:pPr>
            <a:endParaRPr lang="en-US" dirty="0"/>
          </a:p>
        </p:txBody>
      </p:sp>
    </p:spTree>
    <p:extLst>
      <p:ext uri="{BB962C8B-B14F-4D97-AF65-F5344CB8AC3E}">
        <p14:creationId xmlns:p14="http://schemas.microsoft.com/office/powerpoint/2010/main" val="1086801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F0944-47E2-2D07-B6FA-727B3192A8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0FF4E4-3F78-0474-0568-8650749FABFE}"/>
              </a:ext>
            </a:extLst>
          </p:cNvPr>
          <p:cNvSpPr>
            <a:spLocks noGrp="1"/>
          </p:cNvSpPr>
          <p:nvPr>
            <p:ph type="title"/>
          </p:nvPr>
        </p:nvSpPr>
        <p:spPr>
          <a:xfrm>
            <a:off x="892175" y="135572"/>
            <a:ext cx="5477510" cy="423193"/>
          </a:xfrm>
        </p:spPr>
        <p:txBody>
          <a:bodyPr/>
          <a:lstStyle/>
          <a:p>
            <a:r>
              <a:rPr lang="en-US" dirty="0"/>
              <a:t>Algorithm details</a:t>
            </a:r>
          </a:p>
        </p:txBody>
      </p:sp>
      <p:sp>
        <p:nvSpPr>
          <p:cNvPr id="3" name="Text Placeholder 2">
            <a:extLst>
              <a:ext uri="{FF2B5EF4-FFF2-40B4-BE49-F238E27FC236}">
                <a16:creationId xmlns:a16="http://schemas.microsoft.com/office/drawing/2014/main" id="{BEB5BFAE-A721-B063-4049-25A41142113B}"/>
              </a:ext>
            </a:extLst>
          </p:cNvPr>
          <p:cNvSpPr>
            <a:spLocks noGrp="1"/>
          </p:cNvSpPr>
          <p:nvPr>
            <p:ph type="body" idx="1"/>
          </p:nvPr>
        </p:nvSpPr>
        <p:spPr>
          <a:xfrm>
            <a:off x="881379" y="1168082"/>
            <a:ext cx="10429240" cy="5518562"/>
          </a:xfrm>
        </p:spPr>
        <p:txBody>
          <a:bodyPr/>
          <a:lstStyle/>
          <a:p>
            <a:pPr marL="342900" lvl="0" indent="-342900">
              <a:lnSpc>
                <a:spcPct val="107000"/>
              </a:lnSpc>
              <a:spcAft>
                <a:spcPts val="800"/>
              </a:spcAft>
              <a:buFont typeface="+mj-lt"/>
              <a:buAutoNum type="arabicPeriod"/>
              <a:tabLst>
                <a:tab pos="457200" algn="l"/>
              </a:tabLst>
            </a:pP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Objective:</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The goal is to forecast future daily epidemic cases for a specific state using the ARIMA (</a:t>
            </a:r>
            <a:r>
              <a:rPr lang="en-IN" sz="1300" kern="100" dirty="0" err="1">
                <a:effectLst/>
                <a:latin typeface="Calibri" panose="020F0502020204030204" pitchFamily="34" charset="0"/>
                <a:ea typeface="Calibri" panose="020F0502020204030204" pitchFamily="34" charset="0"/>
                <a:cs typeface="Times New Roman" panose="02020603050405020304" pitchFamily="18" charset="0"/>
              </a:rPr>
              <a:t>AutoRegressive</a:t>
            </a: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 Integrated Moving Average) time series model.</a:t>
            </a:r>
          </a:p>
          <a:p>
            <a:pPr marL="342900" lvl="0" indent="-342900">
              <a:lnSpc>
                <a:spcPct val="107000"/>
              </a:lnSpc>
              <a:spcAft>
                <a:spcPts val="800"/>
              </a:spcAft>
              <a:buFont typeface="+mj-lt"/>
              <a:buAutoNum type="arabicPeriod"/>
              <a:tabLst>
                <a:tab pos="457200" algn="l"/>
              </a:tabLst>
            </a:pP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Key Components:</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Pandas:</a:t>
            </a: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 For data manipulation and analysis.</a:t>
            </a:r>
          </a:p>
          <a:p>
            <a:pPr marL="742950" lvl="1" indent="-285750">
              <a:lnSpc>
                <a:spcPct val="107000"/>
              </a:lnSpc>
              <a:spcAft>
                <a:spcPts val="800"/>
              </a:spcAft>
              <a:buSzPts val="1000"/>
              <a:buFont typeface="Symbol" panose="05050102010706020507" pitchFamily="18" charset="2"/>
              <a:buChar char=""/>
              <a:tabLst>
                <a:tab pos="914400" algn="l"/>
              </a:tabLst>
            </a:pP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NumPy:</a:t>
            </a: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 For numerical operations.</a:t>
            </a:r>
          </a:p>
          <a:p>
            <a:pPr marL="742950" lvl="1" indent="-285750">
              <a:lnSpc>
                <a:spcPct val="107000"/>
              </a:lnSpc>
              <a:spcAft>
                <a:spcPts val="800"/>
              </a:spcAft>
              <a:buSzPts val="1000"/>
              <a:buFont typeface="Symbol" panose="05050102010706020507" pitchFamily="18" charset="2"/>
              <a:buChar char=""/>
              <a:tabLst>
                <a:tab pos="914400" algn="l"/>
              </a:tabLst>
            </a:pP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Matplotlib:</a:t>
            </a: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 For plotting data visualizations.</a:t>
            </a:r>
          </a:p>
          <a:p>
            <a:pPr marL="742950" lvl="1" indent="-285750">
              <a:lnSpc>
                <a:spcPct val="107000"/>
              </a:lnSpc>
              <a:spcAft>
                <a:spcPts val="800"/>
              </a:spcAft>
              <a:buSzPts val="1000"/>
              <a:buFont typeface="Symbol" panose="05050102010706020507" pitchFamily="18" charset="2"/>
              <a:buChar char=""/>
              <a:tabLst>
                <a:tab pos="914400" algn="l"/>
              </a:tabLst>
            </a:pPr>
            <a:r>
              <a:rPr lang="en-IN" sz="1300" b="1" kern="100" dirty="0" err="1">
                <a:effectLst/>
                <a:latin typeface="Calibri" panose="020F0502020204030204" pitchFamily="34" charset="0"/>
                <a:ea typeface="Calibri" panose="020F0502020204030204" pitchFamily="34" charset="0"/>
                <a:cs typeface="Times New Roman" panose="02020603050405020304" pitchFamily="18" charset="0"/>
              </a:rPr>
              <a:t>Statsmodels</a:t>
            </a: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 For statistical </a:t>
            </a:r>
            <a:r>
              <a:rPr lang="en-IN" sz="1300" kern="100" dirty="0" err="1">
                <a:effectLst/>
                <a:latin typeface="Calibri" panose="020F0502020204030204" pitchFamily="34" charset="0"/>
                <a:ea typeface="Calibri" panose="020F0502020204030204" pitchFamily="34" charset="0"/>
                <a:cs typeface="Times New Roman" panose="02020603050405020304" pitchFamily="18" charset="0"/>
              </a:rPr>
              <a:t>modeling</a:t>
            </a: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 including ARIMA.</a:t>
            </a:r>
          </a:p>
          <a:p>
            <a:pPr marL="342900" lvl="0" indent="-342900">
              <a:lnSpc>
                <a:spcPct val="107000"/>
              </a:lnSpc>
              <a:spcAft>
                <a:spcPts val="800"/>
              </a:spcAft>
              <a:buFont typeface="+mj-lt"/>
              <a:buAutoNum type="arabicPeriod"/>
              <a:tabLst>
                <a:tab pos="457200" algn="l"/>
              </a:tabLst>
            </a:pP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Process:</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Load the epidemic data from a CSV file and parse dates.</a:t>
            </a: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Filter the data for a specific state and resample it to get daily case counts.</a:t>
            </a: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Visualize the daily cases over time.</a:t>
            </a: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Check for stationarity using the Augmented Dickey-Fuller test (ADF).</a:t>
            </a: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If the data is non-stationary, apply differencing.</a:t>
            </a: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Generate ACF (Autocorrelation Function) and PACF (Partial Autocorrelation Function) plots to determine ARIMA parameters (p, d, q).</a:t>
            </a: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Fit the ARIMA model using the identified parameters.</a:t>
            </a: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Forecast future cases and visualize the results.</a:t>
            </a:r>
          </a:p>
          <a:p>
            <a:endParaRPr lang="en-US" dirty="0"/>
          </a:p>
        </p:txBody>
      </p:sp>
    </p:spTree>
    <p:extLst>
      <p:ext uri="{BB962C8B-B14F-4D97-AF65-F5344CB8AC3E}">
        <p14:creationId xmlns:p14="http://schemas.microsoft.com/office/powerpoint/2010/main" val="85673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76922-8622-605B-7527-D6F1B4E9E3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D60F2B-D9C1-F314-3BCB-E738735FA68F}"/>
              </a:ext>
            </a:extLst>
          </p:cNvPr>
          <p:cNvSpPr>
            <a:spLocks noGrp="1"/>
          </p:cNvSpPr>
          <p:nvPr>
            <p:ph type="title"/>
          </p:nvPr>
        </p:nvSpPr>
        <p:spPr>
          <a:xfrm>
            <a:off x="892175" y="135572"/>
            <a:ext cx="5477510" cy="423193"/>
          </a:xfrm>
        </p:spPr>
        <p:txBody>
          <a:bodyPr/>
          <a:lstStyle/>
          <a:p>
            <a:r>
              <a:rPr lang="en-US" dirty="0"/>
              <a:t>Algorithm details</a:t>
            </a:r>
          </a:p>
        </p:txBody>
      </p:sp>
      <p:sp>
        <p:nvSpPr>
          <p:cNvPr id="3" name="Text Placeholder 2">
            <a:extLst>
              <a:ext uri="{FF2B5EF4-FFF2-40B4-BE49-F238E27FC236}">
                <a16:creationId xmlns:a16="http://schemas.microsoft.com/office/drawing/2014/main" id="{DFA9BEC2-C442-4C96-4487-7C0CA86F8BBF}"/>
              </a:ext>
            </a:extLst>
          </p:cNvPr>
          <p:cNvSpPr>
            <a:spLocks noGrp="1"/>
          </p:cNvSpPr>
          <p:nvPr>
            <p:ph type="body" idx="1"/>
          </p:nvPr>
        </p:nvSpPr>
        <p:spPr>
          <a:xfrm>
            <a:off x="881379" y="1168082"/>
            <a:ext cx="10429240" cy="5009385"/>
          </a:xfrm>
        </p:spPr>
        <p:txBody>
          <a:bodyPr/>
          <a:lstStyle/>
          <a:p>
            <a:pPr marL="342900" lvl="0" indent="-342900">
              <a:lnSpc>
                <a:spcPct val="107000"/>
              </a:lnSpc>
              <a:spcAft>
                <a:spcPts val="800"/>
              </a:spcAft>
              <a:buFont typeface="+mj-lt"/>
              <a:buAutoNum type="arabicPeriod"/>
              <a:tabLst>
                <a:tab pos="457200" algn="l"/>
              </a:tabLst>
            </a:pPr>
            <a:r>
              <a:rPr lang="en-IN" sz="1350" b="1" kern="100" dirty="0">
                <a:effectLst/>
                <a:latin typeface="Calibri" panose="020F0502020204030204" pitchFamily="34" charset="0"/>
                <a:ea typeface="Calibri" panose="020F0502020204030204" pitchFamily="34" charset="0"/>
                <a:cs typeface="Times New Roman" panose="02020603050405020304" pitchFamily="18" charset="0"/>
              </a:rPr>
              <a:t>Objective:</a:t>
            </a:r>
            <a:endParaRPr lang="en-IN" sz="135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50" kern="100" dirty="0">
                <a:effectLst/>
                <a:latin typeface="Calibri" panose="020F0502020204030204" pitchFamily="34" charset="0"/>
                <a:ea typeface="Calibri" panose="020F0502020204030204" pitchFamily="34" charset="0"/>
                <a:cs typeface="Times New Roman" panose="02020603050405020304" pitchFamily="18" charset="0"/>
              </a:rPr>
              <a:t>The goal is to </a:t>
            </a:r>
            <a:r>
              <a:rPr lang="en-IN" sz="1350" kern="1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350" kern="100" dirty="0">
                <a:effectLst/>
                <a:latin typeface="Calibri" panose="020F0502020204030204" pitchFamily="34" charset="0"/>
                <a:ea typeface="Calibri" panose="020F0502020204030204" pitchFamily="34" charset="0"/>
                <a:cs typeface="Times New Roman" panose="02020603050405020304" pitchFamily="18" charset="0"/>
              </a:rPr>
              <a:t> the relationships between epidemic cases across different states using the VAR model, which captures linear interdependencies among multiple time series.</a:t>
            </a:r>
          </a:p>
          <a:p>
            <a:pPr marL="342900" lvl="0" indent="-342900">
              <a:lnSpc>
                <a:spcPct val="107000"/>
              </a:lnSpc>
              <a:spcAft>
                <a:spcPts val="800"/>
              </a:spcAft>
              <a:buFont typeface="+mj-lt"/>
              <a:buAutoNum type="arabicPeriod"/>
              <a:tabLst>
                <a:tab pos="457200" algn="l"/>
              </a:tabLst>
            </a:pPr>
            <a:r>
              <a:rPr lang="en-IN" sz="1350" b="1" kern="100" dirty="0">
                <a:effectLst/>
                <a:latin typeface="Calibri" panose="020F0502020204030204" pitchFamily="34" charset="0"/>
                <a:ea typeface="Calibri" panose="020F0502020204030204" pitchFamily="34" charset="0"/>
                <a:cs typeface="Times New Roman" panose="02020603050405020304" pitchFamily="18" charset="0"/>
              </a:rPr>
              <a:t>Key Components:</a:t>
            </a:r>
            <a:endParaRPr lang="en-IN" sz="135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50" b="1" kern="100" dirty="0">
                <a:effectLst/>
                <a:latin typeface="Calibri" panose="020F0502020204030204" pitchFamily="34" charset="0"/>
                <a:ea typeface="Calibri" panose="020F0502020204030204" pitchFamily="34" charset="0"/>
                <a:cs typeface="Times New Roman" panose="02020603050405020304" pitchFamily="18" charset="0"/>
              </a:rPr>
              <a:t>Pandas:</a:t>
            </a:r>
            <a:r>
              <a:rPr lang="en-IN" sz="1350" kern="100" dirty="0">
                <a:effectLst/>
                <a:latin typeface="Calibri" panose="020F0502020204030204" pitchFamily="34" charset="0"/>
                <a:ea typeface="Calibri" panose="020F0502020204030204" pitchFamily="34" charset="0"/>
                <a:cs typeface="Times New Roman" panose="02020603050405020304" pitchFamily="18" charset="0"/>
              </a:rPr>
              <a:t> For data manipulation and analysis.</a:t>
            </a:r>
          </a:p>
          <a:p>
            <a:pPr marL="742950" lvl="1" indent="-285750">
              <a:lnSpc>
                <a:spcPct val="107000"/>
              </a:lnSpc>
              <a:spcAft>
                <a:spcPts val="800"/>
              </a:spcAft>
              <a:buSzPts val="1000"/>
              <a:buFont typeface="Symbol" panose="05050102010706020507" pitchFamily="18" charset="2"/>
              <a:buChar char=""/>
              <a:tabLst>
                <a:tab pos="914400" algn="l"/>
              </a:tabLst>
            </a:pPr>
            <a:r>
              <a:rPr lang="en-IN" sz="1350" b="1" kern="100" dirty="0">
                <a:effectLst/>
                <a:latin typeface="Calibri" panose="020F0502020204030204" pitchFamily="34" charset="0"/>
                <a:ea typeface="Calibri" panose="020F0502020204030204" pitchFamily="34" charset="0"/>
                <a:cs typeface="Times New Roman" panose="02020603050405020304" pitchFamily="18" charset="0"/>
              </a:rPr>
              <a:t>NumPy:</a:t>
            </a:r>
            <a:r>
              <a:rPr lang="en-IN" sz="1350" kern="100" dirty="0">
                <a:effectLst/>
                <a:latin typeface="Calibri" panose="020F0502020204030204" pitchFamily="34" charset="0"/>
                <a:ea typeface="Calibri" panose="020F0502020204030204" pitchFamily="34" charset="0"/>
                <a:cs typeface="Times New Roman" panose="02020603050405020304" pitchFamily="18" charset="0"/>
              </a:rPr>
              <a:t> For numerical operations.</a:t>
            </a:r>
          </a:p>
          <a:p>
            <a:pPr marL="742950" lvl="1" indent="-285750">
              <a:lnSpc>
                <a:spcPct val="107000"/>
              </a:lnSpc>
              <a:spcAft>
                <a:spcPts val="800"/>
              </a:spcAft>
              <a:buSzPts val="1000"/>
              <a:buFont typeface="Symbol" panose="05050102010706020507" pitchFamily="18" charset="2"/>
              <a:buChar char=""/>
              <a:tabLst>
                <a:tab pos="914400" algn="l"/>
              </a:tabLst>
            </a:pPr>
            <a:r>
              <a:rPr lang="en-IN" sz="1350" b="1" kern="100" dirty="0">
                <a:effectLst/>
                <a:latin typeface="Calibri" panose="020F0502020204030204" pitchFamily="34" charset="0"/>
                <a:ea typeface="Calibri" panose="020F0502020204030204" pitchFamily="34" charset="0"/>
                <a:cs typeface="Times New Roman" panose="02020603050405020304" pitchFamily="18" charset="0"/>
              </a:rPr>
              <a:t>Matplotlib:</a:t>
            </a:r>
            <a:r>
              <a:rPr lang="en-IN" sz="1350" kern="100" dirty="0">
                <a:effectLst/>
                <a:latin typeface="Calibri" panose="020F0502020204030204" pitchFamily="34" charset="0"/>
                <a:ea typeface="Calibri" panose="020F0502020204030204" pitchFamily="34" charset="0"/>
                <a:cs typeface="Times New Roman" panose="02020603050405020304" pitchFamily="18" charset="0"/>
              </a:rPr>
              <a:t> For data visualization.</a:t>
            </a:r>
          </a:p>
          <a:p>
            <a:pPr marL="742950" lvl="1" indent="-285750">
              <a:lnSpc>
                <a:spcPct val="107000"/>
              </a:lnSpc>
              <a:spcAft>
                <a:spcPts val="800"/>
              </a:spcAft>
              <a:buSzPts val="1000"/>
              <a:buFont typeface="Symbol" panose="05050102010706020507" pitchFamily="18" charset="2"/>
              <a:buChar char=""/>
              <a:tabLst>
                <a:tab pos="914400" algn="l"/>
              </a:tabLst>
            </a:pPr>
            <a:r>
              <a:rPr lang="en-IN" sz="1350" b="1" kern="100" dirty="0" err="1">
                <a:effectLst/>
                <a:latin typeface="Calibri" panose="020F0502020204030204" pitchFamily="34" charset="0"/>
                <a:ea typeface="Calibri" panose="020F0502020204030204" pitchFamily="34" charset="0"/>
                <a:cs typeface="Times New Roman" panose="02020603050405020304" pitchFamily="18" charset="0"/>
              </a:rPr>
              <a:t>Statsmodels</a:t>
            </a:r>
            <a:r>
              <a:rPr lang="en-IN" sz="135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350" kern="100" dirty="0">
                <a:effectLst/>
                <a:latin typeface="Calibri" panose="020F0502020204030204" pitchFamily="34" charset="0"/>
                <a:ea typeface="Calibri" panose="020F0502020204030204" pitchFamily="34" charset="0"/>
                <a:cs typeface="Times New Roman" panose="02020603050405020304" pitchFamily="18" charset="0"/>
              </a:rPr>
              <a:t> For statistical </a:t>
            </a:r>
            <a:r>
              <a:rPr lang="en-IN" sz="1350" kern="100" dirty="0" err="1">
                <a:effectLst/>
                <a:latin typeface="Calibri" panose="020F0502020204030204" pitchFamily="34" charset="0"/>
                <a:ea typeface="Calibri" panose="020F0502020204030204" pitchFamily="34" charset="0"/>
                <a:cs typeface="Times New Roman" panose="02020603050405020304" pitchFamily="18" charset="0"/>
              </a:rPr>
              <a:t>modeling</a:t>
            </a:r>
            <a:r>
              <a:rPr lang="en-IN" sz="1350" kern="100" dirty="0">
                <a:effectLst/>
                <a:latin typeface="Calibri" panose="020F0502020204030204" pitchFamily="34" charset="0"/>
                <a:ea typeface="Calibri" panose="020F0502020204030204" pitchFamily="34" charset="0"/>
                <a:cs typeface="Times New Roman" panose="02020603050405020304" pitchFamily="18" charset="0"/>
              </a:rPr>
              <a:t>, including the VAR model.</a:t>
            </a:r>
          </a:p>
          <a:p>
            <a:pPr marL="342900" lvl="0" indent="-342900">
              <a:lnSpc>
                <a:spcPct val="107000"/>
              </a:lnSpc>
              <a:spcAft>
                <a:spcPts val="800"/>
              </a:spcAft>
              <a:buFont typeface="+mj-lt"/>
              <a:buAutoNum type="arabicPeriod"/>
              <a:tabLst>
                <a:tab pos="457200" algn="l"/>
              </a:tabLst>
            </a:pPr>
            <a:r>
              <a:rPr lang="en-IN" sz="1350" b="1" kern="100" dirty="0">
                <a:effectLst/>
                <a:latin typeface="Calibri" panose="020F0502020204030204" pitchFamily="34" charset="0"/>
                <a:ea typeface="Calibri" panose="020F0502020204030204" pitchFamily="34" charset="0"/>
                <a:cs typeface="Times New Roman" panose="02020603050405020304" pitchFamily="18" charset="0"/>
              </a:rPr>
              <a:t>Process:</a:t>
            </a:r>
            <a:endParaRPr lang="en-IN" sz="135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50" kern="100" dirty="0">
                <a:effectLst/>
                <a:latin typeface="Calibri" panose="020F0502020204030204" pitchFamily="34" charset="0"/>
                <a:ea typeface="Calibri" panose="020F0502020204030204" pitchFamily="34" charset="0"/>
                <a:cs typeface="Times New Roman" panose="02020603050405020304" pitchFamily="18" charset="0"/>
              </a:rPr>
              <a:t>Load epidemic data from a CSV file and parse dates.</a:t>
            </a:r>
          </a:p>
          <a:p>
            <a:pPr marL="742950" lvl="1" indent="-285750">
              <a:lnSpc>
                <a:spcPct val="107000"/>
              </a:lnSpc>
              <a:spcAft>
                <a:spcPts val="800"/>
              </a:spcAft>
              <a:buSzPts val="1000"/>
              <a:buFont typeface="Symbol" panose="05050102010706020507" pitchFamily="18" charset="2"/>
              <a:buChar char=""/>
              <a:tabLst>
                <a:tab pos="914400" algn="l"/>
              </a:tabLst>
            </a:pPr>
            <a:r>
              <a:rPr lang="en-IN" sz="1350" kern="100" dirty="0">
                <a:effectLst/>
                <a:latin typeface="Calibri" panose="020F0502020204030204" pitchFamily="34" charset="0"/>
                <a:ea typeface="Calibri" panose="020F0502020204030204" pitchFamily="34" charset="0"/>
                <a:cs typeface="Times New Roman" panose="02020603050405020304" pitchFamily="18" charset="0"/>
              </a:rPr>
              <a:t>Pivot the data to create a multivariate time series format.</a:t>
            </a:r>
          </a:p>
          <a:p>
            <a:pPr marL="742950" lvl="1" indent="-285750">
              <a:lnSpc>
                <a:spcPct val="107000"/>
              </a:lnSpc>
              <a:spcAft>
                <a:spcPts val="800"/>
              </a:spcAft>
              <a:buSzPts val="1000"/>
              <a:buFont typeface="Symbol" panose="05050102010706020507" pitchFamily="18" charset="2"/>
              <a:buChar char=""/>
              <a:tabLst>
                <a:tab pos="914400" algn="l"/>
              </a:tabLst>
            </a:pPr>
            <a:r>
              <a:rPr lang="en-IN" sz="1350" kern="100" dirty="0">
                <a:effectLst/>
                <a:latin typeface="Calibri" panose="020F0502020204030204" pitchFamily="34" charset="0"/>
                <a:ea typeface="Calibri" panose="020F0502020204030204" pitchFamily="34" charset="0"/>
                <a:cs typeface="Times New Roman" panose="02020603050405020304" pitchFamily="18" charset="0"/>
              </a:rPr>
              <a:t>Check for stationarity of each state’s time series and apply differencing if necessary.</a:t>
            </a:r>
          </a:p>
          <a:p>
            <a:pPr marL="742950" lvl="1" indent="-285750">
              <a:lnSpc>
                <a:spcPct val="107000"/>
              </a:lnSpc>
              <a:spcAft>
                <a:spcPts val="800"/>
              </a:spcAft>
              <a:buSzPts val="1000"/>
              <a:buFont typeface="Symbol" panose="05050102010706020507" pitchFamily="18" charset="2"/>
              <a:buChar char=""/>
              <a:tabLst>
                <a:tab pos="914400" algn="l"/>
              </a:tabLst>
            </a:pPr>
            <a:r>
              <a:rPr lang="en-IN" sz="1350" kern="100" dirty="0">
                <a:effectLst/>
                <a:latin typeface="Calibri" panose="020F0502020204030204" pitchFamily="34" charset="0"/>
                <a:ea typeface="Calibri" panose="020F0502020204030204" pitchFamily="34" charset="0"/>
                <a:cs typeface="Times New Roman" panose="02020603050405020304" pitchFamily="18" charset="0"/>
              </a:rPr>
              <a:t>Fit the VAR model to the data.</a:t>
            </a:r>
          </a:p>
          <a:p>
            <a:pPr marL="742950" lvl="1" indent="-285750">
              <a:lnSpc>
                <a:spcPct val="107000"/>
              </a:lnSpc>
              <a:spcAft>
                <a:spcPts val="800"/>
              </a:spcAft>
              <a:buSzPts val="1000"/>
              <a:buFont typeface="Symbol" panose="05050102010706020507" pitchFamily="18" charset="2"/>
              <a:buChar char=""/>
              <a:tabLst>
                <a:tab pos="914400" algn="l"/>
              </a:tabLst>
            </a:pPr>
            <a:r>
              <a:rPr lang="en-IN" sz="1350" kern="100" dirty="0">
                <a:effectLst/>
                <a:latin typeface="Calibri" panose="020F0502020204030204" pitchFamily="34" charset="0"/>
                <a:ea typeface="Calibri" panose="020F0502020204030204" pitchFamily="34" charset="0"/>
                <a:cs typeface="Times New Roman" panose="02020603050405020304" pitchFamily="18" charset="0"/>
              </a:rPr>
              <a:t>Make forecasts for the specified number of future steps.</a:t>
            </a:r>
          </a:p>
          <a:p>
            <a:pPr marL="742950" lvl="1" indent="-285750">
              <a:lnSpc>
                <a:spcPct val="107000"/>
              </a:lnSpc>
              <a:spcAft>
                <a:spcPts val="800"/>
              </a:spcAft>
              <a:buSzPts val="1000"/>
              <a:buFont typeface="Symbol" panose="05050102010706020507" pitchFamily="18" charset="2"/>
              <a:buChar char=""/>
              <a:tabLst>
                <a:tab pos="914400" algn="l"/>
              </a:tabLst>
            </a:pPr>
            <a:r>
              <a:rPr lang="en-IN" sz="1350" kern="100" dirty="0">
                <a:effectLst/>
                <a:latin typeface="Calibri" panose="020F0502020204030204" pitchFamily="34" charset="0"/>
                <a:ea typeface="Calibri" panose="020F0502020204030204" pitchFamily="34" charset="0"/>
                <a:cs typeface="Times New Roman" panose="02020603050405020304" pitchFamily="18" charset="0"/>
              </a:rPr>
              <a:t>Visualize both observed and forecasted values.</a:t>
            </a:r>
          </a:p>
          <a:p>
            <a:endParaRPr lang="en-US" dirty="0"/>
          </a:p>
        </p:txBody>
      </p:sp>
    </p:spTree>
    <p:extLst>
      <p:ext uri="{BB962C8B-B14F-4D97-AF65-F5344CB8AC3E}">
        <p14:creationId xmlns:p14="http://schemas.microsoft.com/office/powerpoint/2010/main" val="1612702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B78423-FBF7-6AE5-EA0D-2D7A1F579B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ABB262-2048-A98C-A92E-75429A435E37}"/>
              </a:ext>
            </a:extLst>
          </p:cNvPr>
          <p:cNvSpPr>
            <a:spLocks noGrp="1"/>
          </p:cNvSpPr>
          <p:nvPr>
            <p:ph type="title"/>
          </p:nvPr>
        </p:nvSpPr>
        <p:spPr>
          <a:xfrm>
            <a:off x="892175" y="135572"/>
            <a:ext cx="5477510" cy="423193"/>
          </a:xfrm>
        </p:spPr>
        <p:txBody>
          <a:bodyPr/>
          <a:lstStyle/>
          <a:p>
            <a:r>
              <a:rPr lang="en-US" dirty="0"/>
              <a:t>Algorithm details</a:t>
            </a:r>
          </a:p>
        </p:txBody>
      </p:sp>
      <p:sp>
        <p:nvSpPr>
          <p:cNvPr id="3" name="Text Placeholder 2">
            <a:extLst>
              <a:ext uri="{FF2B5EF4-FFF2-40B4-BE49-F238E27FC236}">
                <a16:creationId xmlns:a16="http://schemas.microsoft.com/office/drawing/2014/main" id="{80802F7A-B587-1599-53B0-3DEFCC5A4B6B}"/>
              </a:ext>
            </a:extLst>
          </p:cNvPr>
          <p:cNvSpPr>
            <a:spLocks noGrp="1"/>
          </p:cNvSpPr>
          <p:nvPr>
            <p:ph type="body" idx="1"/>
          </p:nvPr>
        </p:nvSpPr>
        <p:spPr>
          <a:xfrm>
            <a:off x="881379" y="1168082"/>
            <a:ext cx="10429240" cy="5659178"/>
          </a:xfrm>
        </p:spPr>
        <p:txBody>
          <a:bodyPr/>
          <a:lstStyle/>
          <a:p>
            <a:pPr marL="342900" lvl="0" indent="-342900">
              <a:lnSpc>
                <a:spcPct val="107000"/>
              </a:lnSpc>
              <a:spcAft>
                <a:spcPts val="800"/>
              </a:spcAft>
              <a:buFont typeface="+mj-lt"/>
              <a:buAutoNum type="arabicPeriod"/>
              <a:tabLst>
                <a:tab pos="457200" algn="l"/>
              </a:tabLst>
            </a:pP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Objective:</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The goal is to predict future epidemic cases for different states using a Random Forest Regressor, which is an ensemble learning method that operates by constructing multiple decision trees during training.</a:t>
            </a:r>
          </a:p>
          <a:p>
            <a:pPr marL="342900" lvl="0" indent="-342900">
              <a:lnSpc>
                <a:spcPct val="107000"/>
              </a:lnSpc>
              <a:spcAft>
                <a:spcPts val="800"/>
              </a:spcAft>
              <a:buFont typeface="+mj-lt"/>
              <a:buAutoNum type="arabicPeriod"/>
              <a:tabLst>
                <a:tab pos="457200" algn="l"/>
              </a:tabLst>
            </a:pP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Key Components:</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Pandas:</a:t>
            </a: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 For data manipulation and analysis.</a:t>
            </a:r>
          </a:p>
          <a:p>
            <a:pPr marL="742950" lvl="1" indent="-285750">
              <a:lnSpc>
                <a:spcPct val="107000"/>
              </a:lnSpc>
              <a:spcAft>
                <a:spcPts val="800"/>
              </a:spcAft>
              <a:buSzPts val="1000"/>
              <a:buFont typeface="Symbol" panose="05050102010706020507" pitchFamily="18" charset="2"/>
              <a:buChar char=""/>
              <a:tabLst>
                <a:tab pos="914400" algn="l"/>
              </a:tabLst>
            </a:pP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NumPy:</a:t>
            </a: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 For numerical operations.</a:t>
            </a:r>
          </a:p>
          <a:p>
            <a:pPr marL="742950" lvl="1" indent="-285750">
              <a:lnSpc>
                <a:spcPct val="107000"/>
              </a:lnSpc>
              <a:spcAft>
                <a:spcPts val="800"/>
              </a:spcAft>
              <a:buSzPts val="1000"/>
              <a:buFont typeface="Symbol" panose="05050102010706020507" pitchFamily="18" charset="2"/>
              <a:buChar char=""/>
              <a:tabLst>
                <a:tab pos="914400" algn="l"/>
              </a:tabLst>
            </a:pP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Matplotlib:</a:t>
            </a: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 For data visualization.</a:t>
            </a:r>
          </a:p>
          <a:p>
            <a:pPr marL="742950" lvl="1" indent="-285750">
              <a:lnSpc>
                <a:spcPct val="107000"/>
              </a:lnSpc>
              <a:spcAft>
                <a:spcPts val="800"/>
              </a:spcAft>
              <a:buSzPts val="1000"/>
              <a:buFont typeface="Symbol" panose="05050102010706020507" pitchFamily="18" charset="2"/>
              <a:buChar char=""/>
              <a:tabLst>
                <a:tab pos="914400" algn="l"/>
              </a:tabLst>
            </a:pP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Scikit-learn:</a:t>
            </a: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 For machine learning utilities, including model training, evaluation, and hyperparameter tuning.</a:t>
            </a:r>
          </a:p>
          <a:p>
            <a:pPr marL="342900" lvl="0" indent="-342900">
              <a:lnSpc>
                <a:spcPct val="107000"/>
              </a:lnSpc>
              <a:spcAft>
                <a:spcPts val="800"/>
              </a:spcAft>
              <a:buFont typeface="+mj-lt"/>
              <a:buAutoNum type="arabicPeriod"/>
              <a:tabLst>
                <a:tab pos="457200" algn="l"/>
              </a:tabLst>
            </a:pP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Process:</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Load epidemic data from a CSV file.</a:t>
            </a: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Pivot the data to create a multivariate time series.</a:t>
            </a: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Create lagged features for the model.</a:t>
            </a: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Split the data into training and testing sets.</a:t>
            </a: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Train a Random Forest model for each state.</a:t>
            </a: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Evaluate the model using Mean Squared Error (MSE) and R² score.</a:t>
            </a: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Visualize the actual vs. predicted values for a selected state.</a:t>
            </a: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Perform hyperparameter tuning using Grid Search.</a:t>
            </a:r>
          </a:p>
          <a:p>
            <a:endParaRPr lang="en-US" dirty="0"/>
          </a:p>
        </p:txBody>
      </p:sp>
    </p:spTree>
    <p:extLst>
      <p:ext uri="{BB962C8B-B14F-4D97-AF65-F5344CB8AC3E}">
        <p14:creationId xmlns:p14="http://schemas.microsoft.com/office/powerpoint/2010/main" val="1775410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F35B5-7B31-A0B3-6576-8D89439776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A5AC5C-1102-98F2-3050-7AF46BA330B3}"/>
              </a:ext>
            </a:extLst>
          </p:cNvPr>
          <p:cNvSpPr>
            <a:spLocks noGrp="1"/>
          </p:cNvSpPr>
          <p:nvPr>
            <p:ph type="title"/>
          </p:nvPr>
        </p:nvSpPr>
        <p:spPr>
          <a:xfrm>
            <a:off x="892175" y="135572"/>
            <a:ext cx="5477510" cy="423193"/>
          </a:xfrm>
        </p:spPr>
        <p:txBody>
          <a:bodyPr/>
          <a:lstStyle/>
          <a:p>
            <a:r>
              <a:rPr lang="en-US" dirty="0"/>
              <a:t>Algorithm details</a:t>
            </a:r>
          </a:p>
        </p:txBody>
      </p:sp>
      <p:sp>
        <p:nvSpPr>
          <p:cNvPr id="3" name="Text Placeholder 2">
            <a:extLst>
              <a:ext uri="{FF2B5EF4-FFF2-40B4-BE49-F238E27FC236}">
                <a16:creationId xmlns:a16="http://schemas.microsoft.com/office/drawing/2014/main" id="{6700EC17-D60C-85A6-16F4-789496376585}"/>
              </a:ext>
            </a:extLst>
          </p:cNvPr>
          <p:cNvSpPr>
            <a:spLocks noGrp="1"/>
          </p:cNvSpPr>
          <p:nvPr>
            <p:ph type="body" idx="1"/>
          </p:nvPr>
        </p:nvSpPr>
        <p:spPr>
          <a:xfrm>
            <a:off x="881379" y="1168082"/>
            <a:ext cx="10429240" cy="5659178"/>
          </a:xfrm>
        </p:spPr>
        <p:txBody>
          <a:bodyPr/>
          <a:lstStyle/>
          <a:p>
            <a:pPr marL="342900" lvl="0" indent="-342900">
              <a:lnSpc>
                <a:spcPct val="107000"/>
              </a:lnSpc>
              <a:spcAft>
                <a:spcPts val="800"/>
              </a:spcAft>
              <a:buFont typeface="+mj-lt"/>
              <a:buAutoNum type="arabicPeriod"/>
              <a:tabLst>
                <a:tab pos="457200" algn="l"/>
              </a:tabLst>
            </a:pP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Objective:</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The goal is to classify the epidemic type (Low, Moderate, High) based on various features related to the epidemic data using the </a:t>
            </a:r>
            <a:r>
              <a:rPr lang="en-IN" sz="1300" kern="1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 classifier.</a:t>
            </a:r>
          </a:p>
          <a:p>
            <a:pPr marL="342900" lvl="0" indent="-342900">
              <a:lnSpc>
                <a:spcPct val="107000"/>
              </a:lnSpc>
              <a:spcAft>
                <a:spcPts val="800"/>
              </a:spcAft>
              <a:buFont typeface="+mj-lt"/>
              <a:buAutoNum type="arabicPeriod"/>
              <a:tabLst>
                <a:tab pos="457200" algn="l"/>
              </a:tabLst>
            </a:pP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Key Components:</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Pandas:</a:t>
            </a: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 For data manipulation and analysis.</a:t>
            </a:r>
          </a:p>
          <a:p>
            <a:pPr marL="742950" lvl="1" indent="-285750">
              <a:lnSpc>
                <a:spcPct val="107000"/>
              </a:lnSpc>
              <a:spcAft>
                <a:spcPts val="800"/>
              </a:spcAft>
              <a:buSzPts val="1000"/>
              <a:buFont typeface="Symbol" panose="05050102010706020507" pitchFamily="18" charset="2"/>
              <a:buChar char=""/>
              <a:tabLst>
                <a:tab pos="914400" algn="l"/>
              </a:tabLst>
            </a:pP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NumPy:</a:t>
            </a: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 For numerical operations.</a:t>
            </a:r>
          </a:p>
          <a:p>
            <a:pPr marL="742950" lvl="1" indent="-285750">
              <a:lnSpc>
                <a:spcPct val="107000"/>
              </a:lnSpc>
              <a:spcAft>
                <a:spcPts val="800"/>
              </a:spcAft>
              <a:buSzPts val="1000"/>
              <a:buFont typeface="Symbol" panose="05050102010706020507" pitchFamily="18" charset="2"/>
              <a:buChar char=""/>
              <a:tabLst>
                <a:tab pos="914400" algn="l"/>
              </a:tabLst>
            </a:pP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Scikit-learn:</a:t>
            </a: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 For model training, evaluation, and cross-validation.</a:t>
            </a:r>
          </a:p>
          <a:p>
            <a:pPr marL="742950" lvl="1" indent="-285750">
              <a:lnSpc>
                <a:spcPct val="107000"/>
              </a:lnSpc>
              <a:spcAft>
                <a:spcPts val="800"/>
              </a:spcAft>
              <a:buSzPts val="1000"/>
              <a:buFont typeface="Symbol" panose="05050102010706020507" pitchFamily="18" charset="2"/>
              <a:buChar char=""/>
              <a:tabLst>
                <a:tab pos="914400" algn="l"/>
              </a:tabLst>
            </a:pP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Imbalanced-learn (</a:t>
            </a:r>
            <a:r>
              <a:rPr lang="en-IN" sz="1300" b="1" kern="100" dirty="0" err="1">
                <a:effectLst/>
                <a:latin typeface="Calibri" panose="020F0502020204030204" pitchFamily="34" charset="0"/>
                <a:ea typeface="Calibri" panose="020F0502020204030204" pitchFamily="34" charset="0"/>
                <a:cs typeface="Times New Roman" panose="02020603050405020304" pitchFamily="18" charset="0"/>
              </a:rPr>
              <a:t>imblearn</a:t>
            </a: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 For handling class imbalance using SMOTE.</a:t>
            </a:r>
          </a:p>
          <a:p>
            <a:pPr marL="742950" lvl="1" indent="-285750">
              <a:lnSpc>
                <a:spcPct val="107000"/>
              </a:lnSpc>
              <a:spcAft>
                <a:spcPts val="800"/>
              </a:spcAft>
              <a:buSzPts val="1000"/>
              <a:buFont typeface="Symbol" panose="05050102010706020507" pitchFamily="18" charset="2"/>
              <a:buChar char=""/>
              <a:tabLst>
                <a:tab pos="914400" algn="l"/>
              </a:tabLst>
            </a:pPr>
            <a:r>
              <a:rPr lang="en-IN" sz="1300" b="1" kern="1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 For the classification model.</a:t>
            </a:r>
          </a:p>
          <a:p>
            <a:pPr marL="342900" lvl="0" indent="-342900">
              <a:lnSpc>
                <a:spcPct val="107000"/>
              </a:lnSpc>
              <a:spcAft>
                <a:spcPts val="800"/>
              </a:spcAft>
              <a:buFont typeface="+mj-lt"/>
              <a:buAutoNum type="arabicPeriod"/>
              <a:tabLst>
                <a:tab pos="457200" algn="l"/>
              </a:tabLst>
            </a:pPr>
            <a:r>
              <a:rPr lang="en-IN" sz="1300" b="1" kern="100" dirty="0">
                <a:effectLst/>
                <a:latin typeface="Calibri" panose="020F0502020204030204" pitchFamily="34" charset="0"/>
                <a:ea typeface="Calibri" panose="020F0502020204030204" pitchFamily="34" charset="0"/>
                <a:cs typeface="Times New Roman" panose="02020603050405020304" pitchFamily="18" charset="0"/>
              </a:rPr>
              <a:t>Process:</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Load the dataset and create a new column </a:t>
            </a:r>
            <a:r>
              <a:rPr lang="en-IN" sz="1300" kern="100" dirty="0" err="1">
                <a:effectLst/>
                <a:latin typeface="Calibri" panose="020F0502020204030204" pitchFamily="34" charset="0"/>
                <a:ea typeface="Calibri" panose="020F0502020204030204" pitchFamily="34" charset="0"/>
                <a:cs typeface="Times New Roman" panose="02020603050405020304" pitchFamily="18" charset="0"/>
              </a:rPr>
              <a:t>Epidemic_Type</a:t>
            </a: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 based on the number of cases.</a:t>
            </a: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Loop through each state, checking for sufficient data.</a:t>
            </a: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Define features and target variables.</a:t>
            </a: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Split the data into training and testing sets.</a:t>
            </a: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Use SMOTE to address class imbalance.</a:t>
            </a: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Train an </a:t>
            </a:r>
            <a:r>
              <a:rPr lang="en-IN" sz="1300" kern="1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 model and evaluate it using cross-validation.</a:t>
            </a:r>
          </a:p>
          <a:p>
            <a:pPr marL="742950" lvl="1" indent="-285750">
              <a:lnSpc>
                <a:spcPct val="107000"/>
              </a:lnSpc>
              <a:spcAft>
                <a:spcPts val="800"/>
              </a:spcAft>
              <a:buSzPts val="1000"/>
              <a:buFont typeface="Symbol" panose="05050102010706020507" pitchFamily="18" charset="2"/>
              <a:buChar char=""/>
              <a:tabLst>
                <a:tab pos="914400" algn="l"/>
              </a:tabLs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Make predictions and output results.</a:t>
            </a:r>
          </a:p>
          <a:p>
            <a:endParaRPr lang="en-US" dirty="0"/>
          </a:p>
        </p:txBody>
      </p:sp>
    </p:spTree>
    <p:extLst>
      <p:ext uri="{BB962C8B-B14F-4D97-AF65-F5344CB8AC3E}">
        <p14:creationId xmlns:p14="http://schemas.microsoft.com/office/powerpoint/2010/main" val="1221191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TotalTime>
  <Words>2181</Words>
  <Application>Microsoft Office PowerPoint</Application>
  <PresentationFormat>Widescreen</PresentationFormat>
  <Paragraphs>184</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MT</vt:lpstr>
      <vt:lpstr>Calibri</vt:lpstr>
      <vt:lpstr>Cambria</vt:lpstr>
      <vt:lpstr>Georgia</vt:lpstr>
      <vt:lpstr>Symbol</vt:lpstr>
      <vt:lpstr>Times New Roman</vt:lpstr>
      <vt:lpstr>Verdana</vt:lpstr>
      <vt:lpstr>Office Theme</vt:lpstr>
      <vt:lpstr>PROJECT TITLE : REAL TIME MAPPING OF EPIDEMIC SPREAD</vt:lpstr>
      <vt:lpstr>Abstract</vt:lpstr>
      <vt:lpstr>Introduction</vt:lpstr>
      <vt:lpstr>Algorithm details</vt:lpstr>
      <vt:lpstr>Algorithm details</vt:lpstr>
      <vt:lpstr>Algorithm details</vt:lpstr>
      <vt:lpstr>Algorithm details</vt:lpstr>
      <vt:lpstr>Algorithm details</vt:lpstr>
      <vt:lpstr>Algorithm details</vt:lpstr>
      <vt:lpstr>Algorithm details</vt:lpstr>
      <vt:lpstr>Conclusion</vt:lpstr>
      <vt:lpstr>References</vt:lpstr>
      <vt:lpstr>References (contd…)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Ullas gowda</cp:lastModifiedBy>
  <cp:revision>2</cp:revision>
  <dcterms:created xsi:type="dcterms:W3CDTF">2024-11-20T05:08:17Z</dcterms:created>
  <dcterms:modified xsi:type="dcterms:W3CDTF">2024-11-24T17:36:46Z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2024-10-17T00:00:00Z</vt:filetime>
  </property>
  <property fmtid="{D5CDD505-2E9C-101B-9397-08002B2CF9AE}" pid="3" name="LastSaved">
    <vt:filetime>2024-11-20T00:00:00Z</vt:filetime>
  </property>
</Properties>
</file>