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mbria Bold" charset="1" panose="02040803050406030204"/>
      <p:regular r:id="rId18"/>
    </p:embeddedFont>
    <p:embeddedFont>
      <p:font typeface="Arial Bold" charset="1" panose="020B0802020202020204"/>
      <p:regular r:id="rId19"/>
    </p:embeddedFont>
    <p:embeddedFont>
      <p:font typeface="Arimo Bold" charset="1" panose="020B0704020202020204"/>
      <p:regular r:id="rId20"/>
    </p:embeddedFont>
    <p:embeddedFont>
      <p:font typeface="Cambria" charset="1" panose="0204050305040603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277129" y="1997214"/>
            <a:ext cx="15361950" cy="647700"/>
          </a:xfrm>
          <a:prstGeom prst="rect">
            <a:avLst/>
          </a:prstGeom>
        </p:spPr>
        <p:txBody>
          <a:bodyPr anchor="t" rtlCol="false" tIns="0" lIns="0" bIns="0" rIns="0">
            <a:spAutoFit/>
          </a:bodyPr>
          <a:lstStyle/>
          <a:p>
            <a:pPr algn="ctr">
              <a:lnSpc>
                <a:spcPts val="5040"/>
              </a:lnSpc>
            </a:pPr>
            <a:r>
              <a:rPr lang="en-US" b="true" sz="4200">
                <a:solidFill>
                  <a:srgbClr val="000000"/>
                </a:solidFill>
                <a:latin typeface="Cambria Bold"/>
                <a:ea typeface="Cambria Bold"/>
                <a:cs typeface="Cambria Bold"/>
                <a:sym typeface="Cambria Bold"/>
              </a:rPr>
              <a:t>CSD-G13 REAL TIME MAPPING OF EPIDEMIC SPREAD</a:t>
            </a:r>
          </a:p>
        </p:txBody>
      </p:sp>
      <p:sp>
        <p:nvSpPr>
          <p:cNvPr name="TextBox 5" id="5"/>
          <p:cNvSpPr txBox="true"/>
          <p:nvPr/>
        </p:nvSpPr>
        <p:spPr>
          <a:xfrm rot="0">
            <a:off x="1277128" y="3177805"/>
            <a:ext cx="5772900" cy="756100"/>
          </a:xfrm>
          <a:prstGeom prst="rect">
            <a:avLst/>
          </a:prstGeom>
        </p:spPr>
        <p:txBody>
          <a:bodyPr anchor="t" rtlCol="false" tIns="0" lIns="0" bIns="0" rIns="0">
            <a:spAutoFit/>
          </a:bodyPr>
          <a:lstStyle/>
          <a:p>
            <a:pPr algn="l">
              <a:lnSpc>
                <a:spcPts val="3600"/>
              </a:lnSpc>
            </a:pPr>
            <a:r>
              <a:rPr lang="en-US" b="true" sz="3000">
                <a:solidFill>
                  <a:srgbClr val="17365D"/>
                </a:solidFill>
                <a:latin typeface="Cambria Bold"/>
                <a:ea typeface="Cambria Bold"/>
                <a:cs typeface="Cambria Bold"/>
                <a:sym typeface="Cambria Bold"/>
              </a:rPr>
              <a:t>Batch Number:</a:t>
            </a:r>
          </a:p>
          <a:p>
            <a:pPr algn="l">
              <a:lnSpc>
                <a:spcPts val="3600"/>
              </a:lnSpc>
            </a:pPr>
          </a:p>
        </p:txBody>
      </p:sp>
      <p:graphicFrame>
        <p:nvGraphicFramePr>
          <p:cNvPr name="Table 6" id="6"/>
          <p:cNvGraphicFramePr>
            <a:graphicFrameLocks noGrp="true"/>
          </p:cNvGraphicFramePr>
          <p:nvPr/>
        </p:nvGraphicFramePr>
        <p:xfrm>
          <a:off x="1072136" y="3815710"/>
          <a:ext cx="8115300" cy="2838450"/>
        </p:xfrm>
        <a:graphic>
          <a:graphicData uri="http://schemas.openxmlformats.org/drawingml/2006/table">
            <a:tbl>
              <a:tblPr/>
              <a:tblGrid>
                <a:gridCol w="3129137"/>
                <a:gridCol w="4986163"/>
              </a:tblGrid>
              <a:tr h="697666">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Roll Number</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Student Name</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35196">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20211CSD0038</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BHAVANA B N </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35196">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20211CSD0005</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PRARTHANA S P</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535196">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20211CSD0150</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SANCHIT A</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35196">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20211CSD0042</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2379"/>
                        </a:lnSpc>
                        <a:defRPr/>
                      </a:pPr>
                      <a:r>
                        <a:rPr lang="en-US" sz="1699" b="true">
                          <a:solidFill>
                            <a:srgbClr val="000000"/>
                          </a:solidFill>
                          <a:latin typeface="Arimo Bold"/>
                          <a:ea typeface="Arimo Bold"/>
                          <a:cs typeface="Arimo Bold"/>
                          <a:sym typeface="Arimo Bold"/>
                        </a:rPr>
                        <a:t>ULLAS GOWDA</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TextBox 7" id="7"/>
          <p:cNvSpPr txBox="true"/>
          <p:nvPr/>
        </p:nvSpPr>
        <p:spPr>
          <a:xfrm rot="0">
            <a:off x="9811718" y="3796660"/>
            <a:ext cx="8088600" cy="2762250"/>
          </a:xfrm>
          <a:prstGeom prst="rect">
            <a:avLst/>
          </a:prstGeom>
        </p:spPr>
        <p:txBody>
          <a:bodyPr anchor="t" rtlCol="false" tIns="0" lIns="0" bIns="0" rIns="0">
            <a:spAutoFit/>
          </a:bodyPr>
          <a:lstStyle/>
          <a:p>
            <a:pPr algn="ctr">
              <a:lnSpc>
                <a:spcPts val="3600"/>
              </a:lnSpc>
            </a:pPr>
            <a:r>
              <a:rPr lang="en-US" b="true" sz="3000">
                <a:solidFill>
                  <a:srgbClr val="17365D"/>
                </a:solidFill>
                <a:latin typeface="Cambria Bold"/>
                <a:ea typeface="Cambria Bold"/>
                <a:cs typeface="Cambria Bold"/>
                <a:sym typeface="Cambria Bold"/>
              </a:rPr>
              <a:t>Under the Supervision of,</a:t>
            </a:r>
          </a:p>
          <a:p>
            <a:pPr algn="ctr">
              <a:lnSpc>
                <a:spcPts val="3060"/>
              </a:lnSpc>
            </a:pPr>
          </a:p>
          <a:p>
            <a:pPr algn="ctr">
              <a:lnSpc>
                <a:spcPts val="3060"/>
              </a:lnSpc>
            </a:pPr>
            <a:r>
              <a:rPr lang="en-US" b="true" sz="2550">
                <a:solidFill>
                  <a:srgbClr val="17365D"/>
                </a:solidFill>
                <a:latin typeface="Cambria Bold"/>
                <a:ea typeface="Cambria Bold"/>
                <a:cs typeface="Cambria Bold"/>
                <a:sym typeface="Cambria Bold"/>
              </a:rPr>
              <a:t>Prof. Tintu Vijayan</a:t>
            </a:r>
          </a:p>
          <a:p>
            <a:pPr algn="ctr">
              <a:lnSpc>
                <a:spcPts val="3060"/>
              </a:lnSpc>
            </a:pPr>
            <a:r>
              <a:rPr lang="en-US" b="true" sz="2550">
                <a:solidFill>
                  <a:srgbClr val="17365D"/>
                </a:solidFill>
                <a:latin typeface="Cambria Bold"/>
                <a:ea typeface="Cambria Bold"/>
                <a:cs typeface="Cambria Bold"/>
                <a:sym typeface="Cambria Bold"/>
              </a:rPr>
              <a:t>Professor</a:t>
            </a:r>
          </a:p>
          <a:p>
            <a:pPr algn="ctr">
              <a:lnSpc>
                <a:spcPts val="3060"/>
              </a:lnSpc>
            </a:pPr>
            <a:r>
              <a:rPr lang="en-US" b="true" sz="2550">
                <a:solidFill>
                  <a:srgbClr val="17365D"/>
                </a:solidFill>
                <a:latin typeface="Cambria Bold"/>
                <a:ea typeface="Cambria Bold"/>
                <a:cs typeface="Cambria Bold"/>
                <a:sym typeface="Cambria Bold"/>
              </a:rPr>
              <a:t>School of Computer Science and Engineering</a:t>
            </a:r>
          </a:p>
          <a:p>
            <a:pPr algn="ctr">
              <a:lnSpc>
                <a:spcPts val="3060"/>
              </a:lnSpc>
            </a:pPr>
            <a:r>
              <a:rPr lang="en-US" b="true" sz="2550">
                <a:solidFill>
                  <a:srgbClr val="17365D"/>
                </a:solidFill>
                <a:latin typeface="Cambria Bold"/>
                <a:ea typeface="Cambria Bold"/>
                <a:cs typeface="Cambria Bold"/>
                <a:sym typeface="Cambria Bold"/>
              </a:rPr>
              <a:t>Presidency University</a:t>
            </a:r>
          </a:p>
          <a:p>
            <a:pPr algn="l">
              <a:lnSpc>
                <a:spcPts val="3060"/>
              </a:lnSpc>
            </a:pPr>
          </a:p>
        </p:txBody>
      </p:sp>
      <p:sp>
        <p:nvSpPr>
          <p:cNvPr name="TextBox 8" id="8"/>
          <p:cNvSpPr txBox="true"/>
          <p:nvPr/>
        </p:nvSpPr>
        <p:spPr>
          <a:xfrm rot="0">
            <a:off x="6071583" y="594459"/>
            <a:ext cx="5772900" cy="689425"/>
          </a:xfrm>
          <a:prstGeom prst="rect">
            <a:avLst/>
          </a:prstGeom>
        </p:spPr>
        <p:txBody>
          <a:bodyPr anchor="t" rtlCol="false" tIns="0" lIns="0" bIns="0" rIns="0">
            <a:spAutoFit/>
          </a:bodyPr>
          <a:lstStyle/>
          <a:p>
            <a:pPr algn="ctr">
              <a:lnSpc>
                <a:spcPts val="2448"/>
              </a:lnSpc>
            </a:pPr>
            <a:r>
              <a:rPr lang="en-US" b="true" sz="2550">
                <a:solidFill>
                  <a:srgbClr val="17365D"/>
                </a:solidFill>
                <a:latin typeface="Cambria Bold"/>
                <a:ea typeface="Cambria Bold"/>
                <a:cs typeface="Cambria Bold"/>
                <a:sym typeface="Cambria Bold"/>
              </a:rPr>
              <a:t>PIP2001 Capstone Project</a:t>
            </a:r>
          </a:p>
          <a:p>
            <a:pPr algn="ctr">
              <a:lnSpc>
                <a:spcPts val="2448"/>
              </a:lnSpc>
            </a:pPr>
            <a:r>
              <a:rPr lang="en-US" b="true" sz="2550">
                <a:solidFill>
                  <a:srgbClr val="17365D"/>
                </a:solidFill>
                <a:latin typeface="Cambria Bold"/>
                <a:ea typeface="Cambria Bold"/>
                <a:cs typeface="Cambria Bold"/>
                <a:sym typeface="Cambria Bold"/>
              </a:rPr>
              <a:t>Review-0</a:t>
            </a:r>
          </a:p>
        </p:txBody>
      </p:sp>
      <p:sp>
        <p:nvSpPr>
          <p:cNvPr name="TextBox 9" id="9"/>
          <p:cNvSpPr txBox="true"/>
          <p:nvPr/>
        </p:nvSpPr>
        <p:spPr>
          <a:xfrm rot="0">
            <a:off x="91425" y="6827500"/>
            <a:ext cx="18192022" cy="1847850"/>
          </a:xfrm>
          <a:prstGeom prst="rect">
            <a:avLst/>
          </a:prstGeom>
        </p:spPr>
        <p:txBody>
          <a:bodyPr anchor="t" rtlCol="false" tIns="0" lIns="0" bIns="0" rIns="0">
            <a:spAutoFit/>
          </a:bodyPr>
          <a:lstStyle/>
          <a:p>
            <a:pPr algn="l">
              <a:lnSpc>
                <a:spcPts val="3600"/>
              </a:lnSpc>
            </a:pPr>
            <a:r>
              <a:rPr lang="en-US" b="true" sz="3000">
                <a:solidFill>
                  <a:srgbClr val="4F81BD"/>
                </a:solidFill>
                <a:latin typeface="Cambria Bold"/>
                <a:ea typeface="Cambria Bold"/>
                <a:cs typeface="Cambria Bold"/>
                <a:sym typeface="Cambria Bold"/>
              </a:rPr>
              <a:t>Name of the Program: B Tech</a:t>
            </a:r>
          </a:p>
          <a:p>
            <a:pPr algn="l">
              <a:lnSpc>
                <a:spcPts val="3600"/>
              </a:lnSpc>
            </a:pPr>
            <a:r>
              <a:rPr lang="en-US" b="true" sz="3000">
                <a:solidFill>
                  <a:srgbClr val="4F81BD"/>
                </a:solidFill>
                <a:latin typeface="Cambria Bold"/>
                <a:ea typeface="Cambria Bold"/>
                <a:cs typeface="Cambria Bold"/>
                <a:sym typeface="Cambria Bold"/>
              </a:rPr>
              <a:t>Name of the HoD: Dr. Saira Banu</a:t>
            </a:r>
          </a:p>
          <a:p>
            <a:pPr algn="l">
              <a:lnSpc>
                <a:spcPts val="3600"/>
              </a:lnSpc>
            </a:pPr>
            <a:r>
              <a:rPr lang="en-US" b="true" sz="3000">
                <a:solidFill>
                  <a:srgbClr val="4F81BD"/>
                </a:solidFill>
                <a:latin typeface="Cambria Bold"/>
                <a:ea typeface="Cambria Bold"/>
                <a:cs typeface="Cambria Bold"/>
                <a:sym typeface="Cambria Bold"/>
              </a:rPr>
              <a:t>Name of the Program Project Coordinator: Prof. Tintu Vijayan</a:t>
            </a:r>
          </a:p>
          <a:p>
            <a:pPr algn="l">
              <a:lnSpc>
                <a:spcPts val="3600"/>
              </a:lnSpc>
            </a:pPr>
            <a:r>
              <a:rPr lang="en-US" b="true" sz="3000">
                <a:solidFill>
                  <a:srgbClr val="4F81BD"/>
                </a:solidFill>
                <a:latin typeface="Cambria Bold"/>
                <a:ea typeface="Cambria Bold"/>
                <a:cs typeface="Cambria Bold"/>
                <a:sym typeface="Cambria Bold"/>
              </a:rPr>
              <a:t>Name of the School Project Coordinators: </a:t>
            </a:r>
            <a:r>
              <a:rPr lang="en-US" b="true" sz="3000">
                <a:solidFill>
                  <a:srgbClr val="000000"/>
                </a:solidFill>
                <a:latin typeface="Cambria Bold"/>
                <a:ea typeface="Cambria Bold"/>
                <a:cs typeface="Cambria Bold"/>
                <a:sym typeface="Cambria Bold"/>
              </a:rPr>
              <a:t>Dr. Sampath A K / Dr. Abdul Khadar A / Mr. Md Ziaur Rahman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132"/>
            <a:ext cx="15819150" cy="649375"/>
          </a:xfrm>
          <a:prstGeom prst="rect">
            <a:avLst/>
          </a:prstGeom>
        </p:spPr>
        <p:txBody>
          <a:bodyPr anchor="t" rtlCol="false" tIns="0" lIns="0" bIns="0" rIns="0">
            <a:spAutoFit/>
          </a:bodyPr>
          <a:lstStyle/>
          <a:p>
            <a:pPr algn="l">
              <a:lnSpc>
                <a:spcPts val="5040"/>
              </a:lnSpc>
            </a:pPr>
            <a:r>
              <a:rPr lang="en-US" sz="4200" b="true">
                <a:solidFill>
                  <a:srgbClr val="17365D"/>
                </a:solidFill>
                <a:latin typeface="Cambria Bold"/>
                <a:ea typeface="Cambria Bold"/>
                <a:cs typeface="Cambria Bold"/>
                <a:sym typeface="Cambria Bold"/>
              </a:rPr>
              <a:t>References (IEEE Paper format)</a:t>
            </a:r>
          </a:p>
        </p:txBody>
      </p:sp>
      <p:sp>
        <p:nvSpPr>
          <p:cNvPr name="TextBox 5" id="5"/>
          <p:cNvSpPr txBox="true"/>
          <p:nvPr/>
        </p:nvSpPr>
        <p:spPr>
          <a:xfrm rot="0">
            <a:off x="1310625" y="1741151"/>
            <a:ext cx="15819150" cy="5991225"/>
          </a:xfrm>
          <a:prstGeom prst="rect">
            <a:avLst/>
          </a:prstGeom>
        </p:spPr>
        <p:txBody>
          <a:bodyPr anchor="t" rtlCol="false" tIns="0" lIns="0" bIns="0" rIns="0">
            <a:spAutoFit/>
          </a:bodyPr>
          <a:lstStyle/>
          <a:p>
            <a:pPr algn="l">
              <a:lnSpc>
                <a:spcPts val="4320"/>
              </a:lnSpc>
            </a:pPr>
            <a:r>
              <a:rPr lang="en-US" sz="3600" b="true">
                <a:solidFill>
                  <a:srgbClr val="000000"/>
                </a:solidFill>
                <a:latin typeface="Cambria Bold"/>
                <a:ea typeface="Cambria Bold"/>
                <a:cs typeface="Cambria Bold"/>
                <a:sym typeface="Cambria Bold"/>
              </a:rPr>
              <a:t>1. World Health Organization (WHO)</a:t>
            </a:r>
            <a:r>
              <a:rPr lang="en-US" sz="3600">
                <a:solidFill>
                  <a:srgbClr val="000000"/>
                </a:solidFill>
                <a:latin typeface="Cambria"/>
                <a:ea typeface="Cambria"/>
                <a:cs typeface="Cambria"/>
                <a:sym typeface="Cambria"/>
              </a:rPr>
              <a:t> - Epidemic and Pandemic Alert and Response</a:t>
            </a:r>
          </a:p>
          <a:p>
            <a:pPr algn="l">
              <a:lnSpc>
                <a:spcPts val="4320"/>
              </a:lnSpc>
            </a:pPr>
            <a:r>
              <a:rPr lang="en-US" sz="3600">
                <a:solidFill>
                  <a:srgbClr val="000000"/>
                </a:solidFill>
                <a:latin typeface="Cambria"/>
                <a:ea typeface="Cambria"/>
                <a:cs typeface="Cambria"/>
                <a:sym typeface="Cambria"/>
              </a:rPr>
              <a:t>o World Health Organization. (n.d.). Epidemic and pandemic alert and response.</a:t>
            </a:r>
          </a:p>
          <a:p>
            <a:pPr algn="l">
              <a:lnSpc>
                <a:spcPts val="4320"/>
              </a:lnSpc>
            </a:pPr>
            <a:r>
              <a:rPr lang="en-US" sz="3600">
                <a:solidFill>
                  <a:srgbClr val="000000"/>
                </a:solidFill>
                <a:latin typeface="Cambria"/>
                <a:ea typeface="Cambria"/>
                <a:cs typeface="Cambria"/>
                <a:sym typeface="Cambria"/>
              </a:rPr>
              <a:t>Retrieved September 11, 2024, from</a:t>
            </a:r>
          </a:p>
          <a:p>
            <a:pPr algn="l">
              <a:lnSpc>
                <a:spcPts val="4320"/>
              </a:lnSpc>
            </a:pPr>
            <a:r>
              <a:rPr lang="en-US" sz="3600" u="sng">
                <a:solidFill>
                  <a:srgbClr val="17365D"/>
                </a:solidFill>
                <a:latin typeface="Cambria"/>
                <a:ea typeface="Cambria"/>
                <a:cs typeface="Cambria"/>
                <a:sym typeface="Cambria"/>
              </a:rPr>
              <a:t>https://www.who.int/emergencies/epidemics/en/</a:t>
            </a:r>
          </a:p>
          <a:p>
            <a:pPr algn="l">
              <a:lnSpc>
                <a:spcPts val="4320"/>
              </a:lnSpc>
            </a:pPr>
          </a:p>
          <a:p>
            <a:pPr algn="l">
              <a:lnSpc>
                <a:spcPts val="4320"/>
              </a:lnSpc>
            </a:pPr>
            <a:r>
              <a:rPr lang="en-US" sz="3600" b="true">
                <a:solidFill>
                  <a:srgbClr val="000000"/>
                </a:solidFill>
                <a:latin typeface="Cambria Bold"/>
                <a:ea typeface="Cambria Bold"/>
                <a:cs typeface="Cambria Bold"/>
                <a:sym typeface="Cambria Bold"/>
              </a:rPr>
              <a:t>2. Centers for Disease Control and Prevention (CDC) </a:t>
            </a:r>
            <a:r>
              <a:rPr lang="en-US" sz="3600">
                <a:solidFill>
                  <a:srgbClr val="000000"/>
                </a:solidFill>
                <a:latin typeface="Cambria"/>
                <a:ea typeface="Cambria"/>
                <a:cs typeface="Cambria"/>
                <a:sym typeface="Cambria"/>
              </a:rPr>
              <a:t>- Disease Tracking</a:t>
            </a:r>
          </a:p>
          <a:p>
            <a:pPr algn="l">
              <a:lnSpc>
                <a:spcPts val="4320"/>
              </a:lnSpc>
            </a:pPr>
            <a:r>
              <a:rPr lang="en-US" sz="3600">
                <a:solidFill>
                  <a:srgbClr val="000000"/>
                </a:solidFill>
                <a:latin typeface="Cambria"/>
                <a:ea typeface="Cambria"/>
                <a:cs typeface="Cambria"/>
                <a:sym typeface="Cambria"/>
              </a:rPr>
              <a:t>o Centers for Disease Control and Prevention. (n.d.). Disease tracking. Retrieved</a:t>
            </a:r>
          </a:p>
          <a:p>
            <a:pPr algn="l">
              <a:lnSpc>
                <a:spcPts val="4320"/>
              </a:lnSpc>
            </a:pPr>
            <a:r>
              <a:rPr lang="en-US" sz="3600">
                <a:solidFill>
                  <a:srgbClr val="000000"/>
                </a:solidFill>
                <a:latin typeface="Cambria"/>
                <a:ea typeface="Cambria"/>
                <a:cs typeface="Cambria"/>
                <a:sym typeface="Cambria"/>
              </a:rPr>
              <a:t>September 11, 2024, from </a:t>
            </a:r>
            <a:r>
              <a:rPr lang="en-US" sz="3600" u="sng">
                <a:solidFill>
                  <a:srgbClr val="17365D"/>
                </a:solidFill>
                <a:latin typeface="Cambria"/>
                <a:ea typeface="Cambria"/>
                <a:cs typeface="Cambria"/>
                <a:sym typeface="Cambria"/>
              </a:rPr>
              <a:t>https://www.cdc.gov/ncezid/index.html</a:t>
            </a:r>
          </a:p>
          <a:p>
            <a:pPr algn="l">
              <a:lnSpc>
                <a:spcPts val="4320"/>
              </a:lnSpc>
            </a:pPr>
          </a:p>
          <a:p>
            <a:pPr algn="l">
              <a:lnSpc>
                <a:spcPts val="43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132"/>
            <a:ext cx="15819150" cy="649375"/>
          </a:xfrm>
          <a:prstGeom prst="rect">
            <a:avLst/>
          </a:prstGeom>
        </p:spPr>
        <p:txBody>
          <a:bodyPr anchor="t" rtlCol="false" tIns="0" lIns="0" bIns="0" rIns="0">
            <a:spAutoFit/>
          </a:bodyPr>
          <a:lstStyle/>
          <a:p>
            <a:pPr algn="l">
              <a:lnSpc>
                <a:spcPts val="5040"/>
              </a:lnSpc>
            </a:pPr>
            <a:r>
              <a:rPr lang="en-US" sz="4200" b="true">
                <a:solidFill>
                  <a:srgbClr val="17365D"/>
                </a:solidFill>
                <a:latin typeface="Cambria Bold"/>
                <a:ea typeface="Cambria Bold"/>
                <a:cs typeface="Cambria Bold"/>
                <a:sym typeface="Cambria Bold"/>
              </a:rPr>
              <a:t>References (IEEE Paper format)</a:t>
            </a:r>
          </a:p>
        </p:txBody>
      </p:sp>
      <p:sp>
        <p:nvSpPr>
          <p:cNvPr name="TextBox 5" id="5"/>
          <p:cNvSpPr txBox="true"/>
          <p:nvPr/>
        </p:nvSpPr>
        <p:spPr>
          <a:xfrm rot="0">
            <a:off x="1310625" y="1741151"/>
            <a:ext cx="15819150" cy="8705850"/>
          </a:xfrm>
          <a:prstGeom prst="rect">
            <a:avLst/>
          </a:prstGeom>
        </p:spPr>
        <p:txBody>
          <a:bodyPr anchor="t" rtlCol="false" tIns="0" lIns="0" bIns="0" rIns="0">
            <a:spAutoFit/>
          </a:bodyPr>
          <a:lstStyle/>
          <a:p>
            <a:pPr algn="l">
              <a:lnSpc>
                <a:spcPts val="4320"/>
              </a:lnSpc>
            </a:pPr>
          </a:p>
          <a:p>
            <a:pPr algn="l">
              <a:lnSpc>
                <a:spcPts val="4320"/>
              </a:lnSpc>
            </a:pPr>
            <a:r>
              <a:rPr lang="en-US" sz="3600" b="true">
                <a:solidFill>
                  <a:srgbClr val="000000"/>
                </a:solidFill>
                <a:latin typeface="Cambria Bold"/>
                <a:ea typeface="Cambria Bold"/>
                <a:cs typeface="Cambria Bold"/>
                <a:sym typeface="Cambria Bold"/>
              </a:rPr>
              <a:t>3.</a:t>
            </a:r>
            <a:r>
              <a:rPr lang="en-US" sz="3600" b="true">
                <a:solidFill>
                  <a:srgbClr val="000000"/>
                </a:solidFill>
                <a:latin typeface="Cambria Bold"/>
                <a:ea typeface="Cambria Bold"/>
                <a:cs typeface="Cambria Bold"/>
                <a:sym typeface="Cambria Bold"/>
              </a:rPr>
              <a:t> Johns Hopkins University. (n.d.). Coronavirus resource center. </a:t>
            </a:r>
            <a:r>
              <a:rPr lang="en-US" sz="3600">
                <a:solidFill>
                  <a:srgbClr val="000000"/>
                </a:solidFill>
                <a:latin typeface="Cambria"/>
                <a:ea typeface="Cambria"/>
                <a:cs typeface="Cambria"/>
                <a:sym typeface="Cambria"/>
              </a:rPr>
              <a:t>Retrieved September</a:t>
            </a:r>
          </a:p>
          <a:p>
            <a:pPr algn="l">
              <a:lnSpc>
                <a:spcPts val="4320"/>
              </a:lnSpc>
            </a:pPr>
            <a:r>
              <a:rPr lang="en-US" sz="3600">
                <a:solidFill>
                  <a:srgbClr val="000000"/>
                </a:solidFill>
                <a:latin typeface="Cambria"/>
                <a:ea typeface="Cambria"/>
                <a:cs typeface="Cambria"/>
                <a:sym typeface="Cambria"/>
              </a:rPr>
              <a:t>11, 2024, from</a:t>
            </a:r>
            <a:r>
              <a:rPr lang="en-US" sz="3600" u="sng">
                <a:solidFill>
                  <a:srgbClr val="17365D"/>
                </a:solidFill>
                <a:latin typeface="Cambria"/>
                <a:ea typeface="Cambria"/>
                <a:cs typeface="Cambria"/>
                <a:sym typeface="Cambria"/>
              </a:rPr>
              <a:t> https://coronavirus.jhu.edu/map.html</a:t>
            </a:r>
          </a:p>
          <a:p>
            <a:pPr algn="l">
              <a:lnSpc>
                <a:spcPts val="4320"/>
              </a:lnSpc>
            </a:pPr>
          </a:p>
          <a:p>
            <a:pPr algn="l">
              <a:lnSpc>
                <a:spcPts val="4320"/>
              </a:lnSpc>
            </a:pPr>
            <a:r>
              <a:rPr lang="en-US" sz="3600" b="true">
                <a:solidFill>
                  <a:srgbClr val="000000"/>
                </a:solidFill>
                <a:latin typeface="Cambria Bold"/>
                <a:ea typeface="Cambria Bold"/>
                <a:cs typeface="Cambria Bold"/>
                <a:sym typeface="Cambria Bold"/>
              </a:rPr>
              <a:t>4. GAVI - The Vaccine Alliance - </a:t>
            </a:r>
            <a:r>
              <a:rPr lang="en-US" sz="3600">
                <a:solidFill>
                  <a:srgbClr val="000000"/>
                </a:solidFill>
                <a:latin typeface="Cambria"/>
                <a:ea typeface="Cambria"/>
                <a:cs typeface="Cambria"/>
                <a:sym typeface="Cambria"/>
              </a:rPr>
              <a:t>Data and Insights</a:t>
            </a:r>
          </a:p>
          <a:p>
            <a:pPr algn="l">
              <a:lnSpc>
                <a:spcPts val="4320"/>
              </a:lnSpc>
            </a:pPr>
            <a:r>
              <a:rPr lang="en-US" sz="3600">
                <a:solidFill>
                  <a:srgbClr val="000000"/>
                </a:solidFill>
                <a:latin typeface="Cambria"/>
                <a:ea typeface="Cambria"/>
                <a:cs typeface="Cambria"/>
                <a:sym typeface="Cambria"/>
              </a:rPr>
              <a:t>o GAVI, The Vaccine Alliance. (n.d.). Data and insights. Retrieved September 11, 2024,</a:t>
            </a:r>
          </a:p>
          <a:p>
            <a:pPr algn="l">
              <a:lnSpc>
                <a:spcPts val="4320"/>
              </a:lnSpc>
            </a:pPr>
            <a:r>
              <a:rPr lang="en-US" sz="3600">
                <a:solidFill>
                  <a:srgbClr val="000000"/>
                </a:solidFill>
                <a:latin typeface="Cambria"/>
                <a:ea typeface="Cambria"/>
                <a:cs typeface="Cambria"/>
                <a:sym typeface="Cambria"/>
              </a:rPr>
              <a:t>from </a:t>
            </a:r>
            <a:r>
              <a:rPr lang="en-US" sz="3600" u="sng">
                <a:solidFill>
                  <a:srgbClr val="17365D"/>
                </a:solidFill>
                <a:latin typeface="Cambria"/>
                <a:ea typeface="Cambria"/>
                <a:cs typeface="Cambria"/>
                <a:sym typeface="Cambria"/>
              </a:rPr>
              <a:t>https://www.gavi.org/resources/infographics-and-data</a:t>
            </a:r>
          </a:p>
          <a:p>
            <a:pPr algn="l">
              <a:lnSpc>
                <a:spcPts val="4320"/>
              </a:lnSpc>
            </a:pPr>
          </a:p>
          <a:p>
            <a:pPr algn="l">
              <a:lnSpc>
                <a:spcPts val="4320"/>
              </a:lnSpc>
            </a:pPr>
            <a:r>
              <a:rPr lang="en-US" sz="3600" b="true">
                <a:solidFill>
                  <a:srgbClr val="000000"/>
                </a:solidFill>
                <a:latin typeface="Cambria Bold"/>
                <a:ea typeface="Cambria Bold"/>
                <a:cs typeface="Cambria Bold"/>
                <a:sym typeface="Cambria Bold"/>
              </a:rPr>
              <a:t>5. PubMed</a:t>
            </a:r>
            <a:r>
              <a:rPr lang="en-US" sz="3600">
                <a:solidFill>
                  <a:srgbClr val="000000"/>
                </a:solidFill>
                <a:latin typeface="Cambria"/>
                <a:ea typeface="Cambria"/>
                <a:cs typeface="Cambria"/>
                <a:sym typeface="Cambria"/>
              </a:rPr>
              <a:t> - Research on Predictive Modeling in Epidemiology</a:t>
            </a:r>
          </a:p>
          <a:p>
            <a:pPr algn="l">
              <a:lnSpc>
                <a:spcPts val="4320"/>
              </a:lnSpc>
            </a:pPr>
            <a:r>
              <a:rPr lang="en-US" sz="3600">
                <a:solidFill>
                  <a:srgbClr val="000000"/>
                </a:solidFill>
                <a:latin typeface="Cambria"/>
                <a:ea typeface="Cambria"/>
                <a:cs typeface="Cambria"/>
                <a:sym typeface="Cambria"/>
              </a:rPr>
              <a:t>o National Center for Biotechnology Information. (n.d.). PubMed. Retrieved</a:t>
            </a:r>
          </a:p>
          <a:p>
            <a:pPr algn="l">
              <a:lnSpc>
                <a:spcPts val="4320"/>
              </a:lnSpc>
            </a:pPr>
            <a:r>
              <a:rPr lang="en-US" sz="3600">
                <a:solidFill>
                  <a:srgbClr val="000000"/>
                </a:solidFill>
                <a:latin typeface="Cambria"/>
                <a:ea typeface="Cambria"/>
                <a:cs typeface="Cambria"/>
                <a:sym typeface="Cambria"/>
              </a:rPr>
              <a:t>September 11, 2024, from </a:t>
            </a:r>
            <a:r>
              <a:rPr lang="en-US" sz="3600" u="sng">
                <a:solidFill>
                  <a:srgbClr val="17365D"/>
                </a:solidFill>
                <a:latin typeface="Cambria"/>
                <a:ea typeface="Cambria"/>
                <a:cs typeface="Cambria"/>
                <a:sym typeface="Cambria"/>
              </a:rPr>
              <a:t>https://pubmed.ncbi.nlm.nih.gov/</a:t>
            </a:r>
          </a:p>
          <a:p>
            <a:pPr algn="l">
              <a:lnSpc>
                <a:spcPts val="4320"/>
              </a:lnSpc>
            </a:pPr>
          </a:p>
          <a:p>
            <a:pPr algn="l">
              <a:lnSpc>
                <a:spcPts val="4320"/>
              </a:lnSpc>
            </a:pPr>
          </a:p>
          <a:p>
            <a:pPr algn="l">
              <a:lnSpc>
                <a:spcPts val="43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Freeform 4" id="4"/>
          <p:cNvSpPr/>
          <p:nvPr/>
        </p:nvSpPr>
        <p:spPr>
          <a:xfrm flipH="false" flipV="false" rot="0">
            <a:off x="6124216" y="2161972"/>
            <a:ext cx="5839957" cy="5903206"/>
          </a:xfrm>
          <a:custGeom>
            <a:avLst/>
            <a:gdLst/>
            <a:ahLst/>
            <a:cxnLst/>
            <a:rect r="r" b="b" t="t" l="l"/>
            <a:pathLst>
              <a:path h="5903206" w="5839957">
                <a:moveTo>
                  <a:pt x="0" y="0"/>
                </a:moveTo>
                <a:lnTo>
                  <a:pt x="5839958" y="0"/>
                </a:lnTo>
                <a:lnTo>
                  <a:pt x="5839958" y="5903207"/>
                </a:lnTo>
                <a:lnTo>
                  <a:pt x="0" y="5903207"/>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132"/>
            <a:ext cx="15819150" cy="649375"/>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Content</a:t>
            </a:r>
          </a:p>
        </p:txBody>
      </p:sp>
      <p:sp>
        <p:nvSpPr>
          <p:cNvPr name="TextBox 5" id="5"/>
          <p:cNvSpPr txBox="true"/>
          <p:nvPr/>
        </p:nvSpPr>
        <p:spPr>
          <a:xfrm rot="0">
            <a:off x="1310625" y="1331576"/>
            <a:ext cx="15819150" cy="6223673"/>
          </a:xfrm>
          <a:prstGeom prst="rect">
            <a:avLst/>
          </a:prstGeom>
        </p:spPr>
        <p:txBody>
          <a:bodyPr anchor="t" rtlCol="false" tIns="0" lIns="0" bIns="0" rIns="0">
            <a:spAutoFit/>
          </a:bodyPr>
          <a:lstStyle/>
          <a:p>
            <a:pPr algn="just" marL="880110" indent="-440055" lvl="1">
              <a:lnSpc>
                <a:spcPts val="8640"/>
              </a:lnSpc>
              <a:buFont typeface="Arial"/>
              <a:buChar char="•"/>
            </a:pPr>
            <a:r>
              <a:rPr lang="en-US" sz="3600">
                <a:solidFill>
                  <a:srgbClr val="000000"/>
                </a:solidFill>
                <a:latin typeface="Cambria"/>
                <a:ea typeface="Cambria"/>
                <a:cs typeface="Cambria"/>
                <a:sym typeface="Cambria"/>
              </a:rPr>
              <a:t>Problem Statement</a:t>
            </a:r>
          </a:p>
          <a:p>
            <a:pPr algn="just" marL="880110" indent="-440055" lvl="1">
              <a:lnSpc>
                <a:spcPts val="8640"/>
              </a:lnSpc>
              <a:buFont typeface="Arial"/>
              <a:buChar char="•"/>
            </a:pPr>
            <a:r>
              <a:rPr lang="en-US" sz="3600">
                <a:solidFill>
                  <a:srgbClr val="000000"/>
                </a:solidFill>
                <a:latin typeface="Cambria"/>
                <a:ea typeface="Cambria"/>
                <a:cs typeface="Cambria"/>
                <a:sym typeface="Cambria"/>
              </a:rPr>
              <a:t>Analysis of Problem Statement</a:t>
            </a:r>
          </a:p>
          <a:p>
            <a:pPr algn="just" marL="880110" indent="-440055" lvl="1">
              <a:lnSpc>
                <a:spcPts val="8640"/>
              </a:lnSpc>
              <a:buFont typeface="Arial"/>
              <a:buChar char="•"/>
            </a:pPr>
            <a:r>
              <a:rPr lang="en-US" sz="3600">
                <a:solidFill>
                  <a:srgbClr val="000000"/>
                </a:solidFill>
                <a:latin typeface="Cambria"/>
                <a:ea typeface="Cambria"/>
                <a:cs typeface="Cambria"/>
                <a:sym typeface="Cambria"/>
              </a:rPr>
              <a:t>Timeline of the Project</a:t>
            </a:r>
          </a:p>
          <a:p>
            <a:pPr algn="just" marL="880110" indent="-440055" lvl="1">
              <a:lnSpc>
                <a:spcPts val="8640"/>
              </a:lnSpc>
              <a:buFont typeface="Arial"/>
              <a:buChar char="•"/>
            </a:pPr>
            <a:r>
              <a:rPr lang="en-US" sz="3600">
                <a:solidFill>
                  <a:srgbClr val="000000"/>
                </a:solidFill>
                <a:latin typeface="Cambria"/>
                <a:ea typeface="Cambria"/>
                <a:cs typeface="Cambria"/>
                <a:sym typeface="Cambria"/>
              </a:rPr>
              <a:t>References</a:t>
            </a:r>
          </a:p>
          <a:p>
            <a:pPr algn="just" marL="880110" indent="-440055" lvl="1">
              <a:lnSpc>
                <a:spcPts val="8640"/>
              </a:lnSpc>
            </a:pPr>
          </a:p>
          <a:p>
            <a:pPr algn="just" marL="880110" indent="-440055" lvl="1">
              <a:lnSpc>
                <a:spcPts val="86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132"/>
            <a:ext cx="15819150" cy="649375"/>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Problem Statement Number: </a:t>
            </a:r>
          </a:p>
        </p:txBody>
      </p:sp>
      <p:sp>
        <p:nvSpPr>
          <p:cNvPr name="TextBox 5" id="5"/>
          <p:cNvSpPr txBox="true"/>
          <p:nvPr/>
        </p:nvSpPr>
        <p:spPr>
          <a:xfrm rot="0">
            <a:off x="1310625" y="1741152"/>
            <a:ext cx="15953437" cy="7402133"/>
          </a:xfrm>
          <a:prstGeom prst="rect">
            <a:avLst/>
          </a:prstGeom>
        </p:spPr>
        <p:txBody>
          <a:bodyPr anchor="t" rtlCol="false" tIns="0" lIns="0" bIns="0" rIns="0">
            <a:spAutoFit/>
          </a:bodyPr>
          <a:lstStyle/>
          <a:p>
            <a:pPr algn="just">
              <a:lnSpc>
                <a:spcPts val="4030"/>
              </a:lnSpc>
            </a:pPr>
            <a:r>
              <a:rPr lang="en-US" sz="3359" b="true">
                <a:solidFill>
                  <a:srgbClr val="000000"/>
                </a:solidFill>
                <a:latin typeface="Cambria Bold"/>
                <a:ea typeface="Cambria Bold"/>
                <a:cs typeface="Cambria Bold"/>
                <a:sym typeface="Cambria Bold"/>
              </a:rPr>
              <a:t>Organization: </a:t>
            </a:r>
            <a:r>
              <a:rPr lang="en-US" sz="3359">
                <a:solidFill>
                  <a:srgbClr val="000000"/>
                </a:solidFill>
                <a:latin typeface="Cambria"/>
                <a:ea typeface="Cambria"/>
                <a:cs typeface="Cambria"/>
                <a:sym typeface="Cambria"/>
              </a:rPr>
              <a:t>Thermo Fisher  </a:t>
            </a:r>
          </a:p>
          <a:p>
            <a:pPr algn="just">
              <a:lnSpc>
                <a:spcPts val="8061"/>
              </a:lnSpc>
            </a:pPr>
            <a:r>
              <a:rPr lang="en-US" sz="3359" b="true">
                <a:solidFill>
                  <a:srgbClr val="000000"/>
                </a:solidFill>
                <a:latin typeface="Cambria Bold"/>
                <a:ea typeface="Cambria Bold"/>
                <a:cs typeface="Cambria Bold"/>
                <a:sym typeface="Cambria Bold"/>
              </a:rPr>
              <a:t>Category (Hardware / Software / Both) : </a:t>
            </a:r>
            <a:r>
              <a:rPr lang="en-US" sz="3359">
                <a:solidFill>
                  <a:srgbClr val="000000"/>
                </a:solidFill>
                <a:latin typeface="Cambria"/>
                <a:ea typeface="Cambria"/>
                <a:cs typeface="Cambria"/>
                <a:sym typeface="Cambria"/>
              </a:rPr>
              <a:t>Software</a:t>
            </a:r>
          </a:p>
          <a:p>
            <a:pPr algn="just">
              <a:lnSpc>
                <a:spcPts val="8061"/>
              </a:lnSpc>
            </a:pPr>
            <a:r>
              <a:rPr lang="en-US" sz="3359" b="true">
                <a:solidFill>
                  <a:srgbClr val="000000"/>
                </a:solidFill>
                <a:latin typeface="Cambria Bold"/>
                <a:ea typeface="Cambria Bold"/>
                <a:cs typeface="Cambria Bold"/>
                <a:sym typeface="Cambria Bold"/>
              </a:rPr>
              <a:t>Problem Description: </a:t>
            </a:r>
            <a:r>
              <a:rPr lang="en-US" sz="3359">
                <a:solidFill>
                  <a:srgbClr val="000000"/>
                </a:solidFill>
                <a:latin typeface="Cambria"/>
                <a:ea typeface="Cambria"/>
                <a:cs typeface="Cambria"/>
                <a:sym typeface="Cambria"/>
              </a:rPr>
              <a:t>We envision a simple portal which shall provide real time data on how an epidemic is and can spread. Real time status and alerts will be the primary objective of this project. To achieve this objective, we will need to build layers of crowd sourced data that will add up to provide rich real time status of an epidemic spread as it happens.</a:t>
            </a:r>
          </a:p>
          <a:p>
            <a:pPr algn="just">
              <a:lnSpc>
                <a:spcPts val="8061"/>
              </a:lnSpc>
            </a:pPr>
            <a:r>
              <a:rPr lang="en-US" sz="3359" b="true">
                <a:solidFill>
                  <a:srgbClr val="000000"/>
                </a:solidFill>
                <a:latin typeface="Cambria Bold"/>
                <a:ea typeface="Cambria Bold"/>
                <a:cs typeface="Cambria Bold"/>
                <a:sym typeface="Cambria Bold"/>
              </a:rPr>
              <a:t>Difficulty Level:</a:t>
            </a:r>
            <a:r>
              <a:rPr lang="en-US" sz="3359">
                <a:solidFill>
                  <a:srgbClr val="000000"/>
                </a:solidFill>
                <a:latin typeface="Cambria"/>
                <a:ea typeface="Cambria"/>
                <a:cs typeface="Cambria"/>
                <a:sym typeface="Cambria"/>
              </a:rPr>
              <a:t> Complex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969"/>
            <a:ext cx="15819150" cy="647700"/>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Problem Statement</a:t>
            </a:r>
          </a:p>
        </p:txBody>
      </p:sp>
      <p:sp>
        <p:nvSpPr>
          <p:cNvPr name="TextBox 5" id="5"/>
          <p:cNvSpPr txBox="true"/>
          <p:nvPr/>
        </p:nvSpPr>
        <p:spPr>
          <a:xfrm rot="0">
            <a:off x="1176337" y="1438275"/>
            <a:ext cx="15819150" cy="8336852"/>
          </a:xfrm>
          <a:prstGeom prst="rect">
            <a:avLst/>
          </a:prstGeom>
        </p:spPr>
        <p:txBody>
          <a:bodyPr anchor="t" rtlCol="false" tIns="0" lIns="0" bIns="0" rIns="0">
            <a:spAutoFit/>
          </a:bodyPr>
          <a:lstStyle/>
          <a:p>
            <a:pPr algn="just">
              <a:lnSpc>
                <a:spcPts val="3885"/>
              </a:lnSpc>
            </a:pPr>
          </a:p>
          <a:p>
            <a:pPr algn="just" marL="755651" indent="-377825" lvl="1">
              <a:lnSpc>
                <a:spcPts val="3885"/>
              </a:lnSpc>
              <a:buFont typeface="Arial"/>
              <a:buChar char="•"/>
            </a:pPr>
            <a:r>
              <a:rPr lang="en-US" sz="3500">
                <a:solidFill>
                  <a:srgbClr val="000000"/>
                </a:solidFill>
                <a:latin typeface="Cambria"/>
                <a:ea typeface="Cambria"/>
                <a:cs typeface="Cambria"/>
                <a:sym typeface="Cambria"/>
              </a:rPr>
              <a:t>In the face of emerging infectious diseases and recurrent epidemics, there is a critical need for real-time data to understand the spread of these diseases, facilitate timely interventions, and inform public health strategies.</a:t>
            </a:r>
          </a:p>
          <a:p>
            <a:pPr algn="just">
              <a:lnSpc>
                <a:spcPts val="3885"/>
              </a:lnSpc>
            </a:pPr>
          </a:p>
          <a:p>
            <a:pPr algn="just" marL="755651" indent="-377825" lvl="1">
              <a:lnSpc>
                <a:spcPts val="3885"/>
              </a:lnSpc>
              <a:buFont typeface="Arial"/>
              <a:buChar char="•"/>
            </a:pPr>
            <a:r>
              <a:rPr lang="en-US" sz="3500">
                <a:solidFill>
                  <a:srgbClr val="000000"/>
                </a:solidFill>
                <a:latin typeface="Cambria"/>
                <a:ea typeface="Cambria"/>
                <a:cs typeface="Cambria"/>
                <a:sym typeface="Cambria"/>
              </a:rPr>
              <a:t>Current epidemic tracking systems often lack integration of real-time,crowd-sourced data and predictive analytics, leading to gaps in situational awareness and delayed responses. </a:t>
            </a:r>
          </a:p>
          <a:p>
            <a:pPr algn="just">
              <a:lnSpc>
                <a:spcPts val="3885"/>
              </a:lnSpc>
            </a:pPr>
          </a:p>
          <a:p>
            <a:pPr algn="just" marL="755651" indent="-377825" lvl="1">
              <a:lnSpc>
                <a:spcPts val="3885"/>
              </a:lnSpc>
              <a:buFont typeface="Arial"/>
              <a:buChar char="•"/>
            </a:pPr>
            <a:r>
              <a:rPr lang="en-US" sz="3500">
                <a:solidFill>
                  <a:srgbClr val="000000"/>
                </a:solidFill>
                <a:latin typeface="Cambria"/>
                <a:ea typeface="Cambria"/>
                <a:cs typeface="Cambria"/>
                <a:sym typeface="Cambria"/>
              </a:rPr>
              <a:t>This project aims to develop a portal that provides a comprehensive, real-time mapping of epidemic spread by leveraging both official data sources and crowd-sourced information. The goal is to offer actionable insights into how an epidemic evolves, thereby supporting public health effortsand enhancing community awareness.</a:t>
            </a:r>
          </a:p>
          <a:p>
            <a:pPr algn="just">
              <a:lnSpc>
                <a:spcPts val="3996"/>
              </a:lnSpc>
            </a:pPr>
          </a:p>
          <a:p>
            <a:pPr algn="just" marL="880110" indent="-440055" lvl="1">
              <a:lnSpc>
                <a:spcPts val="3996"/>
              </a:lnSpc>
            </a:pPr>
          </a:p>
          <a:p>
            <a:pPr algn="just" marL="880110" indent="-440055" lvl="1">
              <a:lnSpc>
                <a:spcPts val="399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969"/>
            <a:ext cx="15819150" cy="647700"/>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Analysis of Problem Statement</a:t>
            </a:r>
          </a:p>
        </p:txBody>
      </p:sp>
      <p:sp>
        <p:nvSpPr>
          <p:cNvPr name="TextBox 5" id="5"/>
          <p:cNvSpPr txBox="true"/>
          <p:nvPr/>
        </p:nvSpPr>
        <p:spPr>
          <a:xfrm rot="0">
            <a:off x="886215" y="1233487"/>
            <a:ext cx="16109273" cy="7347048"/>
          </a:xfrm>
          <a:prstGeom prst="rect">
            <a:avLst/>
          </a:prstGeom>
        </p:spPr>
        <p:txBody>
          <a:bodyPr anchor="t" rtlCol="false" tIns="0" lIns="0" bIns="0" rIns="0">
            <a:spAutoFit/>
          </a:bodyPr>
          <a:lstStyle/>
          <a:p>
            <a:pPr algn="just">
              <a:lnSpc>
                <a:spcPts val="8798"/>
              </a:lnSpc>
            </a:pPr>
            <a:r>
              <a:rPr lang="en-US" sz="3666">
                <a:solidFill>
                  <a:srgbClr val="000000"/>
                </a:solidFill>
                <a:latin typeface="Cambria"/>
                <a:ea typeface="Cambria"/>
                <a:cs typeface="Cambria"/>
                <a:sym typeface="Cambria"/>
              </a:rPr>
              <a:t>1. </a:t>
            </a:r>
            <a:r>
              <a:rPr lang="en-US" sz="3666" b="true">
                <a:solidFill>
                  <a:srgbClr val="000000"/>
                </a:solidFill>
                <a:latin typeface="Cambria Bold"/>
                <a:ea typeface="Cambria Bold"/>
                <a:cs typeface="Cambria Bold"/>
                <a:sym typeface="Cambria Bold"/>
              </a:rPr>
              <a:t>Need for Real-Time Data:</a:t>
            </a:r>
          </a:p>
          <a:p>
            <a:pPr algn="just" marL="791494" indent="-395747" lvl="1">
              <a:lnSpc>
                <a:spcPts val="6965"/>
              </a:lnSpc>
              <a:buFont typeface="Arial"/>
              <a:buChar char="•"/>
            </a:pPr>
            <a:r>
              <a:rPr lang="en-US" sz="3666">
                <a:solidFill>
                  <a:srgbClr val="000000"/>
                </a:solidFill>
                <a:latin typeface="Cambria"/>
                <a:ea typeface="Cambria"/>
                <a:cs typeface="Cambria"/>
                <a:sym typeface="Cambria"/>
              </a:rPr>
              <a:t> </a:t>
            </a:r>
            <a:r>
              <a:rPr lang="en-US" b="true" sz="3666">
                <a:solidFill>
                  <a:srgbClr val="000000"/>
                </a:solidFill>
                <a:latin typeface="Cambria Bold"/>
                <a:ea typeface="Cambria Bold"/>
                <a:cs typeface="Cambria Bold"/>
                <a:sym typeface="Cambria Bold"/>
              </a:rPr>
              <a:t>Current Challenges:</a:t>
            </a:r>
            <a:r>
              <a:rPr lang="en-US" sz="3666">
                <a:solidFill>
                  <a:srgbClr val="000000"/>
                </a:solidFill>
                <a:latin typeface="Cambria"/>
                <a:ea typeface="Cambria"/>
                <a:cs typeface="Cambria"/>
                <a:sym typeface="Cambria"/>
              </a:rPr>
              <a:t> Traditional epidemic tracking systems may rely on outdated information, leading to lag in response. Real-time data integration can address this issue by providing up-to-the-minute updates on disease spread.</a:t>
            </a:r>
          </a:p>
          <a:p>
            <a:pPr algn="just" marL="791494" indent="-395747" lvl="1">
              <a:lnSpc>
                <a:spcPts val="6965"/>
              </a:lnSpc>
              <a:buFont typeface="Arial"/>
              <a:buChar char="•"/>
            </a:pPr>
            <a:r>
              <a:rPr lang="en-US" b="true" sz="3666">
                <a:solidFill>
                  <a:srgbClr val="000000"/>
                </a:solidFill>
                <a:latin typeface="Cambria Bold"/>
                <a:ea typeface="Cambria Bold"/>
                <a:cs typeface="Cambria Bold"/>
                <a:sym typeface="Cambria Bold"/>
              </a:rPr>
              <a:t>Impact:</a:t>
            </a:r>
            <a:r>
              <a:rPr lang="en-US" sz="3666">
                <a:solidFill>
                  <a:srgbClr val="000000"/>
                </a:solidFill>
                <a:latin typeface="Cambria"/>
                <a:ea typeface="Cambria"/>
                <a:cs typeface="Cambria"/>
                <a:sym typeface="Cambria"/>
              </a:rPr>
              <a:t> Timely information can help in early detection of outbreaks, better resource allocation, and quicker implementation of public health measures.</a:t>
            </a:r>
          </a:p>
          <a:p>
            <a:pPr algn="just" marL="896251" indent="-448125" lvl="1">
              <a:lnSpc>
                <a:spcPts val="879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969"/>
            <a:ext cx="15819150" cy="647700"/>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Analysis of Problem Statement (contd..)</a:t>
            </a:r>
          </a:p>
        </p:txBody>
      </p:sp>
      <p:sp>
        <p:nvSpPr>
          <p:cNvPr name="TextBox 5" id="5"/>
          <p:cNvSpPr txBox="true"/>
          <p:nvPr/>
        </p:nvSpPr>
        <p:spPr>
          <a:xfrm rot="0">
            <a:off x="886215" y="1233487"/>
            <a:ext cx="16109273" cy="7032723"/>
          </a:xfrm>
          <a:prstGeom prst="rect">
            <a:avLst/>
          </a:prstGeom>
        </p:spPr>
        <p:txBody>
          <a:bodyPr anchor="t" rtlCol="false" tIns="0" lIns="0" bIns="0" rIns="0">
            <a:spAutoFit/>
          </a:bodyPr>
          <a:lstStyle/>
          <a:p>
            <a:pPr algn="just">
              <a:lnSpc>
                <a:spcPts val="8798"/>
              </a:lnSpc>
            </a:pPr>
            <a:r>
              <a:rPr lang="en-US" sz="3666" b="true">
                <a:solidFill>
                  <a:srgbClr val="000000"/>
                </a:solidFill>
                <a:latin typeface="Cambria Bold"/>
                <a:ea typeface="Cambria Bold"/>
                <a:cs typeface="Cambria Bold"/>
                <a:sym typeface="Cambria Bold"/>
              </a:rPr>
              <a:t>2. Integration of Crowd-Sourced Data:</a:t>
            </a:r>
          </a:p>
          <a:p>
            <a:pPr algn="just" marL="791494" indent="-395747" lvl="1">
              <a:lnSpc>
                <a:spcPts val="7735"/>
              </a:lnSpc>
              <a:buFont typeface="Arial"/>
              <a:buChar char="•"/>
            </a:pPr>
            <a:r>
              <a:rPr lang="en-US" sz="3666">
                <a:solidFill>
                  <a:srgbClr val="000000"/>
                </a:solidFill>
                <a:latin typeface="Cambria"/>
                <a:ea typeface="Cambria"/>
                <a:cs typeface="Cambria"/>
                <a:sym typeface="Cambria"/>
              </a:rPr>
              <a:t> </a:t>
            </a:r>
            <a:r>
              <a:rPr lang="en-US" b="true" sz="3666">
                <a:solidFill>
                  <a:srgbClr val="000000"/>
                </a:solidFill>
                <a:latin typeface="Cambria Bold"/>
                <a:ea typeface="Cambria Bold"/>
                <a:cs typeface="Cambria Bold"/>
                <a:sym typeface="Cambria Bold"/>
              </a:rPr>
              <a:t>Current Challenges: </a:t>
            </a:r>
            <a:r>
              <a:rPr lang="en-US" sz="3666">
                <a:solidFill>
                  <a:srgbClr val="000000"/>
                </a:solidFill>
                <a:latin typeface="Cambria"/>
                <a:ea typeface="Cambria"/>
                <a:cs typeface="Cambria"/>
                <a:sym typeface="Cambria"/>
              </a:rPr>
              <a:t>Limited use of crowd-sourced data due to concerns about accuracy and reliability. Traditional systems may not fully incorporate real-time, user-generated reports.</a:t>
            </a:r>
          </a:p>
          <a:p>
            <a:pPr algn="just" marL="791494" indent="-395747" lvl="1">
              <a:lnSpc>
                <a:spcPts val="7918"/>
              </a:lnSpc>
              <a:buFont typeface="Arial"/>
              <a:buChar char="•"/>
            </a:pPr>
            <a:r>
              <a:rPr lang="en-US" b="true" sz="3666">
                <a:solidFill>
                  <a:srgbClr val="000000"/>
                </a:solidFill>
                <a:latin typeface="Cambria Bold"/>
                <a:ea typeface="Cambria Bold"/>
                <a:cs typeface="Cambria Bold"/>
                <a:sym typeface="Cambria Bold"/>
              </a:rPr>
              <a:t>Impact:</a:t>
            </a:r>
            <a:r>
              <a:rPr lang="en-US" sz="3666">
                <a:solidFill>
                  <a:srgbClr val="000000"/>
                </a:solidFill>
                <a:latin typeface="Cambria"/>
                <a:ea typeface="Cambria"/>
                <a:cs typeface="Cambria"/>
                <a:sym typeface="Cambria"/>
              </a:rPr>
              <a:t> Effective integration can provide a more granular and immediate picture of disease spread, particularly in areas with limited official reporting.</a:t>
            </a:r>
          </a:p>
          <a:p>
            <a:pPr algn="just" marL="896251" indent="-448125" lvl="1">
              <a:lnSpc>
                <a:spcPts val="879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969"/>
            <a:ext cx="15819150" cy="647700"/>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Analysis of Problem Statement (contd..)</a:t>
            </a:r>
          </a:p>
        </p:txBody>
      </p:sp>
      <p:sp>
        <p:nvSpPr>
          <p:cNvPr name="TextBox 5" id="5"/>
          <p:cNvSpPr txBox="true"/>
          <p:nvPr/>
        </p:nvSpPr>
        <p:spPr>
          <a:xfrm rot="0">
            <a:off x="1020502" y="1318402"/>
            <a:ext cx="16109273" cy="6546948"/>
          </a:xfrm>
          <a:prstGeom prst="rect">
            <a:avLst/>
          </a:prstGeom>
        </p:spPr>
        <p:txBody>
          <a:bodyPr anchor="t" rtlCol="false" tIns="0" lIns="0" bIns="0" rIns="0">
            <a:spAutoFit/>
          </a:bodyPr>
          <a:lstStyle/>
          <a:p>
            <a:pPr algn="just">
              <a:lnSpc>
                <a:spcPts val="8798"/>
              </a:lnSpc>
            </a:pPr>
            <a:r>
              <a:rPr lang="en-US" sz="3666" b="true">
                <a:solidFill>
                  <a:srgbClr val="000000"/>
                </a:solidFill>
                <a:latin typeface="Cambria Bold"/>
                <a:ea typeface="Cambria Bold"/>
                <a:cs typeface="Cambria Bold"/>
                <a:sym typeface="Cambria Bold"/>
              </a:rPr>
              <a:t>3. Predictive Analytics:</a:t>
            </a:r>
          </a:p>
          <a:p>
            <a:pPr algn="just" marL="791494" indent="-395747" lvl="1">
              <a:lnSpc>
                <a:spcPts val="8798"/>
              </a:lnSpc>
              <a:buFont typeface="Arial"/>
              <a:buChar char="•"/>
            </a:pPr>
            <a:r>
              <a:rPr lang="en-US" sz="3666">
                <a:solidFill>
                  <a:srgbClr val="000000"/>
                </a:solidFill>
                <a:latin typeface="Cambria"/>
                <a:ea typeface="Cambria"/>
                <a:cs typeface="Cambria"/>
                <a:sym typeface="Cambria"/>
              </a:rPr>
              <a:t> </a:t>
            </a:r>
            <a:r>
              <a:rPr lang="en-US" b="true" sz="3666">
                <a:solidFill>
                  <a:srgbClr val="000000"/>
                </a:solidFill>
                <a:latin typeface="Cambria Bold"/>
                <a:ea typeface="Cambria Bold"/>
                <a:cs typeface="Cambria Bold"/>
                <a:sym typeface="Cambria Bold"/>
              </a:rPr>
              <a:t>Current Challenges:</a:t>
            </a:r>
            <a:r>
              <a:rPr lang="en-US" sz="3666">
                <a:solidFill>
                  <a:srgbClr val="000000"/>
                </a:solidFill>
                <a:latin typeface="Cambria"/>
                <a:ea typeface="Cambria"/>
                <a:cs typeface="Cambria"/>
                <a:sym typeface="Cambria"/>
              </a:rPr>
              <a:t> Many systems lack advanced predictive models that can forecast future trends based on current data.</a:t>
            </a:r>
          </a:p>
          <a:p>
            <a:pPr algn="just" marL="791494" indent="-395747" lvl="1">
              <a:lnSpc>
                <a:spcPts val="8798"/>
              </a:lnSpc>
              <a:buFont typeface="Arial"/>
              <a:buChar char="•"/>
            </a:pPr>
            <a:r>
              <a:rPr lang="en-US" b="true" sz="3666">
                <a:solidFill>
                  <a:srgbClr val="000000"/>
                </a:solidFill>
                <a:latin typeface="Cambria Bold"/>
                <a:ea typeface="Cambria Bold"/>
                <a:cs typeface="Cambria Bold"/>
                <a:sym typeface="Cambria Bold"/>
              </a:rPr>
              <a:t>Impact:</a:t>
            </a:r>
            <a:r>
              <a:rPr lang="en-US" sz="3666">
                <a:solidFill>
                  <a:srgbClr val="000000"/>
                </a:solidFill>
                <a:latin typeface="Cambria"/>
                <a:ea typeface="Cambria"/>
                <a:cs typeface="Cambria"/>
                <a:sym typeface="Cambria"/>
              </a:rPr>
              <a:t> Predictive analytics can aid in planning and preparing for potential future outbreaks, allowing for proactive rather than reactive measures.</a:t>
            </a:r>
          </a:p>
          <a:p>
            <a:pPr algn="just" marL="896251" indent="-448125" lvl="1">
              <a:lnSpc>
                <a:spcPts val="879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TextBox 4" id="4"/>
          <p:cNvSpPr txBox="true"/>
          <p:nvPr/>
        </p:nvSpPr>
        <p:spPr>
          <a:xfrm rot="0">
            <a:off x="1310625" y="448969"/>
            <a:ext cx="15819150" cy="647700"/>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Analysis of Problem Statement (contd..)</a:t>
            </a:r>
          </a:p>
        </p:txBody>
      </p:sp>
      <p:sp>
        <p:nvSpPr>
          <p:cNvPr name="TextBox 5" id="5"/>
          <p:cNvSpPr txBox="true"/>
          <p:nvPr/>
        </p:nvSpPr>
        <p:spPr>
          <a:xfrm rot="0">
            <a:off x="886215" y="1233487"/>
            <a:ext cx="16377848" cy="6546948"/>
          </a:xfrm>
          <a:prstGeom prst="rect">
            <a:avLst/>
          </a:prstGeom>
        </p:spPr>
        <p:txBody>
          <a:bodyPr anchor="t" rtlCol="false" tIns="0" lIns="0" bIns="0" rIns="0">
            <a:spAutoFit/>
          </a:bodyPr>
          <a:lstStyle/>
          <a:p>
            <a:pPr algn="just">
              <a:lnSpc>
                <a:spcPts val="8798"/>
              </a:lnSpc>
            </a:pPr>
            <a:r>
              <a:rPr lang="en-US" sz="3666" b="true">
                <a:solidFill>
                  <a:srgbClr val="000000"/>
                </a:solidFill>
                <a:latin typeface="Cambria Bold"/>
                <a:ea typeface="Cambria Bold"/>
                <a:cs typeface="Cambria Bold"/>
                <a:sym typeface="Cambria Bold"/>
              </a:rPr>
              <a:t>4. Public</a:t>
            </a:r>
            <a:r>
              <a:rPr lang="en-US" sz="3666" b="true">
                <a:solidFill>
                  <a:srgbClr val="000000"/>
                </a:solidFill>
                <a:latin typeface="Cambria Bold"/>
                <a:ea typeface="Cambria Bold"/>
                <a:cs typeface="Cambria Bold"/>
                <a:sym typeface="Cambria Bold"/>
              </a:rPr>
              <a:t> Engagement and Education:</a:t>
            </a:r>
          </a:p>
          <a:p>
            <a:pPr algn="just" marL="895785" indent="-447893" lvl="1">
              <a:lnSpc>
                <a:spcPts val="8798"/>
              </a:lnSpc>
              <a:buFont typeface="Arial"/>
              <a:buChar char="•"/>
            </a:pPr>
            <a:r>
              <a:rPr lang="en-US" b="true" sz="3666">
                <a:solidFill>
                  <a:srgbClr val="000000"/>
                </a:solidFill>
                <a:latin typeface="Cambria Bold"/>
                <a:ea typeface="Cambria Bold"/>
                <a:cs typeface="Cambria Bold"/>
                <a:sym typeface="Cambria Bold"/>
              </a:rPr>
              <a:t>Current Challenges: </a:t>
            </a:r>
            <a:r>
              <a:rPr lang="en-US" sz="3666">
                <a:solidFill>
                  <a:srgbClr val="000000"/>
                </a:solidFill>
                <a:latin typeface="Cambria"/>
                <a:ea typeface="Cambria"/>
                <a:cs typeface="Cambria"/>
                <a:sym typeface="Cambria"/>
              </a:rPr>
              <a:t>Limited resources for public education and engagement during epidemics.</a:t>
            </a:r>
          </a:p>
          <a:p>
            <a:pPr algn="just" marL="895785" indent="-447893" lvl="1">
              <a:lnSpc>
                <a:spcPts val="8798"/>
              </a:lnSpc>
              <a:buFont typeface="Arial"/>
              <a:buChar char="•"/>
            </a:pPr>
            <a:r>
              <a:rPr lang="en-US" b="true" sz="3666">
                <a:solidFill>
                  <a:srgbClr val="000000"/>
                </a:solidFill>
                <a:latin typeface="Cambria Bold"/>
                <a:ea typeface="Cambria Bold"/>
                <a:cs typeface="Cambria Bold"/>
                <a:sym typeface="Cambria Bold"/>
              </a:rPr>
              <a:t>Impact: </a:t>
            </a:r>
            <a:r>
              <a:rPr lang="en-US" sz="3666">
                <a:solidFill>
                  <a:srgbClr val="000000"/>
                </a:solidFill>
                <a:latin typeface="Cambria"/>
                <a:ea typeface="Cambria"/>
                <a:cs typeface="Cambria"/>
                <a:sym typeface="Cambria"/>
              </a:rPr>
              <a:t>Providing accessible information and resources can improve public understanding and compliance with health recommendations.</a:t>
            </a:r>
          </a:p>
          <a:p>
            <a:pPr algn="just" marL="896251" indent="-448125" lvl="1">
              <a:lnSpc>
                <a:spcPts val="879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sp>
        <p:nvSpPr>
          <p:cNvPr name="Freeform 3" id="3"/>
          <p:cNvSpPr/>
          <p:nvPr/>
        </p:nvSpPr>
        <p:spPr>
          <a:xfrm flipH="false" flipV="false" rot="0">
            <a:off x="0" y="8987049"/>
            <a:ext cx="18288002" cy="1299949"/>
          </a:xfrm>
          <a:custGeom>
            <a:avLst/>
            <a:gdLst/>
            <a:ahLst/>
            <a:cxnLst/>
            <a:rect r="r" b="b" t="t" l="l"/>
            <a:pathLst>
              <a:path h="1299949" w="18288002">
                <a:moveTo>
                  <a:pt x="0" y="0"/>
                </a:moveTo>
                <a:lnTo>
                  <a:pt x="18288002" y="0"/>
                </a:lnTo>
                <a:lnTo>
                  <a:pt x="18288002" y="1299949"/>
                </a:lnTo>
                <a:lnTo>
                  <a:pt x="0" y="1299949"/>
                </a:lnTo>
                <a:lnTo>
                  <a:pt x="0" y="0"/>
                </a:lnTo>
                <a:close/>
              </a:path>
            </a:pathLst>
          </a:custGeom>
          <a:blipFill>
            <a:blip r:embed="rId2"/>
            <a:stretch>
              <a:fillRect l="0" t="0" r="0" b="-171067"/>
            </a:stretch>
          </a:blipFill>
        </p:spPr>
      </p:sp>
      <p:sp>
        <p:nvSpPr>
          <p:cNvPr name="Freeform 4" id="4"/>
          <p:cNvSpPr/>
          <p:nvPr/>
        </p:nvSpPr>
        <p:spPr>
          <a:xfrm flipH="false" flipV="false" rot="0">
            <a:off x="0" y="2259010"/>
            <a:ext cx="18288000" cy="5905743"/>
          </a:xfrm>
          <a:custGeom>
            <a:avLst/>
            <a:gdLst/>
            <a:ahLst/>
            <a:cxnLst/>
            <a:rect r="r" b="b" t="t" l="l"/>
            <a:pathLst>
              <a:path h="5905743" w="18288000">
                <a:moveTo>
                  <a:pt x="0" y="0"/>
                </a:moveTo>
                <a:lnTo>
                  <a:pt x="18288000" y="0"/>
                </a:lnTo>
                <a:lnTo>
                  <a:pt x="18288000" y="5905743"/>
                </a:lnTo>
                <a:lnTo>
                  <a:pt x="0" y="5905743"/>
                </a:lnTo>
                <a:lnTo>
                  <a:pt x="0" y="0"/>
                </a:lnTo>
                <a:close/>
              </a:path>
            </a:pathLst>
          </a:custGeom>
          <a:blipFill>
            <a:blip r:embed="rId3"/>
            <a:stretch>
              <a:fillRect l="0" t="-1502" r="0" b="-2235"/>
            </a:stretch>
          </a:blipFill>
        </p:spPr>
      </p:sp>
      <p:sp>
        <p:nvSpPr>
          <p:cNvPr name="TextBox 5" id="5"/>
          <p:cNvSpPr txBox="true"/>
          <p:nvPr/>
        </p:nvSpPr>
        <p:spPr>
          <a:xfrm rot="0">
            <a:off x="1310625" y="448132"/>
            <a:ext cx="15819150" cy="649375"/>
          </a:xfrm>
          <a:prstGeom prst="rect">
            <a:avLst/>
          </a:prstGeom>
        </p:spPr>
        <p:txBody>
          <a:bodyPr anchor="t" rtlCol="false" tIns="0" lIns="0" bIns="0" rIns="0">
            <a:spAutoFit/>
          </a:bodyPr>
          <a:lstStyle/>
          <a:p>
            <a:pPr algn="l">
              <a:lnSpc>
                <a:spcPts val="5040"/>
              </a:lnSpc>
            </a:pPr>
            <a:r>
              <a:rPr lang="en-US" b="true" sz="4200">
                <a:solidFill>
                  <a:srgbClr val="17365D"/>
                </a:solidFill>
                <a:latin typeface="Cambria Bold"/>
                <a:ea typeface="Cambria Bold"/>
                <a:cs typeface="Cambria Bold"/>
                <a:sym typeface="Cambria Bold"/>
              </a:rPr>
              <a:t>Timeline of the Project (Gantt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DAGQb13SjK4</dc:identifier>
  <dcterms:modified xsi:type="dcterms:W3CDTF">2011-08-01T06:04:30Z</dcterms:modified>
  <cp:revision>1</cp:revision>
  <dc:title>CSD-613 REVIEW 0 PPT</dc:title>
</cp:coreProperties>
</file>