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84" r:id="rId11"/>
    <p:sldId id="269" r:id="rId12"/>
    <p:sldId id="270" r:id="rId13"/>
    <p:sldId id="272" r:id="rId14"/>
    <p:sldId id="274" r:id="rId15"/>
    <p:sldId id="276" r:id="rId16"/>
    <p:sldId id="277" r:id="rId17"/>
    <p:sldId id="278" r:id="rId18"/>
    <p:sldId id="279" r:id="rId19"/>
    <p:sldId id="280" r:id="rId20"/>
    <p:sldId id="28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F19F6B-6852-4E01-B519-D4D6CAB52CC3}" type="datetimeFigureOut">
              <a:rPr lang="en-IN" smtClean="0"/>
              <a:t>01-10-2025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C979E-0813-48B1-8913-F8204AE09A20}" type="slidenum">
              <a:rPr lang="en-IN" smtClean="0"/>
              <a:t>‹#›</a:t>
            </a:fld>
            <a:endParaRPr lang="en-IN"/>
          </a:p>
        </p:txBody>
      </p:sp>
    </p:spTree>
    <p:extLst>
      <p:ext uri="{BB962C8B-B14F-4D97-AF65-F5344CB8AC3E}">
        <p14:creationId xmlns:p14="http://schemas.microsoft.com/office/powerpoint/2010/main" val="160633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2DC979E-0813-48B1-8913-F8204AE09A20}" type="slidenum">
              <a:rPr lang="en-IN" smtClean="0"/>
              <a:t>3</a:t>
            </a:fld>
            <a:endParaRPr lang="en-IN"/>
          </a:p>
        </p:txBody>
      </p:sp>
    </p:spTree>
    <p:extLst>
      <p:ext uri="{BB962C8B-B14F-4D97-AF65-F5344CB8AC3E}">
        <p14:creationId xmlns:p14="http://schemas.microsoft.com/office/powerpoint/2010/main" val="112203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8EF0E-1A6C-4710-AC72-91F483254BD6}" type="datetimeFigureOut">
              <a:rPr lang="en-IN" smtClean="0"/>
              <a:t>01-10-2025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1DB9E99C-E6EE-4FDD-AC74-F488DE24722E}"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3824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8EF0E-1A6C-4710-AC72-91F483254BD6}" type="datetimeFigureOut">
              <a:rPr lang="en-IN" smtClean="0"/>
              <a:t>01-10-2025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9E99C-E6EE-4FDD-AC74-F488DE24722E}"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873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8EF0E-1A6C-4710-AC72-91F483254BD6}" type="datetimeFigureOut">
              <a:rPr lang="en-IN" smtClean="0"/>
              <a:t>01-10-2025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9E99C-E6EE-4FDD-AC74-F488DE24722E}"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52964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68EF0E-1A6C-4710-AC72-91F483254BD6}" type="datetimeFigureOut">
              <a:rPr lang="en-IN" smtClean="0"/>
              <a:t>01-10-2025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9E99C-E6EE-4FDD-AC74-F488DE24722E}"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6857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68EF0E-1A6C-4710-AC72-91F483254BD6}" type="datetimeFigureOut">
              <a:rPr lang="en-IN" smtClean="0"/>
              <a:t>01-10-2025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B9E99C-E6EE-4FDD-AC74-F488DE24722E}"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4016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68EF0E-1A6C-4710-AC72-91F483254BD6}" type="datetimeFigureOut">
              <a:rPr lang="en-IN" smtClean="0"/>
              <a:t>01-10-2025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9E99C-E6EE-4FDD-AC74-F488DE24722E}"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140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68EF0E-1A6C-4710-AC72-91F483254BD6}" type="datetimeFigureOut">
              <a:rPr lang="en-IN" smtClean="0"/>
              <a:t>01-10-2025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B9E99C-E6EE-4FDD-AC74-F488DE24722E}"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7558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68EF0E-1A6C-4710-AC72-91F483254BD6}" type="datetimeFigureOut">
              <a:rPr lang="en-IN" smtClean="0"/>
              <a:t>01-10-2025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B9E99C-E6EE-4FDD-AC74-F488DE24722E}"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007977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68EF0E-1A6C-4710-AC72-91F483254BD6}" type="datetimeFigureOut">
              <a:rPr lang="en-IN" smtClean="0"/>
              <a:t>01-10-2025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B9E99C-E6EE-4FDD-AC74-F488DE24722E}" type="slidenum">
              <a:rPr lang="en-IN" smtClean="0"/>
              <a:t>‹#›</a:t>
            </a:fld>
            <a:endParaRPr lang="en-IN"/>
          </a:p>
        </p:txBody>
      </p:sp>
    </p:spTree>
    <p:extLst>
      <p:ext uri="{BB962C8B-B14F-4D97-AF65-F5344CB8AC3E}">
        <p14:creationId xmlns:p14="http://schemas.microsoft.com/office/powerpoint/2010/main" val="3649117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868EF0E-1A6C-4710-AC72-91F483254BD6}" type="datetimeFigureOut">
              <a:rPr lang="en-IN" smtClean="0"/>
              <a:t>01-10-2025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B9E99C-E6EE-4FDD-AC74-F488DE24722E}"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02007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868EF0E-1A6C-4710-AC72-91F483254BD6}" type="datetimeFigureOut">
              <a:rPr lang="en-IN" smtClean="0"/>
              <a:t>01-10-2025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1DB9E99C-E6EE-4FDD-AC74-F488DE24722E}"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3130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868EF0E-1A6C-4710-AC72-91F483254BD6}" type="datetimeFigureOut">
              <a:rPr lang="en-IN" smtClean="0"/>
              <a:t>01-10-2025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DB9E99C-E6EE-4FDD-AC74-F488DE24722E}"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213971"/>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yelagandalabhavana@gmail.com" TargetMode="External"/><Relationship Id="rId2" Type="http://schemas.openxmlformats.org/officeDocument/2006/relationships/hyperlink" Target="https://www.kaggle.com/datasets/mohammadtalib786/retail-sales-dataset" TargetMode="External"/><Relationship Id="rId1" Type="http://schemas.openxmlformats.org/officeDocument/2006/relationships/slideLayout" Target="../slideLayouts/slideLayout1.xml"/><Relationship Id="rId4" Type="http://schemas.openxmlformats.org/officeDocument/2006/relationships/hyperlink" Target="https://www.linkedin.com/in/bhavana-yelagandala-006a352b2%0c"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D7C9B-C745-D6EC-7F38-8D2C67B1BE79}"/>
              </a:ext>
            </a:extLst>
          </p:cNvPr>
          <p:cNvSpPr>
            <a:spLocks noGrp="1"/>
          </p:cNvSpPr>
          <p:nvPr>
            <p:ph type="ctrTitle"/>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Retail sales data analysis</a:t>
            </a:r>
          </a:p>
        </p:txBody>
      </p:sp>
      <p:sp>
        <p:nvSpPr>
          <p:cNvPr id="3" name="Subtitle 2">
            <a:extLst>
              <a:ext uri="{FF2B5EF4-FFF2-40B4-BE49-F238E27FC236}">
                <a16:creationId xmlns:a16="http://schemas.microsoft.com/office/drawing/2014/main" id="{7221ED34-DE1B-B0C8-2CD4-99D60DBCC1DE}"/>
              </a:ext>
            </a:extLst>
          </p:cNvPr>
          <p:cNvSpPr>
            <a:spLocks noGrp="1"/>
          </p:cNvSpPr>
          <p:nvPr>
            <p:ph type="subTitle" idx="1"/>
          </p:nvPr>
        </p:nvSpPr>
        <p:spPr>
          <a:xfrm>
            <a:off x="2417780" y="3531204"/>
            <a:ext cx="10088852" cy="2063351"/>
          </a:xfrm>
        </p:spPr>
        <p:txBody>
          <a:bodyPr>
            <a:normAutofit/>
          </a:bodyPr>
          <a:lstStyle/>
          <a:p>
            <a:r>
              <a:rPr lang="en-IN" cap="none" dirty="0">
                <a:latin typeface="Calibri" panose="020F0502020204030204" pitchFamily="34" charset="0"/>
                <a:ea typeface="Calibri" panose="020F0502020204030204" pitchFamily="34" charset="0"/>
                <a:cs typeface="Calibri" panose="020F0502020204030204" pitchFamily="34" charset="0"/>
              </a:rPr>
              <a:t>Source :  </a:t>
            </a:r>
            <a:r>
              <a:rPr lang="en-IN" cap="none" dirty="0">
                <a:latin typeface="Calibri" panose="020F0502020204030204" pitchFamily="34" charset="0"/>
                <a:ea typeface="Calibri" panose="020F0502020204030204" pitchFamily="34" charset="0"/>
                <a:cs typeface="Calibri" panose="020F0502020204030204" pitchFamily="34" charset="0"/>
                <a:hlinkClick r:id="rId2"/>
              </a:rPr>
              <a:t>https://www.kaggle.com/datasets/mohammadtalib786/retail-sales-dataset</a:t>
            </a:r>
            <a:endParaRPr lang="en-IN" cap="none" dirty="0">
              <a:latin typeface="Calibri" panose="020F0502020204030204" pitchFamily="34" charset="0"/>
              <a:ea typeface="Calibri" panose="020F0502020204030204" pitchFamily="34" charset="0"/>
              <a:cs typeface="Calibri" panose="020F0502020204030204" pitchFamily="34" charset="0"/>
            </a:endParaRPr>
          </a:p>
          <a:p>
            <a:r>
              <a:rPr lang="en-IN" cap="none" dirty="0">
                <a:latin typeface="Calibri" panose="020F0502020204030204" pitchFamily="34" charset="0"/>
                <a:ea typeface="Calibri" panose="020F0502020204030204" pitchFamily="34" charset="0"/>
                <a:cs typeface="Calibri" panose="020F0502020204030204" pitchFamily="34" charset="0"/>
              </a:rPr>
              <a:t>Dataset </a:t>
            </a:r>
            <a:r>
              <a:rPr lang="en-IN" dirty="0">
                <a:latin typeface="Calibri" panose="020F0502020204030204" pitchFamily="34" charset="0"/>
                <a:ea typeface="Calibri" panose="020F0502020204030204" pitchFamily="34" charset="0"/>
                <a:cs typeface="Calibri" panose="020F0502020204030204" pitchFamily="34" charset="0"/>
              </a:rPr>
              <a:t>:  </a:t>
            </a:r>
            <a:r>
              <a:rPr lang="en-US" cap="none" dirty="0">
                <a:latin typeface="Calibri" panose="020F0502020204030204" pitchFamily="34" charset="0"/>
                <a:ea typeface="Calibri" panose="020F0502020204030204" pitchFamily="34" charset="0"/>
                <a:cs typeface="Calibri" panose="020F0502020204030204" pitchFamily="34" charset="0"/>
              </a:rPr>
              <a:t>retail_sales_dataset.csv</a:t>
            </a:r>
          </a:p>
          <a:p>
            <a:r>
              <a:rPr lang="en-US" cap="none" dirty="0">
                <a:latin typeface="Calibri" panose="020F0502020204030204" pitchFamily="34" charset="0"/>
                <a:ea typeface="Calibri" panose="020F0502020204030204" pitchFamily="34" charset="0"/>
                <a:cs typeface="Calibri" panose="020F0502020204030204" pitchFamily="34" charset="0"/>
              </a:rPr>
              <a:t>Email :  </a:t>
            </a:r>
            <a:r>
              <a:rPr lang="en-US" cap="none" dirty="0">
                <a:latin typeface="Calibri" panose="020F0502020204030204" pitchFamily="34" charset="0"/>
                <a:ea typeface="Calibri" panose="020F0502020204030204" pitchFamily="34" charset="0"/>
                <a:cs typeface="Calibri" panose="020F0502020204030204" pitchFamily="34" charset="0"/>
                <a:hlinkClick r:id="rId3"/>
              </a:rPr>
              <a:t>yelagandalabhavana@gmail.com</a:t>
            </a:r>
            <a:endParaRPr lang="en-US" cap="none" dirty="0">
              <a:latin typeface="Calibri" panose="020F0502020204030204" pitchFamily="34" charset="0"/>
              <a:ea typeface="Calibri" panose="020F0502020204030204" pitchFamily="34" charset="0"/>
              <a:cs typeface="Calibri" panose="020F0502020204030204" pitchFamily="34" charset="0"/>
            </a:endParaRPr>
          </a:p>
          <a:p>
            <a:r>
              <a:rPr lang="en-US" cap="none" dirty="0">
                <a:latin typeface="Calibri" panose="020F0502020204030204" pitchFamily="34" charset="0"/>
                <a:ea typeface="Calibri" panose="020F0502020204030204" pitchFamily="34" charset="0"/>
                <a:cs typeface="Calibri" panose="020F0502020204030204" pitchFamily="34" charset="0"/>
              </a:rPr>
              <a:t>LinkedIn : </a:t>
            </a:r>
            <a:r>
              <a:rPr lang="en-US" cap="none" dirty="0">
                <a:latin typeface="Calibri" panose="020F0502020204030204" pitchFamily="34" charset="0"/>
                <a:ea typeface="Calibri" panose="020F0502020204030204" pitchFamily="34" charset="0"/>
                <a:cs typeface="Calibri" panose="020F0502020204030204" pitchFamily="34" charset="0"/>
                <a:hlinkClick r:id="rId4"/>
              </a:rPr>
              <a:t>https://www.linkedin.com/in/bhavana-yelagandala-006a352b2</a:t>
            </a:r>
            <a:endParaRPr lang="en-US" cap="none" dirty="0">
              <a:latin typeface="Calibri" panose="020F0502020204030204" pitchFamily="34" charset="0"/>
              <a:ea typeface="Calibri" panose="020F0502020204030204" pitchFamily="34" charset="0"/>
              <a:cs typeface="Calibri" panose="020F0502020204030204" pitchFamily="34" charset="0"/>
            </a:endParaRPr>
          </a:p>
          <a:p>
            <a:endParaRPr lang="en-IN" dirty="0"/>
          </a:p>
          <a:p>
            <a:endParaRPr lang="en-IN" dirty="0"/>
          </a:p>
        </p:txBody>
      </p:sp>
      <p:sp>
        <p:nvSpPr>
          <p:cNvPr id="4" name="TextBox 3">
            <a:extLst>
              <a:ext uri="{FF2B5EF4-FFF2-40B4-BE49-F238E27FC236}">
                <a16:creationId xmlns:a16="http://schemas.microsoft.com/office/drawing/2014/main" id="{93464152-0DC7-8D31-13BB-5030781D37E5}"/>
              </a:ext>
            </a:extLst>
          </p:cNvPr>
          <p:cNvSpPr txBox="1"/>
          <p:nvPr/>
        </p:nvSpPr>
        <p:spPr>
          <a:xfrm>
            <a:off x="8751665" y="5594555"/>
            <a:ext cx="3066709" cy="400110"/>
          </a:xfrm>
          <a:prstGeom prst="rect">
            <a:avLst/>
          </a:prstGeom>
          <a:noFill/>
        </p:spPr>
        <p:txBody>
          <a:bodyPr wrap="square" rtlCol="0">
            <a:spAutoFit/>
          </a:bodyPr>
          <a:lstStyle/>
          <a:p>
            <a:r>
              <a:rPr lang="en-IN" sz="2000" b="1" dirty="0">
                <a:latin typeface="Calibri" panose="020F0502020204030204" pitchFamily="34" charset="0"/>
                <a:ea typeface="Calibri" panose="020F0502020204030204" pitchFamily="34" charset="0"/>
                <a:cs typeface="Calibri" panose="020F0502020204030204" pitchFamily="34" charset="0"/>
              </a:rPr>
              <a:t>BHAVANA YELAGANDALA</a:t>
            </a:r>
          </a:p>
        </p:txBody>
      </p:sp>
    </p:spTree>
    <p:extLst>
      <p:ext uri="{BB962C8B-B14F-4D97-AF65-F5344CB8AC3E}">
        <p14:creationId xmlns:p14="http://schemas.microsoft.com/office/powerpoint/2010/main" val="6913655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2F9F3-A01A-95ED-75CC-85A7622CAA8A}"/>
              </a:ext>
            </a:extLst>
          </p:cNvPr>
          <p:cNvSpPr>
            <a:spLocks noGrp="1"/>
          </p:cNvSpPr>
          <p:nvPr>
            <p:ph type="title"/>
          </p:nvPr>
        </p:nvSpPr>
        <p:spPr/>
        <p:txBody>
          <a:bodyPr/>
          <a:lstStyle/>
          <a:p>
            <a:r>
              <a:rPr lang="en-IN" dirty="0"/>
              <a:t>Age distribution by gender (stacked area chart)</a:t>
            </a:r>
          </a:p>
        </p:txBody>
      </p:sp>
      <p:sp>
        <p:nvSpPr>
          <p:cNvPr id="3" name="Content Placeholder 2">
            <a:extLst>
              <a:ext uri="{FF2B5EF4-FFF2-40B4-BE49-F238E27FC236}">
                <a16:creationId xmlns:a16="http://schemas.microsoft.com/office/drawing/2014/main" id="{13319353-9F87-C7BD-5F4B-B0C5E383D5E0}"/>
              </a:ext>
            </a:extLst>
          </p:cNvPr>
          <p:cNvSpPr>
            <a:spLocks noGrp="1"/>
          </p:cNvSpPr>
          <p:nvPr>
            <p:ph idx="1"/>
          </p:nvPr>
        </p:nvSpPr>
        <p:spPr>
          <a:xfrm>
            <a:off x="1451579" y="2015732"/>
            <a:ext cx="4536265" cy="3450613"/>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stacked area chart shows customer age distribution by gender. Both male and female customers are fairly balanced across all age groups, with slight variations in certain ranges, indicating no strong dominance of one gender over another.</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BC036358-1C10-3C88-97DC-81D56DD0D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7845" y="2015731"/>
            <a:ext cx="5067009" cy="3824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376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119AB-B566-63A1-B5F2-852BE2D39E98}"/>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Revenue by product category (BOX PLOT)</a:t>
            </a:r>
          </a:p>
        </p:txBody>
      </p:sp>
      <p:sp>
        <p:nvSpPr>
          <p:cNvPr id="3" name="Content Placeholder 2">
            <a:extLst>
              <a:ext uri="{FF2B5EF4-FFF2-40B4-BE49-F238E27FC236}">
                <a16:creationId xmlns:a16="http://schemas.microsoft.com/office/drawing/2014/main" id="{631542FF-8AD2-D94C-FEF8-15B83A6A6C9C}"/>
              </a:ext>
            </a:extLst>
          </p:cNvPr>
          <p:cNvSpPr>
            <a:spLocks noGrp="1"/>
          </p:cNvSpPr>
          <p:nvPr>
            <p:ph idx="1"/>
          </p:nvPr>
        </p:nvSpPr>
        <p:spPr>
          <a:xfrm>
            <a:off x="1451580" y="2015732"/>
            <a:ext cx="4929556" cy="4699700"/>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boxplot shows that revenue varies widely across all categories. Electronics and Beauty have higher revenue ranges with some extreme values, while Clothing has lower median revenue but notable outliers. This indicates Electronics and Beauty drive more high-value sales compared to Clothing.</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4" name="Picture 2">
            <a:extLst>
              <a:ext uri="{FF2B5EF4-FFF2-40B4-BE49-F238E27FC236}">
                <a16:creationId xmlns:a16="http://schemas.microsoft.com/office/drawing/2014/main" id="{0832CF31-4349-5295-D4C6-5BA48916D6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9287" y="2006292"/>
            <a:ext cx="4620189" cy="3784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54240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8978-004B-683D-6A2E-6F041725AE8E}"/>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Quantity </a:t>
            </a:r>
            <a:r>
              <a:rPr lang="en-IN" b="1" cap="none" dirty="0">
                <a:latin typeface="Calibri" panose="020F0502020204030204" pitchFamily="34" charset="0"/>
                <a:ea typeface="Calibri" panose="020F0502020204030204" pitchFamily="34" charset="0"/>
                <a:cs typeface="Calibri" panose="020F0502020204030204" pitchFamily="34" charset="0"/>
              </a:rPr>
              <a:t>vs</a:t>
            </a:r>
            <a:r>
              <a:rPr lang="en-IN" b="1" dirty="0">
                <a:latin typeface="Calibri" panose="020F0502020204030204" pitchFamily="34" charset="0"/>
                <a:ea typeface="Calibri" panose="020F0502020204030204" pitchFamily="34" charset="0"/>
                <a:cs typeface="Calibri" panose="020F0502020204030204" pitchFamily="34" charset="0"/>
              </a:rPr>
              <a:t> revenue (SCATTER PLOT)</a:t>
            </a:r>
          </a:p>
        </p:txBody>
      </p:sp>
      <p:sp>
        <p:nvSpPr>
          <p:cNvPr id="3" name="Content Placeholder 2">
            <a:extLst>
              <a:ext uri="{FF2B5EF4-FFF2-40B4-BE49-F238E27FC236}">
                <a16:creationId xmlns:a16="http://schemas.microsoft.com/office/drawing/2014/main" id="{6AB4EDD3-E723-3E72-F914-86B64BA48D57}"/>
              </a:ext>
            </a:extLst>
          </p:cNvPr>
          <p:cNvSpPr>
            <a:spLocks noGrp="1"/>
          </p:cNvSpPr>
          <p:nvPr>
            <p:ph idx="1"/>
          </p:nvPr>
        </p:nvSpPr>
        <p:spPr>
          <a:xfrm>
            <a:off x="1451580" y="2015732"/>
            <a:ext cx="4900060" cy="4748862"/>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scatter plot shows a clear positive relationship between quantity and revenue. Higher quantities (3–4 units) are linked with higher revenue values, including the maximum around ₹2000, while single-unit purchases generally yield lower revenues.</a:t>
            </a:r>
          </a:p>
          <a:p>
            <a:endParaRPr lang="en-IN" dirty="0"/>
          </a:p>
        </p:txBody>
      </p:sp>
      <p:pic>
        <p:nvPicPr>
          <p:cNvPr id="4" name="Picture 2">
            <a:extLst>
              <a:ext uri="{FF2B5EF4-FFF2-40B4-BE49-F238E27FC236}">
                <a16:creationId xmlns:a16="http://schemas.microsoft.com/office/drawing/2014/main" id="{0E313878-75E4-A3CE-18C4-9C95846E0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0231" y="1986628"/>
            <a:ext cx="4594623" cy="3449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8351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BDBE5-8AC5-D58B-CF71-5FCC559905F7}"/>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Age </a:t>
            </a:r>
            <a:r>
              <a:rPr lang="en-IN" b="1" cap="none" dirty="0">
                <a:latin typeface="Calibri" panose="020F0502020204030204" pitchFamily="34" charset="0"/>
                <a:ea typeface="Calibri" panose="020F0502020204030204" pitchFamily="34" charset="0"/>
                <a:cs typeface="Calibri" panose="020F0502020204030204" pitchFamily="34" charset="0"/>
              </a:rPr>
              <a:t>vs</a:t>
            </a:r>
            <a:r>
              <a:rPr lang="en-IN" b="1" dirty="0">
                <a:latin typeface="Calibri" panose="020F0502020204030204" pitchFamily="34" charset="0"/>
                <a:ea typeface="Calibri" panose="020F0502020204030204" pitchFamily="34" charset="0"/>
                <a:cs typeface="Calibri" panose="020F0502020204030204" pitchFamily="34" charset="0"/>
              </a:rPr>
              <a:t> revenue (HEXBIN)</a:t>
            </a:r>
          </a:p>
        </p:txBody>
      </p:sp>
      <p:sp>
        <p:nvSpPr>
          <p:cNvPr id="3" name="Content Placeholder 2">
            <a:extLst>
              <a:ext uri="{FF2B5EF4-FFF2-40B4-BE49-F238E27FC236}">
                <a16:creationId xmlns:a16="http://schemas.microsoft.com/office/drawing/2014/main" id="{A158CE05-6722-C164-6E42-F6EA09652681}"/>
              </a:ext>
            </a:extLst>
          </p:cNvPr>
          <p:cNvSpPr>
            <a:spLocks noGrp="1"/>
          </p:cNvSpPr>
          <p:nvPr>
            <p:ph idx="1"/>
          </p:nvPr>
        </p:nvSpPr>
        <p:spPr>
          <a:xfrm>
            <a:off x="1451580" y="2015732"/>
            <a:ext cx="4821401" cy="4306410"/>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a:t>
            </a:r>
            <a:r>
              <a:rPr lang="en-US" dirty="0" err="1">
                <a:latin typeface="Calibri" panose="020F0502020204030204" pitchFamily="34" charset="0"/>
                <a:ea typeface="Calibri" panose="020F0502020204030204" pitchFamily="34" charset="0"/>
                <a:cs typeface="Calibri" panose="020F0502020204030204" pitchFamily="34" charset="0"/>
              </a:rPr>
              <a:t>hexbin</a:t>
            </a:r>
            <a:r>
              <a:rPr lang="en-US" dirty="0">
                <a:latin typeface="Calibri" panose="020F0502020204030204" pitchFamily="34" charset="0"/>
                <a:ea typeface="Calibri" panose="020F0502020204030204" pitchFamily="34" charset="0"/>
                <a:cs typeface="Calibri" panose="020F0502020204030204" pitchFamily="34" charset="0"/>
              </a:rPr>
              <a:t> plot shows that most customers, regardless of age, generate low-to-moderate revenues clustered below ₹250. Higher revenues (above ₹1000) are scattered across all age groups, with no strong concentration in any single age range.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A480D131-AEAB-899B-7788-61324A0A4F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66163" y="2045620"/>
            <a:ext cx="4688691" cy="3814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964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9BF40-797B-CE97-EDAA-7410D133052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Average revenue by age (LINE PLOT)</a:t>
            </a:r>
          </a:p>
        </p:txBody>
      </p:sp>
      <p:sp>
        <p:nvSpPr>
          <p:cNvPr id="3" name="Content Placeholder 2">
            <a:extLst>
              <a:ext uri="{FF2B5EF4-FFF2-40B4-BE49-F238E27FC236}">
                <a16:creationId xmlns:a16="http://schemas.microsoft.com/office/drawing/2014/main" id="{2064FA87-F3AD-C522-2B46-84B8EE9FEA5D}"/>
              </a:ext>
            </a:extLst>
          </p:cNvPr>
          <p:cNvSpPr>
            <a:spLocks noGrp="1"/>
          </p:cNvSpPr>
          <p:nvPr>
            <p:ph idx="1"/>
          </p:nvPr>
        </p:nvSpPr>
        <p:spPr>
          <a:xfrm>
            <a:off x="1451579" y="2015732"/>
            <a:ext cx="4516601" cy="4670203"/>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line plot shows fluctuations in average revenue across ages. Younger customers (18–25) and mid-aged groups (30–40) show higher peaks, while revenue stabilizes at moderate levels among older age groups. This suggests younger and mid-aged buyers tend to drive higher spending.</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2">
            <a:extLst>
              <a:ext uri="{FF2B5EF4-FFF2-40B4-BE49-F238E27FC236}">
                <a16:creationId xmlns:a16="http://schemas.microsoft.com/office/drawing/2014/main" id="{2275C5C3-9D67-D0BC-E7AE-D98D617D0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016124"/>
            <a:ext cx="4958854" cy="387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153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4A005-0435-E33B-8213-847715CECE1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Key findings</a:t>
            </a:r>
          </a:p>
        </p:txBody>
      </p:sp>
      <p:sp>
        <p:nvSpPr>
          <p:cNvPr id="3" name="Content Placeholder 2">
            <a:extLst>
              <a:ext uri="{FF2B5EF4-FFF2-40B4-BE49-F238E27FC236}">
                <a16:creationId xmlns:a16="http://schemas.microsoft.com/office/drawing/2014/main" id="{2EE711D0-6E16-4053-250F-2F5D72108C82}"/>
              </a:ext>
            </a:extLst>
          </p:cNvPr>
          <p:cNvSpPr>
            <a:spLocks noGrp="1"/>
          </p:cNvSpPr>
          <p:nvPr>
            <p:ph idx="1"/>
          </p:nvPr>
        </p:nvSpPr>
        <p:spPr/>
        <p:txBody>
          <a:bodyPr/>
          <a:lstStyle/>
          <a:p>
            <a:pPr algn="just"/>
            <a:r>
              <a:rPr lang="en-US" dirty="0"/>
              <a:t>Clothing dominates sales volume</a:t>
            </a:r>
          </a:p>
          <a:p>
            <a:pPr algn="just"/>
            <a:r>
              <a:rPr lang="en-US" dirty="0"/>
              <a:t>Electronics drive high-value purchases</a:t>
            </a:r>
          </a:p>
          <a:p>
            <a:pPr algn="just"/>
            <a:r>
              <a:rPr lang="en-US" dirty="0"/>
              <a:t>Mid-aged customers are the top spenders</a:t>
            </a:r>
          </a:p>
          <a:p>
            <a:pPr algn="just"/>
            <a:r>
              <a:rPr lang="en-US" dirty="0"/>
              <a:t>Revenue distribution shows both low- and high-value customers</a:t>
            </a:r>
          </a:p>
          <a:p>
            <a:endParaRPr lang="en-IN" dirty="0"/>
          </a:p>
        </p:txBody>
      </p:sp>
    </p:spTree>
    <p:extLst>
      <p:ext uri="{BB962C8B-B14F-4D97-AF65-F5344CB8AC3E}">
        <p14:creationId xmlns:p14="http://schemas.microsoft.com/office/powerpoint/2010/main" val="415225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DEFC-3593-B353-C98F-AC4D91D168A7}"/>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Code Walkthrough: Data Loading</a:t>
            </a:r>
          </a:p>
        </p:txBody>
      </p:sp>
      <p:sp>
        <p:nvSpPr>
          <p:cNvPr id="3" name="Content Placeholder 2">
            <a:extLst>
              <a:ext uri="{FF2B5EF4-FFF2-40B4-BE49-F238E27FC236}">
                <a16:creationId xmlns:a16="http://schemas.microsoft.com/office/drawing/2014/main" id="{A694AF58-B579-0DE8-2602-3ED6D6D8A0BA}"/>
              </a:ext>
            </a:extLst>
          </p:cNvPr>
          <p:cNvSpPr>
            <a:spLocks noGrp="1"/>
          </p:cNvSpPr>
          <p:nvPr>
            <p:ph idx="1"/>
          </p:nvPr>
        </p:nvSpPr>
        <p:spPr/>
        <p:txBody>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Used </a:t>
            </a:r>
            <a:r>
              <a:rPr lang="en-US" sz="1800" b="1" dirty="0" err="1">
                <a:latin typeface="Calibri" panose="020F0502020204030204" pitchFamily="34" charset="0"/>
                <a:ea typeface="Calibri" panose="020F0502020204030204" pitchFamily="34" charset="0"/>
                <a:cs typeface="Calibri" panose="020F0502020204030204" pitchFamily="34" charset="0"/>
              </a:rPr>
              <a:t>PySpark</a:t>
            </a:r>
            <a:r>
              <a:rPr lang="en-US" sz="1800" dirty="0">
                <a:latin typeface="Calibri" panose="020F0502020204030204" pitchFamily="34" charset="0"/>
                <a:ea typeface="Calibri" panose="020F0502020204030204" pitchFamily="34" charset="0"/>
                <a:cs typeface="Calibri" panose="020F0502020204030204" pitchFamily="34" charset="0"/>
              </a:rPr>
              <a:t> to read the retail sales CSV dataset into a </a:t>
            </a:r>
            <a:r>
              <a:rPr lang="en-US" sz="1800" dirty="0" err="1">
                <a:latin typeface="Calibri" panose="020F0502020204030204" pitchFamily="34" charset="0"/>
                <a:ea typeface="Calibri" panose="020F0502020204030204" pitchFamily="34" charset="0"/>
                <a:cs typeface="Calibri" panose="020F0502020204030204" pitchFamily="34" charset="0"/>
              </a:rPr>
              <a:t>DataFrame</a:t>
            </a:r>
            <a:r>
              <a:rPr lang="en-US" sz="1800" dirty="0">
                <a:latin typeface="Calibri" panose="020F0502020204030204" pitchFamily="34" charset="0"/>
                <a:ea typeface="Calibri" panose="020F0502020204030204" pitchFamily="34" charset="0"/>
                <a:cs typeface="Calibri" panose="020F0502020204030204" pitchFamily="34" charset="0"/>
              </a:rPr>
              <a:t>.</a:t>
            </a:r>
          </a:p>
          <a:p>
            <a:pPr algn="just"/>
            <a:r>
              <a:rPr lang="en-US" sz="1800" dirty="0">
                <a:latin typeface="Calibri" panose="020F0502020204030204" pitchFamily="34" charset="0"/>
                <a:ea typeface="Calibri" panose="020F0502020204030204" pitchFamily="34" charset="0"/>
                <a:cs typeface="Calibri" panose="020F0502020204030204" pitchFamily="34" charset="0"/>
              </a:rPr>
              <a:t>Schema inferred automatically from the header row.</a:t>
            </a:r>
          </a:p>
          <a:p>
            <a:pPr algn="just"/>
            <a:r>
              <a:rPr lang="en-US" sz="1800" dirty="0">
                <a:latin typeface="Calibri" panose="020F0502020204030204" pitchFamily="34" charset="0"/>
                <a:ea typeface="Calibri" panose="020F0502020204030204" pitchFamily="34" charset="0"/>
                <a:cs typeface="Calibri" panose="020F0502020204030204" pitchFamily="34" charset="0"/>
              </a:rPr>
              <a:t>Verified column types and structure using </a:t>
            </a:r>
            <a:r>
              <a:rPr lang="en-US" sz="1800" dirty="0" err="1">
                <a:latin typeface="Calibri" panose="020F0502020204030204" pitchFamily="34" charset="0"/>
                <a:ea typeface="Calibri" panose="020F0502020204030204" pitchFamily="34" charset="0"/>
                <a:cs typeface="Calibri" panose="020F0502020204030204" pitchFamily="34" charset="0"/>
              </a:rPr>
              <a:t>printSchema</a:t>
            </a:r>
            <a:r>
              <a:rPr lang="en-US" sz="1800" dirty="0">
                <a:latin typeface="Calibri" panose="020F0502020204030204" pitchFamily="34" charset="0"/>
                <a:ea typeface="Calibri" panose="020F0502020204030204" pitchFamily="34" charset="0"/>
                <a:cs typeface="Calibri" panose="020F0502020204030204" pitchFamily="34" charset="0"/>
              </a:rPr>
              <a:t>().</a:t>
            </a:r>
          </a:p>
          <a:p>
            <a:pPr algn="just"/>
            <a:r>
              <a:rPr lang="en-US" sz="1800" dirty="0">
                <a:latin typeface="Calibri" panose="020F0502020204030204" pitchFamily="34" charset="0"/>
                <a:ea typeface="Calibri" panose="020F0502020204030204" pitchFamily="34" charset="0"/>
                <a:cs typeface="Calibri" panose="020F0502020204030204" pitchFamily="34" charset="0"/>
              </a:rPr>
              <a:t>Previewed dataset with show() to check initial records.</a:t>
            </a:r>
          </a:p>
          <a:p>
            <a:endParaRPr lang="en-IN" dirty="0"/>
          </a:p>
        </p:txBody>
      </p:sp>
    </p:spTree>
    <p:extLst>
      <p:ext uri="{BB962C8B-B14F-4D97-AF65-F5344CB8AC3E}">
        <p14:creationId xmlns:p14="http://schemas.microsoft.com/office/powerpoint/2010/main" val="443975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D0335-C4E0-D9AE-2E3D-5B8CA8F44C1B}"/>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Code Walkthrough: transformations</a:t>
            </a:r>
          </a:p>
        </p:txBody>
      </p:sp>
      <p:sp>
        <p:nvSpPr>
          <p:cNvPr id="3" name="Content Placeholder 2">
            <a:extLst>
              <a:ext uri="{FF2B5EF4-FFF2-40B4-BE49-F238E27FC236}">
                <a16:creationId xmlns:a16="http://schemas.microsoft.com/office/drawing/2014/main" id="{6D47C195-8D38-914E-CBE7-5C109DC6C7D1}"/>
              </a:ext>
            </a:extLst>
          </p:cNvPr>
          <p:cNvSpPr>
            <a:spLocks noGrp="1"/>
          </p:cNvSpPr>
          <p:nvPr>
            <p:ph idx="1"/>
          </p:nvPr>
        </p:nvSpPr>
        <p:spPr/>
        <p:txBody>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Converted the Date column into proper </a:t>
            </a:r>
            <a:r>
              <a:rPr lang="en-US" sz="1800" b="1" dirty="0" err="1">
                <a:latin typeface="Calibri" panose="020F0502020204030204" pitchFamily="34" charset="0"/>
                <a:ea typeface="Calibri" panose="020F0502020204030204" pitchFamily="34" charset="0"/>
                <a:cs typeface="Calibri" panose="020F0502020204030204" pitchFamily="34" charset="0"/>
              </a:rPr>
              <a:t>DateType</a:t>
            </a:r>
            <a:r>
              <a:rPr lang="en-US" sz="1800" dirty="0">
                <a:latin typeface="Calibri" panose="020F0502020204030204" pitchFamily="34" charset="0"/>
                <a:ea typeface="Calibri" panose="020F0502020204030204" pitchFamily="34" charset="0"/>
                <a:cs typeface="Calibri" panose="020F0502020204030204" pitchFamily="34" charset="0"/>
              </a:rPr>
              <a:t> for time-based analysis.</a:t>
            </a:r>
          </a:p>
          <a:p>
            <a:pPr algn="just"/>
            <a:r>
              <a:rPr lang="en-US" sz="1800" dirty="0">
                <a:latin typeface="Calibri" panose="020F0502020204030204" pitchFamily="34" charset="0"/>
                <a:ea typeface="Calibri" panose="020F0502020204030204" pitchFamily="34" charset="0"/>
                <a:cs typeface="Calibri" panose="020F0502020204030204" pitchFamily="34" charset="0"/>
              </a:rPr>
              <a:t>Created a new </a:t>
            </a:r>
            <a:r>
              <a:rPr lang="en-US" sz="1800" b="1" dirty="0">
                <a:latin typeface="Calibri" panose="020F0502020204030204" pitchFamily="34" charset="0"/>
                <a:ea typeface="Calibri" panose="020F0502020204030204" pitchFamily="34" charset="0"/>
                <a:cs typeface="Calibri" panose="020F0502020204030204" pitchFamily="34" charset="0"/>
              </a:rPr>
              <a:t>Revenue</a:t>
            </a:r>
            <a:r>
              <a:rPr lang="en-US" sz="1800" dirty="0">
                <a:latin typeface="Calibri" panose="020F0502020204030204" pitchFamily="34" charset="0"/>
                <a:ea typeface="Calibri" panose="020F0502020204030204" pitchFamily="34" charset="0"/>
                <a:cs typeface="Calibri" panose="020F0502020204030204" pitchFamily="34" charset="0"/>
              </a:rPr>
              <a:t> column (Quantity × Price per Unit) for financial insights.</a:t>
            </a:r>
          </a:p>
          <a:p>
            <a:pPr algn="just"/>
            <a:r>
              <a:rPr lang="en-US" sz="1800" dirty="0">
                <a:latin typeface="Calibri" panose="020F0502020204030204" pitchFamily="34" charset="0"/>
                <a:ea typeface="Calibri" panose="020F0502020204030204" pitchFamily="34" charset="0"/>
                <a:cs typeface="Calibri" panose="020F0502020204030204" pitchFamily="34" charset="0"/>
              </a:rPr>
              <a:t>Handled duplicates and ensured no missing/null values.</a:t>
            </a:r>
          </a:p>
          <a:p>
            <a:pPr algn="just"/>
            <a:r>
              <a:rPr lang="en-US" sz="1800" dirty="0">
                <a:latin typeface="Calibri" panose="020F0502020204030204" pitchFamily="34" charset="0"/>
                <a:ea typeface="Calibri" panose="020F0502020204030204" pitchFamily="34" charset="0"/>
                <a:cs typeface="Calibri" panose="020F0502020204030204" pitchFamily="34" charset="0"/>
              </a:rPr>
              <a:t>Aggregated data for monthly revenue trends and product category statistics.</a:t>
            </a:r>
          </a:p>
          <a:p>
            <a:pPr algn="just"/>
            <a:r>
              <a:rPr lang="en-US" sz="1800" dirty="0">
                <a:latin typeface="Calibri" panose="020F0502020204030204" pitchFamily="34" charset="0"/>
                <a:ea typeface="Calibri" panose="020F0502020204030204" pitchFamily="34" charset="0"/>
                <a:cs typeface="Calibri" panose="020F0502020204030204" pitchFamily="34" charset="0"/>
              </a:rPr>
              <a:t>Filtered </a:t>
            </a:r>
            <a:r>
              <a:rPr lang="en-US" sz="1800" b="1" dirty="0">
                <a:latin typeface="Calibri" panose="020F0502020204030204" pitchFamily="34" charset="0"/>
                <a:ea typeface="Calibri" panose="020F0502020204030204" pitchFamily="34" charset="0"/>
                <a:cs typeface="Calibri" panose="020F0502020204030204" pitchFamily="34" charset="0"/>
              </a:rPr>
              <a:t>high-value transactions</a:t>
            </a:r>
            <a:r>
              <a:rPr lang="en-US" sz="1800" dirty="0">
                <a:latin typeface="Calibri" panose="020F0502020204030204" pitchFamily="34" charset="0"/>
                <a:ea typeface="Calibri" panose="020F0502020204030204" pitchFamily="34" charset="0"/>
                <a:cs typeface="Calibri" panose="020F0502020204030204" pitchFamily="34" charset="0"/>
              </a:rPr>
              <a:t> above average revenue for deeper analysis.</a:t>
            </a:r>
          </a:p>
          <a:p>
            <a:endParaRPr lang="en-IN" dirty="0"/>
          </a:p>
        </p:txBody>
      </p:sp>
    </p:spTree>
    <p:extLst>
      <p:ext uri="{BB962C8B-B14F-4D97-AF65-F5344CB8AC3E}">
        <p14:creationId xmlns:p14="http://schemas.microsoft.com/office/powerpoint/2010/main" val="3086087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5A7EA-4178-D77D-8BD9-1382AA330D38}"/>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Code Walkthrough: Visualizations</a:t>
            </a:r>
          </a:p>
        </p:txBody>
      </p:sp>
      <p:sp>
        <p:nvSpPr>
          <p:cNvPr id="3" name="Content Placeholder 2">
            <a:extLst>
              <a:ext uri="{FF2B5EF4-FFF2-40B4-BE49-F238E27FC236}">
                <a16:creationId xmlns:a16="http://schemas.microsoft.com/office/drawing/2014/main" id="{8DBBE699-01A4-856F-64B9-BFE268FC4683}"/>
              </a:ext>
            </a:extLst>
          </p:cNvPr>
          <p:cNvSpPr>
            <a:spLocks noGrp="1"/>
          </p:cNvSpPr>
          <p:nvPr>
            <p:ph idx="1"/>
          </p:nvPr>
        </p:nvSpPr>
        <p:spPr/>
        <p:txBody>
          <a:bodyPr/>
          <a:lstStyle/>
          <a:p>
            <a:pPr algn="just"/>
            <a:r>
              <a:rPr lang="en-US" sz="1800" b="1" dirty="0">
                <a:latin typeface="Calibri" panose="020F0502020204030204" pitchFamily="34" charset="0"/>
                <a:ea typeface="Calibri" panose="020F0502020204030204" pitchFamily="34" charset="0"/>
                <a:cs typeface="Calibri" panose="020F0502020204030204" pitchFamily="34" charset="0"/>
              </a:rPr>
              <a:t>Pie Chart:</a:t>
            </a:r>
            <a:r>
              <a:rPr lang="en-US" sz="1800" dirty="0">
                <a:latin typeface="Calibri" panose="020F0502020204030204" pitchFamily="34" charset="0"/>
                <a:ea typeface="Calibri" panose="020F0502020204030204" pitchFamily="34" charset="0"/>
                <a:cs typeface="Calibri" panose="020F0502020204030204" pitchFamily="34" charset="0"/>
              </a:rPr>
              <a:t> Revenue share by product category (Electronics, Clothing, Beauty).</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Line Plot:</a:t>
            </a:r>
            <a:r>
              <a:rPr lang="en-US" sz="1800" dirty="0">
                <a:latin typeface="Calibri" panose="020F0502020204030204" pitchFamily="34" charset="0"/>
                <a:ea typeface="Calibri" panose="020F0502020204030204" pitchFamily="34" charset="0"/>
                <a:cs typeface="Calibri" panose="020F0502020204030204" pitchFamily="34" charset="0"/>
              </a:rPr>
              <a:t> Monthly revenue trend highlighting seasonal peaks and drops.</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Stacked Area Chart: </a:t>
            </a:r>
            <a:r>
              <a:rPr lang="en-IN" sz="1800" dirty="0">
                <a:latin typeface="Calibri" panose="020F0502020204030204" pitchFamily="34" charset="0"/>
                <a:ea typeface="Calibri" panose="020F0502020204030204" pitchFamily="34" charset="0"/>
                <a:cs typeface="Calibri" panose="020F0502020204030204" pitchFamily="34" charset="0"/>
              </a:rPr>
              <a:t>Age distribution by gender of total customers.</a:t>
            </a:r>
            <a:endParaRPr lang="en-US" sz="1800" dirty="0">
              <a:latin typeface="Calibri" panose="020F0502020204030204" pitchFamily="34" charset="0"/>
              <a:ea typeface="Calibri" panose="020F0502020204030204" pitchFamily="34" charset="0"/>
              <a:cs typeface="Calibri" panose="020F0502020204030204" pitchFamily="34" charset="0"/>
            </a:endParaRPr>
          </a:p>
          <a:p>
            <a:pPr algn="just"/>
            <a:r>
              <a:rPr lang="en-US" sz="1800" b="1" dirty="0">
                <a:latin typeface="Calibri" panose="020F0502020204030204" pitchFamily="34" charset="0"/>
                <a:ea typeface="Calibri" panose="020F0502020204030204" pitchFamily="34" charset="0"/>
                <a:cs typeface="Calibri" panose="020F0502020204030204" pitchFamily="34" charset="0"/>
              </a:rPr>
              <a:t>Boxplot:</a:t>
            </a:r>
            <a:r>
              <a:rPr lang="en-US" sz="1800" dirty="0">
                <a:latin typeface="Calibri" panose="020F0502020204030204" pitchFamily="34" charset="0"/>
                <a:ea typeface="Calibri" panose="020F0502020204030204" pitchFamily="34" charset="0"/>
                <a:cs typeface="Calibri" panose="020F0502020204030204" pitchFamily="34" charset="0"/>
              </a:rPr>
              <a:t> Revenue variation across product categories with outliers.</a:t>
            </a:r>
          </a:p>
          <a:p>
            <a:pPr algn="just"/>
            <a:r>
              <a:rPr lang="en-US" sz="1800" b="1" dirty="0">
                <a:latin typeface="Calibri" panose="020F0502020204030204" pitchFamily="34" charset="0"/>
                <a:ea typeface="Calibri" panose="020F0502020204030204" pitchFamily="34" charset="0"/>
                <a:cs typeface="Calibri" panose="020F0502020204030204" pitchFamily="34" charset="0"/>
              </a:rPr>
              <a:t>Scatter Plot:</a:t>
            </a:r>
            <a:r>
              <a:rPr lang="en-US" sz="1800" dirty="0">
                <a:latin typeface="Calibri" panose="020F0502020204030204" pitchFamily="34" charset="0"/>
                <a:ea typeface="Calibri" panose="020F0502020204030204" pitchFamily="34" charset="0"/>
                <a:cs typeface="Calibri" panose="020F0502020204030204" pitchFamily="34" charset="0"/>
              </a:rPr>
              <a:t> Relationship between Quantity and Revenue.</a:t>
            </a:r>
          </a:p>
          <a:p>
            <a:pPr algn="just"/>
            <a:r>
              <a:rPr lang="en-US" sz="1800" b="1" dirty="0" err="1">
                <a:latin typeface="Calibri" panose="020F0502020204030204" pitchFamily="34" charset="0"/>
                <a:ea typeface="Calibri" panose="020F0502020204030204" pitchFamily="34" charset="0"/>
                <a:cs typeface="Calibri" panose="020F0502020204030204" pitchFamily="34" charset="0"/>
              </a:rPr>
              <a:t>Hexbin</a:t>
            </a:r>
            <a:r>
              <a:rPr lang="en-US" sz="1800" b="1" dirty="0">
                <a:latin typeface="Calibri" panose="020F0502020204030204" pitchFamily="34" charset="0"/>
                <a:ea typeface="Calibri" panose="020F0502020204030204" pitchFamily="34" charset="0"/>
                <a:cs typeface="Calibri" panose="020F0502020204030204" pitchFamily="34" charset="0"/>
              </a:rPr>
              <a:t> Plot:</a:t>
            </a:r>
            <a:r>
              <a:rPr lang="en-US" sz="1800" dirty="0">
                <a:latin typeface="Calibri" panose="020F0502020204030204" pitchFamily="34" charset="0"/>
                <a:ea typeface="Calibri" panose="020F0502020204030204" pitchFamily="34" charset="0"/>
                <a:cs typeface="Calibri" panose="020F0502020204030204" pitchFamily="34" charset="0"/>
              </a:rPr>
              <a:t> Age vs. Revenue density visualization for spending patterns.</a:t>
            </a:r>
          </a:p>
          <a:p>
            <a:pPr algn="just"/>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4036729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D865-8BB2-042C-D96F-01FBF237D0E9}"/>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3932443F-C9F9-B1DC-9FA4-8F5DB763A304}"/>
              </a:ext>
            </a:extLst>
          </p:cNvPr>
          <p:cNvSpPr>
            <a:spLocks noGrp="1"/>
          </p:cNvSpPr>
          <p:nvPr>
            <p:ph idx="1"/>
          </p:nvPr>
        </p:nvSpPr>
        <p:spPr>
          <a:xfrm>
            <a:off x="1451579" y="2015732"/>
            <a:ext cx="9603275" cy="4037749"/>
          </a:xfrm>
        </p:spPr>
        <p:txBody>
          <a:bodyPr>
            <a:normAutofit/>
          </a:bodyPr>
          <a:lstStyle/>
          <a:p>
            <a:pPr algn="just"/>
            <a:r>
              <a:rPr lang="en-US" sz="1800" dirty="0">
                <a:latin typeface="Calibri" panose="020F0502020204030204" pitchFamily="34" charset="0"/>
                <a:ea typeface="Calibri" panose="020F0502020204030204" pitchFamily="34" charset="0"/>
                <a:cs typeface="Calibri" panose="020F0502020204030204" pitchFamily="34" charset="0"/>
              </a:rPr>
              <a:t>This project successfully applied </a:t>
            </a:r>
            <a:r>
              <a:rPr lang="en-US" sz="1800" b="1" dirty="0" err="1">
                <a:latin typeface="Calibri" panose="020F0502020204030204" pitchFamily="34" charset="0"/>
                <a:ea typeface="Calibri" panose="020F0502020204030204" pitchFamily="34" charset="0"/>
                <a:cs typeface="Calibri" panose="020F0502020204030204" pitchFamily="34" charset="0"/>
              </a:rPr>
              <a:t>PySpark</a:t>
            </a:r>
            <a:r>
              <a:rPr lang="en-US" sz="1800" b="1" dirty="0">
                <a:latin typeface="Calibri" panose="020F0502020204030204" pitchFamily="34" charset="0"/>
                <a:ea typeface="Calibri" panose="020F0502020204030204" pitchFamily="34" charset="0"/>
                <a:cs typeface="Calibri" panose="020F0502020204030204" pitchFamily="34" charset="0"/>
              </a:rPr>
              <a:t> and data analytics techniques</a:t>
            </a:r>
            <a:r>
              <a:rPr lang="en-US" sz="1800" dirty="0">
                <a:latin typeface="Calibri" panose="020F0502020204030204" pitchFamily="34" charset="0"/>
                <a:ea typeface="Calibri" panose="020F0502020204030204" pitchFamily="34" charset="0"/>
                <a:cs typeface="Calibri" panose="020F0502020204030204" pitchFamily="34" charset="0"/>
              </a:rPr>
              <a:t> to a retail sales dataset of 1,000 transactions. Through systematic exploration and visualization, we uncovered key business insights: The results highlight opportunities to target </a:t>
            </a:r>
            <a:r>
              <a:rPr lang="en-US" sz="1800" b="1" dirty="0">
                <a:latin typeface="Calibri" panose="020F0502020204030204" pitchFamily="34" charset="0"/>
                <a:ea typeface="Calibri" panose="020F0502020204030204" pitchFamily="34" charset="0"/>
                <a:cs typeface="Calibri" panose="020F0502020204030204" pitchFamily="34" charset="0"/>
              </a:rPr>
              <a:t>mid-aged premium buyers</a:t>
            </a:r>
            <a:r>
              <a:rPr lang="en-US" sz="1800" dirty="0">
                <a:latin typeface="Calibri" panose="020F0502020204030204" pitchFamily="34" charset="0"/>
                <a:ea typeface="Calibri" panose="020F0502020204030204" pitchFamily="34" charset="0"/>
                <a:cs typeface="Calibri" panose="020F0502020204030204" pitchFamily="34" charset="0"/>
              </a:rPr>
              <a:t> while engaging younger customers through promotions, ensuring sustainable growth. This retail sales dataset reveals a </a:t>
            </a:r>
            <a:r>
              <a:rPr lang="en-US" sz="1800" b="1" dirty="0">
                <a:latin typeface="Calibri" panose="020F0502020204030204" pitchFamily="34" charset="0"/>
                <a:ea typeface="Calibri" panose="020F0502020204030204" pitchFamily="34" charset="0"/>
                <a:cs typeface="Calibri" panose="020F0502020204030204" pitchFamily="34" charset="0"/>
              </a:rPr>
              <a:t>balanced customer base</a:t>
            </a:r>
            <a:r>
              <a:rPr lang="en-US" sz="1800" dirty="0">
                <a:latin typeface="Calibri" panose="020F0502020204030204" pitchFamily="34" charset="0"/>
                <a:ea typeface="Calibri" panose="020F0502020204030204" pitchFamily="34" charset="0"/>
                <a:cs typeface="Calibri" panose="020F0502020204030204" pitchFamily="34" charset="0"/>
              </a:rPr>
              <a:t> by gender and a </a:t>
            </a:r>
            <a:r>
              <a:rPr lang="en-US" sz="1800" b="1" dirty="0">
                <a:latin typeface="Calibri" panose="020F0502020204030204" pitchFamily="34" charset="0"/>
                <a:ea typeface="Calibri" panose="020F0502020204030204" pitchFamily="34" charset="0"/>
                <a:cs typeface="Calibri" panose="020F0502020204030204" pitchFamily="34" charset="0"/>
              </a:rPr>
              <a:t>strong mid-aged segment (30–50 years)</a:t>
            </a:r>
            <a:r>
              <a:rPr lang="en-US" sz="1800" dirty="0">
                <a:latin typeface="Calibri" panose="020F0502020204030204" pitchFamily="34" charset="0"/>
                <a:ea typeface="Calibri" panose="020F0502020204030204" pitchFamily="34" charset="0"/>
                <a:cs typeface="Calibri" panose="020F0502020204030204" pitchFamily="34" charset="0"/>
              </a:rPr>
              <a:t> driving the majority of revenue. Clothing contributes most transactions, while </a:t>
            </a:r>
            <a:r>
              <a:rPr lang="en-US" sz="1800" b="1" dirty="0">
                <a:latin typeface="Calibri" panose="020F0502020204030204" pitchFamily="34" charset="0"/>
                <a:ea typeface="Calibri" panose="020F0502020204030204" pitchFamily="34" charset="0"/>
                <a:cs typeface="Calibri" panose="020F0502020204030204" pitchFamily="34" charset="0"/>
              </a:rPr>
              <a:t>Electronics generate high-value purchases</a:t>
            </a:r>
            <a:r>
              <a:rPr lang="en-US" sz="1800" dirty="0">
                <a:latin typeface="Calibri" panose="020F0502020204030204" pitchFamily="34" charset="0"/>
                <a:ea typeface="Calibri" panose="020F0502020204030204" pitchFamily="34" charset="0"/>
                <a:cs typeface="Calibri" panose="020F0502020204030204" pitchFamily="34" charset="0"/>
              </a:rPr>
              <a:t>, highlighting opportunities for differentiated marketing. Overall, the dataset is clean, consistent, and provides a solid foundation for </a:t>
            </a:r>
            <a:r>
              <a:rPr lang="en-US" sz="1800" b="1" dirty="0">
                <a:latin typeface="Calibri" panose="020F0502020204030204" pitchFamily="34" charset="0"/>
                <a:ea typeface="Calibri" panose="020F0502020204030204" pitchFamily="34" charset="0"/>
                <a:cs typeface="Calibri" panose="020F0502020204030204" pitchFamily="34" charset="0"/>
              </a:rPr>
              <a:t>customer segmentation, trend forecasting, and targeted business strategies</a:t>
            </a:r>
            <a:r>
              <a:rPr lang="en-US" sz="1800" dirty="0">
                <a:latin typeface="Calibri" panose="020F0502020204030204" pitchFamily="34" charset="0"/>
                <a:ea typeface="Calibri" panose="020F0502020204030204" pitchFamily="34" charset="0"/>
                <a:cs typeface="Calibri" panose="020F0502020204030204" pitchFamily="34" charset="0"/>
              </a:rPr>
              <a:t>.</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20389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5AFA5-26F1-AF59-0980-FEA1B9F409BF}"/>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Introduction</a:t>
            </a:r>
          </a:p>
        </p:txBody>
      </p:sp>
      <p:sp>
        <p:nvSpPr>
          <p:cNvPr id="3" name="Content Placeholder 2">
            <a:extLst>
              <a:ext uri="{FF2B5EF4-FFF2-40B4-BE49-F238E27FC236}">
                <a16:creationId xmlns:a16="http://schemas.microsoft.com/office/drawing/2014/main" id="{DE9F1472-6D6C-54E3-F8A8-8866CCA1D236}"/>
              </a:ext>
            </a:extLst>
          </p:cNvPr>
          <p:cNvSpPr>
            <a:spLocks noGrp="1"/>
          </p:cNvSpPr>
          <p:nvPr>
            <p:ph idx="1"/>
          </p:nvPr>
        </p:nvSpPr>
        <p:spPr/>
        <p:txBody>
          <a:bodyPr/>
          <a:lstStyle/>
          <a:p>
            <a:pPr algn="just"/>
            <a:r>
              <a:rPr lang="en-IN" dirty="0">
                <a:latin typeface="Calibri" panose="020F0502020204030204" pitchFamily="34" charset="0"/>
                <a:ea typeface="Calibri" panose="020F0502020204030204" pitchFamily="34" charset="0"/>
                <a:cs typeface="Calibri" panose="020F0502020204030204" pitchFamily="34" charset="0"/>
              </a:rPr>
              <a:t>Overview of the dataset (1,000 transactions, 9 columns)</a:t>
            </a:r>
          </a:p>
          <a:p>
            <a:pPr algn="just"/>
            <a:r>
              <a:rPr lang="en-IN" dirty="0">
                <a:latin typeface="Calibri" panose="020F0502020204030204" pitchFamily="34" charset="0"/>
                <a:ea typeface="Calibri" panose="020F0502020204030204" pitchFamily="34" charset="0"/>
                <a:cs typeface="Calibri" panose="020F0502020204030204" pitchFamily="34" charset="0"/>
              </a:rPr>
              <a:t>Purpose: </a:t>
            </a:r>
            <a:r>
              <a:rPr lang="en-IN" dirty="0" err="1">
                <a:latin typeface="Calibri" panose="020F0502020204030204" pitchFamily="34" charset="0"/>
                <a:ea typeface="Calibri" panose="020F0502020204030204" pitchFamily="34" charset="0"/>
                <a:cs typeface="Calibri" panose="020F0502020204030204" pitchFamily="34" charset="0"/>
              </a:rPr>
              <a:t>Analyze</a:t>
            </a:r>
            <a:r>
              <a:rPr lang="en-IN" dirty="0">
                <a:latin typeface="Calibri" panose="020F0502020204030204" pitchFamily="34" charset="0"/>
                <a:ea typeface="Calibri" panose="020F0502020204030204" pitchFamily="34" charset="0"/>
                <a:cs typeface="Calibri" panose="020F0502020204030204" pitchFamily="34" charset="0"/>
              </a:rPr>
              <a:t> customer demographics, product performance, and revenue trends</a:t>
            </a:r>
          </a:p>
          <a:p>
            <a:pPr algn="just"/>
            <a:r>
              <a:rPr lang="en-IN" dirty="0">
                <a:latin typeface="Calibri" panose="020F0502020204030204" pitchFamily="34" charset="0"/>
                <a:ea typeface="Calibri" panose="020F0502020204030204" pitchFamily="34" charset="0"/>
                <a:cs typeface="Calibri" panose="020F0502020204030204" pitchFamily="34" charset="0"/>
              </a:rPr>
              <a:t>Tools: Python, </a:t>
            </a:r>
            <a:r>
              <a:rPr lang="en-IN" dirty="0" err="1">
                <a:latin typeface="Calibri" panose="020F0502020204030204" pitchFamily="34" charset="0"/>
                <a:ea typeface="Calibri" panose="020F0502020204030204" pitchFamily="34" charset="0"/>
                <a:cs typeface="Calibri" panose="020F0502020204030204" pitchFamily="34" charset="0"/>
              </a:rPr>
              <a:t>PySpark</a:t>
            </a:r>
            <a:r>
              <a:rPr lang="en-IN" dirty="0">
                <a:latin typeface="Calibri" panose="020F0502020204030204" pitchFamily="34" charset="0"/>
                <a:ea typeface="Calibri" panose="020F0502020204030204" pitchFamily="34" charset="0"/>
                <a:cs typeface="Calibri" panose="020F0502020204030204" pitchFamily="34" charset="0"/>
              </a:rPr>
              <a:t>, Pandas, Matplotlib, </a:t>
            </a:r>
            <a:r>
              <a:rPr lang="en-IN" dirty="0" err="1">
                <a:latin typeface="Calibri" panose="020F0502020204030204" pitchFamily="34" charset="0"/>
                <a:ea typeface="Calibri" panose="020F0502020204030204" pitchFamily="34" charset="0"/>
                <a:cs typeface="Calibri" panose="020F0502020204030204" pitchFamily="34" charset="0"/>
              </a:rPr>
              <a:t>Jupyter</a:t>
            </a:r>
            <a:r>
              <a:rPr lang="en-IN" dirty="0">
                <a:latin typeface="Calibri" panose="020F0502020204030204" pitchFamily="34" charset="0"/>
                <a:ea typeface="Calibri" panose="020F0502020204030204" pitchFamily="34" charset="0"/>
                <a:cs typeface="Calibri" panose="020F0502020204030204" pitchFamily="34" charset="0"/>
              </a:rPr>
              <a:t> Notebook</a:t>
            </a:r>
          </a:p>
        </p:txBody>
      </p:sp>
    </p:spTree>
    <p:extLst>
      <p:ext uri="{BB962C8B-B14F-4D97-AF65-F5344CB8AC3E}">
        <p14:creationId xmlns:p14="http://schemas.microsoft.com/office/powerpoint/2010/main" val="1557423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BA67255-9489-996A-6AA8-6E45B460B9C9}"/>
              </a:ext>
            </a:extLst>
          </p:cNvPr>
          <p:cNvSpPr/>
          <p:nvPr/>
        </p:nvSpPr>
        <p:spPr>
          <a:xfrm>
            <a:off x="3716278" y="2505670"/>
            <a:ext cx="475944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endParaRPr lang="en-IN"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394651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0D225-8291-AEA7-0A2B-1C9A78707E9C}"/>
              </a:ext>
            </a:extLst>
          </p:cNvPr>
          <p:cNvSpPr>
            <a:spLocks noGrp="1"/>
          </p:cNvSpPr>
          <p:nvPr>
            <p:ph type="title"/>
          </p:nvPr>
        </p:nvSpPr>
        <p:spPr>
          <a:xfrm>
            <a:off x="1451579" y="804519"/>
            <a:ext cx="9603275" cy="857133"/>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Dataset Description</a:t>
            </a:r>
          </a:p>
        </p:txBody>
      </p:sp>
      <p:sp>
        <p:nvSpPr>
          <p:cNvPr id="3" name="Content Placeholder 2">
            <a:extLst>
              <a:ext uri="{FF2B5EF4-FFF2-40B4-BE49-F238E27FC236}">
                <a16:creationId xmlns:a16="http://schemas.microsoft.com/office/drawing/2014/main" id="{BFC60725-B512-042C-4348-E88C677F190F}"/>
              </a:ext>
            </a:extLst>
          </p:cNvPr>
          <p:cNvSpPr>
            <a:spLocks noGrp="1"/>
          </p:cNvSpPr>
          <p:nvPr>
            <p:ph idx="1"/>
          </p:nvPr>
        </p:nvSpPr>
        <p:spPr>
          <a:xfrm>
            <a:off x="1372922" y="1779758"/>
            <a:ext cx="7525272" cy="2546436"/>
          </a:xfrm>
        </p:spPr>
        <p:txBody>
          <a:bodyPr>
            <a:noAutofit/>
          </a:bodyPr>
          <a:lstStyle/>
          <a:p>
            <a:pPr marL="0" indent="0" algn="just">
              <a:buNone/>
            </a:pPr>
            <a:r>
              <a:rPr lang="en-IN" sz="1600" b="1" dirty="0">
                <a:latin typeface="Calibri" panose="020F0502020204030204" pitchFamily="34" charset="0"/>
                <a:ea typeface="Calibri" panose="020F0502020204030204" pitchFamily="34" charset="0"/>
                <a:cs typeface="Calibri" panose="020F0502020204030204" pitchFamily="34" charset="0"/>
              </a:rPr>
              <a:t>Columns: </a:t>
            </a:r>
          </a:p>
          <a:p>
            <a:pPr algn="just"/>
            <a:r>
              <a:rPr lang="en-IN" sz="1600" dirty="0">
                <a:latin typeface="Calibri" panose="020F0502020204030204" pitchFamily="34" charset="0"/>
                <a:ea typeface="Calibri" panose="020F0502020204030204" pitchFamily="34" charset="0"/>
                <a:cs typeface="Calibri" panose="020F0502020204030204" pitchFamily="34" charset="0"/>
              </a:rPr>
              <a:t>Transaction ID – Unique identifier for each transaction </a:t>
            </a:r>
          </a:p>
          <a:p>
            <a:pPr algn="just"/>
            <a:r>
              <a:rPr lang="en-IN" sz="1600" dirty="0">
                <a:latin typeface="Calibri" panose="020F0502020204030204" pitchFamily="34" charset="0"/>
                <a:ea typeface="Calibri" panose="020F0502020204030204" pitchFamily="34" charset="0"/>
                <a:cs typeface="Calibri" panose="020F0502020204030204" pitchFamily="34" charset="0"/>
              </a:rPr>
              <a:t>Date – Transaction date (spanning Jan–Dec 2023) </a:t>
            </a:r>
          </a:p>
          <a:p>
            <a:pPr algn="just"/>
            <a:r>
              <a:rPr lang="en-IN" sz="1600" dirty="0">
                <a:latin typeface="Calibri" panose="020F0502020204030204" pitchFamily="34" charset="0"/>
                <a:ea typeface="Calibri" panose="020F0502020204030204" pitchFamily="34" charset="0"/>
                <a:cs typeface="Calibri" panose="020F0502020204030204" pitchFamily="34" charset="0"/>
              </a:rPr>
              <a:t>Customer ID – 1,000 unique customers (no duplicates) </a:t>
            </a:r>
          </a:p>
          <a:p>
            <a:pPr algn="just"/>
            <a:r>
              <a:rPr lang="en-IN" sz="1600" dirty="0">
                <a:latin typeface="Calibri" panose="020F0502020204030204" pitchFamily="34" charset="0"/>
                <a:ea typeface="Calibri" panose="020F0502020204030204" pitchFamily="34" charset="0"/>
                <a:cs typeface="Calibri" panose="020F0502020204030204" pitchFamily="34" charset="0"/>
              </a:rPr>
              <a:t>Gender – Male/Female distribution </a:t>
            </a:r>
          </a:p>
          <a:p>
            <a:pPr algn="just"/>
            <a:r>
              <a:rPr lang="en-IN" sz="1600" dirty="0">
                <a:latin typeface="Calibri" panose="020F0502020204030204" pitchFamily="34" charset="0"/>
                <a:ea typeface="Calibri" panose="020F0502020204030204" pitchFamily="34" charset="0"/>
                <a:cs typeface="Calibri" panose="020F0502020204030204" pitchFamily="34" charset="0"/>
              </a:rPr>
              <a:t>Age – 18 to 64 years (average ~41.4) </a:t>
            </a:r>
          </a:p>
          <a:p>
            <a:pPr algn="just"/>
            <a:r>
              <a:rPr lang="en-IN" sz="1600" dirty="0">
                <a:latin typeface="Calibri" panose="020F0502020204030204" pitchFamily="34" charset="0"/>
                <a:ea typeface="Calibri" panose="020F0502020204030204" pitchFamily="34" charset="0"/>
                <a:cs typeface="Calibri" panose="020F0502020204030204" pitchFamily="34" charset="0"/>
              </a:rPr>
              <a:t>Product Category – 3 categories: Beauty, Clothing, Electronics </a:t>
            </a:r>
          </a:p>
          <a:p>
            <a:pPr algn="just"/>
            <a:r>
              <a:rPr lang="en-IN" sz="1600" dirty="0">
                <a:latin typeface="Calibri" panose="020F0502020204030204" pitchFamily="34" charset="0"/>
                <a:ea typeface="Calibri" panose="020F0502020204030204" pitchFamily="34" charset="0"/>
                <a:cs typeface="Calibri" panose="020F0502020204030204" pitchFamily="34" charset="0"/>
              </a:rPr>
              <a:t>Quantity – Number of units purchased (1–5 range) </a:t>
            </a:r>
          </a:p>
          <a:p>
            <a:pPr algn="just"/>
            <a:r>
              <a:rPr lang="en-IN" sz="1600" dirty="0">
                <a:latin typeface="Calibri" panose="020F0502020204030204" pitchFamily="34" charset="0"/>
                <a:ea typeface="Calibri" panose="020F0502020204030204" pitchFamily="34" charset="0"/>
                <a:cs typeface="Calibri" panose="020F0502020204030204" pitchFamily="34" charset="0"/>
              </a:rPr>
              <a:t>Price per Unit – ₹25 to ₹1000 depending on product </a:t>
            </a:r>
          </a:p>
          <a:p>
            <a:pPr algn="just"/>
            <a:r>
              <a:rPr lang="en-IN" sz="1600" dirty="0">
                <a:latin typeface="Calibri" panose="020F0502020204030204" pitchFamily="34" charset="0"/>
                <a:ea typeface="Calibri" panose="020F0502020204030204" pitchFamily="34" charset="0"/>
                <a:cs typeface="Calibri" panose="020F0502020204030204" pitchFamily="34" charset="0"/>
              </a:rPr>
              <a:t>Total Amount – Transaction revenue (₹25 to ₹2000, avg. ₹456)</a:t>
            </a:r>
          </a:p>
        </p:txBody>
      </p:sp>
    </p:spTree>
    <p:extLst>
      <p:ext uri="{BB962C8B-B14F-4D97-AF65-F5344CB8AC3E}">
        <p14:creationId xmlns:p14="http://schemas.microsoft.com/office/powerpoint/2010/main" val="264260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B3BE-BCAD-77A0-BF64-FD80D29F1FBE}"/>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Retail Sales Dataset Insights</a:t>
            </a:r>
            <a:br>
              <a:rPr lang="en-IN" dirty="0">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91D73F9-62C0-6852-3A56-DEDA3B6C27FC}"/>
              </a:ext>
            </a:extLst>
          </p:cNvPr>
          <p:cNvSpPr>
            <a:spLocks noGrp="1"/>
          </p:cNvSpPr>
          <p:nvPr>
            <p:ph idx="1"/>
          </p:nvPr>
        </p:nvSpPr>
        <p:spPr>
          <a:xfrm>
            <a:off x="1366685" y="1853754"/>
            <a:ext cx="9688170" cy="4199728"/>
          </a:xfrm>
        </p:spPr>
        <p:txBody>
          <a:bodyPr>
            <a:normAutofit/>
          </a:bodyPr>
          <a:lstStyle/>
          <a:p>
            <a:pPr marL="0" indent="0" algn="just">
              <a:buNone/>
            </a:pPr>
            <a:r>
              <a:rPr lang="en-US" sz="1700" b="1" dirty="0">
                <a:latin typeface="Calibri" panose="020F0502020204030204" pitchFamily="34" charset="0"/>
                <a:ea typeface="Calibri" panose="020F0502020204030204" pitchFamily="34" charset="0"/>
                <a:cs typeface="Calibri" panose="020F0502020204030204" pitchFamily="34" charset="0"/>
              </a:rPr>
              <a:t>1. Structure and Uniqueness</a:t>
            </a:r>
          </a:p>
          <a:p>
            <a:pPr algn="just"/>
            <a:r>
              <a:rPr lang="en-US" sz="1700" dirty="0">
                <a:latin typeface="Calibri" panose="020F0502020204030204" pitchFamily="34" charset="0"/>
                <a:ea typeface="Calibri" panose="020F0502020204030204" pitchFamily="34" charset="0"/>
                <a:cs typeface="Calibri" panose="020F0502020204030204" pitchFamily="34" charset="0"/>
              </a:rPr>
              <a:t>The dataset comprises </a:t>
            </a:r>
            <a:r>
              <a:rPr lang="en-US" sz="1700" b="1" dirty="0">
                <a:latin typeface="Calibri" panose="020F0502020204030204" pitchFamily="34" charset="0"/>
                <a:ea typeface="Calibri" panose="020F0502020204030204" pitchFamily="34" charset="0"/>
                <a:cs typeface="Calibri" panose="020F0502020204030204" pitchFamily="34" charset="0"/>
              </a:rPr>
              <a:t>1,000 rows and 9 columns</a:t>
            </a:r>
            <a:r>
              <a:rPr lang="en-US" sz="1700" dirty="0">
                <a:latin typeface="Calibri" panose="020F0502020204030204" pitchFamily="34" charset="0"/>
                <a:ea typeface="Calibri" panose="020F0502020204030204" pitchFamily="34" charset="0"/>
                <a:cs typeface="Calibri" panose="020F0502020204030204" pitchFamily="34" charset="0"/>
              </a:rPr>
              <a:t>. Each transaction is uniquely identified by a Transaction ID. Similarly, each customer has a unique Customer ID, ensuring one record per transaction per customer. The dataset captures both demographic attributes (gender, age) and transactional details (category, quantity, price, amount), providing a well-rounded foundation for sales analytics.</a:t>
            </a:r>
          </a:p>
          <a:p>
            <a:pPr marL="0" indent="0" algn="just">
              <a:buNone/>
            </a:pPr>
            <a:r>
              <a:rPr lang="en-US" sz="1700" b="1" dirty="0">
                <a:latin typeface="Calibri" panose="020F0502020204030204" pitchFamily="34" charset="0"/>
                <a:ea typeface="Calibri" panose="020F0502020204030204" pitchFamily="34" charset="0"/>
                <a:cs typeface="Calibri" panose="020F0502020204030204" pitchFamily="34" charset="0"/>
              </a:rPr>
              <a:t>2. Product Categories</a:t>
            </a:r>
          </a:p>
          <a:p>
            <a:pPr algn="just"/>
            <a:r>
              <a:rPr lang="en-US" sz="1700" dirty="0">
                <a:latin typeface="Calibri" panose="020F0502020204030204" pitchFamily="34" charset="0"/>
                <a:ea typeface="Calibri" panose="020F0502020204030204" pitchFamily="34" charset="0"/>
                <a:cs typeface="Calibri" panose="020F0502020204030204" pitchFamily="34" charset="0"/>
              </a:rPr>
              <a:t>There are </a:t>
            </a:r>
            <a:r>
              <a:rPr lang="en-US" sz="1700" b="1" dirty="0">
                <a:latin typeface="Calibri" panose="020F0502020204030204" pitchFamily="34" charset="0"/>
                <a:ea typeface="Calibri" panose="020F0502020204030204" pitchFamily="34" charset="0"/>
                <a:cs typeface="Calibri" panose="020F0502020204030204" pitchFamily="34" charset="0"/>
              </a:rPr>
              <a:t>three product categories</a:t>
            </a:r>
            <a:r>
              <a:rPr lang="en-US" sz="1700" dirty="0">
                <a:latin typeface="Calibri" panose="020F0502020204030204" pitchFamily="34" charset="0"/>
                <a:ea typeface="Calibri" panose="020F0502020204030204" pitchFamily="34" charset="0"/>
                <a:cs typeface="Calibri" panose="020F0502020204030204" pitchFamily="34" charset="0"/>
              </a:rPr>
              <a:t> represented: </a:t>
            </a:r>
            <a:r>
              <a:rPr lang="en-US" sz="1700" b="1" dirty="0">
                <a:latin typeface="Calibri" panose="020F0502020204030204" pitchFamily="34" charset="0"/>
                <a:ea typeface="Calibri" panose="020F0502020204030204" pitchFamily="34" charset="0"/>
                <a:cs typeface="Calibri" panose="020F0502020204030204" pitchFamily="34" charset="0"/>
              </a:rPr>
              <a:t>Beauty, Clothing,</a:t>
            </a:r>
            <a:r>
              <a:rPr lang="en-US" sz="1700" dirty="0">
                <a:latin typeface="Calibri" panose="020F0502020204030204" pitchFamily="34" charset="0"/>
                <a:ea typeface="Calibri" panose="020F0502020204030204" pitchFamily="34" charset="0"/>
                <a:cs typeface="Calibri" panose="020F0502020204030204" pitchFamily="34" charset="0"/>
              </a:rPr>
              <a:t> and </a:t>
            </a:r>
            <a:r>
              <a:rPr lang="en-US" sz="1700" b="1" dirty="0">
                <a:latin typeface="Calibri" panose="020F0502020204030204" pitchFamily="34" charset="0"/>
                <a:ea typeface="Calibri" panose="020F0502020204030204" pitchFamily="34" charset="0"/>
                <a:cs typeface="Calibri" panose="020F0502020204030204" pitchFamily="34" charset="0"/>
              </a:rPr>
              <a:t>Electronics</a:t>
            </a:r>
            <a:r>
              <a:rPr lang="en-US" sz="1700" dirty="0">
                <a:latin typeface="Calibri" panose="020F0502020204030204" pitchFamily="34" charset="0"/>
                <a:ea typeface="Calibri" panose="020F0502020204030204" pitchFamily="34" charset="0"/>
                <a:cs typeface="Calibri" panose="020F0502020204030204" pitchFamily="34" charset="0"/>
              </a:rPr>
              <a:t>. Clothing is the most frequently purchased, followed by Beauty, while Electronics has relatively fewer but possibly high-value transactions. This indicates customer preference is skewed toward lifestyle products, though electronics may contribute more to revenue per unit</a:t>
            </a:r>
            <a:r>
              <a:rPr lang="en-US" sz="2200" dirty="0">
                <a:latin typeface="Calibri" panose="020F0502020204030204" pitchFamily="34" charset="0"/>
                <a:ea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1683843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C4E45-6D24-E8E7-D6A8-2C33976FCFEB}"/>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RETAIL SALES DATASET INSIGHTS</a:t>
            </a:r>
          </a:p>
        </p:txBody>
      </p:sp>
      <p:sp>
        <p:nvSpPr>
          <p:cNvPr id="3" name="Content Placeholder 2">
            <a:extLst>
              <a:ext uri="{FF2B5EF4-FFF2-40B4-BE49-F238E27FC236}">
                <a16:creationId xmlns:a16="http://schemas.microsoft.com/office/drawing/2014/main" id="{92A3DEE3-EA3B-6740-1487-A9717214B354}"/>
              </a:ext>
            </a:extLst>
          </p:cNvPr>
          <p:cNvSpPr>
            <a:spLocks noGrp="1"/>
          </p:cNvSpPr>
          <p:nvPr>
            <p:ph idx="1"/>
          </p:nvPr>
        </p:nvSpPr>
        <p:spPr>
          <a:xfrm>
            <a:off x="1451579" y="1855225"/>
            <a:ext cx="9603275" cy="4198256"/>
          </a:xfrm>
        </p:spPr>
        <p:txBody>
          <a:bodyPr>
            <a:normAutofit fontScale="62500" lnSpcReduction="20000"/>
          </a:bodyPr>
          <a:lstStyle/>
          <a:p>
            <a:pPr marL="0" indent="0" algn="just">
              <a:buNone/>
            </a:pPr>
            <a:r>
              <a:rPr lang="en-US" sz="2600" b="1" dirty="0">
                <a:latin typeface="Calibri" panose="020F0502020204030204" pitchFamily="34" charset="0"/>
                <a:ea typeface="Calibri" panose="020F0502020204030204" pitchFamily="34" charset="0"/>
                <a:cs typeface="Calibri" panose="020F0502020204030204" pitchFamily="34" charset="0"/>
              </a:rPr>
              <a:t>3. Gender Distribution</a:t>
            </a:r>
          </a:p>
          <a:p>
            <a:pPr algn="just"/>
            <a:r>
              <a:rPr lang="en-US" sz="2600" dirty="0">
                <a:latin typeface="Calibri" panose="020F0502020204030204" pitchFamily="34" charset="0"/>
                <a:ea typeface="Calibri" panose="020F0502020204030204" pitchFamily="34" charset="0"/>
                <a:cs typeface="Calibri" panose="020F0502020204030204" pitchFamily="34" charset="0"/>
              </a:rPr>
              <a:t>The dataset has a fairly balanced gender split:</a:t>
            </a:r>
          </a:p>
          <a:p>
            <a:pPr algn="just"/>
            <a:r>
              <a:rPr lang="en-US" sz="2600" b="1" dirty="0">
                <a:latin typeface="Calibri" panose="020F0502020204030204" pitchFamily="34" charset="0"/>
                <a:ea typeface="Calibri" panose="020F0502020204030204" pitchFamily="34" charset="0"/>
                <a:cs typeface="Calibri" panose="020F0502020204030204" pitchFamily="34" charset="0"/>
              </a:rPr>
              <a:t>Female Customers:</a:t>
            </a:r>
            <a:r>
              <a:rPr lang="en-US" sz="2600" dirty="0">
                <a:latin typeface="Calibri" panose="020F0502020204030204" pitchFamily="34" charset="0"/>
                <a:ea typeface="Calibri" panose="020F0502020204030204" pitchFamily="34" charset="0"/>
                <a:cs typeface="Calibri" panose="020F0502020204030204" pitchFamily="34" charset="0"/>
              </a:rPr>
              <a:t> 510 (51%)</a:t>
            </a:r>
          </a:p>
          <a:p>
            <a:pPr algn="just"/>
            <a:r>
              <a:rPr lang="en-US" sz="2600" b="1" dirty="0">
                <a:latin typeface="Calibri" panose="020F0502020204030204" pitchFamily="34" charset="0"/>
                <a:ea typeface="Calibri" panose="020F0502020204030204" pitchFamily="34" charset="0"/>
                <a:cs typeface="Calibri" panose="020F0502020204030204" pitchFamily="34" charset="0"/>
              </a:rPr>
              <a:t>Male Customers:</a:t>
            </a:r>
            <a:r>
              <a:rPr lang="en-US" sz="2600" dirty="0">
                <a:latin typeface="Calibri" panose="020F0502020204030204" pitchFamily="34" charset="0"/>
                <a:ea typeface="Calibri" panose="020F0502020204030204" pitchFamily="34" charset="0"/>
                <a:cs typeface="Calibri" panose="020F0502020204030204" pitchFamily="34" charset="0"/>
              </a:rPr>
              <a:t> 490 (49%)</a:t>
            </a:r>
          </a:p>
          <a:p>
            <a:pPr algn="just"/>
            <a:r>
              <a:rPr lang="en-US" sz="2600" dirty="0">
                <a:latin typeface="Calibri" panose="020F0502020204030204" pitchFamily="34" charset="0"/>
                <a:ea typeface="Calibri" panose="020F0502020204030204" pitchFamily="34" charset="0"/>
                <a:cs typeface="Calibri" panose="020F0502020204030204" pitchFamily="34" charset="0"/>
              </a:rPr>
              <a:t>This near-equal distribution indicates that marketing strategies can be applied uniformly across genders without heavy skew.</a:t>
            </a:r>
          </a:p>
          <a:p>
            <a:pPr marL="0" indent="0" algn="just">
              <a:buNone/>
            </a:pPr>
            <a:r>
              <a:rPr lang="en-US" sz="2600" b="1" dirty="0">
                <a:latin typeface="Calibri" panose="020F0502020204030204" pitchFamily="34" charset="0"/>
                <a:ea typeface="Calibri" panose="020F0502020204030204" pitchFamily="34" charset="0"/>
                <a:cs typeface="Calibri" panose="020F0502020204030204" pitchFamily="34" charset="0"/>
              </a:rPr>
              <a:t>4. Age Distribution</a:t>
            </a:r>
          </a:p>
          <a:p>
            <a:pPr algn="just"/>
            <a:r>
              <a:rPr lang="en-US" sz="2600" dirty="0">
                <a:latin typeface="Calibri" panose="020F0502020204030204" pitchFamily="34" charset="0"/>
                <a:ea typeface="Calibri" panose="020F0502020204030204" pitchFamily="34" charset="0"/>
                <a:cs typeface="Calibri" panose="020F0502020204030204" pitchFamily="34" charset="0"/>
              </a:rPr>
              <a:t>Customer ages range from </a:t>
            </a:r>
            <a:r>
              <a:rPr lang="en-US" sz="2600" b="1" dirty="0">
                <a:latin typeface="Calibri" panose="020F0502020204030204" pitchFamily="34" charset="0"/>
                <a:ea typeface="Calibri" panose="020F0502020204030204" pitchFamily="34" charset="0"/>
                <a:cs typeface="Calibri" panose="020F0502020204030204" pitchFamily="34" charset="0"/>
              </a:rPr>
              <a:t>18 to 64 years</a:t>
            </a:r>
            <a:r>
              <a:rPr lang="en-US" sz="2600" dirty="0">
                <a:latin typeface="Calibri" panose="020F0502020204030204" pitchFamily="34" charset="0"/>
                <a:ea typeface="Calibri" panose="020F0502020204030204" pitchFamily="34" charset="0"/>
                <a:cs typeface="Calibri" panose="020F0502020204030204" pitchFamily="34" charset="0"/>
              </a:rPr>
              <a:t>, with an average age of </a:t>
            </a:r>
            <a:r>
              <a:rPr lang="en-US" sz="2600" b="1" dirty="0">
                <a:latin typeface="Calibri" panose="020F0502020204030204" pitchFamily="34" charset="0"/>
                <a:ea typeface="Calibri" panose="020F0502020204030204" pitchFamily="34" charset="0"/>
                <a:cs typeface="Calibri" panose="020F0502020204030204" pitchFamily="34" charset="0"/>
              </a:rPr>
              <a:t>41.4 years</a:t>
            </a:r>
            <a:r>
              <a:rPr lang="en-US" sz="2600" dirty="0">
                <a:latin typeface="Calibri" panose="020F0502020204030204" pitchFamily="34" charset="0"/>
                <a:ea typeface="Calibri" panose="020F0502020204030204" pitchFamily="34" charset="0"/>
                <a:cs typeface="Calibri" panose="020F0502020204030204" pitchFamily="34" charset="0"/>
              </a:rPr>
              <a:t>.</a:t>
            </a:r>
          </a:p>
          <a:p>
            <a:pPr algn="just"/>
            <a:r>
              <a:rPr lang="en-US" sz="2600" dirty="0">
                <a:latin typeface="Calibri" panose="020F0502020204030204" pitchFamily="34" charset="0"/>
                <a:ea typeface="Calibri" panose="020F0502020204030204" pitchFamily="34" charset="0"/>
                <a:cs typeface="Calibri" panose="020F0502020204030204" pitchFamily="34" charset="0"/>
              </a:rPr>
              <a:t>Younger customers (18–25) form a smaller share but may be associated with lower transaction values.</a:t>
            </a:r>
          </a:p>
          <a:p>
            <a:pPr algn="just"/>
            <a:r>
              <a:rPr lang="en-US" sz="2600" dirty="0">
                <a:latin typeface="Calibri" panose="020F0502020204030204" pitchFamily="34" charset="0"/>
                <a:ea typeface="Calibri" panose="020F0502020204030204" pitchFamily="34" charset="0"/>
                <a:cs typeface="Calibri" panose="020F0502020204030204" pitchFamily="34" charset="0"/>
              </a:rPr>
              <a:t>Mid-aged customers (30–50) dominate the dataset, likely contributing to stable, consistent sales.</a:t>
            </a:r>
          </a:p>
          <a:p>
            <a:pPr algn="just"/>
            <a:r>
              <a:rPr lang="en-US" sz="2600" dirty="0">
                <a:latin typeface="Calibri" panose="020F0502020204030204" pitchFamily="34" charset="0"/>
                <a:ea typeface="Calibri" panose="020F0502020204030204" pitchFamily="34" charset="0"/>
                <a:cs typeface="Calibri" panose="020F0502020204030204" pitchFamily="34" charset="0"/>
              </a:rPr>
              <a:t>The spread suggests that the business appeals to a broad demographic, but middle-aged buyers are the core segment.</a:t>
            </a:r>
          </a:p>
          <a:p>
            <a:pPr algn="just"/>
            <a:endParaRPr lang="en-US"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11919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D3C84-D07F-EECD-11E1-74BE94570EA2}"/>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RETAIL SALES DATASET INSIGHTS</a:t>
            </a:r>
          </a:p>
        </p:txBody>
      </p:sp>
      <p:sp>
        <p:nvSpPr>
          <p:cNvPr id="3" name="Content Placeholder 2">
            <a:extLst>
              <a:ext uri="{FF2B5EF4-FFF2-40B4-BE49-F238E27FC236}">
                <a16:creationId xmlns:a16="http://schemas.microsoft.com/office/drawing/2014/main" id="{E36FB5C5-C979-DD31-8581-E9E80D24EEB5}"/>
              </a:ext>
            </a:extLst>
          </p:cNvPr>
          <p:cNvSpPr>
            <a:spLocks noGrp="1"/>
          </p:cNvSpPr>
          <p:nvPr>
            <p:ph idx="1"/>
          </p:nvPr>
        </p:nvSpPr>
        <p:spPr>
          <a:xfrm>
            <a:off x="1451579" y="1853754"/>
            <a:ext cx="9603275" cy="4409394"/>
          </a:xfrm>
        </p:spPr>
        <p:txBody>
          <a:bodyPr>
            <a:normAutofit fontScale="77500" lnSpcReduction="20000"/>
          </a:bodyPr>
          <a:lstStyle/>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5. Revenue Insights</a:t>
            </a:r>
          </a:p>
          <a:p>
            <a:pPr algn="just"/>
            <a:r>
              <a:rPr lang="en-US" dirty="0">
                <a:latin typeface="Calibri" panose="020F0502020204030204" pitchFamily="34" charset="0"/>
                <a:ea typeface="Calibri" panose="020F0502020204030204" pitchFamily="34" charset="0"/>
                <a:cs typeface="Calibri" panose="020F0502020204030204" pitchFamily="34" charset="0"/>
              </a:rPr>
              <a:t>The Total Amount (transaction revenue) ranges from </a:t>
            </a:r>
            <a:r>
              <a:rPr lang="en-US" b="1" dirty="0">
                <a:latin typeface="Calibri" panose="020F0502020204030204" pitchFamily="34" charset="0"/>
                <a:ea typeface="Calibri" panose="020F0502020204030204" pitchFamily="34" charset="0"/>
                <a:cs typeface="Calibri" panose="020F0502020204030204" pitchFamily="34" charset="0"/>
              </a:rPr>
              <a:t>₹25 to ₹2,000</a:t>
            </a:r>
            <a:r>
              <a:rPr lang="en-US" dirty="0">
                <a:latin typeface="Calibri" panose="020F0502020204030204" pitchFamily="34" charset="0"/>
                <a:ea typeface="Calibri" panose="020F0502020204030204" pitchFamily="34" charset="0"/>
                <a:cs typeface="Calibri" panose="020F0502020204030204" pitchFamily="34" charset="0"/>
              </a:rPr>
              <a:t>, with an average of </a:t>
            </a:r>
            <a:r>
              <a:rPr lang="en-US" b="1" dirty="0">
                <a:latin typeface="Calibri" panose="020F0502020204030204" pitchFamily="34" charset="0"/>
                <a:ea typeface="Calibri" panose="020F0502020204030204" pitchFamily="34" charset="0"/>
                <a:cs typeface="Calibri" panose="020F0502020204030204" pitchFamily="34" charset="0"/>
              </a:rPr>
              <a:t>₹456</a:t>
            </a:r>
            <a:r>
              <a:rPr lang="en-US" dirty="0">
                <a:latin typeface="Calibri" panose="020F0502020204030204" pitchFamily="34" charset="0"/>
                <a:ea typeface="Calibri" panose="020F0502020204030204" pitchFamily="34" charset="0"/>
                <a:cs typeface="Calibri" panose="020F0502020204030204" pitchFamily="34" charset="0"/>
              </a:rPr>
              <a:t>.</a:t>
            </a:r>
          </a:p>
          <a:p>
            <a:pPr algn="just"/>
            <a:r>
              <a:rPr lang="en-US" dirty="0">
                <a:latin typeface="Calibri" panose="020F0502020204030204" pitchFamily="34" charset="0"/>
                <a:ea typeface="Calibri" panose="020F0502020204030204" pitchFamily="34" charset="0"/>
                <a:cs typeface="Calibri" panose="020F0502020204030204" pitchFamily="34" charset="0"/>
              </a:rPr>
              <a:t>The distribution is moderately skewed, as most transactions are of moderate value, but there are notable high-value purchases.</a:t>
            </a:r>
          </a:p>
          <a:p>
            <a:pPr algn="just"/>
            <a:r>
              <a:rPr lang="en-US" dirty="0">
                <a:latin typeface="Calibri" panose="020F0502020204030204" pitchFamily="34" charset="0"/>
                <a:ea typeface="Calibri" panose="020F0502020204030204" pitchFamily="34" charset="0"/>
                <a:cs typeface="Calibri" panose="020F0502020204030204" pitchFamily="34" charset="0"/>
              </a:rPr>
              <a:t>Such high-value outliers are more likely linked to electronics or bulk clothing orders.</a:t>
            </a:r>
          </a:p>
          <a:p>
            <a:pPr algn="just"/>
            <a:r>
              <a:rPr lang="en-US" dirty="0">
                <a:latin typeface="Calibri" panose="020F0502020204030204" pitchFamily="34" charset="0"/>
                <a:ea typeface="Calibri" panose="020F0502020204030204" pitchFamily="34" charset="0"/>
                <a:cs typeface="Calibri" panose="020F0502020204030204" pitchFamily="34" charset="0"/>
              </a:rPr>
              <a:t>The variability in spending suggests opportunities for customer segmentation (e.g., budget vs. premium shoppers).</a:t>
            </a:r>
          </a:p>
          <a:p>
            <a:pPr marL="0" indent="0" algn="just">
              <a:buNone/>
            </a:pPr>
            <a:r>
              <a:rPr lang="en-US" b="1" dirty="0">
                <a:latin typeface="Calibri" panose="020F0502020204030204" pitchFamily="34" charset="0"/>
                <a:ea typeface="Calibri" panose="020F0502020204030204" pitchFamily="34" charset="0"/>
                <a:cs typeface="Calibri" panose="020F0502020204030204" pitchFamily="34" charset="0"/>
              </a:rPr>
              <a:t>6. Key Relationships</a:t>
            </a:r>
          </a:p>
          <a:p>
            <a:pPr algn="just"/>
            <a:r>
              <a:rPr lang="en-US" b="1" dirty="0">
                <a:latin typeface="Calibri" panose="020F0502020204030204" pitchFamily="34" charset="0"/>
                <a:ea typeface="Calibri" panose="020F0502020204030204" pitchFamily="34" charset="0"/>
                <a:cs typeface="Calibri" panose="020F0502020204030204" pitchFamily="34" charset="0"/>
              </a:rPr>
              <a:t>Quantity vs. Revenue:</a:t>
            </a:r>
            <a:r>
              <a:rPr lang="en-US" dirty="0">
                <a:latin typeface="Calibri" panose="020F0502020204030204" pitchFamily="34" charset="0"/>
                <a:ea typeface="Calibri" panose="020F0502020204030204" pitchFamily="34" charset="0"/>
                <a:cs typeface="Calibri" panose="020F0502020204030204" pitchFamily="34" charset="0"/>
              </a:rPr>
              <a:t> Strong positive correlation, as expected — larger orders generate higher revenue.</a:t>
            </a:r>
          </a:p>
          <a:p>
            <a:pPr algn="just"/>
            <a:r>
              <a:rPr lang="en-US" b="1" dirty="0">
                <a:latin typeface="Calibri" panose="020F0502020204030204" pitchFamily="34" charset="0"/>
                <a:ea typeface="Calibri" panose="020F0502020204030204" pitchFamily="34" charset="0"/>
                <a:cs typeface="Calibri" panose="020F0502020204030204" pitchFamily="34" charset="0"/>
              </a:rPr>
              <a:t>Price vs. Revenue:</a:t>
            </a:r>
            <a:r>
              <a:rPr lang="en-US" dirty="0">
                <a:latin typeface="Calibri" panose="020F0502020204030204" pitchFamily="34" charset="0"/>
                <a:ea typeface="Calibri" panose="020F0502020204030204" pitchFamily="34" charset="0"/>
                <a:cs typeface="Calibri" panose="020F0502020204030204" pitchFamily="34" charset="0"/>
              </a:rPr>
              <a:t> High-priced items significantly influence total transaction amounts, especially in the Electronics category.</a:t>
            </a:r>
          </a:p>
          <a:p>
            <a:pPr algn="just"/>
            <a:r>
              <a:rPr lang="en-US" b="1" dirty="0">
                <a:latin typeface="Calibri" panose="020F0502020204030204" pitchFamily="34" charset="0"/>
                <a:ea typeface="Calibri" panose="020F0502020204030204" pitchFamily="34" charset="0"/>
                <a:cs typeface="Calibri" panose="020F0502020204030204" pitchFamily="34" charset="0"/>
              </a:rPr>
              <a:t>Age vs. Revenue:</a:t>
            </a:r>
            <a:r>
              <a:rPr lang="en-US" dirty="0">
                <a:latin typeface="Calibri" panose="020F0502020204030204" pitchFamily="34" charset="0"/>
                <a:ea typeface="Calibri" panose="020F0502020204030204" pitchFamily="34" charset="0"/>
                <a:cs typeface="Calibri" panose="020F0502020204030204" pitchFamily="34" charset="0"/>
              </a:rPr>
              <a:t> Middle-aged customers tend to spend more, indicating a relationship between age and purchasing power.</a:t>
            </a:r>
          </a:p>
          <a:p>
            <a:endParaRPr lang="en-IN" dirty="0"/>
          </a:p>
        </p:txBody>
      </p:sp>
    </p:spTree>
    <p:extLst>
      <p:ext uri="{BB962C8B-B14F-4D97-AF65-F5344CB8AC3E}">
        <p14:creationId xmlns:p14="http://schemas.microsoft.com/office/powerpoint/2010/main" val="1630116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0765B-65E9-C7D8-73E0-7242C970E137}"/>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RETAIL SALES DATASET INSIGHTS</a:t>
            </a:r>
          </a:p>
        </p:txBody>
      </p:sp>
      <p:sp>
        <p:nvSpPr>
          <p:cNvPr id="3" name="Content Placeholder 2">
            <a:extLst>
              <a:ext uri="{FF2B5EF4-FFF2-40B4-BE49-F238E27FC236}">
                <a16:creationId xmlns:a16="http://schemas.microsoft.com/office/drawing/2014/main" id="{2D2724D4-80F5-D237-3CE1-FFC18A62F821}"/>
              </a:ext>
            </a:extLst>
          </p:cNvPr>
          <p:cNvSpPr>
            <a:spLocks noGrp="1"/>
          </p:cNvSpPr>
          <p:nvPr>
            <p:ph idx="1"/>
          </p:nvPr>
        </p:nvSpPr>
        <p:spPr/>
        <p:txBody>
          <a:bodyPr>
            <a:normAutofit fontScale="92500"/>
          </a:bodyPr>
          <a:lstStyle/>
          <a:p>
            <a:pPr marL="0" indent="0">
              <a:buNone/>
            </a:pPr>
            <a:r>
              <a:rPr lang="en-US" sz="1900" b="1" dirty="0">
                <a:latin typeface="Calibri" panose="020F0502020204030204" pitchFamily="34" charset="0"/>
                <a:ea typeface="Calibri" panose="020F0502020204030204" pitchFamily="34" charset="0"/>
                <a:cs typeface="Calibri" panose="020F0502020204030204" pitchFamily="34" charset="0"/>
              </a:rPr>
              <a:t>7. Business Characteristics</a:t>
            </a:r>
          </a:p>
          <a:p>
            <a:pPr algn="just"/>
            <a:r>
              <a:rPr lang="en-US" sz="1900" dirty="0">
                <a:latin typeface="Calibri" panose="020F0502020204030204" pitchFamily="34" charset="0"/>
                <a:ea typeface="Calibri" panose="020F0502020204030204" pitchFamily="34" charset="0"/>
                <a:cs typeface="Calibri" panose="020F0502020204030204" pitchFamily="34" charset="0"/>
              </a:rPr>
              <a:t>Overall, the dataset represents a balanced and clean retail dataset capturing customer demographics, purchasing behavior, and transaction amounts. Its completeness makes it suitable for </a:t>
            </a:r>
            <a:r>
              <a:rPr lang="en-US" sz="1900" b="1" dirty="0">
                <a:latin typeface="Calibri" panose="020F0502020204030204" pitchFamily="34" charset="0"/>
                <a:ea typeface="Calibri" panose="020F0502020204030204" pitchFamily="34" charset="0"/>
                <a:cs typeface="Calibri" panose="020F0502020204030204" pitchFamily="34" charset="0"/>
              </a:rPr>
              <a:t>predictive modeling, customer segmentation,</a:t>
            </a:r>
            <a:r>
              <a:rPr lang="en-US" sz="1900" dirty="0">
                <a:latin typeface="Calibri" panose="020F0502020204030204" pitchFamily="34" charset="0"/>
                <a:ea typeface="Calibri" panose="020F0502020204030204" pitchFamily="34" charset="0"/>
                <a:cs typeface="Calibri" panose="020F0502020204030204" pitchFamily="34" charset="0"/>
              </a:rPr>
              <a:t> and </a:t>
            </a:r>
            <a:r>
              <a:rPr lang="en-US" sz="1900" b="1" dirty="0">
                <a:latin typeface="Calibri" panose="020F0502020204030204" pitchFamily="34" charset="0"/>
                <a:ea typeface="Calibri" panose="020F0502020204030204" pitchFamily="34" charset="0"/>
                <a:cs typeface="Calibri" panose="020F0502020204030204" pitchFamily="34" charset="0"/>
              </a:rPr>
              <a:t>revenue forecasting</a:t>
            </a:r>
            <a:r>
              <a:rPr lang="en-US" sz="1900" dirty="0">
                <a:latin typeface="Calibri" panose="020F0502020204030204" pitchFamily="34" charset="0"/>
                <a:ea typeface="Calibri" panose="020F0502020204030204" pitchFamily="34" charset="0"/>
                <a:cs typeface="Calibri" panose="020F0502020204030204" pitchFamily="34" charset="0"/>
              </a:rPr>
              <a:t>. It highlights:</a:t>
            </a:r>
          </a:p>
          <a:p>
            <a:pPr algn="just"/>
            <a:r>
              <a:rPr lang="en-US" sz="1900" dirty="0">
                <a:latin typeface="Calibri" panose="020F0502020204030204" pitchFamily="34" charset="0"/>
                <a:ea typeface="Calibri" panose="020F0502020204030204" pitchFamily="34" charset="0"/>
                <a:cs typeface="Calibri" panose="020F0502020204030204" pitchFamily="34" charset="0"/>
              </a:rPr>
              <a:t>Strong presence of mid-aged buyers.</a:t>
            </a:r>
          </a:p>
          <a:p>
            <a:pPr algn="just"/>
            <a:r>
              <a:rPr lang="en-US" sz="1900" dirty="0">
                <a:latin typeface="Calibri" panose="020F0502020204030204" pitchFamily="34" charset="0"/>
                <a:ea typeface="Calibri" panose="020F0502020204030204" pitchFamily="34" charset="0"/>
                <a:cs typeface="Calibri" panose="020F0502020204030204" pitchFamily="34" charset="0"/>
              </a:rPr>
              <a:t>Balanced gender contribution.</a:t>
            </a:r>
          </a:p>
          <a:p>
            <a:pPr algn="just"/>
            <a:r>
              <a:rPr lang="en-US" sz="1900" dirty="0">
                <a:latin typeface="Calibri" panose="020F0502020204030204" pitchFamily="34" charset="0"/>
                <a:ea typeface="Calibri" panose="020F0502020204030204" pitchFamily="34" charset="0"/>
                <a:cs typeface="Calibri" panose="020F0502020204030204" pitchFamily="34" charset="0"/>
              </a:rPr>
              <a:t>A mix of low-value frequent sales (Beauty, Clothing) and high-value occasional sales (Electronics).</a:t>
            </a:r>
          </a:p>
          <a:p>
            <a:endParaRPr lang="en-IN" dirty="0"/>
          </a:p>
        </p:txBody>
      </p:sp>
    </p:spTree>
    <p:extLst>
      <p:ext uri="{BB962C8B-B14F-4D97-AF65-F5344CB8AC3E}">
        <p14:creationId xmlns:p14="http://schemas.microsoft.com/office/powerpoint/2010/main" val="412418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720D-46A7-25B9-A6BF-47BBEDAFC060}"/>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Monthly Revenue Trend (Line chart)</a:t>
            </a:r>
          </a:p>
        </p:txBody>
      </p:sp>
      <p:sp>
        <p:nvSpPr>
          <p:cNvPr id="4" name="Content Placeholder 3">
            <a:extLst>
              <a:ext uri="{FF2B5EF4-FFF2-40B4-BE49-F238E27FC236}">
                <a16:creationId xmlns:a16="http://schemas.microsoft.com/office/drawing/2014/main" id="{3CB52C30-28BB-760A-F328-0DE2C7BBE672}"/>
              </a:ext>
            </a:extLst>
          </p:cNvPr>
          <p:cNvSpPr>
            <a:spLocks noGrp="1"/>
          </p:cNvSpPr>
          <p:nvPr>
            <p:ph idx="1"/>
          </p:nvPr>
        </p:nvSpPr>
        <p:spPr>
          <a:xfrm>
            <a:off x="1451578" y="1927957"/>
            <a:ext cx="4801637" cy="5053781"/>
          </a:xfrm>
        </p:spPr>
        <p:txBody>
          <a:bodyPr>
            <a:norm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Monthly revenue shows clear fluctuations, with major peaks in May and October 2023 driven by seasonal demand. Revenue dips in March and September, while January 2024 is low due to incomplete data. Overall, sales remain steady between ₹30,000–₹40,000 across most months.</a:t>
            </a:r>
          </a:p>
          <a:p>
            <a:endParaRPr lang="en-IN" dirty="0"/>
          </a:p>
        </p:txBody>
      </p:sp>
      <p:pic>
        <p:nvPicPr>
          <p:cNvPr id="2052" name="Picture 4" descr="Uploaded image">
            <a:extLst>
              <a:ext uri="{FF2B5EF4-FFF2-40B4-BE49-F238E27FC236}">
                <a16:creationId xmlns:a16="http://schemas.microsoft.com/office/drawing/2014/main" id="{9EF4673D-6320-9B98-D32A-5FA45D15C1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3216" y="1927957"/>
            <a:ext cx="4839928" cy="4125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57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4D65-2146-1E7A-4EFB-88693E6A3376}"/>
              </a:ext>
            </a:extLst>
          </p:cNvPr>
          <p:cNvSpPr>
            <a:spLocks noGrp="1"/>
          </p:cNvSpPr>
          <p:nvPr>
            <p:ph type="title"/>
          </p:nvPr>
        </p:nvSpPr>
        <p:spPr>
          <a:xfrm>
            <a:off x="1451580" y="804519"/>
            <a:ext cx="8125039" cy="1049235"/>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Revenue share by product category (pie chart)</a:t>
            </a:r>
          </a:p>
        </p:txBody>
      </p:sp>
      <p:sp>
        <p:nvSpPr>
          <p:cNvPr id="6" name="Content Placeholder 5">
            <a:extLst>
              <a:ext uri="{FF2B5EF4-FFF2-40B4-BE49-F238E27FC236}">
                <a16:creationId xmlns:a16="http://schemas.microsoft.com/office/drawing/2014/main" id="{7799B7F7-C1C1-247E-A6CE-82AD0C6D37D9}"/>
              </a:ext>
            </a:extLst>
          </p:cNvPr>
          <p:cNvSpPr>
            <a:spLocks noGrp="1"/>
          </p:cNvSpPr>
          <p:nvPr>
            <p:ph idx="1"/>
          </p:nvPr>
        </p:nvSpPr>
        <p:spPr>
          <a:xfrm>
            <a:off x="1451579" y="2015732"/>
            <a:ext cx="5263853" cy="3450613"/>
          </a:xfrm>
        </p:spPr>
        <p:txBody>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Revenue is almost evenly distributed across categories — Electronics (34.4%) and Clothing (34.1%) lead slightly, while Beauty contributes 31.5%. This balance shows all three categories are strong revenue drivers with near equal importance.</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3076" name="Picture 4">
            <a:extLst>
              <a:ext uri="{FF2B5EF4-FFF2-40B4-BE49-F238E27FC236}">
                <a16:creationId xmlns:a16="http://schemas.microsoft.com/office/drawing/2014/main" id="{C4A0D38A-0BEE-505B-86B4-AFB513B6B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4090" y="1927122"/>
            <a:ext cx="4260764" cy="3983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72798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300</TotalTime>
  <Words>1365</Words>
  <Application>Microsoft Office PowerPoint</Application>
  <PresentationFormat>Widescreen</PresentationFormat>
  <Paragraphs>94</Paragraphs>
  <Slides>20</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Gill Sans MT</vt:lpstr>
      <vt:lpstr>Gallery</vt:lpstr>
      <vt:lpstr>Retail sales data analysis</vt:lpstr>
      <vt:lpstr>Introduction</vt:lpstr>
      <vt:lpstr>Dataset Description</vt:lpstr>
      <vt:lpstr>Retail Sales Dataset Insights </vt:lpstr>
      <vt:lpstr>RETAIL SALES DATASET INSIGHTS</vt:lpstr>
      <vt:lpstr>RETAIL SALES DATASET INSIGHTS</vt:lpstr>
      <vt:lpstr>RETAIL SALES DATASET INSIGHTS</vt:lpstr>
      <vt:lpstr>Monthly Revenue Trend (Line chart)</vt:lpstr>
      <vt:lpstr>Revenue share by product category (pie chart)</vt:lpstr>
      <vt:lpstr>Age distribution by gender (stacked area chart)</vt:lpstr>
      <vt:lpstr>Revenue by product category (BOX PLOT)</vt:lpstr>
      <vt:lpstr>Quantity vs revenue (SCATTER PLOT)</vt:lpstr>
      <vt:lpstr>Age vs revenue (HEXBIN)</vt:lpstr>
      <vt:lpstr>Average revenue by age (LINE PLOT)</vt:lpstr>
      <vt:lpstr>Key findings</vt:lpstr>
      <vt:lpstr>Code Walkthrough: Data Loading</vt:lpstr>
      <vt:lpstr>Code Walkthrough: transformations</vt:lpstr>
      <vt:lpstr>Code Walkthrough: Visualizations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Bhavana Yelagandala</dc:creator>
  <cp:lastModifiedBy>Bhavana Yelagandala</cp:lastModifiedBy>
  <cp:revision>3</cp:revision>
  <dcterms:created xsi:type="dcterms:W3CDTF">2025-09-30T14:51:20Z</dcterms:created>
  <dcterms:modified xsi:type="dcterms:W3CDTF">2025-10-01T15:41:10Z</dcterms:modified>
</cp:coreProperties>
</file>