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6" r:id="rId6"/>
    <p:sldId id="277"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4204-67CC-89C4-E2CB-E36B30115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687DEB-DD22-62E2-7FEB-AB232CE70B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B60929-63D5-D3FD-F35F-BC78F751503A}"/>
              </a:ext>
            </a:extLst>
          </p:cNvPr>
          <p:cNvSpPr>
            <a:spLocks noGrp="1"/>
          </p:cNvSpPr>
          <p:nvPr>
            <p:ph type="dt" sz="half" idx="10"/>
          </p:nvPr>
        </p:nvSpPr>
        <p:spPr/>
        <p:txBody>
          <a:bodyPr/>
          <a:lstStyle/>
          <a:p>
            <a:fld id="{CE1FC5CC-7AE0-4CCF-BED8-162AE9EEDA72}" type="datetimeFigureOut">
              <a:rPr lang="en-IN" smtClean="0"/>
              <a:t>02-04-2025</a:t>
            </a:fld>
            <a:endParaRPr lang="en-IN"/>
          </a:p>
        </p:txBody>
      </p:sp>
      <p:sp>
        <p:nvSpPr>
          <p:cNvPr id="5" name="Footer Placeholder 4">
            <a:extLst>
              <a:ext uri="{FF2B5EF4-FFF2-40B4-BE49-F238E27FC236}">
                <a16:creationId xmlns:a16="http://schemas.microsoft.com/office/drawing/2014/main" id="{B0F1325E-1BBE-543F-815B-EE84DC07DE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58E9FA-69C3-F01F-2322-45B21E209474}"/>
              </a:ext>
            </a:extLst>
          </p:cNvPr>
          <p:cNvSpPr>
            <a:spLocks noGrp="1"/>
          </p:cNvSpPr>
          <p:nvPr>
            <p:ph type="sldNum" sz="quarter" idx="12"/>
          </p:nvPr>
        </p:nvSpPr>
        <p:spPr/>
        <p:txBody>
          <a:bodyPr/>
          <a:lstStyle/>
          <a:p>
            <a:fld id="{F4872199-18A0-4C64-9690-512243D21767}" type="slidenum">
              <a:rPr lang="en-IN" smtClean="0"/>
              <a:t>‹#›</a:t>
            </a:fld>
            <a:endParaRPr lang="en-IN"/>
          </a:p>
        </p:txBody>
      </p:sp>
    </p:spTree>
    <p:extLst>
      <p:ext uri="{BB962C8B-B14F-4D97-AF65-F5344CB8AC3E}">
        <p14:creationId xmlns:p14="http://schemas.microsoft.com/office/powerpoint/2010/main" val="389777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0C6C-B178-4650-3DD5-084E8265C5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E53E8C-98D6-C04D-CC55-81EF239E05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54702F-C391-171C-C7A6-8B56D2C9F572}"/>
              </a:ext>
            </a:extLst>
          </p:cNvPr>
          <p:cNvSpPr>
            <a:spLocks noGrp="1"/>
          </p:cNvSpPr>
          <p:nvPr>
            <p:ph type="dt" sz="half" idx="10"/>
          </p:nvPr>
        </p:nvSpPr>
        <p:spPr/>
        <p:txBody>
          <a:bodyPr/>
          <a:lstStyle/>
          <a:p>
            <a:fld id="{CE1FC5CC-7AE0-4CCF-BED8-162AE9EEDA72}" type="datetimeFigureOut">
              <a:rPr lang="en-IN" smtClean="0"/>
              <a:t>02-04-2025</a:t>
            </a:fld>
            <a:endParaRPr lang="en-IN"/>
          </a:p>
        </p:txBody>
      </p:sp>
      <p:sp>
        <p:nvSpPr>
          <p:cNvPr id="5" name="Footer Placeholder 4">
            <a:extLst>
              <a:ext uri="{FF2B5EF4-FFF2-40B4-BE49-F238E27FC236}">
                <a16:creationId xmlns:a16="http://schemas.microsoft.com/office/drawing/2014/main" id="{5FD6714E-0071-54EB-5FCE-5E4A8240F3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EF7828-4517-DC56-FAE8-33BF28A506B3}"/>
              </a:ext>
            </a:extLst>
          </p:cNvPr>
          <p:cNvSpPr>
            <a:spLocks noGrp="1"/>
          </p:cNvSpPr>
          <p:nvPr>
            <p:ph type="sldNum" sz="quarter" idx="12"/>
          </p:nvPr>
        </p:nvSpPr>
        <p:spPr/>
        <p:txBody>
          <a:bodyPr/>
          <a:lstStyle/>
          <a:p>
            <a:fld id="{F4872199-18A0-4C64-9690-512243D21767}" type="slidenum">
              <a:rPr lang="en-IN" smtClean="0"/>
              <a:t>‹#›</a:t>
            </a:fld>
            <a:endParaRPr lang="en-IN"/>
          </a:p>
        </p:txBody>
      </p:sp>
    </p:spTree>
    <p:extLst>
      <p:ext uri="{BB962C8B-B14F-4D97-AF65-F5344CB8AC3E}">
        <p14:creationId xmlns:p14="http://schemas.microsoft.com/office/powerpoint/2010/main" val="130096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9919E4-5681-0E40-E81B-0AEE0F2171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BD5750-8E4B-431D-45EE-671291AF35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60B10E-BF56-F1BE-D2AE-07BE44E72CF4}"/>
              </a:ext>
            </a:extLst>
          </p:cNvPr>
          <p:cNvSpPr>
            <a:spLocks noGrp="1"/>
          </p:cNvSpPr>
          <p:nvPr>
            <p:ph type="dt" sz="half" idx="10"/>
          </p:nvPr>
        </p:nvSpPr>
        <p:spPr/>
        <p:txBody>
          <a:bodyPr/>
          <a:lstStyle/>
          <a:p>
            <a:fld id="{CE1FC5CC-7AE0-4CCF-BED8-162AE9EEDA72}" type="datetimeFigureOut">
              <a:rPr lang="en-IN" smtClean="0"/>
              <a:t>02-04-2025</a:t>
            </a:fld>
            <a:endParaRPr lang="en-IN"/>
          </a:p>
        </p:txBody>
      </p:sp>
      <p:sp>
        <p:nvSpPr>
          <p:cNvPr id="5" name="Footer Placeholder 4">
            <a:extLst>
              <a:ext uri="{FF2B5EF4-FFF2-40B4-BE49-F238E27FC236}">
                <a16:creationId xmlns:a16="http://schemas.microsoft.com/office/drawing/2014/main" id="{8DCC8589-8A0C-F159-2E15-D23815FD95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00802D-368A-0295-7D9C-421ED44EC237}"/>
              </a:ext>
            </a:extLst>
          </p:cNvPr>
          <p:cNvSpPr>
            <a:spLocks noGrp="1"/>
          </p:cNvSpPr>
          <p:nvPr>
            <p:ph type="sldNum" sz="quarter" idx="12"/>
          </p:nvPr>
        </p:nvSpPr>
        <p:spPr/>
        <p:txBody>
          <a:bodyPr/>
          <a:lstStyle/>
          <a:p>
            <a:fld id="{F4872199-18A0-4C64-9690-512243D21767}" type="slidenum">
              <a:rPr lang="en-IN" smtClean="0"/>
              <a:t>‹#›</a:t>
            </a:fld>
            <a:endParaRPr lang="en-IN"/>
          </a:p>
        </p:txBody>
      </p:sp>
    </p:spTree>
    <p:extLst>
      <p:ext uri="{BB962C8B-B14F-4D97-AF65-F5344CB8AC3E}">
        <p14:creationId xmlns:p14="http://schemas.microsoft.com/office/powerpoint/2010/main" val="184591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11D3-A1E5-29A0-2687-C431532429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3A46A4-A337-D578-BD3F-D2182F2B0B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4D1B1D-E2B2-535C-D4FE-8F828E8F030C}"/>
              </a:ext>
            </a:extLst>
          </p:cNvPr>
          <p:cNvSpPr>
            <a:spLocks noGrp="1"/>
          </p:cNvSpPr>
          <p:nvPr>
            <p:ph type="dt" sz="half" idx="10"/>
          </p:nvPr>
        </p:nvSpPr>
        <p:spPr/>
        <p:txBody>
          <a:bodyPr/>
          <a:lstStyle/>
          <a:p>
            <a:fld id="{CE1FC5CC-7AE0-4CCF-BED8-162AE9EEDA72}" type="datetimeFigureOut">
              <a:rPr lang="en-IN" smtClean="0"/>
              <a:t>02-04-2025</a:t>
            </a:fld>
            <a:endParaRPr lang="en-IN"/>
          </a:p>
        </p:txBody>
      </p:sp>
      <p:sp>
        <p:nvSpPr>
          <p:cNvPr id="5" name="Footer Placeholder 4">
            <a:extLst>
              <a:ext uri="{FF2B5EF4-FFF2-40B4-BE49-F238E27FC236}">
                <a16:creationId xmlns:a16="http://schemas.microsoft.com/office/drawing/2014/main" id="{C177D358-C760-E162-7F46-A2F47D6FA2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25D56B-F06D-B031-C67E-D5A18771C0ED}"/>
              </a:ext>
            </a:extLst>
          </p:cNvPr>
          <p:cNvSpPr>
            <a:spLocks noGrp="1"/>
          </p:cNvSpPr>
          <p:nvPr>
            <p:ph type="sldNum" sz="quarter" idx="12"/>
          </p:nvPr>
        </p:nvSpPr>
        <p:spPr/>
        <p:txBody>
          <a:bodyPr/>
          <a:lstStyle/>
          <a:p>
            <a:fld id="{F4872199-18A0-4C64-9690-512243D21767}" type="slidenum">
              <a:rPr lang="en-IN" smtClean="0"/>
              <a:t>‹#›</a:t>
            </a:fld>
            <a:endParaRPr lang="en-IN"/>
          </a:p>
        </p:txBody>
      </p:sp>
    </p:spTree>
    <p:extLst>
      <p:ext uri="{BB962C8B-B14F-4D97-AF65-F5344CB8AC3E}">
        <p14:creationId xmlns:p14="http://schemas.microsoft.com/office/powerpoint/2010/main" val="2876291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4739-0E9E-F6DF-E22F-91ECD5AADC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4A8A42-4792-53D9-146F-1ED8892B8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2D6408-67DB-F583-FE62-72A0385184EC}"/>
              </a:ext>
            </a:extLst>
          </p:cNvPr>
          <p:cNvSpPr>
            <a:spLocks noGrp="1"/>
          </p:cNvSpPr>
          <p:nvPr>
            <p:ph type="dt" sz="half" idx="10"/>
          </p:nvPr>
        </p:nvSpPr>
        <p:spPr/>
        <p:txBody>
          <a:bodyPr/>
          <a:lstStyle/>
          <a:p>
            <a:fld id="{CE1FC5CC-7AE0-4CCF-BED8-162AE9EEDA72}" type="datetimeFigureOut">
              <a:rPr lang="en-IN" smtClean="0"/>
              <a:t>02-04-2025</a:t>
            </a:fld>
            <a:endParaRPr lang="en-IN"/>
          </a:p>
        </p:txBody>
      </p:sp>
      <p:sp>
        <p:nvSpPr>
          <p:cNvPr id="5" name="Footer Placeholder 4">
            <a:extLst>
              <a:ext uri="{FF2B5EF4-FFF2-40B4-BE49-F238E27FC236}">
                <a16:creationId xmlns:a16="http://schemas.microsoft.com/office/drawing/2014/main" id="{35EB1BB1-DF16-11D6-CD78-8403736A78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AF4E4E-6510-B69C-72CB-153281042B14}"/>
              </a:ext>
            </a:extLst>
          </p:cNvPr>
          <p:cNvSpPr>
            <a:spLocks noGrp="1"/>
          </p:cNvSpPr>
          <p:nvPr>
            <p:ph type="sldNum" sz="quarter" idx="12"/>
          </p:nvPr>
        </p:nvSpPr>
        <p:spPr/>
        <p:txBody>
          <a:bodyPr/>
          <a:lstStyle/>
          <a:p>
            <a:fld id="{F4872199-18A0-4C64-9690-512243D21767}" type="slidenum">
              <a:rPr lang="en-IN" smtClean="0"/>
              <a:t>‹#›</a:t>
            </a:fld>
            <a:endParaRPr lang="en-IN"/>
          </a:p>
        </p:txBody>
      </p:sp>
    </p:spTree>
    <p:extLst>
      <p:ext uri="{BB962C8B-B14F-4D97-AF65-F5344CB8AC3E}">
        <p14:creationId xmlns:p14="http://schemas.microsoft.com/office/powerpoint/2010/main" val="1066211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2440-719C-E6B2-E4EE-C746C91768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C35628-2573-706C-E07E-C5471702CD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EC66F3-41E5-3813-0434-BDAB2AB294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4BEDFC-5884-984C-6CC6-217C9D25E249}"/>
              </a:ext>
            </a:extLst>
          </p:cNvPr>
          <p:cNvSpPr>
            <a:spLocks noGrp="1"/>
          </p:cNvSpPr>
          <p:nvPr>
            <p:ph type="dt" sz="half" idx="10"/>
          </p:nvPr>
        </p:nvSpPr>
        <p:spPr/>
        <p:txBody>
          <a:bodyPr/>
          <a:lstStyle/>
          <a:p>
            <a:fld id="{CE1FC5CC-7AE0-4CCF-BED8-162AE9EEDA72}" type="datetimeFigureOut">
              <a:rPr lang="en-IN" smtClean="0"/>
              <a:t>02-04-2025</a:t>
            </a:fld>
            <a:endParaRPr lang="en-IN"/>
          </a:p>
        </p:txBody>
      </p:sp>
      <p:sp>
        <p:nvSpPr>
          <p:cNvPr id="6" name="Footer Placeholder 5">
            <a:extLst>
              <a:ext uri="{FF2B5EF4-FFF2-40B4-BE49-F238E27FC236}">
                <a16:creationId xmlns:a16="http://schemas.microsoft.com/office/drawing/2014/main" id="{EE91BB16-8F4B-DCB1-A631-ABF2A62D6A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965F36-41C5-D53C-EF82-2E3782FEE3DF}"/>
              </a:ext>
            </a:extLst>
          </p:cNvPr>
          <p:cNvSpPr>
            <a:spLocks noGrp="1"/>
          </p:cNvSpPr>
          <p:nvPr>
            <p:ph type="sldNum" sz="quarter" idx="12"/>
          </p:nvPr>
        </p:nvSpPr>
        <p:spPr/>
        <p:txBody>
          <a:bodyPr/>
          <a:lstStyle/>
          <a:p>
            <a:fld id="{F4872199-18A0-4C64-9690-512243D21767}" type="slidenum">
              <a:rPr lang="en-IN" smtClean="0"/>
              <a:t>‹#›</a:t>
            </a:fld>
            <a:endParaRPr lang="en-IN"/>
          </a:p>
        </p:txBody>
      </p:sp>
    </p:spTree>
    <p:extLst>
      <p:ext uri="{BB962C8B-B14F-4D97-AF65-F5344CB8AC3E}">
        <p14:creationId xmlns:p14="http://schemas.microsoft.com/office/powerpoint/2010/main" val="72973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75B1-9542-D1C6-0AF3-7DBA7C48A5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BE1DB8-8204-4922-4E42-4A31F4DE6C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A130DB-EC3C-6B64-881D-840EAE08FA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96A710-EE95-38B6-08FA-61B20B2342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720FD-A38D-00B5-036F-DB15DCC246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AAED23-CBE5-88B4-43F7-ED5DE85B2A55}"/>
              </a:ext>
            </a:extLst>
          </p:cNvPr>
          <p:cNvSpPr>
            <a:spLocks noGrp="1"/>
          </p:cNvSpPr>
          <p:nvPr>
            <p:ph type="dt" sz="half" idx="10"/>
          </p:nvPr>
        </p:nvSpPr>
        <p:spPr/>
        <p:txBody>
          <a:bodyPr/>
          <a:lstStyle/>
          <a:p>
            <a:fld id="{CE1FC5CC-7AE0-4CCF-BED8-162AE9EEDA72}" type="datetimeFigureOut">
              <a:rPr lang="en-IN" smtClean="0"/>
              <a:t>02-04-2025</a:t>
            </a:fld>
            <a:endParaRPr lang="en-IN"/>
          </a:p>
        </p:txBody>
      </p:sp>
      <p:sp>
        <p:nvSpPr>
          <p:cNvPr id="8" name="Footer Placeholder 7">
            <a:extLst>
              <a:ext uri="{FF2B5EF4-FFF2-40B4-BE49-F238E27FC236}">
                <a16:creationId xmlns:a16="http://schemas.microsoft.com/office/drawing/2014/main" id="{F1FAD9BB-4D86-AECA-8A56-7D549D88BC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EC0616-C516-0876-A21C-60326912500B}"/>
              </a:ext>
            </a:extLst>
          </p:cNvPr>
          <p:cNvSpPr>
            <a:spLocks noGrp="1"/>
          </p:cNvSpPr>
          <p:nvPr>
            <p:ph type="sldNum" sz="quarter" idx="12"/>
          </p:nvPr>
        </p:nvSpPr>
        <p:spPr/>
        <p:txBody>
          <a:bodyPr/>
          <a:lstStyle/>
          <a:p>
            <a:fld id="{F4872199-18A0-4C64-9690-512243D21767}" type="slidenum">
              <a:rPr lang="en-IN" smtClean="0"/>
              <a:t>‹#›</a:t>
            </a:fld>
            <a:endParaRPr lang="en-IN"/>
          </a:p>
        </p:txBody>
      </p:sp>
    </p:spTree>
    <p:extLst>
      <p:ext uri="{BB962C8B-B14F-4D97-AF65-F5344CB8AC3E}">
        <p14:creationId xmlns:p14="http://schemas.microsoft.com/office/powerpoint/2010/main" val="184721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CC64-9ABE-6902-EF7B-88477C1A54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E8E78C-E173-839D-1FE9-D9448E0F385A}"/>
              </a:ext>
            </a:extLst>
          </p:cNvPr>
          <p:cNvSpPr>
            <a:spLocks noGrp="1"/>
          </p:cNvSpPr>
          <p:nvPr>
            <p:ph type="dt" sz="half" idx="10"/>
          </p:nvPr>
        </p:nvSpPr>
        <p:spPr/>
        <p:txBody>
          <a:bodyPr/>
          <a:lstStyle/>
          <a:p>
            <a:fld id="{CE1FC5CC-7AE0-4CCF-BED8-162AE9EEDA72}" type="datetimeFigureOut">
              <a:rPr lang="en-IN" smtClean="0"/>
              <a:t>02-04-2025</a:t>
            </a:fld>
            <a:endParaRPr lang="en-IN"/>
          </a:p>
        </p:txBody>
      </p:sp>
      <p:sp>
        <p:nvSpPr>
          <p:cNvPr id="4" name="Footer Placeholder 3">
            <a:extLst>
              <a:ext uri="{FF2B5EF4-FFF2-40B4-BE49-F238E27FC236}">
                <a16:creationId xmlns:a16="http://schemas.microsoft.com/office/drawing/2014/main" id="{089AE2E8-DFC3-0309-BEA3-C56FFCBFEF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DAAC88-6293-85B8-4127-D13F44E45AAF}"/>
              </a:ext>
            </a:extLst>
          </p:cNvPr>
          <p:cNvSpPr>
            <a:spLocks noGrp="1"/>
          </p:cNvSpPr>
          <p:nvPr>
            <p:ph type="sldNum" sz="quarter" idx="12"/>
          </p:nvPr>
        </p:nvSpPr>
        <p:spPr/>
        <p:txBody>
          <a:bodyPr/>
          <a:lstStyle/>
          <a:p>
            <a:fld id="{F4872199-18A0-4C64-9690-512243D21767}" type="slidenum">
              <a:rPr lang="en-IN" smtClean="0"/>
              <a:t>‹#›</a:t>
            </a:fld>
            <a:endParaRPr lang="en-IN"/>
          </a:p>
        </p:txBody>
      </p:sp>
    </p:spTree>
    <p:extLst>
      <p:ext uri="{BB962C8B-B14F-4D97-AF65-F5344CB8AC3E}">
        <p14:creationId xmlns:p14="http://schemas.microsoft.com/office/powerpoint/2010/main" val="3703945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19E25A-FAFC-7693-3C38-34C6DAA045F2}"/>
              </a:ext>
            </a:extLst>
          </p:cNvPr>
          <p:cNvSpPr>
            <a:spLocks noGrp="1"/>
          </p:cNvSpPr>
          <p:nvPr>
            <p:ph type="dt" sz="half" idx="10"/>
          </p:nvPr>
        </p:nvSpPr>
        <p:spPr/>
        <p:txBody>
          <a:bodyPr/>
          <a:lstStyle/>
          <a:p>
            <a:fld id="{CE1FC5CC-7AE0-4CCF-BED8-162AE9EEDA72}" type="datetimeFigureOut">
              <a:rPr lang="en-IN" smtClean="0"/>
              <a:t>02-04-2025</a:t>
            </a:fld>
            <a:endParaRPr lang="en-IN"/>
          </a:p>
        </p:txBody>
      </p:sp>
      <p:sp>
        <p:nvSpPr>
          <p:cNvPr id="3" name="Footer Placeholder 2">
            <a:extLst>
              <a:ext uri="{FF2B5EF4-FFF2-40B4-BE49-F238E27FC236}">
                <a16:creationId xmlns:a16="http://schemas.microsoft.com/office/drawing/2014/main" id="{5C763801-4D29-79A3-0C2E-44202AEF27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30DC7E-3068-5789-DB63-270B4D08BE1D}"/>
              </a:ext>
            </a:extLst>
          </p:cNvPr>
          <p:cNvSpPr>
            <a:spLocks noGrp="1"/>
          </p:cNvSpPr>
          <p:nvPr>
            <p:ph type="sldNum" sz="quarter" idx="12"/>
          </p:nvPr>
        </p:nvSpPr>
        <p:spPr/>
        <p:txBody>
          <a:bodyPr/>
          <a:lstStyle/>
          <a:p>
            <a:fld id="{F4872199-18A0-4C64-9690-512243D21767}" type="slidenum">
              <a:rPr lang="en-IN" smtClean="0"/>
              <a:t>‹#›</a:t>
            </a:fld>
            <a:endParaRPr lang="en-IN"/>
          </a:p>
        </p:txBody>
      </p:sp>
    </p:spTree>
    <p:extLst>
      <p:ext uri="{BB962C8B-B14F-4D97-AF65-F5344CB8AC3E}">
        <p14:creationId xmlns:p14="http://schemas.microsoft.com/office/powerpoint/2010/main" val="405611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64787-B602-B175-C095-C84DF4E34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4FA17F-1596-DCCC-F6E0-34B713C240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6D8322-ED86-C237-82FB-3EB204B5A5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D1D3A5-6631-8EC4-EF0C-C01EEDD17CC8}"/>
              </a:ext>
            </a:extLst>
          </p:cNvPr>
          <p:cNvSpPr>
            <a:spLocks noGrp="1"/>
          </p:cNvSpPr>
          <p:nvPr>
            <p:ph type="dt" sz="half" idx="10"/>
          </p:nvPr>
        </p:nvSpPr>
        <p:spPr/>
        <p:txBody>
          <a:bodyPr/>
          <a:lstStyle/>
          <a:p>
            <a:fld id="{CE1FC5CC-7AE0-4CCF-BED8-162AE9EEDA72}" type="datetimeFigureOut">
              <a:rPr lang="en-IN" smtClean="0"/>
              <a:t>02-04-2025</a:t>
            </a:fld>
            <a:endParaRPr lang="en-IN"/>
          </a:p>
        </p:txBody>
      </p:sp>
      <p:sp>
        <p:nvSpPr>
          <p:cNvPr id="6" name="Footer Placeholder 5">
            <a:extLst>
              <a:ext uri="{FF2B5EF4-FFF2-40B4-BE49-F238E27FC236}">
                <a16:creationId xmlns:a16="http://schemas.microsoft.com/office/drawing/2014/main" id="{1A9E545B-C05C-276A-35A1-B0F0600527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36E86D-53F8-E473-602C-519A8BA64AB5}"/>
              </a:ext>
            </a:extLst>
          </p:cNvPr>
          <p:cNvSpPr>
            <a:spLocks noGrp="1"/>
          </p:cNvSpPr>
          <p:nvPr>
            <p:ph type="sldNum" sz="quarter" idx="12"/>
          </p:nvPr>
        </p:nvSpPr>
        <p:spPr/>
        <p:txBody>
          <a:bodyPr/>
          <a:lstStyle/>
          <a:p>
            <a:fld id="{F4872199-18A0-4C64-9690-512243D21767}" type="slidenum">
              <a:rPr lang="en-IN" smtClean="0"/>
              <a:t>‹#›</a:t>
            </a:fld>
            <a:endParaRPr lang="en-IN"/>
          </a:p>
        </p:txBody>
      </p:sp>
    </p:spTree>
    <p:extLst>
      <p:ext uri="{BB962C8B-B14F-4D97-AF65-F5344CB8AC3E}">
        <p14:creationId xmlns:p14="http://schemas.microsoft.com/office/powerpoint/2010/main" val="3348563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485BC-D23C-CA15-6C11-61CF149E3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EF78B42-BFBC-0D68-50DA-0D7E1E497F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564155-CF83-BAD2-EE66-716C9A88E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4DE15-5143-A70D-A024-EC95FFC964F3}"/>
              </a:ext>
            </a:extLst>
          </p:cNvPr>
          <p:cNvSpPr>
            <a:spLocks noGrp="1"/>
          </p:cNvSpPr>
          <p:nvPr>
            <p:ph type="dt" sz="half" idx="10"/>
          </p:nvPr>
        </p:nvSpPr>
        <p:spPr/>
        <p:txBody>
          <a:bodyPr/>
          <a:lstStyle/>
          <a:p>
            <a:fld id="{CE1FC5CC-7AE0-4CCF-BED8-162AE9EEDA72}" type="datetimeFigureOut">
              <a:rPr lang="en-IN" smtClean="0"/>
              <a:t>02-04-2025</a:t>
            </a:fld>
            <a:endParaRPr lang="en-IN"/>
          </a:p>
        </p:txBody>
      </p:sp>
      <p:sp>
        <p:nvSpPr>
          <p:cNvPr id="6" name="Footer Placeholder 5">
            <a:extLst>
              <a:ext uri="{FF2B5EF4-FFF2-40B4-BE49-F238E27FC236}">
                <a16:creationId xmlns:a16="http://schemas.microsoft.com/office/drawing/2014/main" id="{BC19DEAE-ADBF-54DF-2F8F-7E3B29B434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2CC593-0F9E-95B0-26EA-7C0473BFFD7B}"/>
              </a:ext>
            </a:extLst>
          </p:cNvPr>
          <p:cNvSpPr>
            <a:spLocks noGrp="1"/>
          </p:cNvSpPr>
          <p:nvPr>
            <p:ph type="sldNum" sz="quarter" idx="12"/>
          </p:nvPr>
        </p:nvSpPr>
        <p:spPr/>
        <p:txBody>
          <a:bodyPr/>
          <a:lstStyle/>
          <a:p>
            <a:fld id="{F4872199-18A0-4C64-9690-512243D21767}" type="slidenum">
              <a:rPr lang="en-IN" smtClean="0"/>
              <a:t>‹#›</a:t>
            </a:fld>
            <a:endParaRPr lang="en-IN"/>
          </a:p>
        </p:txBody>
      </p:sp>
    </p:spTree>
    <p:extLst>
      <p:ext uri="{BB962C8B-B14F-4D97-AF65-F5344CB8AC3E}">
        <p14:creationId xmlns:p14="http://schemas.microsoft.com/office/powerpoint/2010/main" val="3191535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9BF008-DD15-E32B-3AE3-91EF93124C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8123D8-C64A-6C48-EE12-62C523DB7A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373393-0DB8-4CF1-A5C3-FB5C16DF0B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FC5CC-7AE0-4CCF-BED8-162AE9EEDA72}" type="datetimeFigureOut">
              <a:rPr lang="en-IN" smtClean="0"/>
              <a:t>02-04-2025</a:t>
            </a:fld>
            <a:endParaRPr lang="en-IN"/>
          </a:p>
        </p:txBody>
      </p:sp>
      <p:sp>
        <p:nvSpPr>
          <p:cNvPr id="5" name="Footer Placeholder 4">
            <a:extLst>
              <a:ext uri="{FF2B5EF4-FFF2-40B4-BE49-F238E27FC236}">
                <a16:creationId xmlns:a16="http://schemas.microsoft.com/office/drawing/2014/main" id="{84511FA3-1887-FCC9-D6E0-EFBA3BD6C7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A6CAC0-6357-9EAF-0B93-AA6952D61B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72199-18A0-4C64-9690-512243D21767}" type="slidenum">
              <a:rPr lang="en-IN" smtClean="0"/>
              <a:t>‹#›</a:t>
            </a:fld>
            <a:endParaRPr lang="en-IN"/>
          </a:p>
        </p:txBody>
      </p:sp>
    </p:spTree>
    <p:extLst>
      <p:ext uri="{BB962C8B-B14F-4D97-AF65-F5344CB8AC3E}">
        <p14:creationId xmlns:p14="http://schemas.microsoft.com/office/powerpoint/2010/main" val="246871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E6292-D5AC-8E94-B4C9-4BD11A6EC106}"/>
              </a:ext>
            </a:extLst>
          </p:cNvPr>
          <p:cNvSpPr>
            <a:spLocks noGrp="1"/>
          </p:cNvSpPr>
          <p:nvPr>
            <p:ph type="ctrTitle"/>
          </p:nvPr>
        </p:nvSpPr>
        <p:spPr/>
        <p:txBody>
          <a:bodyPr>
            <a:normAutofit/>
          </a:bodyPr>
          <a:lstStyle/>
          <a:p>
            <a:r>
              <a:rPr lang="en-IN" sz="6600" b="1" dirty="0"/>
              <a:t>Government Dataset Analysis</a:t>
            </a:r>
          </a:p>
        </p:txBody>
      </p:sp>
      <p:sp>
        <p:nvSpPr>
          <p:cNvPr id="3" name="Subtitle 2">
            <a:extLst>
              <a:ext uri="{FF2B5EF4-FFF2-40B4-BE49-F238E27FC236}">
                <a16:creationId xmlns:a16="http://schemas.microsoft.com/office/drawing/2014/main" id="{A09CE752-B646-0443-A789-33431F88304A}"/>
              </a:ext>
            </a:extLst>
          </p:cNvPr>
          <p:cNvSpPr>
            <a:spLocks noGrp="1"/>
          </p:cNvSpPr>
          <p:nvPr>
            <p:ph type="subTitle" idx="1"/>
          </p:nvPr>
        </p:nvSpPr>
        <p:spPr/>
        <p:txBody>
          <a:bodyPr>
            <a:normAutofit/>
          </a:bodyPr>
          <a:lstStyle/>
          <a:p>
            <a:r>
              <a:rPr lang="en-US" sz="4000" dirty="0"/>
              <a:t>Analysis of Consumer Price Index (CPI)</a:t>
            </a:r>
          </a:p>
          <a:p>
            <a:r>
              <a:rPr lang="en-US" sz="3200" dirty="0"/>
              <a:t>Prepared by: Y. Bhavana</a:t>
            </a:r>
          </a:p>
          <a:p>
            <a:endParaRPr lang="en-IN" sz="4000" dirty="0"/>
          </a:p>
        </p:txBody>
      </p:sp>
    </p:spTree>
    <p:extLst>
      <p:ext uri="{BB962C8B-B14F-4D97-AF65-F5344CB8AC3E}">
        <p14:creationId xmlns:p14="http://schemas.microsoft.com/office/powerpoint/2010/main" val="4086688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87076-784E-E932-B965-7B2907D50F5F}"/>
              </a:ext>
            </a:extLst>
          </p:cNvPr>
          <p:cNvSpPr>
            <a:spLocks noGrp="1"/>
          </p:cNvSpPr>
          <p:nvPr>
            <p:ph type="title"/>
          </p:nvPr>
        </p:nvSpPr>
        <p:spPr/>
        <p:txBody>
          <a:bodyPr>
            <a:normAutofit/>
          </a:bodyPr>
          <a:lstStyle/>
          <a:p>
            <a:r>
              <a:rPr lang="en-US" sz="3200" b="1" dirty="0">
                <a:latin typeface="+mn-lt"/>
              </a:rPr>
              <a:t>Food &amp; Beverages vs. General Index</a:t>
            </a:r>
            <a:endParaRPr lang="en-IN" sz="3200" b="1" dirty="0">
              <a:latin typeface="+mn-lt"/>
            </a:endParaRPr>
          </a:p>
        </p:txBody>
      </p:sp>
      <p:pic>
        <p:nvPicPr>
          <p:cNvPr id="3074" name="Picture 2">
            <a:extLst>
              <a:ext uri="{FF2B5EF4-FFF2-40B4-BE49-F238E27FC236}">
                <a16:creationId xmlns:a16="http://schemas.microsoft.com/office/drawing/2014/main" id="{288F457F-A2B5-7D43-5546-EEA199407B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31667" y="1825625"/>
            <a:ext cx="552866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843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11532-E486-5990-61E6-4F8917F9B087}"/>
              </a:ext>
            </a:extLst>
          </p:cNvPr>
          <p:cNvSpPr>
            <a:spLocks noGrp="1"/>
          </p:cNvSpPr>
          <p:nvPr>
            <p:ph type="title"/>
          </p:nvPr>
        </p:nvSpPr>
        <p:spPr/>
        <p:txBody>
          <a:bodyPr>
            <a:normAutofit/>
          </a:bodyPr>
          <a:lstStyle/>
          <a:p>
            <a:r>
              <a:rPr lang="en-US" sz="3200" b="1" dirty="0">
                <a:latin typeface="+mn-lt"/>
              </a:rPr>
              <a:t>General Index Distribution by Sector</a:t>
            </a:r>
            <a:endParaRPr lang="en-IN" sz="3200" b="1" dirty="0">
              <a:latin typeface="+mn-lt"/>
            </a:endParaRPr>
          </a:p>
        </p:txBody>
      </p:sp>
      <p:pic>
        <p:nvPicPr>
          <p:cNvPr id="4098" name="Picture 2">
            <a:extLst>
              <a:ext uri="{FF2B5EF4-FFF2-40B4-BE49-F238E27FC236}">
                <a16:creationId xmlns:a16="http://schemas.microsoft.com/office/drawing/2014/main" id="{A9594F08-2062-B59B-B7D0-7AD454F67A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0124" y="1825625"/>
            <a:ext cx="699175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66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9DDAD-B148-F779-5B39-874255E60D7A}"/>
              </a:ext>
            </a:extLst>
          </p:cNvPr>
          <p:cNvSpPr>
            <a:spLocks noGrp="1"/>
          </p:cNvSpPr>
          <p:nvPr>
            <p:ph type="title"/>
          </p:nvPr>
        </p:nvSpPr>
        <p:spPr/>
        <p:txBody>
          <a:bodyPr>
            <a:normAutofit/>
          </a:bodyPr>
          <a:lstStyle/>
          <a:p>
            <a:r>
              <a:rPr lang="en-IN" sz="3200" b="1" dirty="0">
                <a:latin typeface="+mn-lt"/>
              </a:rPr>
              <a:t>KDE Plot of Education</a:t>
            </a:r>
          </a:p>
        </p:txBody>
      </p:sp>
      <p:pic>
        <p:nvPicPr>
          <p:cNvPr id="5122" name="Picture 2">
            <a:extLst>
              <a:ext uri="{FF2B5EF4-FFF2-40B4-BE49-F238E27FC236}">
                <a16:creationId xmlns:a16="http://schemas.microsoft.com/office/drawing/2014/main" id="{D00C54D1-A91A-4FD5-CEBC-52A3D4C839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5946" y="1573161"/>
            <a:ext cx="5340107" cy="4508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913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FFB3E-1463-BEA7-CC39-04A500256F63}"/>
              </a:ext>
            </a:extLst>
          </p:cNvPr>
          <p:cNvSpPr>
            <a:spLocks noGrp="1"/>
          </p:cNvSpPr>
          <p:nvPr>
            <p:ph type="title"/>
          </p:nvPr>
        </p:nvSpPr>
        <p:spPr/>
        <p:txBody>
          <a:bodyPr>
            <a:normAutofit/>
          </a:bodyPr>
          <a:lstStyle/>
          <a:p>
            <a:r>
              <a:rPr lang="en-US" sz="3200" b="1" dirty="0">
                <a:latin typeface="+mn-lt"/>
              </a:rPr>
              <a:t>Distribution of Data by Housing</a:t>
            </a:r>
            <a:endParaRPr lang="en-IN" sz="3200" b="1" dirty="0">
              <a:latin typeface="+mn-lt"/>
            </a:endParaRPr>
          </a:p>
        </p:txBody>
      </p:sp>
      <p:pic>
        <p:nvPicPr>
          <p:cNvPr id="6146" name="Picture 2">
            <a:extLst>
              <a:ext uri="{FF2B5EF4-FFF2-40B4-BE49-F238E27FC236}">
                <a16:creationId xmlns:a16="http://schemas.microsoft.com/office/drawing/2014/main" id="{F18E48EB-1ED9-BFA3-67DB-838668FB2C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8662" y="1825625"/>
            <a:ext cx="615467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004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ECD1B-64BA-9B7A-6BB9-36BF2FA3D53A}"/>
              </a:ext>
            </a:extLst>
          </p:cNvPr>
          <p:cNvSpPr>
            <a:spLocks noGrp="1"/>
          </p:cNvSpPr>
          <p:nvPr>
            <p:ph type="title"/>
          </p:nvPr>
        </p:nvSpPr>
        <p:spPr/>
        <p:txBody>
          <a:bodyPr>
            <a:normAutofit/>
          </a:bodyPr>
          <a:lstStyle/>
          <a:p>
            <a:r>
              <a:rPr lang="en-US" sz="3200" b="1" dirty="0">
                <a:latin typeface="+mn-lt"/>
              </a:rPr>
              <a:t>Pan, tobacco and intoxicants Distribution</a:t>
            </a:r>
            <a:endParaRPr lang="en-IN" sz="3200" b="1" dirty="0">
              <a:latin typeface="+mn-lt"/>
            </a:endParaRPr>
          </a:p>
        </p:txBody>
      </p:sp>
      <p:pic>
        <p:nvPicPr>
          <p:cNvPr id="7170" name="Picture 2">
            <a:extLst>
              <a:ext uri="{FF2B5EF4-FFF2-40B4-BE49-F238E27FC236}">
                <a16:creationId xmlns:a16="http://schemas.microsoft.com/office/drawing/2014/main" id="{A8554527-4F3A-3AA2-FC3E-5C760BBA25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0959" y="1825625"/>
            <a:ext cx="669008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016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790E-2FC7-0C83-08F4-00108FFEDCEF}"/>
              </a:ext>
            </a:extLst>
          </p:cNvPr>
          <p:cNvSpPr>
            <a:spLocks noGrp="1"/>
          </p:cNvSpPr>
          <p:nvPr>
            <p:ph type="title"/>
          </p:nvPr>
        </p:nvSpPr>
        <p:spPr/>
        <p:txBody>
          <a:bodyPr>
            <a:normAutofit/>
          </a:bodyPr>
          <a:lstStyle/>
          <a:p>
            <a:r>
              <a:rPr lang="en-US" sz="3200" b="1" dirty="0">
                <a:latin typeface="+mn-lt"/>
              </a:rPr>
              <a:t>Cereals and products vs. General Index</a:t>
            </a:r>
            <a:endParaRPr lang="en-IN" sz="3200" b="1" dirty="0">
              <a:latin typeface="+mn-lt"/>
            </a:endParaRPr>
          </a:p>
        </p:txBody>
      </p:sp>
      <p:pic>
        <p:nvPicPr>
          <p:cNvPr id="8198" name="Picture 6">
            <a:extLst>
              <a:ext uri="{FF2B5EF4-FFF2-40B4-BE49-F238E27FC236}">
                <a16:creationId xmlns:a16="http://schemas.microsoft.com/office/drawing/2014/main" id="{AFFFF6B8-94EC-870D-E157-386160C5C3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5383" y="1921030"/>
            <a:ext cx="5221234" cy="416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436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EA83-3274-125B-F1B0-9EDBB93CDA54}"/>
              </a:ext>
            </a:extLst>
          </p:cNvPr>
          <p:cNvSpPr>
            <a:spLocks noGrp="1"/>
          </p:cNvSpPr>
          <p:nvPr>
            <p:ph type="title"/>
          </p:nvPr>
        </p:nvSpPr>
        <p:spPr/>
        <p:txBody>
          <a:bodyPr>
            <a:normAutofit/>
          </a:bodyPr>
          <a:lstStyle/>
          <a:p>
            <a:r>
              <a:rPr lang="en-IN" sz="3200" b="1" dirty="0">
                <a:latin typeface="+mn-lt"/>
              </a:rPr>
              <a:t>Trends Over Time</a:t>
            </a:r>
          </a:p>
        </p:txBody>
      </p:sp>
      <p:pic>
        <p:nvPicPr>
          <p:cNvPr id="9218" name="Picture 2">
            <a:extLst>
              <a:ext uri="{FF2B5EF4-FFF2-40B4-BE49-F238E27FC236}">
                <a16:creationId xmlns:a16="http://schemas.microsoft.com/office/drawing/2014/main" id="{C6D85BA9-9B5D-C31A-9031-ABE8455549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5221" y="1825625"/>
            <a:ext cx="836155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317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F969-8866-9CF7-C7E2-272B6DE241CA}"/>
              </a:ext>
            </a:extLst>
          </p:cNvPr>
          <p:cNvSpPr>
            <a:spLocks noGrp="1"/>
          </p:cNvSpPr>
          <p:nvPr>
            <p:ph type="title"/>
          </p:nvPr>
        </p:nvSpPr>
        <p:spPr/>
        <p:txBody>
          <a:bodyPr>
            <a:normAutofit/>
          </a:bodyPr>
          <a:lstStyle/>
          <a:p>
            <a:r>
              <a:rPr lang="en-US" sz="3200" b="1" dirty="0">
                <a:latin typeface="+mn-lt"/>
              </a:rPr>
              <a:t>Lollipop Chart of General Index vs Fuel &amp; Light</a:t>
            </a:r>
            <a:endParaRPr lang="en-IN" sz="3200" b="1" dirty="0">
              <a:latin typeface="+mn-lt"/>
            </a:endParaRPr>
          </a:p>
        </p:txBody>
      </p:sp>
      <p:pic>
        <p:nvPicPr>
          <p:cNvPr id="10242" name="Picture 2">
            <a:extLst>
              <a:ext uri="{FF2B5EF4-FFF2-40B4-BE49-F238E27FC236}">
                <a16:creationId xmlns:a16="http://schemas.microsoft.com/office/drawing/2014/main" id="{5F5FD170-2744-7434-C93B-63932B5A7D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792" y="1852449"/>
            <a:ext cx="7772415" cy="429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592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645E7-9DFA-03AA-BF63-24DCD9A1E1F1}"/>
              </a:ext>
            </a:extLst>
          </p:cNvPr>
          <p:cNvSpPr>
            <a:spLocks noGrp="1"/>
          </p:cNvSpPr>
          <p:nvPr>
            <p:ph type="title"/>
          </p:nvPr>
        </p:nvSpPr>
        <p:spPr>
          <a:xfrm>
            <a:off x="749710" y="224759"/>
            <a:ext cx="10515600" cy="1325563"/>
          </a:xfrm>
        </p:spPr>
        <p:txBody>
          <a:bodyPr>
            <a:noAutofit/>
          </a:bodyPr>
          <a:lstStyle/>
          <a:p>
            <a:br>
              <a:rPr lang="en-US" sz="3200" b="1" i="0" dirty="0">
                <a:effectLst/>
                <a:latin typeface="+mn-lt"/>
              </a:rPr>
            </a:br>
            <a:r>
              <a:rPr lang="en-US" sz="3200" b="1" i="0" dirty="0">
                <a:effectLst/>
                <a:latin typeface="+mn-lt"/>
              </a:rPr>
              <a:t>Conclusion on the Analysis of the Government Dataset (Consumer Price Index - CPI)</a:t>
            </a:r>
            <a:br>
              <a:rPr lang="en-US" sz="3200" b="1" i="0" dirty="0">
                <a:effectLst/>
                <a:latin typeface="+mn-lt"/>
              </a:rPr>
            </a:br>
            <a:endParaRPr lang="en-IN" sz="3200" dirty="0">
              <a:latin typeface="+mn-lt"/>
            </a:endParaRPr>
          </a:p>
        </p:txBody>
      </p:sp>
      <p:sp>
        <p:nvSpPr>
          <p:cNvPr id="3" name="Content Placeholder 2">
            <a:extLst>
              <a:ext uri="{FF2B5EF4-FFF2-40B4-BE49-F238E27FC236}">
                <a16:creationId xmlns:a16="http://schemas.microsoft.com/office/drawing/2014/main" id="{8911F3D2-3FD6-5662-DCED-94AD7D99FD35}"/>
              </a:ext>
            </a:extLst>
          </p:cNvPr>
          <p:cNvSpPr>
            <a:spLocks noGrp="1"/>
          </p:cNvSpPr>
          <p:nvPr>
            <p:ph idx="1"/>
          </p:nvPr>
        </p:nvSpPr>
        <p:spPr>
          <a:xfrm>
            <a:off x="749710" y="1550322"/>
            <a:ext cx="10515600" cy="4351338"/>
          </a:xfrm>
        </p:spPr>
        <p:txBody>
          <a:bodyPr>
            <a:noAutofit/>
          </a:bodyPr>
          <a:lstStyle/>
          <a:p>
            <a:pPr marL="0" indent="0" algn="l">
              <a:buNone/>
            </a:pPr>
            <a:r>
              <a:rPr lang="en-US" sz="1400" dirty="0">
                <a:latin typeface="+mj-lt"/>
              </a:rPr>
              <a:t>1.</a:t>
            </a:r>
            <a:r>
              <a:rPr lang="en-US" sz="1400" b="1" dirty="0">
                <a:latin typeface="+mj-lt"/>
              </a:rPr>
              <a:t>  </a:t>
            </a:r>
            <a:r>
              <a:rPr lang="en-US" sz="1400" b="0" i="0" dirty="0">
                <a:effectLst/>
                <a:latin typeface="+mj-lt"/>
              </a:rPr>
              <a:t>Dataset Overview:</a:t>
            </a:r>
          </a:p>
          <a:p>
            <a:pPr algn="l">
              <a:buFont typeface="Arial" panose="020B0604020202020204" pitchFamily="34" charset="0"/>
              <a:buChar char="•"/>
            </a:pPr>
            <a:r>
              <a:rPr lang="en-US" sz="1400" b="0" i="0" dirty="0">
                <a:effectLst/>
                <a:latin typeface="+mj-lt"/>
              </a:rPr>
              <a:t>The dataset consists of 222 rows and 30 columns.</a:t>
            </a:r>
          </a:p>
          <a:p>
            <a:pPr algn="l">
              <a:buFont typeface="Arial" panose="020B0604020202020204" pitchFamily="34" charset="0"/>
              <a:buChar char="•"/>
            </a:pPr>
            <a:r>
              <a:rPr lang="en-US" sz="1400" b="0" i="0" dirty="0">
                <a:effectLst/>
                <a:latin typeface="+mj-lt"/>
              </a:rPr>
              <a:t>It represents Consumer Price Index (CPI) data for various sectors: Rural, Urban, and Combined (</a:t>
            </a:r>
            <a:r>
              <a:rPr lang="en-US" sz="1400" b="0" i="0" dirty="0" err="1">
                <a:effectLst/>
                <a:latin typeface="+mj-lt"/>
              </a:rPr>
              <a:t>Rural+Urban</a:t>
            </a:r>
            <a:r>
              <a:rPr lang="en-US" sz="1400" b="0" i="0" dirty="0">
                <a:effectLst/>
                <a:latin typeface="+mj-lt"/>
              </a:rPr>
              <a:t>).</a:t>
            </a:r>
          </a:p>
          <a:p>
            <a:pPr algn="l">
              <a:buFont typeface="Arial" panose="020B0604020202020204" pitchFamily="34" charset="0"/>
              <a:buChar char="•"/>
            </a:pPr>
            <a:r>
              <a:rPr lang="en-US" sz="1400" b="0" i="0" dirty="0">
                <a:effectLst/>
                <a:latin typeface="+mj-lt"/>
              </a:rPr>
              <a:t>Covers multiple consumer expenditure categories, including food, non-food items, and a general price index.</a:t>
            </a:r>
          </a:p>
          <a:p>
            <a:pPr algn="l">
              <a:buFont typeface="+mj-lt"/>
              <a:buAutoNum type="arabicPeriod" startAt="2"/>
            </a:pPr>
            <a:r>
              <a:rPr lang="en-US" sz="1400" b="0" i="0" dirty="0">
                <a:effectLst/>
                <a:latin typeface="+mj-lt"/>
              </a:rPr>
              <a:t>Key Categories:</a:t>
            </a:r>
          </a:p>
          <a:p>
            <a:pPr algn="l">
              <a:buFont typeface="Arial" panose="020B0604020202020204" pitchFamily="34" charset="0"/>
              <a:buChar char="•"/>
            </a:pPr>
            <a:r>
              <a:rPr lang="en-US" sz="1400" b="0" i="0" dirty="0">
                <a:effectLst/>
                <a:latin typeface="+mj-lt"/>
              </a:rPr>
              <a:t>Covers a broad range of consumer price indices for food, clothing, fuel, housing, health, transport, and other miscellaneous goods/services. The General index column likely represents an overall index.</a:t>
            </a:r>
          </a:p>
          <a:p>
            <a:pPr algn="l">
              <a:buFont typeface="+mj-lt"/>
              <a:buAutoNum type="arabicPeriod" startAt="3"/>
            </a:pPr>
            <a:r>
              <a:rPr lang="en-US" sz="1400" b="0" i="0" dirty="0">
                <a:effectLst/>
                <a:latin typeface="+mj-lt"/>
              </a:rPr>
              <a:t>Data Cleaning &amp; Processing:</a:t>
            </a:r>
          </a:p>
          <a:p>
            <a:pPr algn="l">
              <a:buFont typeface="Arial" panose="020B0604020202020204" pitchFamily="34" charset="0"/>
              <a:buChar char="•"/>
            </a:pPr>
            <a:r>
              <a:rPr lang="en-US" sz="1400" b="0" i="0" dirty="0">
                <a:effectLst/>
                <a:latin typeface="+mj-lt"/>
              </a:rPr>
              <a:t>Handling Missing Values: The Housing column had 74 missing values, which were replaced with the median value for consistency.</a:t>
            </a:r>
          </a:p>
          <a:p>
            <a:pPr algn="l">
              <a:buFont typeface="Arial" panose="020B0604020202020204" pitchFamily="34" charset="0"/>
              <a:buChar char="•"/>
            </a:pPr>
            <a:r>
              <a:rPr lang="en-US" sz="1400" b="0" i="0" dirty="0">
                <a:effectLst/>
                <a:latin typeface="+mj-lt"/>
              </a:rPr>
              <a:t>Date Standardization: Combined Year and Month into a single Date column for better time-series analysis.</a:t>
            </a:r>
          </a:p>
          <a:p>
            <a:pPr algn="l">
              <a:buFont typeface="Arial" panose="020B0604020202020204" pitchFamily="34" charset="0"/>
              <a:buChar char="•"/>
            </a:pPr>
            <a:r>
              <a:rPr lang="en-US" sz="1400" b="0" i="0" dirty="0">
                <a:effectLst/>
                <a:latin typeface="+mj-lt"/>
              </a:rPr>
              <a:t>Duplicate Removal: Ensured data integrity by eliminating duplicate rows.</a:t>
            </a:r>
          </a:p>
          <a:p>
            <a:pPr marL="0" indent="0">
              <a:buNone/>
            </a:pPr>
            <a:r>
              <a:rPr lang="en-IN" sz="1400" dirty="0">
                <a:latin typeface="+mj-lt"/>
              </a:rPr>
              <a:t>4.</a:t>
            </a:r>
            <a:r>
              <a:rPr lang="en-US" sz="1400" b="0" i="0" dirty="0">
                <a:effectLst/>
                <a:latin typeface="+mj-lt"/>
              </a:rPr>
              <a:t>   Sector-Wise Breakdown: </a:t>
            </a:r>
          </a:p>
          <a:p>
            <a:r>
              <a:rPr lang="en-US" sz="1400" b="0" i="0" dirty="0">
                <a:effectLst/>
                <a:latin typeface="+mj-lt"/>
              </a:rPr>
              <a:t>Data is categorized into Rural, Urban, and </a:t>
            </a:r>
            <a:r>
              <a:rPr lang="en-US" sz="1400" b="0" i="0" dirty="0" err="1">
                <a:effectLst/>
                <a:latin typeface="+mj-lt"/>
              </a:rPr>
              <a:t>Rural+Urban</a:t>
            </a:r>
            <a:r>
              <a:rPr lang="en-US" sz="1400" b="0" i="0" dirty="0">
                <a:effectLst/>
                <a:latin typeface="+mj-lt"/>
              </a:rPr>
              <a:t>, enabling comparative analysis between different population segments.</a:t>
            </a:r>
          </a:p>
          <a:p>
            <a:pPr marL="0" indent="0" algn="l">
              <a:buNone/>
            </a:pPr>
            <a:r>
              <a:rPr lang="en-US" sz="1400" b="0" i="0" dirty="0">
                <a:effectLst/>
                <a:latin typeface="+mj-lt"/>
              </a:rPr>
              <a:t>5.    Final Observations:</a:t>
            </a:r>
          </a:p>
          <a:p>
            <a:pPr algn="l">
              <a:buFont typeface="Arial" panose="020B0604020202020204" pitchFamily="34" charset="0"/>
              <a:buChar char="•"/>
            </a:pPr>
            <a:r>
              <a:rPr lang="en-US" sz="1400" b="0" i="0" dirty="0">
                <a:effectLst/>
                <a:latin typeface="+mj-lt"/>
              </a:rPr>
              <a:t>The cleaned dataset is structured, consistent, and ready for further statistical modeling and visualization.</a:t>
            </a:r>
          </a:p>
          <a:p>
            <a:pPr algn="l">
              <a:buFont typeface="Arial" panose="020B0604020202020204" pitchFamily="34" charset="0"/>
              <a:buChar char="•"/>
            </a:pPr>
            <a:r>
              <a:rPr lang="en-US" sz="1400" b="0" i="0" dirty="0">
                <a:effectLst/>
                <a:latin typeface="+mj-lt"/>
              </a:rPr>
              <a:t>This analysis can help in inflation tracking, economic policy-making, and understanding price trends across different consumer categories.</a:t>
            </a:r>
          </a:p>
          <a:p>
            <a:pPr marL="0" indent="0">
              <a:buNone/>
            </a:pPr>
            <a:endParaRPr lang="en-IN" sz="1400" dirty="0">
              <a:latin typeface="+mj-lt"/>
            </a:endParaRPr>
          </a:p>
        </p:txBody>
      </p:sp>
    </p:spTree>
    <p:extLst>
      <p:ext uri="{BB962C8B-B14F-4D97-AF65-F5344CB8AC3E}">
        <p14:creationId xmlns:p14="http://schemas.microsoft.com/office/powerpoint/2010/main" val="1213839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98DA33-7F67-ACD8-1D2F-9FF7626A3E0C}"/>
              </a:ext>
            </a:extLst>
          </p:cNvPr>
          <p:cNvSpPr txBox="1"/>
          <p:nvPr/>
        </p:nvSpPr>
        <p:spPr>
          <a:xfrm>
            <a:off x="2989005" y="2659559"/>
            <a:ext cx="5958349" cy="769441"/>
          </a:xfrm>
          <a:prstGeom prst="rect">
            <a:avLst/>
          </a:prstGeom>
          <a:noFill/>
        </p:spPr>
        <p:txBody>
          <a:bodyPr wrap="square" rtlCol="0">
            <a:spAutoFit/>
          </a:bodyPr>
          <a:lstStyle/>
          <a:p>
            <a:pPr algn="ctr"/>
            <a:r>
              <a:rPr lang="en-IN" sz="4400" b="1" dirty="0"/>
              <a:t>THANK YOU</a:t>
            </a:r>
          </a:p>
        </p:txBody>
      </p:sp>
    </p:spTree>
    <p:extLst>
      <p:ext uri="{BB962C8B-B14F-4D97-AF65-F5344CB8AC3E}">
        <p14:creationId xmlns:p14="http://schemas.microsoft.com/office/powerpoint/2010/main" val="2966573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5931E-84A7-EEBD-8B69-199813327F5D}"/>
              </a:ext>
            </a:extLst>
          </p:cNvPr>
          <p:cNvSpPr>
            <a:spLocks noGrp="1"/>
          </p:cNvSpPr>
          <p:nvPr>
            <p:ph type="title"/>
          </p:nvPr>
        </p:nvSpPr>
        <p:spPr/>
        <p:txBody>
          <a:bodyPr/>
          <a:lstStyle/>
          <a:p>
            <a:pPr algn="ctr"/>
            <a:r>
              <a:rPr lang="en-IN" b="1" dirty="0">
                <a:latin typeface="+mn-lt"/>
              </a:rPr>
              <a:t>INTRODUCTION</a:t>
            </a:r>
          </a:p>
        </p:txBody>
      </p:sp>
      <p:sp>
        <p:nvSpPr>
          <p:cNvPr id="3" name="Content Placeholder 2">
            <a:extLst>
              <a:ext uri="{FF2B5EF4-FFF2-40B4-BE49-F238E27FC236}">
                <a16:creationId xmlns:a16="http://schemas.microsoft.com/office/drawing/2014/main" id="{57C6C07F-6992-4AD7-0ED7-F1F3673364A8}"/>
              </a:ext>
            </a:extLst>
          </p:cNvPr>
          <p:cNvSpPr>
            <a:spLocks noGrp="1"/>
          </p:cNvSpPr>
          <p:nvPr>
            <p:ph idx="1"/>
          </p:nvPr>
        </p:nvSpPr>
        <p:spPr>
          <a:xfrm>
            <a:off x="838200" y="1690688"/>
            <a:ext cx="10515600" cy="4351338"/>
          </a:xfrm>
        </p:spPr>
        <p:txBody>
          <a:bodyPr/>
          <a:lstStyle/>
          <a:p>
            <a:pPr marL="0" indent="0">
              <a:buNone/>
            </a:pPr>
            <a:r>
              <a:rPr lang="en-US" sz="3200" b="0" i="0" dirty="0">
                <a:effectLst/>
              </a:rPr>
              <a:t>This dataset contains the All India Consumer Price Index (CPI) data as of February 2019. It provides monthly price index values for various categories of goods and services across different sectors (Rural, Urban, and Combined).</a:t>
            </a:r>
            <a:endParaRPr lang="en-US" sz="3200" dirty="0"/>
          </a:p>
          <a:p>
            <a:pPr marL="0" indent="0">
              <a:buNone/>
            </a:pPr>
            <a:r>
              <a:rPr lang="en-US" sz="3200" dirty="0"/>
              <a:t>This presentation provides an analysis of the Consumer Price Index (CPI) dataset, which includes data on food, housing, clothing, transport, health, and general inflation across different sectors (Rural, Urban, and Combined).</a:t>
            </a:r>
          </a:p>
          <a:p>
            <a:pPr marL="0" indent="0">
              <a:buNone/>
            </a:pPr>
            <a:endParaRPr lang="en-IN" dirty="0"/>
          </a:p>
        </p:txBody>
      </p:sp>
    </p:spTree>
    <p:extLst>
      <p:ext uri="{BB962C8B-B14F-4D97-AF65-F5344CB8AC3E}">
        <p14:creationId xmlns:p14="http://schemas.microsoft.com/office/powerpoint/2010/main" val="236313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5762-9891-27A5-DCAE-27151FDE48D5}"/>
              </a:ext>
            </a:extLst>
          </p:cNvPr>
          <p:cNvSpPr>
            <a:spLocks noGrp="1"/>
          </p:cNvSpPr>
          <p:nvPr>
            <p:ph type="title"/>
          </p:nvPr>
        </p:nvSpPr>
        <p:spPr/>
        <p:txBody>
          <a:bodyPr/>
          <a:lstStyle/>
          <a:p>
            <a:pPr algn="ctr"/>
            <a:r>
              <a:rPr lang="en-IN" b="1" dirty="0">
                <a:latin typeface="+mn-lt"/>
              </a:rPr>
              <a:t>Dataset Overview</a:t>
            </a:r>
          </a:p>
        </p:txBody>
      </p:sp>
      <p:sp>
        <p:nvSpPr>
          <p:cNvPr id="3" name="Content Placeholder 2">
            <a:extLst>
              <a:ext uri="{FF2B5EF4-FFF2-40B4-BE49-F238E27FC236}">
                <a16:creationId xmlns:a16="http://schemas.microsoft.com/office/drawing/2014/main" id="{2370B774-09F5-BA1C-4182-31509BDD4DE8}"/>
              </a:ext>
            </a:extLst>
          </p:cNvPr>
          <p:cNvSpPr>
            <a:spLocks noGrp="1"/>
          </p:cNvSpPr>
          <p:nvPr>
            <p:ph idx="1"/>
          </p:nvPr>
        </p:nvSpPr>
        <p:spPr/>
        <p:txBody>
          <a:bodyPr/>
          <a:lstStyle/>
          <a:p>
            <a:r>
              <a:rPr lang="en-US" sz="3200" dirty="0"/>
              <a:t>This dataset has 222 rows and 30 columns</a:t>
            </a:r>
          </a:p>
          <a:p>
            <a:r>
              <a:rPr lang="en-US" sz="3200" dirty="0"/>
              <a:t>The dataset contains Consumer Price Index (CPI) values from various years and months.</a:t>
            </a:r>
          </a:p>
          <a:p>
            <a:r>
              <a:rPr lang="en-US" sz="3200" dirty="0"/>
              <a:t>It includes different sectors: Rural, Urban, and Combined.</a:t>
            </a:r>
          </a:p>
          <a:p>
            <a:r>
              <a:rPr lang="en-US" sz="3200" dirty="0"/>
              <a:t>Categories include Food, Housing, Clothing, Transport, Health, and more.</a:t>
            </a:r>
          </a:p>
          <a:p>
            <a:endParaRPr lang="en-US" sz="3200" dirty="0"/>
          </a:p>
          <a:p>
            <a:pPr marL="0" indent="0">
              <a:buNone/>
            </a:pPr>
            <a:endParaRPr lang="en-IN" dirty="0"/>
          </a:p>
        </p:txBody>
      </p:sp>
    </p:spTree>
    <p:extLst>
      <p:ext uri="{BB962C8B-B14F-4D97-AF65-F5344CB8AC3E}">
        <p14:creationId xmlns:p14="http://schemas.microsoft.com/office/powerpoint/2010/main" val="167864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A42E6-CDE7-51DB-5AB4-F35F7C700F4B}"/>
              </a:ext>
            </a:extLst>
          </p:cNvPr>
          <p:cNvSpPr>
            <a:spLocks noGrp="1"/>
          </p:cNvSpPr>
          <p:nvPr>
            <p:ph type="title"/>
          </p:nvPr>
        </p:nvSpPr>
        <p:spPr/>
        <p:txBody>
          <a:bodyPr/>
          <a:lstStyle/>
          <a:p>
            <a:pPr algn="ctr"/>
            <a:r>
              <a:rPr lang="en-US" b="1" dirty="0">
                <a:latin typeface="+mn-lt"/>
              </a:rPr>
              <a:t>Data Cleaning: Handling Missing Values</a:t>
            </a:r>
            <a:endParaRPr lang="en-IN" b="1" dirty="0">
              <a:latin typeface="+mn-lt"/>
            </a:endParaRPr>
          </a:p>
        </p:txBody>
      </p:sp>
      <p:sp>
        <p:nvSpPr>
          <p:cNvPr id="3" name="Content Placeholder 2">
            <a:extLst>
              <a:ext uri="{FF2B5EF4-FFF2-40B4-BE49-F238E27FC236}">
                <a16:creationId xmlns:a16="http://schemas.microsoft.com/office/drawing/2014/main" id="{4041EF97-BDF5-12F4-8A0C-739743D8AD8A}"/>
              </a:ext>
            </a:extLst>
          </p:cNvPr>
          <p:cNvSpPr>
            <a:spLocks noGrp="1"/>
          </p:cNvSpPr>
          <p:nvPr>
            <p:ph idx="1"/>
          </p:nvPr>
        </p:nvSpPr>
        <p:spPr/>
        <p:txBody>
          <a:bodyPr/>
          <a:lstStyle/>
          <a:p>
            <a:r>
              <a:rPr lang="en-US" dirty="0"/>
              <a:t>Some columns have missing values, especially 'Housing'.</a:t>
            </a:r>
          </a:p>
          <a:p>
            <a:r>
              <a:rPr lang="en-US" dirty="0"/>
              <a:t>Strategies to handle missing data:</a:t>
            </a:r>
          </a:p>
          <a:p>
            <a:r>
              <a:rPr lang="en-US" dirty="0"/>
              <a:t>Remove rows with missing values (if minimal impact).</a:t>
            </a:r>
          </a:p>
          <a:p>
            <a:r>
              <a:rPr lang="en-US" dirty="0"/>
              <a:t>Fill missing values with the mean, median, or mode.</a:t>
            </a:r>
          </a:p>
          <a:p>
            <a:r>
              <a:rPr lang="en-US" dirty="0"/>
              <a:t>Missing Values Summary:</a:t>
            </a:r>
          </a:p>
          <a:p>
            <a:r>
              <a:rPr lang="en-US" dirty="0"/>
              <a:t>Housing has 74 missing values.</a:t>
            </a:r>
          </a:p>
          <a:p>
            <a:endParaRPr lang="en-IN" dirty="0"/>
          </a:p>
        </p:txBody>
      </p:sp>
    </p:spTree>
    <p:extLst>
      <p:ext uri="{BB962C8B-B14F-4D97-AF65-F5344CB8AC3E}">
        <p14:creationId xmlns:p14="http://schemas.microsoft.com/office/powerpoint/2010/main" val="1409000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01506-8D43-DA3E-6B33-ED8B3A38554C}"/>
              </a:ext>
            </a:extLst>
          </p:cNvPr>
          <p:cNvSpPr>
            <a:spLocks noGrp="1"/>
          </p:cNvSpPr>
          <p:nvPr>
            <p:ph type="title"/>
          </p:nvPr>
        </p:nvSpPr>
        <p:spPr>
          <a:xfrm>
            <a:off x="838200" y="227473"/>
            <a:ext cx="10515600" cy="1325563"/>
          </a:xfrm>
        </p:spPr>
        <p:txBody>
          <a:bodyPr/>
          <a:lstStyle/>
          <a:p>
            <a:pPr algn="ctr"/>
            <a:r>
              <a:rPr lang="en-IN" sz="4000" b="1" dirty="0">
                <a:latin typeface="+mn-lt"/>
              </a:rPr>
              <a:t>Column Descriptions</a:t>
            </a:r>
            <a:r>
              <a:rPr lang="en-IN" dirty="0"/>
              <a:t>:</a:t>
            </a:r>
          </a:p>
        </p:txBody>
      </p:sp>
      <p:sp>
        <p:nvSpPr>
          <p:cNvPr id="3" name="Content Placeholder 2">
            <a:extLst>
              <a:ext uri="{FF2B5EF4-FFF2-40B4-BE49-F238E27FC236}">
                <a16:creationId xmlns:a16="http://schemas.microsoft.com/office/drawing/2014/main" id="{E92DF966-7DDC-231D-6613-3966AC882C01}"/>
              </a:ext>
            </a:extLst>
          </p:cNvPr>
          <p:cNvSpPr>
            <a:spLocks noGrp="1"/>
          </p:cNvSpPr>
          <p:nvPr>
            <p:ph idx="1"/>
          </p:nvPr>
        </p:nvSpPr>
        <p:spPr>
          <a:xfrm>
            <a:off x="838200" y="1442166"/>
            <a:ext cx="10515600" cy="4351338"/>
          </a:xfrm>
        </p:spPr>
        <p:txBody>
          <a:bodyPr>
            <a:noAutofit/>
          </a:bodyPr>
          <a:lstStyle/>
          <a:p>
            <a:pPr marL="0" indent="0">
              <a:lnSpc>
                <a:spcPct val="100000"/>
              </a:lnSpc>
              <a:buNone/>
            </a:pPr>
            <a:r>
              <a:rPr lang="en-US" sz="1400" dirty="0"/>
              <a:t>1. Sector: Type of region (Rural, Urban, or </a:t>
            </a:r>
            <a:r>
              <a:rPr lang="en-US" sz="1400" dirty="0" err="1"/>
              <a:t>Rural+Urban</a:t>
            </a:r>
            <a:r>
              <a:rPr lang="en-US" sz="1400" dirty="0"/>
              <a:t>).</a:t>
            </a:r>
          </a:p>
          <a:p>
            <a:pPr marL="0" indent="0">
              <a:lnSpc>
                <a:spcPct val="100000"/>
              </a:lnSpc>
              <a:buNone/>
            </a:pPr>
            <a:r>
              <a:rPr lang="en-US" sz="1400" dirty="0"/>
              <a:t>2. Year: The year of data recording.</a:t>
            </a:r>
          </a:p>
          <a:p>
            <a:pPr marL="0" indent="0">
              <a:lnSpc>
                <a:spcPct val="100000"/>
              </a:lnSpc>
              <a:buNone/>
            </a:pPr>
            <a:r>
              <a:rPr lang="en-US" sz="1400" dirty="0"/>
              <a:t>3. Month: The month of data recording.</a:t>
            </a:r>
          </a:p>
          <a:p>
            <a:pPr marL="0" indent="0">
              <a:lnSpc>
                <a:spcPct val="100000"/>
              </a:lnSpc>
              <a:buNone/>
            </a:pPr>
            <a:r>
              <a:rPr lang="en-US" sz="1400" dirty="0"/>
              <a:t>4. Cereals and products: Index for cereal-based food items.</a:t>
            </a:r>
          </a:p>
          <a:p>
            <a:pPr marL="0" indent="0">
              <a:lnSpc>
                <a:spcPct val="100000"/>
              </a:lnSpc>
              <a:buNone/>
            </a:pPr>
            <a:r>
              <a:rPr lang="en-US" sz="1400" dirty="0"/>
              <a:t>5. Meat and fish: Index for meat and fish products.</a:t>
            </a:r>
          </a:p>
          <a:p>
            <a:pPr marL="0" indent="0">
              <a:lnSpc>
                <a:spcPct val="100000"/>
              </a:lnSpc>
              <a:buNone/>
            </a:pPr>
            <a:r>
              <a:rPr lang="en-US" sz="1400" dirty="0"/>
              <a:t>6. Egg: Index for eggs.</a:t>
            </a:r>
          </a:p>
          <a:p>
            <a:pPr marL="0" indent="0">
              <a:lnSpc>
                <a:spcPct val="100000"/>
              </a:lnSpc>
              <a:buNone/>
            </a:pPr>
            <a:r>
              <a:rPr lang="en-US" sz="1400" dirty="0"/>
              <a:t>7. Milk and products: Index for milk and dairy products.</a:t>
            </a:r>
          </a:p>
          <a:p>
            <a:pPr marL="0" indent="0">
              <a:lnSpc>
                <a:spcPct val="100000"/>
              </a:lnSpc>
              <a:buNone/>
            </a:pPr>
            <a:r>
              <a:rPr lang="en-US" sz="1400" dirty="0"/>
              <a:t>8. Oils and fats: Index for edible oils and fats.</a:t>
            </a:r>
          </a:p>
          <a:p>
            <a:pPr marL="0" indent="0">
              <a:lnSpc>
                <a:spcPct val="100000"/>
              </a:lnSpc>
              <a:buNone/>
            </a:pPr>
            <a:r>
              <a:rPr lang="en-US" sz="1400" dirty="0"/>
              <a:t>9. Fruits: Index for various fruits.</a:t>
            </a:r>
          </a:p>
          <a:p>
            <a:pPr marL="0" indent="0">
              <a:lnSpc>
                <a:spcPct val="100000"/>
              </a:lnSpc>
              <a:buNone/>
            </a:pPr>
            <a:r>
              <a:rPr lang="en-US" sz="1400" dirty="0"/>
              <a:t>10. Vegetables: Index for various vegetables.</a:t>
            </a:r>
          </a:p>
          <a:p>
            <a:pPr marL="0" indent="0">
              <a:lnSpc>
                <a:spcPct val="100000"/>
              </a:lnSpc>
              <a:buNone/>
            </a:pPr>
            <a:r>
              <a:rPr lang="en-US" sz="1400" dirty="0"/>
              <a:t>11. Pulses and products: Index for pulses (lentils, beans, etc.).</a:t>
            </a:r>
          </a:p>
          <a:p>
            <a:pPr marL="0" indent="0">
              <a:lnSpc>
                <a:spcPct val="100000"/>
              </a:lnSpc>
              <a:buNone/>
            </a:pPr>
            <a:r>
              <a:rPr lang="en-US" sz="1400" dirty="0"/>
              <a:t>12. Sugar and Confectionery: Index for sugar and related products.</a:t>
            </a:r>
          </a:p>
          <a:p>
            <a:pPr marL="0" indent="0">
              <a:lnSpc>
                <a:spcPct val="100000"/>
              </a:lnSpc>
              <a:buNone/>
            </a:pPr>
            <a:r>
              <a:rPr lang="en-US" sz="1400" dirty="0"/>
              <a:t>13. Spices: Index for commonly used spices.</a:t>
            </a:r>
          </a:p>
          <a:p>
            <a:pPr marL="0" indent="0">
              <a:lnSpc>
                <a:spcPct val="100000"/>
              </a:lnSpc>
              <a:buNone/>
            </a:pPr>
            <a:r>
              <a:rPr lang="en-US" sz="1400" dirty="0"/>
              <a:t>14. Non-alcoholic beverages: Index for soft drinks, tea, coffee, etc.</a:t>
            </a:r>
          </a:p>
          <a:p>
            <a:pPr marL="0" indent="0">
              <a:lnSpc>
                <a:spcPct val="100000"/>
              </a:lnSpc>
              <a:buNone/>
            </a:pPr>
            <a:r>
              <a:rPr lang="en-US" sz="1400" dirty="0"/>
              <a:t>15. Prepared meals, snacks, sweets etc.: Index for packaged and prepared food items.</a:t>
            </a:r>
            <a:endParaRPr lang="en-IN" sz="1400" dirty="0"/>
          </a:p>
        </p:txBody>
      </p:sp>
    </p:spTree>
    <p:extLst>
      <p:ext uri="{BB962C8B-B14F-4D97-AF65-F5344CB8AC3E}">
        <p14:creationId xmlns:p14="http://schemas.microsoft.com/office/powerpoint/2010/main" val="89835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E546-32C7-6DBE-E746-D166081C29B1}"/>
              </a:ext>
            </a:extLst>
          </p:cNvPr>
          <p:cNvSpPr>
            <a:spLocks noGrp="1"/>
          </p:cNvSpPr>
          <p:nvPr>
            <p:ph type="title"/>
          </p:nvPr>
        </p:nvSpPr>
        <p:spPr/>
        <p:txBody>
          <a:bodyPr/>
          <a:lstStyle/>
          <a:p>
            <a:pPr algn="ctr"/>
            <a:r>
              <a:rPr lang="en-IN" b="1" dirty="0">
                <a:latin typeface="+mn-lt"/>
              </a:rPr>
              <a:t>Column Descriptions:</a:t>
            </a:r>
          </a:p>
        </p:txBody>
      </p:sp>
      <p:sp>
        <p:nvSpPr>
          <p:cNvPr id="3" name="Content Placeholder 2">
            <a:extLst>
              <a:ext uri="{FF2B5EF4-FFF2-40B4-BE49-F238E27FC236}">
                <a16:creationId xmlns:a16="http://schemas.microsoft.com/office/drawing/2014/main" id="{7CB87E40-BD3D-B966-DED2-2F46AECE429F}"/>
              </a:ext>
            </a:extLst>
          </p:cNvPr>
          <p:cNvSpPr>
            <a:spLocks noGrp="1"/>
          </p:cNvSpPr>
          <p:nvPr>
            <p:ph idx="1"/>
          </p:nvPr>
        </p:nvSpPr>
        <p:spPr/>
        <p:txBody>
          <a:bodyPr>
            <a:normAutofit fontScale="55000" lnSpcReduction="20000"/>
          </a:bodyPr>
          <a:lstStyle/>
          <a:p>
            <a:pPr marL="0" indent="0">
              <a:buNone/>
            </a:pPr>
            <a:r>
              <a:rPr lang="en-US" dirty="0"/>
              <a:t>16. Food and beverages: Combined index for all food and beverage categories.</a:t>
            </a:r>
          </a:p>
          <a:p>
            <a:pPr marL="0" indent="0">
              <a:buNone/>
            </a:pPr>
            <a:r>
              <a:rPr lang="en-US" dirty="0"/>
              <a:t>17. Pan, tobacco and intoxicants: Index for tobacco, betel leaves, and similar products.</a:t>
            </a:r>
          </a:p>
          <a:p>
            <a:pPr marL="0" indent="0">
              <a:buNone/>
            </a:pPr>
            <a:r>
              <a:rPr lang="en-US" dirty="0"/>
              <a:t>18. Clothing: Index for clothing items.</a:t>
            </a:r>
          </a:p>
          <a:p>
            <a:pPr marL="0" indent="0">
              <a:buNone/>
            </a:pPr>
            <a:r>
              <a:rPr lang="en-US" dirty="0"/>
              <a:t>19. Footwear: Index for footwear.</a:t>
            </a:r>
          </a:p>
          <a:p>
            <a:pPr marL="0" indent="0">
              <a:buNone/>
            </a:pPr>
            <a:r>
              <a:rPr lang="en-US" dirty="0"/>
              <a:t>20. Clothing and footwear: Combined index for clothing and footwear.</a:t>
            </a:r>
          </a:p>
          <a:p>
            <a:pPr marL="0" indent="0">
              <a:buNone/>
            </a:pPr>
            <a:r>
              <a:rPr lang="en-US" dirty="0"/>
              <a:t>21. Housing: Index for housing-related expenses (only available for Urban &amp; </a:t>
            </a:r>
            <a:r>
              <a:rPr lang="en-US" dirty="0" err="1"/>
              <a:t>Rural+Urban</a:t>
            </a:r>
            <a:r>
              <a:rPr lang="en-US" dirty="0"/>
              <a:t> sectors).</a:t>
            </a:r>
          </a:p>
          <a:p>
            <a:pPr marL="0" indent="0">
              <a:buNone/>
            </a:pPr>
            <a:r>
              <a:rPr lang="en-US" dirty="0"/>
              <a:t>22. Fuel and light: Index for fuel (LPG, electricity, kerosene, etc.).</a:t>
            </a:r>
          </a:p>
          <a:p>
            <a:pPr marL="0" indent="0">
              <a:buNone/>
            </a:pPr>
            <a:r>
              <a:rPr lang="en-US" dirty="0"/>
              <a:t>23. Household goods and services: Index for furniture, appliances, and home services.</a:t>
            </a:r>
          </a:p>
          <a:p>
            <a:pPr marL="0" indent="0">
              <a:buNone/>
            </a:pPr>
            <a:r>
              <a:rPr lang="en-US" dirty="0"/>
              <a:t>24. Health: Index for medical expenses.</a:t>
            </a:r>
          </a:p>
          <a:p>
            <a:pPr marL="0" indent="0">
              <a:buNone/>
            </a:pPr>
            <a:r>
              <a:rPr lang="en-US" dirty="0"/>
              <a:t>25. Transport and communication: Index for public and private transportation, and communication services.</a:t>
            </a:r>
          </a:p>
          <a:p>
            <a:pPr marL="0" indent="0">
              <a:buNone/>
            </a:pPr>
            <a:r>
              <a:rPr lang="en-US" dirty="0"/>
              <a:t>26. Recreation and amusement: Index for entertainment expenses.</a:t>
            </a:r>
          </a:p>
          <a:p>
            <a:pPr marL="0" indent="0">
              <a:buNone/>
            </a:pPr>
            <a:r>
              <a:rPr lang="en-US" dirty="0"/>
              <a:t>27. Education: Index for education-related expenses.</a:t>
            </a:r>
          </a:p>
          <a:p>
            <a:pPr marL="0" indent="0">
              <a:buNone/>
            </a:pPr>
            <a:r>
              <a:rPr lang="en-US" dirty="0"/>
              <a:t>28. Personal care and effects: Index for personal care products (cosmetics, hygiene products, etc.).</a:t>
            </a:r>
          </a:p>
          <a:p>
            <a:pPr marL="0" indent="0">
              <a:buNone/>
            </a:pPr>
            <a:r>
              <a:rPr lang="en-US" dirty="0"/>
              <a:t>29. Miscellaneous: Index for other categories not explicitly mentioned.</a:t>
            </a:r>
          </a:p>
          <a:p>
            <a:pPr marL="0" indent="0">
              <a:buNone/>
            </a:pPr>
            <a:r>
              <a:rPr lang="en-US" dirty="0"/>
              <a:t>30. General index: Overall price index covering all categories.</a:t>
            </a:r>
            <a:endParaRPr lang="en-IN" dirty="0"/>
          </a:p>
        </p:txBody>
      </p:sp>
    </p:spTree>
    <p:extLst>
      <p:ext uri="{BB962C8B-B14F-4D97-AF65-F5344CB8AC3E}">
        <p14:creationId xmlns:p14="http://schemas.microsoft.com/office/powerpoint/2010/main" val="218729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EAEEF-7167-6FB7-4A0C-803F65263E89}"/>
              </a:ext>
            </a:extLst>
          </p:cNvPr>
          <p:cNvSpPr>
            <a:spLocks noGrp="1"/>
          </p:cNvSpPr>
          <p:nvPr>
            <p:ph type="title"/>
          </p:nvPr>
        </p:nvSpPr>
        <p:spPr/>
        <p:txBody>
          <a:bodyPr/>
          <a:lstStyle/>
          <a:p>
            <a:pPr algn="ctr"/>
            <a:r>
              <a:rPr lang="en-IN" b="1" dirty="0">
                <a:latin typeface="+mn-lt"/>
              </a:rPr>
              <a:t>Data Cleaning: Removing Duplicates</a:t>
            </a:r>
          </a:p>
        </p:txBody>
      </p:sp>
      <p:sp>
        <p:nvSpPr>
          <p:cNvPr id="3" name="Content Placeholder 2">
            <a:extLst>
              <a:ext uri="{FF2B5EF4-FFF2-40B4-BE49-F238E27FC236}">
                <a16:creationId xmlns:a16="http://schemas.microsoft.com/office/drawing/2014/main" id="{7EF66246-F3E0-C190-8DC2-5CA439F771D7}"/>
              </a:ext>
            </a:extLst>
          </p:cNvPr>
          <p:cNvSpPr>
            <a:spLocks noGrp="1"/>
          </p:cNvSpPr>
          <p:nvPr>
            <p:ph idx="1"/>
          </p:nvPr>
        </p:nvSpPr>
        <p:spPr/>
        <p:txBody>
          <a:bodyPr/>
          <a:lstStyle/>
          <a:p>
            <a:r>
              <a:rPr lang="en-US" sz="3600" dirty="0"/>
              <a:t>Duplicate records can affect analysis accuracy.</a:t>
            </a:r>
          </a:p>
          <a:p>
            <a:r>
              <a:rPr lang="en-US" sz="3600" dirty="0"/>
              <a:t>Checking for duplicates:  Found 0 duplicate rows.</a:t>
            </a:r>
          </a:p>
          <a:p>
            <a:r>
              <a:rPr lang="en-US" sz="3600" dirty="0"/>
              <a:t> Solution: Remove duplicate entries to ensure unique data points.</a:t>
            </a:r>
          </a:p>
          <a:p>
            <a:endParaRPr lang="en-IN" dirty="0"/>
          </a:p>
        </p:txBody>
      </p:sp>
    </p:spTree>
    <p:extLst>
      <p:ext uri="{BB962C8B-B14F-4D97-AF65-F5344CB8AC3E}">
        <p14:creationId xmlns:p14="http://schemas.microsoft.com/office/powerpoint/2010/main" val="237357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217A-8C21-B784-E1E5-E77AF0C72BDE}"/>
              </a:ext>
            </a:extLst>
          </p:cNvPr>
          <p:cNvSpPr>
            <a:spLocks noGrp="1"/>
          </p:cNvSpPr>
          <p:nvPr>
            <p:ph type="title"/>
          </p:nvPr>
        </p:nvSpPr>
        <p:spPr/>
        <p:txBody>
          <a:bodyPr/>
          <a:lstStyle/>
          <a:p>
            <a:pPr algn="ctr"/>
            <a:r>
              <a:rPr lang="en-IN" b="1" dirty="0">
                <a:latin typeface="+mn-lt"/>
              </a:rPr>
              <a:t>Data Visualizations</a:t>
            </a:r>
          </a:p>
        </p:txBody>
      </p:sp>
      <p:pic>
        <p:nvPicPr>
          <p:cNvPr id="1028" name="Picture 4">
            <a:extLst>
              <a:ext uri="{FF2B5EF4-FFF2-40B4-BE49-F238E27FC236}">
                <a16:creationId xmlns:a16="http://schemas.microsoft.com/office/drawing/2014/main" id="{3FED2CA8-F2D4-1EEA-1AF0-AE2C946752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3307" y="2344062"/>
            <a:ext cx="7818136" cy="42976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24580EC-AAF9-9252-D61A-D9871F59866D}"/>
              </a:ext>
            </a:extLst>
          </p:cNvPr>
          <p:cNvSpPr txBox="1"/>
          <p:nvPr/>
        </p:nvSpPr>
        <p:spPr>
          <a:xfrm>
            <a:off x="1356852" y="1739389"/>
            <a:ext cx="8731045" cy="461665"/>
          </a:xfrm>
          <a:prstGeom prst="rect">
            <a:avLst/>
          </a:prstGeom>
          <a:noFill/>
        </p:spPr>
        <p:txBody>
          <a:bodyPr wrap="square" rtlCol="0">
            <a:spAutoFit/>
          </a:bodyPr>
          <a:lstStyle/>
          <a:p>
            <a:r>
              <a:rPr lang="en-US" sz="2400" b="1" dirty="0"/>
              <a:t>Distribution of General Index Values</a:t>
            </a:r>
            <a:endParaRPr lang="en-IN" sz="2400" b="1" dirty="0"/>
          </a:p>
        </p:txBody>
      </p:sp>
    </p:spTree>
    <p:extLst>
      <p:ext uri="{BB962C8B-B14F-4D97-AF65-F5344CB8AC3E}">
        <p14:creationId xmlns:p14="http://schemas.microsoft.com/office/powerpoint/2010/main" val="2538271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3F36-EF8F-501A-9D76-8C03ACACBBDA}"/>
              </a:ext>
            </a:extLst>
          </p:cNvPr>
          <p:cNvSpPr>
            <a:spLocks noGrp="1"/>
          </p:cNvSpPr>
          <p:nvPr>
            <p:ph type="title"/>
          </p:nvPr>
        </p:nvSpPr>
        <p:spPr/>
        <p:txBody>
          <a:bodyPr>
            <a:normAutofit/>
          </a:bodyPr>
          <a:lstStyle/>
          <a:p>
            <a:r>
              <a:rPr lang="en-US" sz="3200" b="1" dirty="0">
                <a:latin typeface="+mn-lt"/>
              </a:rPr>
              <a:t>Distribution of Data by Sector</a:t>
            </a:r>
            <a:endParaRPr lang="en-IN" sz="3200" b="1" dirty="0">
              <a:latin typeface="+mn-lt"/>
            </a:endParaRPr>
          </a:p>
        </p:txBody>
      </p:sp>
      <p:pic>
        <p:nvPicPr>
          <p:cNvPr id="2050" name="Picture 2">
            <a:extLst>
              <a:ext uri="{FF2B5EF4-FFF2-40B4-BE49-F238E27FC236}">
                <a16:creationId xmlns:a16="http://schemas.microsoft.com/office/drawing/2014/main" id="{A375FCB2-4881-718C-9DF9-4F2074372A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0285" y="1825625"/>
            <a:ext cx="498495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373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941</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Government Dataset Analysis</vt:lpstr>
      <vt:lpstr>INTRODUCTION</vt:lpstr>
      <vt:lpstr>Dataset Overview</vt:lpstr>
      <vt:lpstr>Data Cleaning: Handling Missing Values</vt:lpstr>
      <vt:lpstr>Column Descriptions:</vt:lpstr>
      <vt:lpstr>Column Descriptions:</vt:lpstr>
      <vt:lpstr>Data Cleaning: Removing Duplicates</vt:lpstr>
      <vt:lpstr>Data Visualizations</vt:lpstr>
      <vt:lpstr>Distribution of Data by Sector</vt:lpstr>
      <vt:lpstr>Food &amp; Beverages vs. General Index</vt:lpstr>
      <vt:lpstr>General Index Distribution by Sector</vt:lpstr>
      <vt:lpstr>KDE Plot of Education</vt:lpstr>
      <vt:lpstr>Distribution of Data by Housing</vt:lpstr>
      <vt:lpstr>Pan, tobacco and intoxicants Distribution</vt:lpstr>
      <vt:lpstr>Cereals and products vs. General Index</vt:lpstr>
      <vt:lpstr>Trends Over Time</vt:lpstr>
      <vt:lpstr>Lollipop Chart of General Index vs Fuel &amp; Light</vt:lpstr>
      <vt:lpstr> Conclusion on the Analysis of the Government Dataset (Consumer Price Index - CPI)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Bhavana Yelagandala</dc:creator>
  <cp:lastModifiedBy>Bhavana Yelagandala</cp:lastModifiedBy>
  <cp:revision>2</cp:revision>
  <dcterms:created xsi:type="dcterms:W3CDTF">2025-04-02T04:47:17Z</dcterms:created>
  <dcterms:modified xsi:type="dcterms:W3CDTF">2025-04-02T07:23:03Z</dcterms:modified>
</cp:coreProperties>
</file>