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504" r:id="rId2"/>
    <p:sldId id="1065" r:id="rId3"/>
    <p:sldId id="1066" r:id="rId4"/>
    <p:sldId id="1067" r:id="rId5"/>
    <p:sldId id="1068" r:id="rId6"/>
    <p:sldId id="1069" r:id="rId7"/>
    <p:sldId id="1070" r:id="rId8"/>
    <p:sldId id="1071" r:id="rId9"/>
    <p:sldId id="1072" r:id="rId10"/>
    <p:sldId id="1073" r:id="rId11"/>
    <p:sldId id="1074" r:id="rId12"/>
    <p:sldId id="1075" r:id="rId13"/>
    <p:sldId id="1076" r:id="rId14"/>
    <p:sldId id="1077" r:id="rId15"/>
    <p:sldId id="1078" r:id="rId16"/>
    <p:sldId id="1079" r:id="rId17"/>
    <p:sldId id="1080" r:id="rId18"/>
    <p:sldId id="1081" r:id="rId19"/>
    <p:sldId id="1082" r:id="rId20"/>
    <p:sldId id="1083" r:id="rId21"/>
    <p:sldId id="1084" r:id="rId22"/>
    <p:sldId id="1085" r:id="rId23"/>
    <p:sldId id="1086" r:id="rId24"/>
    <p:sldId id="1087" r:id="rId25"/>
    <p:sldId id="1088" r:id="rId26"/>
    <p:sldId id="1089" r:id="rId27"/>
    <p:sldId id="1090" r:id="rId28"/>
    <p:sldId id="1091" r:id="rId29"/>
    <p:sldId id="1092" r:id="rId30"/>
    <p:sldId id="1093" r:id="rId31"/>
    <p:sldId id="1094" r:id="rId32"/>
    <p:sldId id="1095" r:id="rId33"/>
    <p:sldId id="1096" r:id="rId34"/>
    <p:sldId id="1097" r:id="rId35"/>
    <p:sldId id="1098" r:id="rId36"/>
    <p:sldId id="1099" r:id="rId37"/>
    <p:sldId id="1100" r:id="rId38"/>
    <p:sldId id="1101" r:id="rId39"/>
    <p:sldId id="1102" r:id="rId40"/>
    <p:sldId id="1103" r:id="rId41"/>
    <p:sldId id="1104" r:id="rId42"/>
    <p:sldId id="1105" r:id="rId43"/>
    <p:sldId id="1106" r:id="rId44"/>
    <p:sldId id="1107" r:id="rId45"/>
    <p:sldId id="1108" r:id="rId46"/>
    <p:sldId id="1109" r:id="rId47"/>
    <p:sldId id="1110" r:id="rId48"/>
    <p:sldId id="1111" r:id="rId49"/>
    <p:sldId id="1112" r:id="rId50"/>
    <p:sldId id="1113" r:id="rId51"/>
    <p:sldId id="1114" r:id="rId52"/>
    <p:sldId id="1117" r:id="rId53"/>
    <p:sldId id="1118" r:id="rId54"/>
    <p:sldId id="1119" r:id="rId55"/>
    <p:sldId id="1005" r:id="rId56"/>
    <p:sldId id="976" r:id="rId5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nivasan Subramaniam" initials="SS" lastIdx="2" clrIdx="0">
    <p:extLst>
      <p:ext uri="{19B8F6BF-5375-455C-9EA6-DF929625EA0E}">
        <p15:presenceInfo xmlns:p15="http://schemas.microsoft.com/office/powerpoint/2012/main" userId="S-1-5-21-3962398321-1693580909-2929425835-587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2090" autoAdjust="0"/>
  </p:normalViewPr>
  <p:slideViewPr>
    <p:cSldViewPr snapToGrid="0">
      <p:cViewPr varScale="1">
        <p:scale>
          <a:sx n="69" d="100"/>
          <a:sy n="69" d="100"/>
        </p:scale>
        <p:origin x="532" y="44"/>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9/26/2019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9/26/2019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smtClean="0"/>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7520" y="140511"/>
            <a:ext cx="10972800" cy="54864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597520" y="1208314"/>
            <a:ext cx="5791200" cy="50292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6998320" y="2204357"/>
            <a:ext cx="4572000" cy="306324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extLst>
      <p:ext uri="{BB962C8B-B14F-4D97-AF65-F5344CB8AC3E}">
        <p14:creationId xmlns:p14="http://schemas.microsoft.com/office/powerpoint/2010/main" val="10617616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97520" y="140511"/>
            <a:ext cx="10972800" cy="553998"/>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597520" y="1208314"/>
            <a:ext cx="5791200" cy="50292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6998320" y="1204856"/>
            <a:ext cx="4572000" cy="5217458"/>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extLst>
      <p:ext uri="{BB962C8B-B14F-4D97-AF65-F5344CB8AC3E}">
        <p14:creationId xmlns:p14="http://schemas.microsoft.com/office/powerpoint/2010/main" val="329068912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613835" y="1103313"/>
            <a:ext cx="10972800" cy="32004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597520" y="140511"/>
            <a:ext cx="10972800" cy="54864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616773" y="4754880"/>
            <a:ext cx="10915425" cy="1482634"/>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extLst>
      <p:ext uri="{BB962C8B-B14F-4D97-AF65-F5344CB8AC3E}">
        <p14:creationId xmlns:p14="http://schemas.microsoft.com/office/powerpoint/2010/main" val="41925446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602341" y="1668732"/>
            <a:ext cx="3454400" cy="3873500"/>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5321300" y="1565730"/>
            <a:ext cx="62484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5321299" y="1162957"/>
            <a:ext cx="6231467"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609600" y="140511"/>
            <a:ext cx="109728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5321300" y="3246436"/>
            <a:ext cx="62484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5321299" y="2843663"/>
            <a:ext cx="6231467" cy="261258"/>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5321300" y="4962547"/>
            <a:ext cx="62484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5321299" y="4559774"/>
            <a:ext cx="6231467" cy="261258"/>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4910520" y="1192689"/>
            <a:ext cx="310896" cy="207264"/>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4910520" y="2880741"/>
            <a:ext cx="310896" cy="207264"/>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4910520" y="4598654"/>
            <a:ext cx="310896" cy="207264"/>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extLst>
      <p:ext uri="{BB962C8B-B14F-4D97-AF65-F5344CB8AC3E}">
        <p14:creationId xmlns:p14="http://schemas.microsoft.com/office/powerpoint/2010/main" val="14955788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609600" y="140511"/>
            <a:ext cx="109728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5364480" y="1421306"/>
            <a:ext cx="6167717" cy="4581461"/>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602341" y="1775285"/>
            <a:ext cx="3454400" cy="3873500"/>
          </a:xfrm>
        </p:spPr>
        <p:txBody>
          <a:bodyPr/>
          <a:lstStyle/>
          <a:p>
            <a:r>
              <a:rPr lang="en-US" smtClean="0"/>
              <a:t>Click icon to add picture</a:t>
            </a:r>
            <a:endParaRPr lang="en-IN" dirty="0"/>
          </a:p>
        </p:txBody>
      </p:sp>
    </p:spTree>
    <p:extLst>
      <p:ext uri="{BB962C8B-B14F-4D97-AF65-F5344CB8AC3E}">
        <p14:creationId xmlns:p14="http://schemas.microsoft.com/office/powerpoint/2010/main" val="16320485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D4E5C"/>
                </a:solidFill>
                <a:latin typeface="Arial"/>
                <a:cs typeface="Arial"/>
              </a:defRPr>
            </a:lvl1pPr>
          </a:lstStyle>
          <a:p>
            <a:pPr marL="16933">
              <a:spcBef>
                <a:spcPts val="53"/>
              </a:spcBef>
            </a:pPr>
            <a:r>
              <a:rPr lang="en-IN" smtClean="0"/>
              <a:t>© </a:t>
            </a:r>
            <a:r>
              <a:rPr lang="en-IN" spc="-7" smtClean="0"/>
              <a:t>2017</a:t>
            </a:r>
            <a:r>
              <a:rPr lang="en-IN" spc="127" smtClean="0"/>
              <a:t> </a:t>
            </a:r>
            <a:r>
              <a:rPr lang="en-IN" spc="7" smtClean="0"/>
              <a:t>Wipro</a:t>
            </a:r>
            <a:endParaRPr lang="en-IN" spc="7" dirty="0"/>
          </a:p>
        </p:txBody>
      </p:sp>
      <p:sp>
        <p:nvSpPr>
          <p:cNvPr id="3" name="Holder 3"/>
          <p:cNvSpPr>
            <a:spLocks noGrp="1"/>
          </p:cNvSpPr>
          <p:nvPr>
            <p:ph type="dt" sz="half" idx="6"/>
          </p:nvPr>
        </p:nvSpPr>
        <p:spPr/>
        <p:txBody>
          <a:bodyPr lIns="0" tIns="0" rIns="0" bIns="0"/>
          <a:lstStyle>
            <a:lvl1pPr>
              <a:defRPr sz="1067" b="0" i="0">
                <a:solidFill>
                  <a:schemeClr val="tx1"/>
                </a:solidFill>
                <a:latin typeface="Trebuchet MS"/>
                <a:cs typeface="Trebuchet MS"/>
              </a:defRPr>
            </a:lvl1pPr>
          </a:lstStyle>
          <a:p>
            <a:pPr marL="16933">
              <a:lnSpc>
                <a:spcPts val="1153"/>
              </a:lnSpc>
            </a:pPr>
            <a:r>
              <a:rPr lang="en-IN" spc="-60" smtClean="0"/>
              <a:t>Sensitivity: </a:t>
            </a:r>
            <a:r>
              <a:rPr lang="en-IN" spc="-53" smtClean="0"/>
              <a:t>Internal </a:t>
            </a:r>
            <a:r>
              <a:rPr lang="en-IN" spc="-27" smtClean="0"/>
              <a:t>&amp;</a:t>
            </a:r>
            <a:r>
              <a:rPr lang="en-IN" spc="-100" smtClean="0"/>
              <a:t> </a:t>
            </a:r>
            <a:r>
              <a:rPr lang="en-IN" spc="-60" smtClean="0"/>
              <a:t>Restricted</a:t>
            </a:r>
            <a:endParaRPr lang="en-IN" spc="-60" dirty="0"/>
          </a:p>
        </p:txBody>
      </p:sp>
      <p:sp>
        <p:nvSpPr>
          <p:cNvPr id="4" name="Holder 4"/>
          <p:cNvSpPr>
            <a:spLocks noGrp="1"/>
          </p:cNvSpPr>
          <p:nvPr>
            <p:ph type="sldNum" sz="quarter" idx="7"/>
          </p:nvPr>
        </p:nvSpPr>
        <p:spPr/>
        <p:txBody>
          <a:bodyPr lIns="0" tIns="0" rIns="0" bIns="0"/>
          <a:lstStyle>
            <a:lvl1pPr>
              <a:defRPr sz="800" b="0" i="0">
                <a:solidFill>
                  <a:srgbClr val="4D4E5C"/>
                </a:solidFill>
                <a:latin typeface="Arial"/>
                <a:cs typeface="Arial"/>
              </a:defRPr>
            </a:lvl1pPr>
          </a:lstStyle>
          <a:p>
            <a:pPr marL="33866">
              <a:spcBef>
                <a:spcPts val="53"/>
              </a:spcBef>
            </a:pPr>
            <a:fld id="{81D60167-4931-47E6-BA6A-407CBD079E47}" type="slidenum">
              <a:rPr lang="en-IN" spc="-7" smtClean="0"/>
              <a:pPr marL="33866">
                <a:spcBef>
                  <a:spcPts val="53"/>
                </a:spcBef>
              </a:pPr>
              <a:t>‹#›</a:t>
            </a:fld>
            <a:endParaRPr lang="en-IN" spc="-7" dirty="0"/>
          </a:p>
        </p:txBody>
      </p:sp>
    </p:spTree>
    <p:extLst>
      <p:ext uri="{BB962C8B-B14F-4D97-AF65-F5344CB8AC3E}">
        <p14:creationId xmlns:p14="http://schemas.microsoft.com/office/powerpoint/2010/main" val="393060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1F1F1"/>
          </a:solidFill>
        </p:spPr>
        <p:txBody>
          <a:bodyPr wrap="square" lIns="0" tIns="0" rIns="0" bIns="0" rtlCol="0"/>
          <a:lstStyle/>
          <a:p>
            <a:endParaRPr/>
          </a:p>
        </p:txBody>
      </p:sp>
      <p:sp>
        <p:nvSpPr>
          <p:cNvPr id="17" name="bk object 17"/>
          <p:cNvSpPr/>
          <p:nvPr/>
        </p:nvSpPr>
        <p:spPr>
          <a:xfrm>
            <a:off x="9550401" y="6595871"/>
            <a:ext cx="2644985" cy="0"/>
          </a:xfrm>
          <a:custGeom>
            <a:avLst/>
            <a:gdLst/>
            <a:ahLst/>
            <a:cxnLst/>
            <a:rect l="l" t="t" r="r" b="b"/>
            <a:pathLst>
              <a:path w="1983740">
                <a:moveTo>
                  <a:pt x="0" y="0"/>
                </a:moveTo>
                <a:lnTo>
                  <a:pt x="1983613" y="0"/>
                </a:lnTo>
              </a:path>
            </a:pathLst>
          </a:custGeom>
          <a:ln w="6096">
            <a:solidFill>
              <a:srgbClr val="4D4E5C"/>
            </a:solidFill>
          </a:ln>
        </p:spPr>
        <p:txBody>
          <a:bodyPr wrap="square" lIns="0" tIns="0" rIns="0" bIns="0" rtlCol="0"/>
          <a:lstStyle/>
          <a:p>
            <a:endParaRPr/>
          </a:p>
        </p:txBody>
      </p:sp>
      <p:sp>
        <p:nvSpPr>
          <p:cNvPr id="2" name="Holder 2"/>
          <p:cNvSpPr>
            <a:spLocks noGrp="1"/>
          </p:cNvSpPr>
          <p:nvPr>
            <p:ph type="ctrTitle"/>
          </p:nvPr>
        </p:nvSpPr>
        <p:spPr>
          <a:xfrm>
            <a:off x="4320372" y="2442971"/>
            <a:ext cx="3551257" cy="724747"/>
          </a:xfrm>
          <a:prstGeom prst="rect">
            <a:avLst/>
          </a:prstGeom>
        </p:spPr>
        <p:txBody>
          <a:bodyPr wrap="square" lIns="0" tIns="0" rIns="0" bIns="0">
            <a:spAutoFit/>
          </a:bodyPr>
          <a:lstStyle>
            <a:lvl1pPr>
              <a:defRPr sz="4533" b="1" i="0" u="heavy">
                <a:solidFill>
                  <a:srgbClr val="006FC0"/>
                </a:solidFill>
                <a:latin typeface="Arial"/>
                <a:cs typeface="Arial"/>
              </a:defRPr>
            </a:lvl1pPr>
          </a:lstStyle>
          <a:p>
            <a:endParaRPr/>
          </a:p>
        </p:txBody>
      </p:sp>
      <p:sp>
        <p:nvSpPr>
          <p:cNvPr id="3" name="Holder 3"/>
          <p:cNvSpPr>
            <a:spLocks noGrp="1"/>
          </p:cNvSpPr>
          <p:nvPr>
            <p:ph type="subTitle" idx="4"/>
          </p:nvPr>
        </p:nvSpPr>
        <p:spPr>
          <a:xfrm>
            <a:off x="1828800" y="3840481"/>
            <a:ext cx="85344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D4E5C"/>
                </a:solidFill>
                <a:latin typeface="Arial"/>
                <a:cs typeface="Arial"/>
              </a:defRPr>
            </a:lvl1pPr>
          </a:lstStyle>
          <a:p>
            <a:pPr marL="16933">
              <a:spcBef>
                <a:spcPts val="53"/>
              </a:spcBef>
            </a:pPr>
            <a:r>
              <a:rPr lang="en-IN" smtClean="0"/>
              <a:t>© </a:t>
            </a:r>
            <a:r>
              <a:rPr lang="en-IN" spc="-7" smtClean="0"/>
              <a:t>2017</a:t>
            </a:r>
            <a:r>
              <a:rPr lang="en-IN" spc="127" smtClean="0"/>
              <a:t> </a:t>
            </a:r>
            <a:r>
              <a:rPr lang="en-IN" spc="7" smtClean="0"/>
              <a:t>Wipro</a:t>
            </a:r>
            <a:endParaRPr lang="en-IN" spc="7" dirty="0"/>
          </a:p>
        </p:txBody>
      </p:sp>
      <p:sp>
        <p:nvSpPr>
          <p:cNvPr id="5" name="Holder 5"/>
          <p:cNvSpPr>
            <a:spLocks noGrp="1"/>
          </p:cNvSpPr>
          <p:nvPr>
            <p:ph type="dt" sz="half" idx="6"/>
          </p:nvPr>
        </p:nvSpPr>
        <p:spPr/>
        <p:txBody>
          <a:bodyPr lIns="0" tIns="0" rIns="0" bIns="0"/>
          <a:lstStyle>
            <a:lvl1pPr>
              <a:defRPr sz="1067" b="0" i="0">
                <a:solidFill>
                  <a:schemeClr val="tx1"/>
                </a:solidFill>
                <a:latin typeface="Trebuchet MS"/>
                <a:cs typeface="Trebuchet MS"/>
              </a:defRPr>
            </a:lvl1pPr>
          </a:lstStyle>
          <a:p>
            <a:pPr marL="16933">
              <a:lnSpc>
                <a:spcPts val="1153"/>
              </a:lnSpc>
            </a:pPr>
            <a:r>
              <a:rPr lang="en-IN" spc="-60" smtClean="0"/>
              <a:t>Sensitivity: </a:t>
            </a:r>
            <a:r>
              <a:rPr lang="en-IN" spc="-53" smtClean="0"/>
              <a:t>Internal </a:t>
            </a:r>
            <a:r>
              <a:rPr lang="en-IN" spc="-27" smtClean="0"/>
              <a:t>&amp;</a:t>
            </a:r>
            <a:r>
              <a:rPr lang="en-IN" spc="-100" smtClean="0"/>
              <a:t> </a:t>
            </a:r>
            <a:r>
              <a:rPr lang="en-IN" spc="-60" smtClean="0"/>
              <a:t>Restricted</a:t>
            </a:r>
            <a:endParaRPr lang="en-IN" spc="-60" dirty="0"/>
          </a:p>
        </p:txBody>
      </p:sp>
      <p:sp>
        <p:nvSpPr>
          <p:cNvPr id="6" name="Holder 6"/>
          <p:cNvSpPr>
            <a:spLocks noGrp="1"/>
          </p:cNvSpPr>
          <p:nvPr>
            <p:ph type="sldNum" sz="quarter" idx="7"/>
          </p:nvPr>
        </p:nvSpPr>
        <p:spPr/>
        <p:txBody>
          <a:bodyPr lIns="0" tIns="0" rIns="0" bIns="0"/>
          <a:lstStyle>
            <a:lvl1pPr>
              <a:defRPr sz="800" b="0" i="0">
                <a:solidFill>
                  <a:srgbClr val="4D4E5C"/>
                </a:solidFill>
                <a:latin typeface="Arial"/>
                <a:cs typeface="Arial"/>
              </a:defRPr>
            </a:lvl1pPr>
          </a:lstStyle>
          <a:p>
            <a:pPr marL="33866">
              <a:spcBef>
                <a:spcPts val="53"/>
              </a:spcBef>
            </a:pPr>
            <a:fld id="{81D60167-4931-47E6-BA6A-407CBD079E47}" type="slidenum">
              <a:rPr lang="en-IN" spc="-7" smtClean="0"/>
              <a:pPr marL="33866">
                <a:spcBef>
                  <a:spcPts val="53"/>
                </a:spcBef>
              </a:pPr>
              <a:t>‹#›</a:t>
            </a:fld>
            <a:endParaRPr lang="en-IN" spc="-7" dirty="0"/>
          </a:p>
        </p:txBody>
      </p:sp>
    </p:spTree>
    <p:extLst>
      <p:ext uri="{BB962C8B-B14F-4D97-AF65-F5344CB8AC3E}">
        <p14:creationId xmlns:p14="http://schemas.microsoft.com/office/powerpoint/2010/main" val="287886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mj-lt"/>
                <a:cs typeface="Arial" panose="020B0604020202020204" pitchFamily="34" charset="0"/>
              </a:rPr>
              <a:t>Maveric Systems</a:t>
            </a:r>
            <a:endParaRPr lang="en-IN" sz="12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Arial" panose="020B0604020202020204" pitchFamily="34" charset="0"/>
                <a:cs typeface="Arial" panose="020B0604020202020204" pitchFamily="34" charset="0"/>
              </a:rPr>
              <a:t>Maveric Systems</a:t>
            </a:r>
            <a:endParaRPr lang="en-IN" sz="12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rgbClr val="EEECE1">
                    <a:lumMod val="25000"/>
                  </a:srgbClr>
                </a:solidFill>
                <a:latin typeface="Arial" panose="020B0604020202020204" pitchFamily="34" charset="0"/>
                <a:cs typeface="Arial" panose="020B0604020202020204" pitchFamily="34" charset="0"/>
              </a:rPr>
              <a:t>Maveric Systems</a:t>
            </a:r>
            <a:endParaRPr lang="en-IN" sz="12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600" y="93766"/>
            <a:ext cx="10972800" cy="76944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a:t>Click to edit Master title style</a:t>
            </a:r>
          </a:p>
        </p:txBody>
      </p:sp>
      <p:sp>
        <p:nvSpPr>
          <p:cNvPr id="6" name="Text Placeholder 2"/>
          <p:cNvSpPr>
            <a:spLocks noGrp="1"/>
          </p:cNvSpPr>
          <p:nvPr>
            <p:ph idx="1"/>
          </p:nvPr>
        </p:nvSpPr>
        <p:spPr>
          <a:xfrm>
            <a:off x="609600" y="1144965"/>
            <a:ext cx="10972800" cy="5148260"/>
          </a:xfrm>
          <a:prstGeom prst="rect">
            <a:avLst/>
          </a:prstGeom>
        </p:spPr>
        <p:txBody>
          <a:bodyPr anchor="t">
            <a:normAutofit/>
          </a:bodyPr>
          <a:lstStyle>
            <a:lvl1pPr>
              <a:defRPr sz="3200"/>
            </a:lvl1pPr>
            <a:lvl2pPr>
              <a:defRPr sz="2667"/>
            </a:lvl2pPr>
            <a:lvl3pPr>
              <a:defRPr sz="1867"/>
            </a:lvl3pPr>
            <a:lvl4pPr>
              <a:defRPr sz="1600"/>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260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613833" y="145522"/>
            <a:ext cx="10972800" cy="54864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345353" y="1350509"/>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345353" y="2380789"/>
            <a:ext cx="10241280" cy="64008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345353" y="3403153"/>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345353" y="4462030"/>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345353" y="5504120"/>
            <a:ext cx="10241280" cy="64008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613834" y="1345746"/>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613834" y="2384085"/>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613834" y="3422424"/>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613834" y="4460763"/>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613834" y="5499100"/>
            <a:ext cx="469900" cy="668792"/>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41192487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12192000" cy="54864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2"/>
            <a:ext cx="12192000" cy="1110343"/>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39251186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
            <a:ext cx="12192000" cy="6551407"/>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11381868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 id="2147484278" r:id="rId6"/>
    <p:sldLayoutId id="2147484279" r:id="rId7"/>
    <p:sldLayoutId id="2147484282" r:id="rId8"/>
    <p:sldLayoutId id="2147484283" r:id="rId9"/>
    <p:sldLayoutId id="2147484284" r:id="rId10"/>
    <p:sldLayoutId id="2147484285" r:id="rId11"/>
    <p:sldLayoutId id="2147484286" r:id="rId12"/>
    <p:sldLayoutId id="2147484287" r:id="rId13"/>
    <p:sldLayoutId id="2147484288" r:id="rId14"/>
    <p:sldLayoutId id="2147484290" r:id="rId15"/>
    <p:sldLayoutId id="2147484291" r:id="rId16"/>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ven.apache.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maven.apache.org/plugins/maven-compiler-plugin/testCompile-mojo.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maven.apache.org/guides/introduction/introduction-to-archetypes.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maven.apache.org/guides/introduction/introduction-to-the-lifecycle.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javaworld.com/javaworld/jw-12-2008/images/CIOverview.jp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cs.colorado.edu/~kena/classes/5828/s12/presentation-materials/bowesjesse.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2710" y="1978434"/>
            <a:ext cx="8005762" cy="861774"/>
          </a:xfrm>
        </p:spPr>
        <p:txBody>
          <a:bodyPr/>
          <a:lstStyle/>
          <a:p>
            <a:r>
              <a:rPr lang="en-IN" dirty="0" smtClean="0"/>
              <a:t>Maven</a:t>
            </a:r>
            <a:br>
              <a:rPr lang="en-IN" dirty="0" smtClean="0"/>
            </a:br>
            <a:endParaRPr lang="en-IN" dirty="0"/>
          </a:p>
        </p:txBody>
      </p:sp>
      <p:sp>
        <p:nvSpPr>
          <p:cNvPr id="3" name="Subtitle 2"/>
          <p:cNvSpPr>
            <a:spLocks noGrp="1"/>
          </p:cNvSpPr>
          <p:nvPr>
            <p:ph type="subTitle" idx="4294967295"/>
          </p:nvPr>
        </p:nvSpPr>
        <p:spPr>
          <a:xfrm>
            <a:off x="0" y="5366327"/>
            <a:ext cx="8094663" cy="1376218"/>
          </a:xfrm>
          <a:prstGeom prst="rect">
            <a:avLst/>
          </a:prstGeom>
        </p:spPr>
        <p:txBody>
          <a:bodyPr/>
          <a:lstStyle/>
          <a:p>
            <a:r>
              <a:rPr lang="en-IN" dirty="0" smtClean="0"/>
              <a:t>Date : 26/09/2019</a:t>
            </a:r>
          </a:p>
          <a:p>
            <a:r>
              <a:rPr lang="en-IN" dirty="0" smtClean="0"/>
              <a:t>Author : Karthik Sivakumar</a:t>
            </a:r>
            <a:endParaRPr lang="en-IN" dirty="0"/>
          </a:p>
        </p:txBody>
      </p:sp>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6382610" y="1735245"/>
            <a:ext cx="5654040" cy="755762"/>
          </a:xfrm>
          <a:prstGeom prst="rect">
            <a:avLst/>
          </a:prstGeom>
        </p:spPr>
        <p:txBody>
          <a:bodyPr vert="horz" wrap="square" lIns="0" tIns="16933" rIns="0" bIns="0" rtlCol="0">
            <a:spAutoFit/>
          </a:bodyPr>
          <a:lstStyle/>
          <a:p>
            <a:pPr marL="16933">
              <a:spcBef>
                <a:spcPts val="133"/>
              </a:spcBef>
            </a:pPr>
            <a:r>
              <a:rPr sz="4800" b="1" u="heavy" dirty="0">
                <a:solidFill>
                  <a:srgbClr val="0D356F"/>
                </a:solidFill>
                <a:uFill>
                  <a:solidFill>
                    <a:srgbClr val="0D356F"/>
                  </a:solidFill>
                </a:uFill>
                <a:latin typeface="Arial"/>
                <a:cs typeface="Arial"/>
              </a:rPr>
              <a:t>Maven</a:t>
            </a:r>
            <a:r>
              <a:rPr sz="4800" b="1" u="heavy" spc="-80" dirty="0">
                <a:solidFill>
                  <a:srgbClr val="0D356F"/>
                </a:solidFill>
                <a:uFill>
                  <a:solidFill>
                    <a:srgbClr val="0D356F"/>
                  </a:solidFill>
                </a:uFill>
                <a:latin typeface="Arial"/>
                <a:cs typeface="Arial"/>
              </a:rPr>
              <a:t> </a:t>
            </a:r>
            <a:r>
              <a:rPr sz="4800" b="1" u="heavy" spc="-7" dirty="0">
                <a:solidFill>
                  <a:srgbClr val="0D356F"/>
                </a:solidFill>
                <a:uFill>
                  <a:solidFill>
                    <a:srgbClr val="0D356F"/>
                  </a:solidFill>
                </a:uFill>
                <a:latin typeface="Arial"/>
                <a:cs typeface="Arial"/>
              </a:rPr>
              <a:t>Introduction</a:t>
            </a:r>
            <a:endParaRPr sz="4800" dirty="0">
              <a:latin typeface="Arial"/>
              <a:cs typeface="Arial"/>
            </a:endParaRPr>
          </a:p>
        </p:txBody>
      </p:sp>
      <p:sp>
        <p:nvSpPr>
          <p:cNvPr id="9" name="object 9"/>
          <p:cNvSpPr txBox="1"/>
          <p:nvPr/>
        </p:nvSpPr>
        <p:spPr>
          <a:xfrm flipH="1">
            <a:off x="7970981" y="2918691"/>
            <a:ext cx="3687276" cy="386430"/>
          </a:xfrm>
          <a:prstGeom prst="rect">
            <a:avLst/>
          </a:prstGeom>
        </p:spPr>
        <p:txBody>
          <a:bodyPr vert="horz" wrap="square" lIns="0" tIns="16933" rIns="0" bIns="0" rtlCol="0">
            <a:spAutoFit/>
          </a:bodyPr>
          <a:lstStyle/>
          <a:p>
            <a:pPr marL="16933">
              <a:spcBef>
                <a:spcPts val="133"/>
              </a:spcBef>
            </a:pPr>
            <a:r>
              <a:rPr sz="2400" spc="-7" dirty="0">
                <a:solidFill>
                  <a:srgbClr val="4D4E5C"/>
                </a:solidFill>
                <a:latin typeface="Arial"/>
                <a:cs typeface="Arial"/>
              </a:rPr>
              <a:t>Overview </a:t>
            </a:r>
            <a:r>
              <a:rPr sz="2400" dirty="0">
                <a:solidFill>
                  <a:srgbClr val="4D4E5C"/>
                </a:solidFill>
                <a:latin typeface="Arial"/>
                <a:cs typeface="Arial"/>
              </a:rPr>
              <a:t>&amp;</a:t>
            </a:r>
            <a:r>
              <a:rPr sz="2400" spc="-60" dirty="0">
                <a:solidFill>
                  <a:srgbClr val="4D4E5C"/>
                </a:solidFill>
                <a:latin typeface="Arial"/>
                <a:cs typeface="Arial"/>
              </a:rPr>
              <a:t> </a:t>
            </a:r>
            <a:r>
              <a:rPr sz="2400" spc="-7" dirty="0">
                <a:solidFill>
                  <a:srgbClr val="4D4E5C"/>
                </a:solidFill>
                <a:latin typeface="Arial"/>
                <a:cs typeface="Arial"/>
              </a:rPr>
              <a:t>Features</a:t>
            </a:r>
            <a:endParaRPr sz="2400" dirty="0">
              <a:latin typeface="Arial"/>
              <a:cs typeface="Arial"/>
            </a:endParaRPr>
          </a:p>
        </p:txBody>
      </p:sp>
    </p:spTree>
    <p:extLst>
      <p:ext uri="{BB962C8B-B14F-4D97-AF65-F5344CB8AC3E}">
        <p14:creationId xmlns:p14="http://schemas.microsoft.com/office/powerpoint/2010/main" val="236502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36" y="307001"/>
            <a:ext cx="6493740"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Challenges </a:t>
            </a:r>
            <a:r>
              <a:rPr spc="7" dirty="0"/>
              <a:t>while </a:t>
            </a:r>
            <a:r>
              <a:rPr dirty="0"/>
              <a:t>Building a</a:t>
            </a:r>
            <a:r>
              <a:rPr spc="-140" dirty="0"/>
              <a:t> </a:t>
            </a:r>
            <a:r>
              <a:rPr dirty="0"/>
              <a:t>Project</a:t>
            </a:r>
          </a:p>
        </p:txBody>
      </p:sp>
      <p:sp>
        <p:nvSpPr>
          <p:cNvPr id="3" name="object 3"/>
          <p:cNvSpPr txBox="1"/>
          <p:nvPr/>
        </p:nvSpPr>
        <p:spPr>
          <a:xfrm>
            <a:off x="284208" y="994155"/>
            <a:ext cx="11252200" cy="4586256"/>
          </a:xfrm>
          <a:prstGeom prst="rect">
            <a:avLst/>
          </a:prstGeom>
        </p:spPr>
        <p:txBody>
          <a:bodyPr vert="horz" wrap="square" lIns="0" tIns="17780" rIns="0" bIns="0" rtlCol="0">
            <a:spAutoFit/>
          </a:bodyPr>
          <a:lstStyle/>
          <a:p>
            <a:pPr marL="325112" indent="-308179">
              <a:spcBef>
                <a:spcPts val="140"/>
              </a:spcBef>
              <a:buClr>
                <a:srgbClr val="00AFEF"/>
              </a:buClr>
              <a:buFont typeface="Wingdings"/>
              <a:buChar char=""/>
              <a:tabLst>
                <a:tab pos="325959" algn="l"/>
              </a:tabLst>
            </a:pPr>
            <a:r>
              <a:rPr sz="2667" b="1" dirty="0">
                <a:solidFill>
                  <a:srgbClr val="4D4E5C"/>
                </a:solidFill>
                <a:latin typeface="Arial"/>
                <a:cs typeface="Arial"/>
              </a:rPr>
              <a:t>Lack of Uniform directory Structure</a:t>
            </a:r>
            <a:r>
              <a:rPr sz="2667" dirty="0">
                <a:solidFill>
                  <a:srgbClr val="4D4E5C"/>
                </a:solidFill>
                <a:latin typeface="Arial"/>
                <a:cs typeface="Arial"/>
              </a:rPr>
              <a:t>: The </a:t>
            </a:r>
            <a:r>
              <a:rPr sz="2667" spc="-7" dirty="0">
                <a:solidFill>
                  <a:srgbClr val="4D4E5C"/>
                </a:solidFill>
                <a:latin typeface="Arial"/>
                <a:cs typeface="Arial"/>
              </a:rPr>
              <a:t>team </a:t>
            </a:r>
            <a:r>
              <a:rPr sz="2667" dirty="0">
                <a:solidFill>
                  <a:srgbClr val="4D4E5C"/>
                </a:solidFill>
                <a:latin typeface="Arial"/>
                <a:cs typeface="Arial"/>
              </a:rPr>
              <a:t>needs a</a:t>
            </a:r>
            <a:r>
              <a:rPr sz="2667" spc="-280" dirty="0">
                <a:solidFill>
                  <a:srgbClr val="4D4E5C"/>
                </a:solidFill>
                <a:latin typeface="Arial"/>
                <a:cs typeface="Arial"/>
              </a:rPr>
              <a:t> </a:t>
            </a:r>
            <a:r>
              <a:rPr sz="2667" dirty="0">
                <a:solidFill>
                  <a:srgbClr val="4D4E5C"/>
                </a:solidFill>
                <a:latin typeface="Arial"/>
                <a:cs typeface="Arial"/>
              </a:rPr>
              <a:t>uniform</a:t>
            </a:r>
            <a:endParaRPr sz="2667">
              <a:latin typeface="Arial"/>
              <a:cs typeface="Arial"/>
            </a:endParaRPr>
          </a:p>
          <a:p>
            <a:pPr marL="325112"/>
            <a:r>
              <a:rPr sz="2667" dirty="0">
                <a:solidFill>
                  <a:srgbClr val="4D4E5C"/>
                </a:solidFill>
                <a:latin typeface="Arial"/>
                <a:cs typeface="Arial"/>
              </a:rPr>
              <a:t>directory structure of the Project while working in a</a:t>
            </a:r>
            <a:r>
              <a:rPr sz="2667" spc="-267"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a:spcBef>
                <a:spcPts val="47"/>
              </a:spcBef>
            </a:pPr>
            <a:endParaRPr sz="4133">
              <a:latin typeface="Times New Roman"/>
              <a:cs typeface="Times New Roman"/>
            </a:endParaRPr>
          </a:p>
          <a:p>
            <a:pPr marL="325112" marR="6773" indent="-308179">
              <a:buClr>
                <a:srgbClr val="00AFEF"/>
              </a:buClr>
              <a:buFont typeface="Wingdings"/>
              <a:buChar char=""/>
              <a:tabLst>
                <a:tab pos="325959" algn="l"/>
              </a:tabLst>
            </a:pPr>
            <a:r>
              <a:rPr sz="2667" b="1" spc="-67" dirty="0">
                <a:solidFill>
                  <a:srgbClr val="4D4E5C"/>
                </a:solidFill>
                <a:latin typeface="Arial"/>
                <a:cs typeface="Arial"/>
              </a:rPr>
              <a:t>Too </a:t>
            </a:r>
            <a:r>
              <a:rPr sz="2667" b="1" spc="-7" dirty="0">
                <a:solidFill>
                  <a:srgbClr val="4D4E5C"/>
                </a:solidFill>
                <a:latin typeface="Arial"/>
                <a:cs typeface="Arial"/>
              </a:rPr>
              <a:t>many </a:t>
            </a:r>
            <a:r>
              <a:rPr sz="2667" b="1" dirty="0">
                <a:solidFill>
                  <a:srgbClr val="4D4E5C"/>
                </a:solidFill>
                <a:latin typeface="Arial"/>
                <a:cs typeface="Arial"/>
              </a:rPr>
              <a:t>dependencies on Jar file: </a:t>
            </a:r>
            <a:r>
              <a:rPr sz="2667" dirty="0">
                <a:solidFill>
                  <a:srgbClr val="4D4E5C"/>
                </a:solidFill>
                <a:latin typeface="Arial"/>
                <a:cs typeface="Arial"/>
              </a:rPr>
              <a:t>During integration injecting</a:t>
            </a:r>
            <a:r>
              <a:rPr sz="2667" spc="-80" dirty="0">
                <a:solidFill>
                  <a:srgbClr val="4D4E5C"/>
                </a:solidFill>
                <a:latin typeface="Arial"/>
                <a:cs typeface="Arial"/>
              </a:rPr>
              <a:t> </a:t>
            </a:r>
            <a:r>
              <a:rPr sz="2667" dirty="0">
                <a:solidFill>
                  <a:srgbClr val="4D4E5C"/>
                </a:solidFill>
                <a:latin typeface="Arial"/>
                <a:cs typeface="Arial"/>
              </a:rPr>
              <a:t>proper  dependency and jar files would always be a challenge as it is </a:t>
            </a:r>
            <a:r>
              <a:rPr sz="2667" spc="-13" dirty="0">
                <a:solidFill>
                  <a:srgbClr val="4D4E5C"/>
                </a:solidFill>
                <a:latin typeface="Arial"/>
                <a:cs typeface="Arial"/>
              </a:rPr>
              <a:t>difficult </a:t>
            </a:r>
            <a:r>
              <a:rPr sz="2667" spc="-7" dirty="0">
                <a:solidFill>
                  <a:srgbClr val="4D4E5C"/>
                </a:solidFill>
                <a:latin typeface="Arial"/>
                <a:cs typeface="Arial"/>
              </a:rPr>
              <a:t>to  </a:t>
            </a:r>
            <a:r>
              <a:rPr sz="2667" dirty="0">
                <a:solidFill>
                  <a:srgbClr val="4D4E5C"/>
                </a:solidFill>
                <a:latin typeface="Arial"/>
                <a:cs typeface="Arial"/>
              </a:rPr>
              <a:t>assess transitive dependency at first</a:t>
            </a:r>
            <a:r>
              <a:rPr sz="2667" spc="-213" dirty="0">
                <a:solidFill>
                  <a:srgbClr val="4D4E5C"/>
                </a:solidFill>
                <a:latin typeface="Arial"/>
                <a:cs typeface="Arial"/>
              </a:rPr>
              <a:t> </a:t>
            </a:r>
            <a:r>
              <a:rPr sz="2667" dirty="0">
                <a:solidFill>
                  <a:srgbClr val="4D4E5C"/>
                </a:solidFill>
                <a:latin typeface="Arial"/>
                <a:cs typeface="Arial"/>
              </a:rPr>
              <a:t>place.</a:t>
            </a:r>
            <a:endParaRPr sz="2667">
              <a:latin typeface="Arial"/>
              <a:cs typeface="Arial"/>
            </a:endParaRPr>
          </a:p>
          <a:p>
            <a:pPr>
              <a:spcBef>
                <a:spcPts val="53"/>
              </a:spcBef>
              <a:buClr>
                <a:srgbClr val="00AFEF"/>
              </a:buClr>
              <a:buFont typeface="Wingdings"/>
              <a:buChar char=""/>
            </a:pPr>
            <a:endParaRPr sz="4133">
              <a:latin typeface="Times New Roman"/>
              <a:cs typeface="Times New Roman"/>
            </a:endParaRPr>
          </a:p>
          <a:p>
            <a:pPr marL="325112" marR="398770" indent="-308179">
              <a:buClr>
                <a:srgbClr val="00AFEF"/>
              </a:buClr>
              <a:buFont typeface="Wingdings"/>
              <a:buChar char=""/>
              <a:tabLst>
                <a:tab pos="325959" algn="l"/>
              </a:tabLst>
            </a:pPr>
            <a:r>
              <a:rPr sz="2667" b="1" dirty="0">
                <a:solidFill>
                  <a:srgbClr val="4D4E5C"/>
                </a:solidFill>
                <a:latin typeface="Arial"/>
                <a:cs typeface="Arial"/>
              </a:rPr>
              <a:t>Building and </a:t>
            </a:r>
            <a:r>
              <a:rPr sz="2667" b="1" spc="-7" dirty="0">
                <a:solidFill>
                  <a:srgbClr val="4D4E5C"/>
                </a:solidFill>
                <a:latin typeface="Arial"/>
                <a:cs typeface="Arial"/>
              </a:rPr>
              <a:t>deploying </a:t>
            </a:r>
            <a:r>
              <a:rPr sz="2667" b="1" dirty="0">
                <a:solidFill>
                  <a:srgbClr val="4D4E5C"/>
                </a:solidFill>
                <a:latin typeface="Arial"/>
                <a:cs typeface="Arial"/>
              </a:rPr>
              <a:t>Project: </a:t>
            </a:r>
            <a:r>
              <a:rPr sz="2667" spc="-7" dirty="0">
                <a:solidFill>
                  <a:srgbClr val="4D4E5C"/>
                </a:solidFill>
                <a:latin typeface="Arial"/>
                <a:cs typeface="Arial"/>
              </a:rPr>
              <a:t>Even </a:t>
            </a:r>
            <a:r>
              <a:rPr sz="2667" dirty="0">
                <a:solidFill>
                  <a:srgbClr val="4D4E5C"/>
                </a:solidFill>
                <a:latin typeface="Arial"/>
                <a:cs typeface="Arial"/>
              </a:rPr>
              <a:t>though build </a:t>
            </a:r>
            <a:r>
              <a:rPr sz="2667" spc="-7" dirty="0">
                <a:solidFill>
                  <a:srgbClr val="4D4E5C"/>
                </a:solidFill>
                <a:latin typeface="Arial"/>
                <a:cs typeface="Arial"/>
              </a:rPr>
              <a:t>tools </a:t>
            </a:r>
            <a:r>
              <a:rPr sz="2667" dirty="0">
                <a:solidFill>
                  <a:srgbClr val="4D4E5C"/>
                </a:solidFill>
                <a:latin typeface="Arial"/>
                <a:cs typeface="Arial"/>
              </a:rPr>
              <a:t>like ant</a:t>
            </a:r>
            <a:r>
              <a:rPr sz="2667" spc="-87" dirty="0">
                <a:solidFill>
                  <a:srgbClr val="4D4E5C"/>
                </a:solidFill>
                <a:latin typeface="Arial"/>
                <a:cs typeface="Arial"/>
              </a:rPr>
              <a:t> </a:t>
            </a:r>
            <a:r>
              <a:rPr sz="2667" dirty="0">
                <a:solidFill>
                  <a:srgbClr val="4D4E5C"/>
                </a:solidFill>
                <a:latin typeface="Arial"/>
                <a:cs typeface="Arial"/>
              </a:rPr>
              <a:t>can  solve this problem in a limited </a:t>
            </a:r>
            <a:r>
              <a:rPr sz="2667" spc="-47" dirty="0">
                <a:solidFill>
                  <a:srgbClr val="4D4E5C"/>
                </a:solidFill>
                <a:latin typeface="Arial"/>
                <a:cs typeface="Arial"/>
              </a:rPr>
              <a:t>way, </a:t>
            </a:r>
            <a:r>
              <a:rPr sz="2667" dirty="0">
                <a:solidFill>
                  <a:srgbClr val="4D4E5C"/>
                </a:solidFill>
                <a:latin typeface="Arial"/>
                <a:cs typeface="Arial"/>
              </a:rPr>
              <a:t>a proper </a:t>
            </a:r>
            <a:r>
              <a:rPr sz="2667" spc="-7" dirty="0">
                <a:solidFill>
                  <a:srgbClr val="4D4E5C"/>
                </a:solidFill>
                <a:latin typeface="Arial"/>
                <a:cs typeface="Arial"/>
              </a:rPr>
              <a:t>life </a:t>
            </a:r>
            <a:r>
              <a:rPr sz="2667" dirty="0">
                <a:solidFill>
                  <a:srgbClr val="4D4E5C"/>
                </a:solidFill>
                <a:latin typeface="Arial"/>
                <a:cs typeface="Arial"/>
              </a:rPr>
              <a:t>cycle management of  Build has been the need of the</a:t>
            </a:r>
            <a:r>
              <a:rPr sz="2667" spc="-160" dirty="0">
                <a:solidFill>
                  <a:srgbClr val="4D4E5C"/>
                </a:solidFill>
                <a:latin typeface="Arial"/>
                <a:cs typeface="Arial"/>
              </a:rPr>
              <a:t> </a:t>
            </a:r>
            <a:r>
              <a:rPr sz="2667" spc="-27" dirty="0">
                <a:solidFill>
                  <a:srgbClr val="4D4E5C"/>
                </a:solidFill>
                <a:latin typeface="Arial"/>
                <a:cs typeface="Arial"/>
              </a:rPr>
              <a:t>hour.</a:t>
            </a:r>
            <a:endParaRPr sz="2667">
              <a:latin typeface="Arial"/>
              <a:cs typeface="Arial"/>
            </a:endParaRPr>
          </a:p>
        </p:txBody>
      </p:sp>
    </p:spTree>
    <p:extLst>
      <p:ext uri="{BB962C8B-B14F-4D97-AF65-F5344CB8AC3E}">
        <p14:creationId xmlns:p14="http://schemas.microsoft.com/office/powerpoint/2010/main" val="321737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726" y="307001"/>
            <a:ext cx="3038765"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Obje</a:t>
            </a:r>
            <a:r>
              <a:rPr spc="7" dirty="0"/>
              <a:t>c</a:t>
            </a:r>
            <a:r>
              <a:rPr dirty="0"/>
              <a:t>tives</a:t>
            </a:r>
          </a:p>
        </p:txBody>
      </p:sp>
      <p:sp>
        <p:nvSpPr>
          <p:cNvPr id="3" name="object 3"/>
          <p:cNvSpPr txBox="1"/>
          <p:nvPr/>
        </p:nvSpPr>
        <p:spPr>
          <a:xfrm>
            <a:off x="284209" y="892860"/>
            <a:ext cx="10518140" cy="2479632"/>
          </a:xfrm>
          <a:prstGeom prst="rect">
            <a:avLst/>
          </a:prstGeom>
        </p:spPr>
        <p:txBody>
          <a:bodyPr vert="horz" wrap="square" lIns="0" tIns="118533" rIns="0" bIns="0" rtlCol="0">
            <a:spAutoFit/>
          </a:bodyPr>
          <a:lstStyle/>
          <a:p>
            <a:pPr marL="325112" indent="-308179">
              <a:spcBef>
                <a:spcPts val="933"/>
              </a:spcBef>
              <a:buClr>
                <a:srgbClr val="00AFEF"/>
              </a:buClr>
              <a:buFont typeface="Wingdings"/>
              <a:buChar char=""/>
              <a:tabLst>
                <a:tab pos="325959" algn="l"/>
              </a:tabLst>
            </a:pPr>
            <a:r>
              <a:rPr sz="2667" dirty="0">
                <a:solidFill>
                  <a:srgbClr val="4D4E5C"/>
                </a:solidFill>
                <a:latin typeface="Arial"/>
                <a:cs typeface="Arial"/>
              </a:rPr>
              <a:t>Understand the challenges of Project Development</a:t>
            </a:r>
            <a:r>
              <a:rPr sz="2667" spc="-227" dirty="0">
                <a:solidFill>
                  <a:srgbClr val="4D4E5C"/>
                </a:solidFill>
                <a:latin typeface="Arial"/>
                <a:cs typeface="Arial"/>
              </a:rPr>
              <a:t> </a:t>
            </a:r>
            <a:r>
              <a:rPr sz="2667" dirty="0">
                <a:solidFill>
                  <a:srgbClr val="4D4E5C"/>
                </a:solidFill>
                <a:latin typeface="Arial"/>
                <a:cs typeface="Arial"/>
              </a:rPr>
              <a:t>Build</a:t>
            </a:r>
            <a:endParaRPr sz="2667">
              <a:latin typeface="Arial"/>
              <a:cs typeface="Arial"/>
            </a:endParaRPr>
          </a:p>
          <a:p>
            <a:pPr marL="325112" marR="6773" indent="-308179">
              <a:spcBef>
                <a:spcPts val="807"/>
              </a:spcBef>
              <a:buClr>
                <a:srgbClr val="00AFEF"/>
              </a:buClr>
              <a:buFont typeface="Wingdings"/>
              <a:buChar char=""/>
              <a:tabLst>
                <a:tab pos="325959" algn="l"/>
              </a:tabLst>
            </a:pPr>
            <a:r>
              <a:rPr sz="2667" dirty="0">
                <a:solidFill>
                  <a:srgbClr val="4D4E5C"/>
                </a:solidFill>
                <a:latin typeface="Arial"/>
                <a:cs typeface="Arial"/>
              </a:rPr>
              <a:t>Recognize the need of a tool to automate build process &amp;</a:t>
            </a:r>
            <a:r>
              <a:rPr sz="2667" spc="-280" dirty="0">
                <a:solidFill>
                  <a:srgbClr val="4D4E5C"/>
                </a:solidFill>
                <a:latin typeface="Arial"/>
                <a:cs typeface="Arial"/>
              </a:rPr>
              <a:t> </a:t>
            </a:r>
            <a:r>
              <a:rPr sz="2667" dirty="0">
                <a:solidFill>
                  <a:srgbClr val="4D4E5C"/>
                </a:solidFill>
                <a:latin typeface="Arial"/>
                <a:cs typeface="Arial"/>
              </a:rPr>
              <a:t>Managing  projects</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Configure Maven and check the set</a:t>
            </a:r>
            <a:r>
              <a:rPr sz="2667" spc="-193" dirty="0">
                <a:solidFill>
                  <a:srgbClr val="4D4E5C"/>
                </a:solidFill>
                <a:latin typeface="Arial"/>
                <a:cs typeface="Arial"/>
              </a:rPr>
              <a:t> </a:t>
            </a:r>
            <a:r>
              <a:rPr sz="2667" dirty="0">
                <a:solidFill>
                  <a:srgbClr val="4D4E5C"/>
                </a:solidFill>
                <a:latin typeface="Arial"/>
                <a:cs typeface="Arial"/>
              </a:rPr>
              <a:t>up</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Describe the features of</a:t>
            </a:r>
            <a:r>
              <a:rPr sz="2667" spc="-140" dirty="0">
                <a:solidFill>
                  <a:srgbClr val="4D4E5C"/>
                </a:solidFill>
                <a:latin typeface="Arial"/>
                <a:cs typeface="Arial"/>
              </a:rPr>
              <a:t> </a:t>
            </a:r>
            <a:r>
              <a:rPr sz="2667" dirty="0">
                <a:solidFill>
                  <a:srgbClr val="4D4E5C"/>
                </a:solidFill>
                <a:latin typeface="Arial"/>
                <a:cs typeface="Arial"/>
              </a:rPr>
              <a:t>Maven</a:t>
            </a:r>
            <a:endParaRPr sz="2667">
              <a:latin typeface="Arial"/>
              <a:cs typeface="Arial"/>
            </a:endParaRPr>
          </a:p>
        </p:txBody>
      </p:sp>
    </p:spTree>
    <p:extLst>
      <p:ext uri="{BB962C8B-B14F-4D97-AF65-F5344CB8AC3E}">
        <p14:creationId xmlns:p14="http://schemas.microsoft.com/office/powerpoint/2010/main" val="39286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726" y="130658"/>
            <a:ext cx="357447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a:t>
            </a:r>
            <a:r>
              <a:rPr spc="-93" dirty="0"/>
              <a:t> </a:t>
            </a:r>
            <a:r>
              <a:rPr dirty="0"/>
              <a:t>Overview</a:t>
            </a:r>
          </a:p>
        </p:txBody>
      </p:sp>
      <p:sp>
        <p:nvSpPr>
          <p:cNvPr id="3" name="object 3"/>
          <p:cNvSpPr txBox="1"/>
          <p:nvPr/>
        </p:nvSpPr>
        <p:spPr>
          <a:xfrm>
            <a:off x="329726" y="987137"/>
            <a:ext cx="10520679" cy="5152030"/>
          </a:xfrm>
          <a:prstGeom prst="rect">
            <a:avLst/>
          </a:prstGeom>
        </p:spPr>
        <p:txBody>
          <a:bodyPr vert="horz" wrap="square" lIns="0" tIns="131233" rIns="0" bIns="0" rtlCol="0">
            <a:spAutoFit/>
          </a:bodyPr>
          <a:lstStyle/>
          <a:p>
            <a:pPr marL="325112" indent="-308179">
              <a:spcBef>
                <a:spcPts val="1033"/>
              </a:spcBef>
              <a:buClr>
                <a:srgbClr val="00AFEF"/>
              </a:buClr>
              <a:buFont typeface="Wingdings"/>
              <a:buChar char=""/>
              <a:tabLst>
                <a:tab pos="325959" algn="l"/>
              </a:tabLst>
            </a:pPr>
            <a:r>
              <a:rPr sz="2667" dirty="0">
                <a:solidFill>
                  <a:srgbClr val="4D4E5C"/>
                </a:solidFill>
                <a:latin typeface="Arial"/>
                <a:cs typeface="Arial"/>
              </a:rPr>
              <a:t>Maven is a Java build</a:t>
            </a:r>
            <a:r>
              <a:rPr sz="2667" spc="-67" dirty="0">
                <a:solidFill>
                  <a:srgbClr val="4D4E5C"/>
                </a:solidFill>
                <a:latin typeface="Arial"/>
                <a:cs typeface="Arial"/>
              </a:rPr>
              <a:t> </a:t>
            </a:r>
            <a:r>
              <a:rPr sz="2667" spc="-7" dirty="0">
                <a:solidFill>
                  <a:srgbClr val="4D4E5C"/>
                </a:solidFill>
                <a:latin typeface="Arial"/>
                <a:cs typeface="Arial"/>
              </a:rPr>
              <a:t>tool</a:t>
            </a:r>
            <a:endParaRPr sz="2667">
              <a:latin typeface="Arial"/>
              <a:cs typeface="Arial"/>
            </a:endParaRPr>
          </a:p>
          <a:p>
            <a:pPr marL="1008355" lvl="1" indent="-381837">
              <a:spcBef>
                <a:spcPts val="813"/>
              </a:spcBef>
              <a:buClr>
                <a:srgbClr val="00AFEF"/>
              </a:buClr>
              <a:buFont typeface="Wingdings"/>
              <a:buChar char=""/>
              <a:tabLst>
                <a:tab pos="1008355" algn="l"/>
                <a:tab pos="1009201" algn="l"/>
              </a:tabLst>
            </a:pPr>
            <a:r>
              <a:rPr sz="2400" dirty="0">
                <a:solidFill>
                  <a:srgbClr val="4D4E5C"/>
                </a:solidFill>
                <a:latin typeface="Arial"/>
                <a:cs typeface="Arial"/>
              </a:rPr>
              <a:t>It is a </a:t>
            </a:r>
            <a:r>
              <a:rPr sz="2400" spc="-7" dirty="0">
                <a:solidFill>
                  <a:srgbClr val="4D4E5C"/>
                </a:solidFill>
                <a:latin typeface="Arial"/>
                <a:cs typeface="Arial"/>
              </a:rPr>
              <a:t>project </a:t>
            </a:r>
            <a:r>
              <a:rPr sz="2400" spc="-13" dirty="0">
                <a:solidFill>
                  <a:srgbClr val="4D4E5C"/>
                </a:solidFill>
                <a:latin typeface="Arial"/>
                <a:cs typeface="Arial"/>
              </a:rPr>
              <a:t>management </a:t>
            </a:r>
            <a:r>
              <a:rPr sz="2400" dirty="0">
                <a:solidFill>
                  <a:srgbClr val="4D4E5C"/>
                </a:solidFill>
                <a:latin typeface="Arial"/>
                <a:cs typeface="Arial"/>
              </a:rPr>
              <a:t>&amp; </a:t>
            </a:r>
            <a:r>
              <a:rPr sz="2400" spc="-7" dirty="0">
                <a:solidFill>
                  <a:srgbClr val="4D4E5C"/>
                </a:solidFill>
                <a:latin typeface="Arial"/>
                <a:cs typeface="Arial"/>
              </a:rPr>
              <a:t>comprehension</a:t>
            </a:r>
            <a:r>
              <a:rPr sz="2400" spc="73" dirty="0">
                <a:solidFill>
                  <a:srgbClr val="4D4E5C"/>
                </a:solidFill>
                <a:latin typeface="Arial"/>
                <a:cs typeface="Arial"/>
              </a:rPr>
              <a:t> </a:t>
            </a:r>
            <a:r>
              <a:rPr sz="2400" spc="-7" dirty="0">
                <a:solidFill>
                  <a:srgbClr val="4D4E5C"/>
                </a:solidFill>
                <a:latin typeface="Arial"/>
                <a:cs typeface="Arial"/>
              </a:rPr>
              <a:t>tool</a:t>
            </a:r>
            <a:endParaRPr sz="2400">
              <a:latin typeface="Arial"/>
              <a:cs typeface="Arial"/>
            </a:endParaRPr>
          </a:p>
          <a:p>
            <a:pPr marL="1008355" lvl="1" indent="-381837">
              <a:spcBef>
                <a:spcPts val="800"/>
              </a:spcBef>
              <a:buClr>
                <a:srgbClr val="00AFEF"/>
              </a:buClr>
              <a:buFont typeface="Wingdings"/>
              <a:buChar char=""/>
              <a:tabLst>
                <a:tab pos="1008355" algn="l"/>
                <a:tab pos="1009201" algn="l"/>
              </a:tabLst>
            </a:pPr>
            <a:r>
              <a:rPr sz="2400" dirty="0">
                <a:solidFill>
                  <a:srgbClr val="4D4E5C"/>
                </a:solidFill>
                <a:latin typeface="Arial"/>
                <a:cs typeface="Arial"/>
              </a:rPr>
              <a:t>It </a:t>
            </a:r>
            <a:r>
              <a:rPr sz="2400" spc="-7" dirty="0">
                <a:solidFill>
                  <a:srgbClr val="4D4E5C"/>
                </a:solidFill>
                <a:latin typeface="Arial"/>
                <a:cs typeface="Arial"/>
              </a:rPr>
              <a:t>used </a:t>
            </a:r>
            <a:r>
              <a:rPr sz="2400" dirty="0">
                <a:solidFill>
                  <a:srgbClr val="4D4E5C"/>
                </a:solidFill>
                <a:latin typeface="Arial"/>
                <a:cs typeface="Arial"/>
              </a:rPr>
              <a:t>for </a:t>
            </a:r>
            <a:r>
              <a:rPr sz="2400" spc="-7" dirty="0">
                <a:solidFill>
                  <a:srgbClr val="4D4E5C"/>
                </a:solidFill>
                <a:latin typeface="Arial"/>
                <a:cs typeface="Arial"/>
              </a:rPr>
              <a:t>building </a:t>
            </a:r>
            <a:r>
              <a:rPr sz="2400" dirty="0">
                <a:solidFill>
                  <a:srgbClr val="4D4E5C"/>
                </a:solidFill>
                <a:latin typeface="Arial"/>
                <a:cs typeface="Arial"/>
              </a:rPr>
              <a:t>&amp; </a:t>
            </a:r>
            <a:r>
              <a:rPr sz="2400" spc="-7" dirty="0">
                <a:solidFill>
                  <a:srgbClr val="4D4E5C"/>
                </a:solidFill>
                <a:latin typeface="Arial"/>
                <a:cs typeface="Arial"/>
              </a:rPr>
              <a:t>managing any Java-based</a:t>
            </a:r>
            <a:r>
              <a:rPr sz="2400" spc="73" dirty="0">
                <a:solidFill>
                  <a:srgbClr val="4D4E5C"/>
                </a:solidFill>
                <a:latin typeface="Arial"/>
                <a:cs typeface="Arial"/>
              </a:rPr>
              <a:t> </a:t>
            </a:r>
            <a:r>
              <a:rPr sz="2400" spc="-7" dirty="0">
                <a:solidFill>
                  <a:srgbClr val="4D4E5C"/>
                </a:solidFill>
                <a:latin typeface="Arial"/>
                <a:cs typeface="Arial"/>
              </a:rPr>
              <a:t>project.</a:t>
            </a:r>
            <a:endParaRPr sz="2400">
              <a:latin typeface="Arial"/>
              <a:cs typeface="Arial"/>
            </a:endParaRPr>
          </a:p>
          <a:p>
            <a:pPr marL="1008355" lvl="1" indent="-381837">
              <a:spcBef>
                <a:spcPts val="800"/>
              </a:spcBef>
              <a:buClr>
                <a:srgbClr val="00AFEF"/>
              </a:buClr>
              <a:buFont typeface="Wingdings"/>
              <a:buChar char=""/>
              <a:tabLst>
                <a:tab pos="1008355" algn="l"/>
                <a:tab pos="1009201" algn="l"/>
              </a:tabLst>
            </a:pPr>
            <a:r>
              <a:rPr sz="2400" dirty="0">
                <a:solidFill>
                  <a:srgbClr val="4D4E5C"/>
                </a:solidFill>
                <a:latin typeface="Arial"/>
                <a:cs typeface="Arial"/>
              </a:rPr>
              <a:t>It </a:t>
            </a:r>
            <a:r>
              <a:rPr sz="2400" spc="-7" dirty="0">
                <a:solidFill>
                  <a:srgbClr val="4D4E5C"/>
                </a:solidFill>
                <a:latin typeface="Arial"/>
                <a:cs typeface="Arial"/>
              </a:rPr>
              <a:t>stores libraries </a:t>
            </a:r>
            <a:r>
              <a:rPr sz="2400" dirty="0">
                <a:solidFill>
                  <a:srgbClr val="4D4E5C"/>
                </a:solidFill>
                <a:latin typeface="Arial"/>
                <a:cs typeface="Arial"/>
              </a:rPr>
              <a:t>&amp; </a:t>
            </a:r>
            <a:r>
              <a:rPr sz="2400" spc="-7" dirty="0">
                <a:solidFill>
                  <a:srgbClr val="4D4E5C"/>
                </a:solidFill>
                <a:latin typeface="Arial"/>
                <a:cs typeface="Arial"/>
              </a:rPr>
              <a:t>plugins in a Maven central</a:t>
            </a:r>
            <a:r>
              <a:rPr sz="2400" spc="87" dirty="0">
                <a:solidFill>
                  <a:srgbClr val="4D4E5C"/>
                </a:solidFill>
                <a:latin typeface="Arial"/>
                <a:cs typeface="Arial"/>
              </a:rPr>
              <a:t> </a:t>
            </a:r>
            <a:r>
              <a:rPr sz="2400" spc="-7" dirty="0">
                <a:solidFill>
                  <a:srgbClr val="4D4E5C"/>
                </a:solidFill>
                <a:latin typeface="Arial"/>
                <a:cs typeface="Arial"/>
              </a:rPr>
              <a:t>repository</a:t>
            </a:r>
            <a:endParaRPr sz="240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Maven Home Page URL:</a:t>
            </a:r>
            <a:r>
              <a:rPr sz="2400" spc="-7" dirty="0">
                <a:solidFill>
                  <a:srgbClr val="1E1E23"/>
                </a:solidFill>
                <a:latin typeface="Arial"/>
                <a:cs typeface="Arial"/>
              </a:rPr>
              <a:t> </a:t>
            </a:r>
            <a:r>
              <a:rPr sz="2400" u="heavy" spc="-7" dirty="0">
                <a:solidFill>
                  <a:srgbClr val="1E1E23"/>
                </a:solidFill>
                <a:uFill>
                  <a:solidFill>
                    <a:srgbClr val="1E1E23"/>
                  </a:solidFill>
                </a:uFill>
                <a:latin typeface="Arial"/>
                <a:cs typeface="Arial"/>
                <a:hlinkClick r:id="rId2"/>
              </a:rPr>
              <a:t>https://maven.apache.org</a:t>
            </a:r>
            <a:r>
              <a:rPr sz="2400" spc="-7" dirty="0">
                <a:solidFill>
                  <a:srgbClr val="4D4E5C"/>
                </a:solidFill>
                <a:latin typeface="Arial"/>
                <a:cs typeface="Arial"/>
              </a:rPr>
              <a:t>. </a:t>
            </a:r>
            <a:r>
              <a:rPr sz="2400" dirty="0">
                <a:solidFill>
                  <a:srgbClr val="4D4E5C"/>
                </a:solidFill>
                <a:latin typeface="Arial"/>
                <a:cs typeface="Arial"/>
              </a:rPr>
              <a:t>One can find</a:t>
            </a:r>
            <a:r>
              <a:rPr sz="2400" spc="80" dirty="0">
                <a:solidFill>
                  <a:srgbClr val="4D4E5C"/>
                </a:solidFill>
                <a:latin typeface="Arial"/>
                <a:cs typeface="Arial"/>
              </a:rPr>
              <a:t> </a:t>
            </a:r>
            <a:r>
              <a:rPr sz="2400" dirty="0">
                <a:solidFill>
                  <a:srgbClr val="4D4E5C"/>
                </a:solidFill>
                <a:latin typeface="Arial"/>
                <a:cs typeface="Arial"/>
              </a:rPr>
              <a:t>the</a:t>
            </a:r>
            <a:endParaRPr sz="2400">
              <a:latin typeface="Arial"/>
              <a:cs typeface="Arial"/>
            </a:endParaRPr>
          </a:p>
          <a:p>
            <a:pPr marL="1008355">
              <a:spcBef>
                <a:spcPts val="7"/>
              </a:spcBef>
            </a:pPr>
            <a:r>
              <a:rPr sz="2400" spc="-7" dirty="0">
                <a:solidFill>
                  <a:srgbClr val="4D4E5C"/>
                </a:solidFill>
                <a:latin typeface="Arial"/>
                <a:cs typeface="Arial"/>
              </a:rPr>
              <a:t>reference documentation </a:t>
            </a:r>
            <a:r>
              <a:rPr sz="2400" dirty="0">
                <a:solidFill>
                  <a:srgbClr val="4D4E5C"/>
                </a:solidFill>
                <a:latin typeface="Arial"/>
                <a:cs typeface="Arial"/>
              </a:rPr>
              <a:t>for </a:t>
            </a:r>
            <a:r>
              <a:rPr sz="2400" spc="-7" dirty="0">
                <a:solidFill>
                  <a:srgbClr val="4D4E5C"/>
                </a:solidFill>
                <a:latin typeface="Arial"/>
                <a:cs typeface="Arial"/>
              </a:rPr>
              <a:t>Maven </a:t>
            </a:r>
            <a:r>
              <a:rPr sz="2400" dirty="0">
                <a:solidFill>
                  <a:srgbClr val="4D4E5C"/>
                </a:solidFill>
                <a:latin typeface="Arial"/>
                <a:cs typeface="Arial"/>
              </a:rPr>
              <a:t>&amp; </a:t>
            </a:r>
            <a:r>
              <a:rPr sz="2400" spc="-7" dirty="0">
                <a:solidFill>
                  <a:srgbClr val="4D4E5C"/>
                </a:solidFill>
                <a:latin typeface="Arial"/>
                <a:cs typeface="Arial"/>
              </a:rPr>
              <a:t>the core</a:t>
            </a:r>
            <a:r>
              <a:rPr sz="2400" spc="27" dirty="0">
                <a:solidFill>
                  <a:srgbClr val="4D4E5C"/>
                </a:solidFill>
                <a:latin typeface="Arial"/>
                <a:cs typeface="Arial"/>
              </a:rPr>
              <a:t> </a:t>
            </a:r>
            <a:r>
              <a:rPr sz="2400" spc="-7" dirty="0">
                <a:solidFill>
                  <a:srgbClr val="4D4E5C"/>
                </a:solidFill>
                <a:latin typeface="Arial"/>
                <a:cs typeface="Arial"/>
              </a:rPr>
              <a:t>Plugins</a:t>
            </a:r>
            <a:endParaRPr sz="2400">
              <a:latin typeface="Arial"/>
              <a:cs typeface="Arial"/>
            </a:endParaRPr>
          </a:p>
          <a:p>
            <a:pPr>
              <a:lnSpc>
                <a:spcPct val="100000"/>
              </a:lnSpc>
            </a:pPr>
            <a:endParaRPr sz="2667">
              <a:latin typeface="Times New Roman"/>
              <a:cs typeface="Times New Roman"/>
            </a:endParaRPr>
          </a:p>
          <a:p>
            <a:pPr marL="325112" indent="-308179">
              <a:spcBef>
                <a:spcPts val="1720"/>
              </a:spcBef>
              <a:buClr>
                <a:srgbClr val="00AFEF"/>
              </a:buClr>
              <a:buFont typeface="Wingdings"/>
              <a:buChar char=""/>
              <a:tabLst>
                <a:tab pos="325959" algn="l"/>
              </a:tabLst>
            </a:pPr>
            <a:r>
              <a:rPr sz="2667" dirty="0">
                <a:solidFill>
                  <a:srgbClr val="4D4E5C"/>
                </a:solidFill>
                <a:latin typeface="Arial"/>
                <a:cs typeface="Arial"/>
              </a:rPr>
              <a:t>Why</a:t>
            </a:r>
            <a:r>
              <a:rPr sz="2667" spc="-33" dirty="0">
                <a:solidFill>
                  <a:srgbClr val="4D4E5C"/>
                </a:solidFill>
                <a:latin typeface="Arial"/>
                <a:cs typeface="Arial"/>
              </a:rPr>
              <a:t> </a:t>
            </a:r>
            <a:r>
              <a:rPr sz="2667" dirty="0">
                <a:solidFill>
                  <a:srgbClr val="4D4E5C"/>
                </a:solidFill>
                <a:latin typeface="Arial"/>
                <a:cs typeface="Arial"/>
              </a:rPr>
              <a:t>Maven?</a:t>
            </a:r>
            <a:endParaRPr sz="2667">
              <a:latin typeface="Arial"/>
              <a:cs typeface="Arial"/>
            </a:endParaRPr>
          </a:p>
          <a:p>
            <a:pPr marL="1008355"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Fairly large </a:t>
            </a:r>
            <a:r>
              <a:rPr sz="2400" spc="-13" dirty="0">
                <a:solidFill>
                  <a:srgbClr val="4D4E5C"/>
                </a:solidFill>
                <a:latin typeface="Arial"/>
                <a:cs typeface="Arial"/>
              </a:rPr>
              <a:t>software </a:t>
            </a:r>
            <a:r>
              <a:rPr sz="2400" spc="-7" dirty="0">
                <a:solidFill>
                  <a:srgbClr val="4D4E5C"/>
                </a:solidFill>
                <a:latin typeface="Arial"/>
                <a:cs typeface="Arial"/>
              </a:rPr>
              <a:t>projects generally contain many</a:t>
            </a:r>
            <a:r>
              <a:rPr sz="2400" spc="260" dirty="0">
                <a:solidFill>
                  <a:srgbClr val="4D4E5C"/>
                </a:solidFill>
                <a:latin typeface="Arial"/>
                <a:cs typeface="Arial"/>
              </a:rPr>
              <a:t> </a:t>
            </a:r>
            <a:r>
              <a:rPr sz="2400" spc="-7" dirty="0">
                <a:solidFill>
                  <a:srgbClr val="4D4E5C"/>
                </a:solidFill>
                <a:latin typeface="Arial"/>
                <a:cs typeface="Arial"/>
              </a:rPr>
              <a:t>projects/modules</a:t>
            </a:r>
            <a:endParaRPr sz="240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Build process </a:t>
            </a:r>
            <a:r>
              <a:rPr sz="2400" spc="-13" dirty="0">
                <a:solidFill>
                  <a:srgbClr val="4D4E5C"/>
                </a:solidFill>
                <a:latin typeface="Arial"/>
                <a:cs typeface="Arial"/>
              </a:rPr>
              <a:t>without </a:t>
            </a:r>
            <a:r>
              <a:rPr sz="2400" spc="-7" dirty="0">
                <a:solidFill>
                  <a:srgbClr val="4D4E5C"/>
                </a:solidFill>
                <a:latin typeface="Arial"/>
                <a:cs typeface="Arial"/>
              </a:rPr>
              <a:t>automation in such projects, is challenging</a:t>
            </a:r>
            <a:r>
              <a:rPr sz="2400" spc="213" dirty="0">
                <a:solidFill>
                  <a:srgbClr val="4D4E5C"/>
                </a:solidFill>
                <a:latin typeface="Arial"/>
                <a:cs typeface="Arial"/>
              </a:rPr>
              <a:t> </a:t>
            </a:r>
            <a:r>
              <a:rPr sz="2400" dirty="0">
                <a:solidFill>
                  <a:srgbClr val="4D4E5C"/>
                </a:solidFill>
                <a:latin typeface="Arial"/>
                <a:cs typeface="Arial"/>
              </a:rPr>
              <a:t>to</a:t>
            </a:r>
            <a:endParaRPr sz="2400">
              <a:latin typeface="Arial"/>
              <a:cs typeface="Arial"/>
            </a:endParaRPr>
          </a:p>
          <a:p>
            <a:pPr marL="1008355"/>
            <a:r>
              <a:rPr sz="2400" spc="-7" dirty="0">
                <a:solidFill>
                  <a:srgbClr val="4D4E5C"/>
                </a:solidFill>
                <a:latin typeface="Arial"/>
                <a:cs typeface="Arial"/>
              </a:rPr>
              <a:t>understand </a:t>
            </a:r>
            <a:r>
              <a:rPr sz="2400" spc="-13" dirty="0">
                <a:solidFill>
                  <a:srgbClr val="4D4E5C"/>
                </a:solidFill>
                <a:latin typeface="Arial"/>
                <a:cs typeface="Arial"/>
              </a:rPr>
              <a:t>and </a:t>
            </a:r>
            <a:r>
              <a:rPr sz="2400" spc="-7" dirty="0">
                <a:solidFill>
                  <a:srgbClr val="4D4E5C"/>
                </a:solidFill>
                <a:latin typeface="Arial"/>
                <a:cs typeface="Arial"/>
              </a:rPr>
              <a:t>maintain </a:t>
            </a:r>
            <a:r>
              <a:rPr sz="2400" dirty="0">
                <a:solidFill>
                  <a:srgbClr val="4D4E5C"/>
                </a:solidFill>
                <a:latin typeface="Arial"/>
                <a:cs typeface="Arial"/>
              </a:rPr>
              <a:t>it </a:t>
            </a:r>
            <a:r>
              <a:rPr sz="2400" spc="-20" dirty="0">
                <a:solidFill>
                  <a:srgbClr val="4D4E5C"/>
                </a:solidFill>
                <a:latin typeface="Arial"/>
                <a:cs typeface="Arial"/>
              </a:rPr>
              <a:t>with </a:t>
            </a:r>
            <a:r>
              <a:rPr sz="2400" dirty="0">
                <a:solidFill>
                  <a:srgbClr val="4D4E5C"/>
                </a:solidFill>
                <a:latin typeface="Arial"/>
                <a:cs typeface="Arial"/>
              </a:rPr>
              <a:t>in </a:t>
            </a:r>
            <a:r>
              <a:rPr sz="2400" spc="-7" dirty="0">
                <a:solidFill>
                  <a:srgbClr val="4D4E5C"/>
                </a:solidFill>
                <a:latin typeface="Arial"/>
                <a:cs typeface="Arial"/>
              </a:rPr>
              <a:t>stipulated</a:t>
            </a:r>
            <a:r>
              <a:rPr sz="2400" spc="120" dirty="0">
                <a:solidFill>
                  <a:srgbClr val="4D4E5C"/>
                </a:solidFill>
                <a:latin typeface="Arial"/>
                <a:cs typeface="Arial"/>
              </a:rPr>
              <a:t> </a:t>
            </a:r>
            <a:r>
              <a:rPr sz="2400" spc="-7" dirty="0">
                <a:solidFill>
                  <a:srgbClr val="4D4E5C"/>
                </a:solidFill>
                <a:latin typeface="Arial"/>
                <a:cs typeface="Arial"/>
              </a:rPr>
              <a:t>time.</a:t>
            </a:r>
            <a:endParaRPr sz="2400">
              <a:latin typeface="Arial"/>
              <a:cs typeface="Arial"/>
            </a:endParaRPr>
          </a:p>
        </p:txBody>
      </p:sp>
    </p:spTree>
    <p:extLst>
      <p:ext uri="{BB962C8B-B14F-4D97-AF65-F5344CB8AC3E}">
        <p14:creationId xmlns:p14="http://schemas.microsoft.com/office/powerpoint/2010/main" val="104391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4618" y="307002"/>
            <a:ext cx="2975377"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Features of</a:t>
            </a:r>
            <a:r>
              <a:rPr spc="-107" dirty="0"/>
              <a:t> </a:t>
            </a:r>
            <a:r>
              <a:rPr dirty="0"/>
              <a:t>Maven</a:t>
            </a:r>
          </a:p>
        </p:txBody>
      </p:sp>
      <p:sp>
        <p:nvSpPr>
          <p:cNvPr id="3" name="object 3"/>
          <p:cNvSpPr txBox="1"/>
          <p:nvPr/>
        </p:nvSpPr>
        <p:spPr>
          <a:xfrm>
            <a:off x="284209" y="872054"/>
            <a:ext cx="9903460" cy="5196679"/>
          </a:xfrm>
          <a:prstGeom prst="rect">
            <a:avLst/>
          </a:prstGeom>
        </p:spPr>
        <p:txBody>
          <a:bodyPr vert="horz" wrap="square" lIns="0" tIns="83820" rIns="0" bIns="0" rtlCol="0">
            <a:spAutoFit/>
          </a:bodyPr>
          <a:lstStyle/>
          <a:p>
            <a:pPr marL="325112" indent="-308179">
              <a:spcBef>
                <a:spcPts val="660"/>
              </a:spcBef>
              <a:buClr>
                <a:srgbClr val="00AFEF"/>
              </a:buClr>
              <a:buFont typeface="Wingdings"/>
              <a:buChar char=""/>
              <a:tabLst>
                <a:tab pos="325112" algn="l"/>
                <a:tab pos="325959" algn="l"/>
              </a:tabLst>
            </a:pPr>
            <a:r>
              <a:rPr sz="1733" spc="-7" dirty="0">
                <a:solidFill>
                  <a:srgbClr val="4D4E5C"/>
                </a:solidFill>
                <a:latin typeface="Arial"/>
                <a:cs typeface="Arial"/>
              </a:rPr>
              <a:t>Easier</a:t>
            </a:r>
            <a:r>
              <a:rPr sz="1733" dirty="0">
                <a:solidFill>
                  <a:srgbClr val="4D4E5C"/>
                </a:solidFill>
                <a:latin typeface="Arial"/>
                <a:cs typeface="Arial"/>
              </a:rPr>
              <a:t> </a:t>
            </a:r>
            <a:r>
              <a:rPr sz="1733" spc="-7" dirty="0">
                <a:solidFill>
                  <a:srgbClr val="4D4E5C"/>
                </a:solidFill>
                <a:latin typeface="Arial"/>
                <a:cs typeface="Arial"/>
              </a:rPr>
              <a:t>configuration</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Consistent </a:t>
            </a:r>
            <a:r>
              <a:rPr sz="1467" dirty="0">
                <a:solidFill>
                  <a:srgbClr val="4D4E5C"/>
                </a:solidFill>
                <a:latin typeface="Arial"/>
                <a:cs typeface="Arial"/>
              </a:rPr>
              <a:t>project</a:t>
            </a:r>
            <a:r>
              <a:rPr sz="1467" spc="-60" dirty="0">
                <a:solidFill>
                  <a:srgbClr val="4D4E5C"/>
                </a:solidFill>
                <a:latin typeface="Arial"/>
                <a:cs typeface="Arial"/>
              </a:rPr>
              <a:t> </a:t>
            </a:r>
            <a:r>
              <a:rPr sz="1467" dirty="0">
                <a:solidFill>
                  <a:srgbClr val="4D4E5C"/>
                </a:solidFill>
                <a:latin typeface="Arial"/>
                <a:cs typeface="Arial"/>
              </a:rPr>
              <a:t>structure</a:t>
            </a:r>
            <a:endParaRPr sz="1467">
              <a:latin typeface="Arial"/>
              <a:cs typeface="Arial"/>
            </a:endParaRPr>
          </a:p>
          <a:p>
            <a:pPr marL="1008355" lvl="1" indent="-381837">
              <a:spcBef>
                <a:spcPts val="447"/>
              </a:spcBef>
              <a:buClr>
                <a:srgbClr val="00AFEF"/>
              </a:buClr>
              <a:buFont typeface="Wingdings"/>
              <a:buChar char=""/>
              <a:tabLst>
                <a:tab pos="1008355" algn="l"/>
                <a:tab pos="1009201" algn="l"/>
              </a:tabLst>
            </a:pPr>
            <a:r>
              <a:rPr sz="1467" spc="-7" dirty="0">
                <a:solidFill>
                  <a:srgbClr val="4D4E5C"/>
                </a:solidFill>
                <a:latin typeface="Arial"/>
                <a:cs typeface="Arial"/>
              </a:rPr>
              <a:t>Provides </a:t>
            </a:r>
            <a:r>
              <a:rPr sz="1467" dirty="0">
                <a:solidFill>
                  <a:srgbClr val="4D4E5C"/>
                </a:solidFill>
                <a:latin typeface="Arial"/>
                <a:cs typeface="Arial"/>
              </a:rPr>
              <a:t>project templates </a:t>
            </a:r>
            <a:r>
              <a:rPr sz="1467" spc="-7" dirty="0">
                <a:solidFill>
                  <a:srgbClr val="4D4E5C"/>
                </a:solidFill>
                <a:latin typeface="Arial"/>
                <a:cs typeface="Arial"/>
              </a:rPr>
              <a:t>known </a:t>
            </a:r>
            <a:r>
              <a:rPr sz="1467" dirty="0">
                <a:solidFill>
                  <a:srgbClr val="4D4E5C"/>
                </a:solidFill>
                <a:latin typeface="Arial"/>
                <a:cs typeface="Arial"/>
              </a:rPr>
              <a:t>as</a:t>
            </a:r>
            <a:r>
              <a:rPr sz="1467" spc="-73" dirty="0">
                <a:solidFill>
                  <a:srgbClr val="4D4E5C"/>
                </a:solidFill>
                <a:latin typeface="Arial"/>
                <a:cs typeface="Arial"/>
              </a:rPr>
              <a:t> </a:t>
            </a:r>
            <a:r>
              <a:rPr sz="1467" dirty="0">
                <a:solidFill>
                  <a:srgbClr val="4D4E5C"/>
                </a:solidFill>
                <a:latin typeface="Arial"/>
                <a:cs typeface="Arial"/>
              </a:rPr>
              <a:t>archetypes.</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13" dirty="0">
                <a:solidFill>
                  <a:srgbClr val="4D4E5C"/>
                </a:solidFill>
                <a:latin typeface="Arial"/>
                <a:cs typeface="Arial"/>
              </a:rPr>
              <a:t>Dependency</a:t>
            </a:r>
            <a:r>
              <a:rPr sz="1733" spc="47" dirty="0">
                <a:solidFill>
                  <a:srgbClr val="4D4E5C"/>
                </a:solidFill>
                <a:latin typeface="Arial"/>
                <a:cs typeface="Arial"/>
              </a:rPr>
              <a:t> </a:t>
            </a:r>
            <a:r>
              <a:rPr sz="1733" spc="-13" dirty="0">
                <a:solidFill>
                  <a:srgbClr val="4D4E5C"/>
                </a:solidFill>
                <a:latin typeface="Arial"/>
                <a:cs typeface="Arial"/>
              </a:rPr>
              <a:t>Management</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Multi-module builds</a:t>
            </a:r>
            <a:endParaRPr sz="1467">
              <a:latin typeface="Arial"/>
              <a:cs typeface="Arial"/>
            </a:endParaRPr>
          </a:p>
          <a:p>
            <a:pPr marL="1008355" lvl="1" indent="-381837">
              <a:spcBef>
                <a:spcPts val="447"/>
              </a:spcBef>
              <a:buClr>
                <a:srgbClr val="00AFEF"/>
              </a:buClr>
              <a:buFont typeface="Wingdings"/>
              <a:buChar char=""/>
              <a:tabLst>
                <a:tab pos="1008355" algn="l"/>
                <a:tab pos="1009201" algn="l"/>
              </a:tabLst>
            </a:pPr>
            <a:r>
              <a:rPr sz="1467" spc="-7" dirty="0">
                <a:solidFill>
                  <a:srgbClr val="4D4E5C"/>
                </a:solidFill>
                <a:latin typeface="Arial"/>
                <a:cs typeface="Arial"/>
              </a:rPr>
              <a:t>Build </a:t>
            </a:r>
            <a:r>
              <a:rPr sz="1467" dirty="0">
                <a:solidFill>
                  <a:srgbClr val="4D4E5C"/>
                </a:solidFill>
                <a:latin typeface="Arial"/>
                <a:cs typeface="Arial"/>
              </a:rPr>
              <a:t>model can be </a:t>
            </a:r>
            <a:r>
              <a:rPr sz="1467" spc="-7" dirty="0">
                <a:solidFill>
                  <a:srgbClr val="4D4E5C"/>
                </a:solidFill>
                <a:latin typeface="Arial"/>
                <a:cs typeface="Arial"/>
              </a:rPr>
              <a:t>sliced </a:t>
            </a:r>
            <a:r>
              <a:rPr sz="1467" dirty="0">
                <a:solidFill>
                  <a:srgbClr val="4D4E5C"/>
                </a:solidFill>
                <a:latin typeface="Arial"/>
                <a:cs typeface="Arial"/>
              </a:rPr>
              <a:t>and</a:t>
            </a:r>
            <a:r>
              <a:rPr sz="1467" spc="-20" dirty="0">
                <a:solidFill>
                  <a:srgbClr val="4D4E5C"/>
                </a:solidFill>
                <a:latin typeface="Arial"/>
                <a:cs typeface="Arial"/>
              </a:rPr>
              <a:t> </a:t>
            </a:r>
            <a:r>
              <a:rPr sz="1467" spc="-7" dirty="0">
                <a:solidFill>
                  <a:srgbClr val="4D4E5C"/>
                </a:solidFill>
                <a:latin typeface="Arial"/>
                <a:cs typeface="Arial"/>
              </a:rPr>
              <a:t>diced</a:t>
            </a:r>
            <a:endParaRPr sz="1467">
              <a:latin typeface="Arial"/>
              <a:cs typeface="Arial"/>
            </a:endParaRPr>
          </a:p>
          <a:p>
            <a:pPr marL="1008355" lvl="1" indent="-381837">
              <a:spcBef>
                <a:spcPts val="453"/>
              </a:spcBef>
              <a:buClr>
                <a:srgbClr val="00AFEF"/>
              </a:buClr>
              <a:buFont typeface="Wingdings"/>
              <a:buChar char=""/>
              <a:tabLst>
                <a:tab pos="1008355" algn="l"/>
                <a:tab pos="1009201" algn="l"/>
              </a:tabLst>
            </a:pPr>
            <a:r>
              <a:rPr sz="1467" spc="-7" dirty="0">
                <a:solidFill>
                  <a:srgbClr val="4D4E5C"/>
                </a:solidFill>
                <a:latin typeface="Arial"/>
                <a:cs typeface="Arial"/>
              </a:rPr>
              <a:t>During Maven build </a:t>
            </a:r>
            <a:r>
              <a:rPr sz="1467" dirty="0">
                <a:solidFill>
                  <a:srgbClr val="4D4E5C"/>
                </a:solidFill>
                <a:latin typeface="Arial"/>
                <a:cs typeface="Arial"/>
              </a:rPr>
              <a:t>process the </a:t>
            </a:r>
            <a:r>
              <a:rPr sz="1467" spc="-7" dirty="0">
                <a:solidFill>
                  <a:srgbClr val="4D4E5C"/>
                </a:solidFill>
                <a:latin typeface="Arial"/>
                <a:cs typeface="Arial"/>
              </a:rPr>
              <a:t>dependencies </a:t>
            </a:r>
            <a:r>
              <a:rPr sz="1467" dirty="0">
                <a:solidFill>
                  <a:srgbClr val="4D4E5C"/>
                </a:solidFill>
                <a:latin typeface="Arial"/>
                <a:cs typeface="Arial"/>
              </a:rPr>
              <a:t>are</a:t>
            </a:r>
            <a:r>
              <a:rPr sz="1467" spc="-27" dirty="0">
                <a:solidFill>
                  <a:srgbClr val="4D4E5C"/>
                </a:solidFill>
                <a:latin typeface="Arial"/>
                <a:cs typeface="Arial"/>
              </a:rPr>
              <a:t> </a:t>
            </a:r>
            <a:r>
              <a:rPr sz="1467" spc="-7" dirty="0">
                <a:solidFill>
                  <a:srgbClr val="4D4E5C"/>
                </a:solidFill>
                <a:latin typeface="Arial"/>
                <a:cs typeface="Arial"/>
              </a:rPr>
              <a:t>resolved</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Repository</a:t>
            </a:r>
            <a:endParaRPr sz="1733">
              <a:latin typeface="Arial"/>
              <a:cs typeface="Arial"/>
            </a:endParaRPr>
          </a:p>
          <a:p>
            <a:pPr marL="1008355" lvl="1" indent="-381837">
              <a:spcBef>
                <a:spcPts val="453"/>
              </a:spcBef>
              <a:buClr>
                <a:srgbClr val="00AFEF"/>
              </a:buClr>
              <a:buFont typeface="Wingdings"/>
              <a:buChar char=""/>
              <a:tabLst>
                <a:tab pos="1008355" algn="l"/>
                <a:tab pos="1009201" algn="l"/>
              </a:tabLst>
            </a:pPr>
            <a:r>
              <a:rPr sz="1467" dirty="0">
                <a:solidFill>
                  <a:srgbClr val="4D4E5C"/>
                </a:solidFill>
                <a:latin typeface="Arial"/>
                <a:cs typeface="Arial"/>
              </a:rPr>
              <a:t>Project </a:t>
            </a:r>
            <a:r>
              <a:rPr sz="1467" spc="-7" dirty="0">
                <a:solidFill>
                  <a:srgbClr val="4D4E5C"/>
                </a:solidFill>
                <a:latin typeface="Arial"/>
                <a:cs typeface="Arial"/>
              </a:rPr>
              <a:t>dependencies </a:t>
            </a:r>
            <a:r>
              <a:rPr sz="1467" dirty="0">
                <a:solidFill>
                  <a:srgbClr val="4D4E5C"/>
                </a:solidFill>
                <a:latin typeface="Arial"/>
                <a:cs typeface="Arial"/>
              </a:rPr>
              <a:t>can be accessed </a:t>
            </a:r>
            <a:r>
              <a:rPr sz="1467" spc="7" dirty="0">
                <a:solidFill>
                  <a:srgbClr val="4D4E5C"/>
                </a:solidFill>
                <a:latin typeface="Arial"/>
                <a:cs typeface="Arial"/>
              </a:rPr>
              <a:t>from </a:t>
            </a:r>
            <a:r>
              <a:rPr sz="1467" spc="-7" dirty="0">
                <a:solidFill>
                  <a:srgbClr val="4D4E5C"/>
                </a:solidFill>
                <a:latin typeface="Arial"/>
                <a:cs typeface="Arial"/>
              </a:rPr>
              <a:t>local file system </a:t>
            </a:r>
            <a:r>
              <a:rPr sz="1467" dirty="0">
                <a:solidFill>
                  <a:srgbClr val="4D4E5C"/>
                </a:solidFill>
                <a:latin typeface="Arial"/>
                <a:cs typeface="Arial"/>
              </a:rPr>
              <a:t>and/or </a:t>
            </a:r>
            <a:r>
              <a:rPr sz="1467" spc="7" dirty="0">
                <a:solidFill>
                  <a:srgbClr val="4D4E5C"/>
                </a:solidFill>
                <a:latin typeface="Arial"/>
                <a:cs typeface="Arial"/>
              </a:rPr>
              <a:t>from </a:t>
            </a:r>
            <a:r>
              <a:rPr sz="1467" dirty="0">
                <a:solidFill>
                  <a:srgbClr val="4D4E5C"/>
                </a:solidFill>
                <a:latin typeface="Arial"/>
                <a:cs typeface="Arial"/>
              </a:rPr>
              <a:t>central or </a:t>
            </a:r>
            <a:r>
              <a:rPr sz="1467" spc="7" dirty="0">
                <a:solidFill>
                  <a:srgbClr val="4D4E5C"/>
                </a:solidFill>
                <a:latin typeface="Arial"/>
                <a:cs typeface="Arial"/>
              </a:rPr>
              <a:t>from</a:t>
            </a:r>
            <a:r>
              <a:rPr sz="1467" spc="-272" dirty="0">
                <a:solidFill>
                  <a:srgbClr val="4D4E5C"/>
                </a:solidFill>
                <a:latin typeface="Arial"/>
                <a:cs typeface="Arial"/>
              </a:rPr>
              <a:t> </a:t>
            </a:r>
            <a:r>
              <a:rPr sz="1467" spc="-7" dirty="0">
                <a:solidFill>
                  <a:srgbClr val="4D4E5C"/>
                </a:solidFill>
                <a:latin typeface="Arial"/>
                <a:cs typeface="Arial"/>
              </a:rPr>
              <a:t>public </a:t>
            </a:r>
            <a:r>
              <a:rPr sz="1467" dirty="0">
                <a:solidFill>
                  <a:srgbClr val="4D4E5C"/>
                </a:solidFill>
                <a:latin typeface="Arial"/>
                <a:cs typeface="Arial"/>
              </a:rPr>
              <a:t>repositories.</a:t>
            </a:r>
            <a:endParaRPr sz="1467">
              <a:latin typeface="Arial"/>
              <a:cs typeface="Arial"/>
            </a:endParaRPr>
          </a:p>
          <a:p>
            <a:pPr marL="325112" indent="-308179">
              <a:spcBef>
                <a:spcPts val="380"/>
              </a:spcBef>
              <a:buClr>
                <a:srgbClr val="00AFEF"/>
              </a:buClr>
              <a:buFont typeface="Wingdings"/>
              <a:buChar char=""/>
              <a:tabLst>
                <a:tab pos="325112" algn="l"/>
                <a:tab pos="325959" algn="l"/>
              </a:tabLst>
            </a:pPr>
            <a:r>
              <a:rPr sz="1733" spc="-7" dirty="0">
                <a:solidFill>
                  <a:srgbClr val="4D4E5C"/>
                </a:solidFill>
                <a:latin typeface="Arial"/>
                <a:cs typeface="Arial"/>
              </a:rPr>
              <a:t>Plugin oriented - Extensible </a:t>
            </a:r>
            <a:r>
              <a:rPr sz="1733" spc="-13" dirty="0">
                <a:solidFill>
                  <a:srgbClr val="4D4E5C"/>
                </a:solidFill>
                <a:latin typeface="Arial"/>
                <a:cs typeface="Arial"/>
              </a:rPr>
              <a:t>via</a:t>
            </a:r>
            <a:r>
              <a:rPr sz="1733" spc="147" dirty="0">
                <a:solidFill>
                  <a:srgbClr val="4D4E5C"/>
                </a:solidFill>
                <a:latin typeface="Arial"/>
                <a:cs typeface="Arial"/>
              </a:rPr>
              <a:t> </a:t>
            </a:r>
            <a:r>
              <a:rPr sz="1733" spc="-7" dirty="0">
                <a:solidFill>
                  <a:srgbClr val="4D4E5C"/>
                </a:solidFill>
                <a:latin typeface="Arial"/>
                <a:cs typeface="Arial"/>
              </a:rPr>
              <a:t>plug-ins</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dirty="0">
                <a:solidFill>
                  <a:srgbClr val="4D4E5C"/>
                </a:solidFill>
                <a:latin typeface="Arial"/>
                <a:cs typeface="Arial"/>
              </a:rPr>
              <a:t>This feature </a:t>
            </a:r>
            <a:r>
              <a:rPr sz="1467" spc="-7" dirty="0">
                <a:solidFill>
                  <a:srgbClr val="4D4E5C"/>
                </a:solidFill>
                <a:latin typeface="Arial"/>
                <a:cs typeface="Arial"/>
              </a:rPr>
              <a:t>helps </a:t>
            </a:r>
            <a:r>
              <a:rPr sz="1467" dirty="0">
                <a:solidFill>
                  <a:srgbClr val="4D4E5C"/>
                </a:solidFill>
                <a:latin typeface="Arial"/>
                <a:cs typeface="Arial"/>
              </a:rPr>
              <a:t>to keep </a:t>
            </a:r>
            <a:r>
              <a:rPr sz="1467" spc="-7" dirty="0">
                <a:solidFill>
                  <a:srgbClr val="4D4E5C"/>
                </a:solidFill>
                <a:latin typeface="Arial"/>
                <a:cs typeface="Arial"/>
              </a:rPr>
              <a:t>Maven </a:t>
            </a:r>
            <a:r>
              <a:rPr sz="1467" dirty="0">
                <a:solidFill>
                  <a:srgbClr val="4D4E5C"/>
                </a:solidFill>
                <a:latin typeface="Arial"/>
                <a:cs typeface="Arial"/>
              </a:rPr>
              <a:t>core </a:t>
            </a:r>
            <a:r>
              <a:rPr sz="1467" spc="-7" dirty="0">
                <a:solidFill>
                  <a:srgbClr val="4D4E5C"/>
                </a:solidFill>
                <a:latin typeface="Arial"/>
                <a:cs typeface="Arial"/>
              </a:rPr>
              <a:t>small </a:t>
            </a:r>
            <a:r>
              <a:rPr sz="1467" spc="-13" dirty="0">
                <a:solidFill>
                  <a:srgbClr val="4D4E5C"/>
                </a:solidFill>
                <a:latin typeface="Arial"/>
                <a:cs typeface="Arial"/>
              </a:rPr>
              <a:t>with </a:t>
            </a:r>
            <a:r>
              <a:rPr sz="1467" spc="-7" dirty="0">
                <a:solidFill>
                  <a:srgbClr val="4D4E5C"/>
                </a:solidFill>
                <a:latin typeface="Arial"/>
                <a:cs typeface="Arial"/>
              </a:rPr>
              <a:t>basic</a:t>
            </a:r>
            <a:r>
              <a:rPr sz="1467" spc="-87" dirty="0">
                <a:solidFill>
                  <a:srgbClr val="4D4E5C"/>
                </a:solidFill>
                <a:latin typeface="Arial"/>
                <a:cs typeface="Arial"/>
              </a:rPr>
              <a:t> </a:t>
            </a:r>
            <a:r>
              <a:rPr sz="1467" spc="-7" dirty="0">
                <a:solidFill>
                  <a:srgbClr val="4D4E5C"/>
                </a:solidFill>
                <a:latin typeface="Arial"/>
                <a:cs typeface="Arial"/>
              </a:rPr>
              <a:t>functionalities</a:t>
            </a:r>
            <a:endParaRPr sz="1467">
              <a:latin typeface="Arial"/>
              <a:cs typeface="Arial"/>
            </a:endParaRPr>
          </a:p>
          <a:p>
            <a:pPr marL="1540048" marR="506294" lvl="2" indent="-303946">
              <a:lnSpc>
                <a:spcPts val="1280"/>
              </a:lnSpc>
              <a:spcBef>
                <a:spcPts val="793"/>
              </a:spcBef>
              <a:buClr>
                <a:srgbClr val="00AFEF"/>
              </a:buClr>
              <a:buFont typeface="Wingdings"/>
              <a:buChar char=""/>
              <a:tabLst>
                <a:tab pos="1540048" algn="l"/>
                <a:tab pos="1540895" algn="l"/>
              </a:tabLst>
            </a:pPr>
            <a:r>
              <a:rPr sz="1333" spc="-7" dirty="0">
                <a:solidFill>
                  <a:srgbClr val="4D4E5C"/>
                </a:solidFill>
                <a:latin typeface="Arial"/>
                <a:cs typeface="Arial"/>
              </a:rPr>
              <a:t>E.g. </a:t>
            </a:r>
            <a:r>
              <a:rPr sz="1333" spc="-13" dirty="0">
                <a:solidFill>
                  <a:srgbClr val="4D4E5C"/>
                </a:solidFill>
                <a:latin typeface="Arial"/>
                <a:cs typeface="Arial"/>
              </a:rPr>
              <a:t>Maven </a:t>
            </a:r>
            <a:r>
              <a:rPr sz="1333" spc="-7" dirty="0">
                <a:solidFill>
                  <a:srgbClr val="4D4E5C"/>
                </a:solidFill>
                <a:latin typeface="Arial"/>
                <a:cs typeface="Arial"/>
              </a:rPr>
              <a:t>core </a:t>
            </a:r>
            <a:r>
              <a:rPr sz="1333" spc="-13" dirty="0">
                <a:solidFill>
                  <a:srgbClr val="4D4E5C"/>
                </a:solidFill>
                <a:latin typeface="Arial"/>
                <a:cs typeface="Arial"/>
              </a:rPr>
              <a:t>doesn’t </a:t>
            </a:r>
            <a:r>
              <a:rPr sz="1333" spc="-7" dirty="0">
                <a:solidFill>
                  <a:srgbClr val="4D4E5C"/>
                </a:solidFill>
                <a:latin typeface="Arial"/>
                <a:cs typeface="Arial"/>
              </a:rPr>
              <a:t>know </a:t>
            </a:r>
            <a:r>
              <a:rPr sz="1333" spc="-13" dirty="0">
                <a:solidFill>
                  <a:srgbClr val="4D4E5C"/>
                </a:solidFill>
                <a:latin typeface="Arial"/>
                <a:cs typeface="Arial"/>
              </a:rPr>
              <a:t>how </a:t>
            </a:r>
            <a:r>
              <a:rPr sz="1333" spc="-7" dirty="0">
                <a:solidFill>
                  <a:srgbClr val="4D4E5C"/>
                </a:solidFill>
                <a:latin typeface="Arial"/>
                <a:cs typeface="Arial"/>
              </a:rPr>
              <a:t>to compile the </a:t>
            </a:r>
            <a:r>
              <a:rPr sz="1333" spc="-13" dirty="0">
                <a:solidFill>
                  <a:srgbClr val="4D4E5C"/>
                </a:solidFill>
                <a:latin typeface="Arial"/>
                <a:cs typeface="Arial"/>
              </a:rPr>
              <a:t>available </a:t>
            </a:r>
            <a:r>
              <a:rPr sz="1333" spc="-7" dirty="0">
                <a:solidFill>
                  <a:srgbClr val="4D4E5C"/>
                </a:solidFill>
                <a:latin typeface="Arial"/>
                <a:cs typeface="Arial"/>
              </a:rPr>
              <a:t>Java source code. </a:t>
            </a:r>
            <a:r>
              <a:rPr sz="1333" spc="-13" dirty="0">
                <a:solidFill>
                  <a:srgbClr val="4D4E5C"/>
                </a:solidFill>
                <a:latin typeface="Arial"/>
                <a:cs typeface="Arial"/>
              </a:rPr>
              <a:t>Compilation is handled by  </a:t>
            </a:r>
            <a:r>
              <a:rPr sz="1333" spc="-7" dirty="0">
                <a:solidFill>
                  <a:srgbClr val="4D4E5C"/>
                </a:solidFill>
                <a:latin typeface="Arial"/>
                <a:cs typeface="Arial"/>
              </a:rPr>
              <a:t>compiler</a:t>
            </a:r>
            <a:r>
              <a:rPr sz="1333" spc="-27" dirty="0">
                <a:solidFill>
                  <a:srgbClr val="4D4E5C"/>
                </a:solidFill>
                <a:latin typeface="Arial"/>
                <a:cs typeface="Arial"/>
              </a:rPr>
              <a:t> </a:t>
            </a:r>
            <a:r>
              <a:rPr sz="1333" spc="-13" dirty="0">
                <a:solidFill>
                  <a:srgbClr val="4D4E5C"/>
                </a:solidFill>
                <a:latin typeface="Arial"/>
                <a:cs typeface="Arial"/>
              </a:rPr>
              <a:t>plug-in</a:t>
            </a:r>
            <a:endParaRPr sz="1333">
              <a:latin typeface="Arial"/>
              <a:cs typeface="Arial"/>
            </a:endParaRPr>
          </a:p>
          <a:p>
            <a:pPr marL="1008355" lvl="1" indent="-381837">
              <a:spcBef>
                <a:spcPts val="453"/>
              </a:spcBef>
              <a:buClr>
                <a:srgbClr val="00AFEF"/>
              </a:buClr>
              <a:buFont typeface="Wingdings"/>
              <a:buChar char=""/>
              <a:tabLst>
                <a:tab pos="1008355" algn="l"/>
                <a:tab pos="1009201" algn="l"/>
              </a:tabLst>
            </a:pPr>
            <a:r>
              <a:rPr sz="1467" spc="-7" dirty="0">
                <a:solidFill>
                  <a:srgbClr val="4D4E5C"/>
                </a:solidFill>
                <a:latin typeface="Arial"/>
                <a:cs typeface="Arial"/>
              </a:rPr>
              <a:t>Additional </a:t>
            </a:r>
            <a:r>
              <a:rPr sz="1467" dirty="0">
                <a:solidFill>
                  <a:srgbClr val="4D4E5C"/>
                </a:solidFill>
                <a:latin typeface="Arial"/>
                <a:cs typeface="Arial"/>
              </a:rPr>
              <a:t>features can be </a:t>
            </a:r>
            <a:r>
              <a:rPr sz="1467" spc="-7" dirty="0">
                <a:solidFill>
                  <a:srgbClr val="4D4E5C"/>
                </a:solidFill>
                <a:latin typeface="Arial"/>
                <a:cs typeface="Arial"/>
              </a:rPr>
              <a:t>easily linked </a:t>
            </a:r>
            <a:r>
              <a:rPr sz="1467" spc="-13" dirty="0">
                <a:solidFill>
                  <a:srgbClr val="4D4E5C"/>
                </a:solidFill>
                <a:latin typeface="Arial"/>
                <a:cs typeface="Arial"/>
              </a:rPr>
              <a:t>with </a:t>
            </a:r>
            <a:r>
              <a:rPr sz="1467" spc="-7" dirty="0">
                <a:solidFill>
                  <a:srgbClr val="4D4E5C"/>
                </a:solidFill>
                <a:latin typeface="Arial"/>
                <a:cs typeface="Arial"/>
              </a:rPr>
              <a:t>suitable </a:t>
            </a:r>
            <a:r>
              <a:rPr sz="1467" dirty="0">
                <a:solidFill>
                  <a:srgbClr val="4D4E5C"/>
                </a:solidFill>
                <a:latin typeface="Arial"/>
                <a:cs typeface="Arial"/>
              </a:rPr>
              <a:t>plug</a:t>
            </a:r>
            <a:r>
              <a:rPr sz="1467" spc="20" dirty="0">
                <a:solidFill>
                  <a:srgbClr val="4D4E5C"/>
                </a:solidFill>
                <a:latin typeface="Arial"/>
                <a:cs typeface="Arial"/>
              </a:rPr>
              <a:t> </a:t>
            </a:r>
            <a:r>
              <a:rPr sz="1467" spc="-7" dirty="0">
                <a:solidFill>
                  <a:srgbClr val="4D4E5C"/>
                </a:solidFill>
                <a:latin typeface="Arial"/>
                <a:cs typeface="Arial"/>
              </a:rPr>
              <a:t>-ins</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13" dirty="0">
                <a:solidFill>
                  <a:srgbClr val="4D4E5C"/>
                </a:solidFill>
                <a:latin typeface="Arial"/>
                <a:cs typeface="Arial"/>
              </a:rPr>
              <a:t>Maven</a:t>
            </a:r>
            <a:r>
              <a:rPr sz="1733" spc="47" dirty="0">
                <a:solidFill>
                  <a:srgbClr val="4D4E5C"/>
                </a:solidFill>
                <a:latin typeface="Arial"/>
                <a:cs typeface="Arial"/>
              </a:rPr>
              <a:t> </a:t>
            </a:r>
            <a:r>
              <a:rPr sz="1733" spc="-7" dirty="0">
                <a:solidFill>
                  <a:srgbClr val="4D4E5C"/>
                </a:solidFill>
                <a:latin typeface="Arial"/>
                <a:cs typeface="Arial"/>
              </a:rPr>
              <a:t>Central</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Maven </a:t>
            </a:r>
            <a:r>
              <a:rPr sz="1467" dirty="0">
                <a:solidFill>
                  <a:srgbClr val="4D4E5C"/>
                </a:solidFill>
                <a:latin typeface="Arial"/>
                <a:cs typeface="Arial"/>
              </a:rPr>
              <a:t>central repository </a:t>
            </a:r>
            <a:r>
              <a:rPr sz="1467" spc="-7" dirty="0">
                <a:solidFill>
                  <a:srgbClr val="4D4E5C"/>
                </a:solidFill>
                <a:latin typeface="Arial"/>
                <a:cs typeface="Arial"/>
              </a:rPr>
              <a:t>is </a:t>
            </a:r>
            <a:r>
              <a:rPr sz="1467" dirty="0">
                <a:solidFill>
                  <a:srgbClr val="4D4E5C"/>
                </a:solidFill>
                <a:latin typeface="Arial"/>
                <a:cs typeface="Arial"/>
              </a:rPr>
              <a:t>an open</a:t>
            </a:r>
            <a:r>
              <a:rPr sz="1467" spc="-73" dirty="0">
                <a:solidFill>
                  <a:srgbClr val="4D4E5C"/>
                </a:solidFill>
                <a:latin typeface="Arial"/>
                <a:cs typeface="Arial"/>
              </a:rPr>
              <a:t> </a:t>
            </a:r>
            <a:r>
              <a:rPr sz="1467" spc="-7" dirty="0">
                <a:solidFill>
                  <a:srgbClr val="4D4E5C"/>
                </a:solidFill>
                <a:latin typeface="Arial"/>
                <a:cs typeface="Arial"/>
              </a:rPr>
              <a:t>repository.</a:t>
            </a:r>
            <a:endParaRPr sz="1467">
              <a:latin typeface="Arial"/>
              <a:cs typeface="Arial"/>
            </a:endParaRPr>
          </a:p>
          <a:p>
            <a:pPr marL="1008355" lvl="1" indent="-381837">
              <a:spcBef>
                <a:spcPts val="447"/>
              </a:spcBef>
              <a:buClr>
                <a:srgbClr val="00AFEF"/>
              </a:buClr>
              <a:buFont typeface="Wingdings"/>
              <a:buChar char=""/>
              <a:tabLst>
                <a:tab pos="1008355" algn="l"/>
                <a:tab pos="1009201" algn="l"/>
              </a:tabLst>
            </a:pPr>
            <a:r>
              <a:rPr sz="1467" spc="-13" dirty="0">
                <a:solidFill>
                  <a:srgbClr val="4D4E5C"/>
                </a:solidFill>
                <a:latin typeface="Arial"/>
                <a:cs typeface="Arial"/>
              </a:rPr>
              <a:t>Maven’s </a:t>
            </a:r>
            <a:r>
              <a:rPr sz="1467" dirty="0">
                <a:solidFill>
                  <a:srgbClr val="4D4E5C"/>
                </a:solidFill>
                <a:latin typeface="Arial"/>
                <a:cs typeface="Arial"/>
              </a:rPr>
              <a:t>central </a:t>
            </a:r>
            <a:r>
              <a:rPr sz="1467" spc="-7" dirty="0">
                <a:solidFill>
                  <a:srgbClr val="4D4E5C"/>
                </a:solidFill>
                <a:latin typeface="Arial"/>
                <a:cs typeface="Arial"/>
              </a:rPr>
              <a:t>repository hosts libraries. </a:t>
            </a:r>
            <a:r>
              <a:rPr sz="1467" dirty="0">
                <a:solidFill>
                  <a:srgbClr val="4D4E5C"/>
                </a:solidFill>
                <a:latin typeface="Arial"/>
                <a:cs typeface="Arial"/>
              </a:rPr>
              <a:t>These </a:t>
            </a:r>
            <a:r>
              <a:rPr sz="1467" spc="-7" dirty="0">
                <a:solidFill>
                  <a:srgbClr val="4D4E5C"/>
                </a:solidFill>
                <a:latin typeface="Arial"/>
                <a:cs typeface="Arial"/>
              </a:rPr>
              <a:t>libraries </a:t>
            </a:r>
            <a:r>
              <a:rPr sz="1467" dirty="0">
                <a:solidFill>
                  <a:srgbClr val="4D4E5C"/>
                </a:solidFill>
                <a:latin typeface="Arial"/>
                <a:cs typeface="Arial"/>
              </a:rPr>
              <a:t>can </a:t>
            </a:r>
            <a:r>
              <a:rPr sz="1467" spc="-7" dirty="0">
                <a:solidFill>
                  <a:srgbClr val="4D4E5C"/>
                </a:solidFill>
                <a:latin typeface="Arial"/>
                <a:cs typeface="Arial"/>
              </a:rPr>
              <a:t>be used in your</a:t>
            </a:r>
            <a:r>
              <a:rPr sz="1467" spc="-80" dirty="0">
                <a:solidFill>
                  <a:srgbClr val="4D4E5C"/>
                </a:solidFill>
                <a:latin typeface="Arial"/>
                <a:cs typeface="Arial"/>
              </a:rPr>
              <a:t> </a:t>
            </a:r>
            <a:r>
              <a:rPr sz="1467" spc="-13" dirty="0">
                <a:solidFill>
                  <a:srgbClr val="4D4E5C"/>
                </a:solidFill>
                <a:latin typeface="Arial"/>
                <a:cs typeface="Arial"/>
              </a:rPr>
              <a:t>build.</a:t>
            </a:r>
            <a:endParaRPr sz="1467">
              <a:latin typeface="Arial"/>
              <a:cs typeface="Arial"/>
            </a:endParaRPr>
          </a:p>
          <a:p>
            <a:pPr marL="1008355" lvl="1" indent="-381837">
              <a:spcBef>
                <a:spcPts val="447"/>
              </a:spcBef>
              <a:buClr>
                <a:srgbClr val="00AFEF"/>
              </a:buClr>
              <a:buFont typeface="Wingdings"/>
              <a:buChar char=""/>
              <a:tabLst>
                <a:tab pos="1008355" algn="l"/>
                <a:tab pos="1009201" algn="l"/>
              </a:tabLst>
            </a:pPr>
            <a:r>
              <a:rPr sz="1467" spc="-7" dirty="0">
                <a:solidFill>
                  <a:srgbClr val="4D4E5C"/>
                </a:solidFill>
                <a:latin typeface="Arial"/>
                <a:cs typeface="Arial"/>
              </a:rPr>
              <a:t>Maven build </a:t>
            </a:r>
            <a:r>
              <a:rPr sz="1467" dirty="0">
                <a:solidFill>
                  <a:srgbClr val="4D4E5C"/>
                </a:solidFill>
                <a:latin typeface="Arial"/>
                <a:cs typeface="Arial"/>
              </a:rPr>
              <a:t>uses by default the central </a:t>
            </a:r>
            <a:r>
              <a:rPr sz="1467" spc="-7" dirty="0">
                <a:solidFill>
                  <a:srgbClr val="4D4E5C"/>
                </a:solidFill>
                <a:latin typeface="Arial"/>
                <a:cs typeface="Arial"/>
              </a:rPr>
              <a:t>library </a:t>
            </a:r>
            <a:r>
              <a:rPr sz="1467" dirty="0">
                <a:solidFill>
                  <a:srgbClr val="4D4E5C"/>
                </a:solidFill>
                <a:latin typeface="Arial"/>
                <a:cs typeface="Arial"/>
              </a:rPr>
              <a:t>to search </a:t>
            </a:r>
            <a:r>
              <a:rPr sz="1467" spc="7" dirty="0">
                <a:solidFill>
                  <a:srgbClr val="4D4E5C"/>
                </a:solidFill>
                <a:latin typeface="Arial"/>
                <a:cs typeface="Arial"/>
              </a:rPr>
              <a:t>for </a:t>
            </a:r>
            <a:r>
              <a:rPr sz="1467" dirty="0">
                <a:solidFill>
                  <a:srgbClr val="4D4E5C"/>
                </a:solidFill>
                <a:latin typeface="Arial"/>
                <a:cs typeface="Arial"/>
              </a:rPr>
              <a:t>required</a:t>
            </a:r>
            <a:r>
              <a:rPr sz="1467" spc="-247" dirty="0">
                <a:solidFill>
                  <a:srgbClr val="4D4E5C"/>
                </a:solidFill>
                <a:latin typeface="Arial"/>
                <a:cs typeface="Arial"/>
              </a:rPr>
              <a:t> </a:t>
            </a:r>
            <a:r>
              <a:rPr sz="1467" spc="-7" dirty="0">
                <a:solidFill>
                  <a:srgbClr val="4D4E5C"/>
                </a:solidFill>
                <a:latin typeface="Arial"/>
                <a:cs typeface="Arial"/>
              </a:rPr>
              <a:t>libraries.</a:t>
            </a:r>
            <a:endParaRPr sz="1467">
              <a:latin typeface="Arial"/>
              <a:cs typeface="Arial"/>
            </a:endParaRPr>
          </a:p>
        </p:txBody>
      </p:sp>
    </p:spTree>
    <p:extLst>
      <p:ext uri="{BB962C8B-B14F-4D97-AF65-F5344CB8AC3E}">
        <p14:creationId xmlns:p14="http://schemas.microsoft.com/office/powerpoint/2010/main" val="135455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1417" y="307001"/>
            <a:ext cx="2248091"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smtClean="0"/>
              <a:t>Build</a:t>
            </a:r>
            <a:r>
              <a:rPr spc="-100" dirty="0" smtClean="0"/>
              <a:t> </a:t>
            </a:r>
            <a:r>
              <a:rPr dirty="0" smtClean="0"/>
              <a:t>Process</a:t>
            </a:r>
            <a:endParaRPr dirty="0"/>
          </a:p>
        </p:txBody>
      </p:sp>
      <p:sp>
        <p:nvSpPr>
          <p:cNvPr id="3" name="object 3"/>
          <p:cNvSpPr txBox="1"/>
          <p:nvPr/>
        </p:nvSpPr>
        <p:spPr>
          <a:xfrm>
            <a:off x="284208" y="874097"/>
            <a:ext cx="11548533" cy="1487651"/>
          </a:xfrm>
          <a:prstGeom prst="rect">
            <a:avLst/>
          </a:prstGeom>
        </p:spPr>
        <p:txBody>
          <a:bodyPr vert="horz" wrap="square" lIns="0" tIns="132080" rIns="0" bIns="0" rtlCol="0">
            <a:spAutoFit/>
          </a:bodyPr>
          <a:lstStyle/>
          <a:p>
            <a:pPr marL="325112" indent="-308179">
              <a:spcBef>
                <a:spcPts val="1040"/>
              </a:spcBef>
              <a:buClr>
                <a:srgbClr val="00AFEF"/>
              </a:buClr>
              <a:buFont typeface="Wingdings"/>
              <a:buChar char=""/>
              <a:tabLst>
                <a:tab pos="325959" algn="l"/>
              </a:tabLst>
            </a:pPr>
            <a:r>
              <a:rPr sz="2667" dirty="0">
                <a:solidFill>
                  <a:srgbClr val="4D4E5C"/>
                </a:solidFill>
                <a:latin typeface="Arial"/>
                <a:cs typeface="Arial"/>
              </a:rPr>
              <a:t>Maven </a:t>
            </a:r>
            <a:r>
              <a:rPr sz="2667" b="1" dirty="0">
                <a:solidFill>
                  <a:srgbClr val="FF0000"/>
                </a:solidFill>
                <a:latin typeface="Arial"/>
                <a:cs typeface="Arial"/>
              </a:rPr>
              <a:t>P</a:t>
            </a:r>
            <a:r>
              <a:rPr sz="2667" dirty="0">
                <a:solidFill>
                  <a:srgbClr val="4D4E5C"/>
                </a:solidFill>
                <a:latin typeface="Arial"/>
                <a:cs typeface="Arial"/>
              </a:rPr>
              <a:t>roject </a:t>
            </a:r>
            <a:r>
              <a:rPr sz="2667" b="1" dirty="0">
                <a:solidFill>
                  <a:srgbClr val="FF0000"/>
                </a:solidFill>
                <a:latin typeface="Arial"/>
                <a:cs typeface="Arial"/>
              </a:rPr>
              <a:t>O</a:t>
            </a:r>
            <a:r>
              <a:rPr sz="2667" dirty="0">
                <a:solidFill>
                  <a:srgbClr val="4D4E5C"/>
                </a:solidFill>
                <a:latin typeface="Arial"/>
                <a:cs typeface="Arial"/>
              </a:rPr>
              <a:t>bject </a:t>
            </a:r>
            <a:r>
              <a:rPr sz="2667" b="1" dirty="0">
                <a:solidFill>
                  <a:srgbClr val="FF0000"/>
                </a:solidFill>
                <a:latin typeface="Arial"/>
                <a:cs typeface="Arial"/>
              </a:rPr>
              <a:t>M</a:t>
            </a:r>
            <a:r>
              <a:rPr sz="2667" dirty="0">
                <a:solidFill>
                  <a:srgbClr val="4D4E5C"/>
                </a:solidFill>
                <a:latin typeface="Arial"/>
                <a:cs typeface="Arial"/>
              </a:rPr>
              <a:t>odel (POM) is a fundamental unit of work in</a:t>
            </a:r>
            <a:r>
              <a:rPr sz="2667" spc="-293" dirty="0">
                <a:solidFill>
                  <a:srgbClr val="4D4E5C"/>
                </a:solidFill>
                <a:latin typeface="Arial"/>
                <a:cs typeface="Arial"/>
              </a:rPr>
              <a:t> </a:t>
            </a:r>
            <a:r>
              <a:rPr sz="2667" dirty="0">
                <a:solidFill>
                  <a:srgbClr val="4D4E5C"/>
                </a:solidFill>
                <a:latin typeface="Arial"/>
                <a:cs typeface="Arial"/>
              </a:rPr>
              <a:t>Maven</a:t>
            </a:r>
            <a:endParaRPr sz="2667">
              <a:latin typeface="Arial"/>
              <a:cs typeface="Arial"/>
            </a:endParaRPr>
          </a:p>
          <a:p>
            <a:pPr marL="1008355" lvl="1" indent="-381837">
              <a:spcBef>
                <a:spcPts val="807"/>
              </a:spcBef>
              <a:buClr>
                <a:srgbClr val="00AFEF"/>
              </a:buClr>
              <a:buFont typeface="Wingdings"/>
              <a:buChar char=""/>
              <a:tabLst>
                <a:tab pos="1008355" algn="l"/>
                <a:tab pos="1009201" algn="l"/>
              </a:tabLst>
            </a:pPr>
            <a:r>
              <a:rPr sz="2400" dirty="0">
                <a:solidFill>
                  <a:srgbClr val="4D4E5C"/>
                </a:solidFill>
                <a:latin typeface="Arial"/>
                <a:cs typeface="Arial"/>
              </a:rPr>
              <a:t>POM </a:t>
            </a:r>
            <a:r>
              <a:rPr sz="2400" spc="-13" dirty="0">
                <a:solidFill>
                  <a:srgbClr val="4D4E5C"/>
                </a:solidFill>
                <a:latin typeface="Arial"/>
                <a:cs typeface="Arial"/>
              </a:rPr>
              <a:t>is </a:t>
            </a:r>
            <a:r>
              <a:rPr sz="2400" spc="-7" dirty="0">
                <a:solidFill>
                  <a:srgbClr val="4D4E5C"/>
                </a:solidFill>
                <a:latin typeface="Arial"/>
                <a:cs typeface="Arial"/>
              </a:rPr>
              <a:t>an </a:t>
            </a:r>
            <a:r>
              <a:rPr sz="2400" spc="-13" dirty="0">
                <a:solidFill>
                  <a:srgbClr val="4D4E5C"/>
                </a:solidFill>
                <a:latin typeface="Arial"/>
                <a:cs typeface="Arial"/>
              </a:rPr>
              <a:t>XML</a:t>
            </a:r>
            <a:r>
              <a:rPr sz="2400" spc="-67" dirty="0">
                <a:solidFill>
                  <a:srgbClr val="4D4E5C"/>
                </a:solidFill>
                <a:latin typeface="Arial"/>
                <a:cs typeface="Arial"/>
              </a:rPr>
              <a:t> </a:t>
            </a:r>
            <a:r>
              <a:rPr sz="2400" spc="-7" dirty="0">
                <a:solidFill>
                  <a:srgbClr val="4D4E5C"/>
                </a:solidFill>
                <a:latin typeface="Arial"/>
                <a:cs typeface="Arial"/>
              </a:rPr>
              <a:t>file.</a:t>
            </a:r>
            <a:endParaRPr sz="2400">
              <a:latin typeface="Arial"/>
              <a:cs typeface="Arial"/>
            </a:endParaRPr>
          </a:p>
          <a:p>
            <a:pPr marL="1008355" lvl="1" indent="-381837">
              <a:spcBef>
                <a:spcPts val="807"/>
              </a:spcBef>
              <a:buClr>
                <a:srgbClr val="00AFEF"/>
              </a:buClr>
              <a:buFont typeface="Wingdings"/>
              <a:buChar char=""/>
              <a:tabLst>
                <a:tab pos="1008355" algn="l"/>
                <a:tab pos="1009201" algn="l"/>
              </a:tabLst>
            </a:pPr>
            <a:r>
              <a:rPr sz="2400" spc="-7" dirty="0">
                <a:solidFill>
                  <a:srgbClr val="4D4E5C"/>
                </a:solidFill>
                <a:latin typeface="Arial"/>
                <a:cs typeface="Arial"/>
              </a:rPr>
              <a:t>This </a:t>
            </a:r>
            <a:r>
              <a:rPr sz="2400" spc="-13" dirty="0">
                <a:solidFill>
                  <a:srgbClr val="4D4E5C"/>
                </a:solidFill>
                <a:latin typeface="Arial"/>
                <a:cs typeface="Arial"/>
              </a:rPr>
              <a:t>XML </a:t>
            </a:r>
            <a:r>
              <a:rPr sz="2400" spc="-7" dirty="0">
                <a:solidFill>
                  <a:srgbClr val="4D4E5C"/>
                </a:solidFill>
                <a:latin typeface="Arial"/>
                <a:cs typeface="Arial"/>
              </a:rPr>
              <a:t>file contains information about project </a:t>
            </a:r>
            <a:r>
              <a:rPr sz="2400" dirty="0">
                <a:solidFill>
                  <a:srgbClr val="4D4E5C"/>
                </a:solidFill>
                <a:latin typeface="Arial"/>
                <a:cs typeface="Arial"/>
              </a:rPr>
              <a:t>&amp; </a:t>
            </a:r>
            <a:r>
              <a:rPr sz="2400" spc="-7" dirty="0">
                <a:solidFill>
                  <a:srgbClr val="4D4E5C"/>
                </a:solidFill>
                <a:latin typeface="Arial"/>
                <a:cs typeface="Arial"/>
              </a:rPr>
              <a:t>configuration</a:t>
            </a:r>
            <a:r>
              <a:rPr sz="2400" spc="67" dirty="0">
                <a:solidFill>
                  <a:srgbClr val="4D4E5C"/>
                </a:solidFill>
                <a:latin typeface="Arial"/>
                <a:cs typeface="Arial"/>
              </a:rPr>
              <a:t> </a:t>
            </a:r>
            <a:r>
              <a:rPr sz="2400" spc="-7" dirty="0">
                <a:solidFill>
                  <a:srgbClr val="4D4E5C"/>
                </a:solidFill>
                <a:latin typeface="Arial"/>
                <a:cs typeface="Arial"/>
              </a:rPr>
              <a:t>details</a:t>
            </a:r>
            <a:endParaRPr sz="2400">
              <a:latin typeface="Arial"/>
              <a:cs typeface="Arial"/>
            </a:endParaRPr>
          </a:p>
        </p:txBody>
      </p:sp>
      <p:sp>
        <p:nvSpPr>
          <p:cNvPr id="4" name="object 4"/>
          <p:cNvSpPr/>
          <p:nvPr/>
        </p:nvSpPr>
        <p:spPr>
          <a:xfrm>
            <a:off x="2300223" y="2824480"/>
            <a:ext cx="7215632" cy="33975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15616" y="4188037"/>
            <a:ext cx="879889" cy="41461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62352" y="4122894"/>
            <a:ext cx="798576" cy="62385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572511" y="4147329"/>
            <a:ext cx="772160" cy="517127"/>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2751836" y="4207257"/>
            <a:ext cx="415713" cy="294953"/>
          </a:xfrm>
          <a:prstGeom prst="rect">
            <a:avLst/>
          </a:prstGeom>
        </p:spPr>
        <p:txBody>
          <a:bodyPr vert="horz" wrap="square" lIns="0" tIns="17780" rIns="0" bIns="0" rtlCol="0">
            <a:spAutoFit/>
          </a:bodyPr>
          <a:lstStyle/>
          <a:p>
            <a:pPr marL="16933">
              <a:spcBef>
                <a:spcPts val="140"/>
              </a:spcBef>
            </a:pPr>
            <a:r>
              <a:rPr spc="-13" dirty="0">
                <a:latin typeface="Arial"/>
                <a:cs typeface="Arial"/>
              </a:rPr>
              <a:t>.</a:t>
            </a:r>
            <a:r>
              <a:rPr dirty="0">
                <a:latin typeface="Arial"/>
                <a:cs typeface="Arial"/>
              </a:rPr>
              <a:t>m2</a:t>
            </a:r>
            <a:endParaRPr>
              <a:latin typeface="Arial"/>
              <a:cs typeface="Arial"/>
            </a:endParaRPr>
          </a:p>
        </p:txBody>
      </p:sp>
    </p:spTree>
    <p:extLst>
      <p:ext uri="{BB962C8B-B14F-4D97-AF65-F5344CB8AC3E}">
        <p14:creationId xmlns:p14="http://schemas.microsoft.com/office/powerpoint/2010/main" val="360199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prstGeom prst="rect">
            <a:avLst/>
          </a:prstGeom>
        </p:spPr>
        <p:txBody>
          <a:bodyPr vert="horz" wrap="square" lIns="0" tIns="16933" rIns="0" bIns="0" numCol="1" rtlCol="0" anchor="ctr" anchorCtr="0" compatLnSpc="1">
            <a:prstTxWarp prst="textNoShape">
              <a:avLst/>
            </a:prstTxWarp>
            <a:spAutoFit/>
          </a:bodyPr>
          <a:lstStyle/>
          <a:p>
            <a:pPr marL="16933">
              <a:spcBef>
                <a:spcPts val="133"/>
              </a:spcBef>
            </a:pPr>
            <a:r>
              <a:rPr sz="4800" dirty="0"/>
              <a:t>Lab 1: </a:t>
            </a:r>
            <a:r>
              <a:rPr sz="4800" spc="-7" dirty="0"/>
              <a:t>Environment</a:t>
            </a:r>
            <a:r>
              <a:rPr sz="4800" spc="-47" dirty="0"/>
              <a:t> </a:t>
            </a:r>
            <a:r>
              <a:rPr sz="4800" spc="-7" dirty="0"/>
              <a:t>Setup</a:t>
            </a:r>
            <a:endParaRPr sz="4800"/>
          </a:p>
        </p:txBody>
      </p:sp>
    </p:spTree>
    <p:extLst>
      <p:ext uri="{BB962C8B-B14F-4D97-AF65-F5344CB8AC3E}">
        <p14:creationId xmlns:p14="http://schemas.microsoft.com/office/powerpoint/2010/main" val="336257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6836" y="307001"/>
            <a:ext cx="2272146"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Obje</a:t>
            </a:r>
            <a:r>
              <a:rPr spc="7" dirty="0"/>
              <a:t>c</a:t>
            </a:r>
            <a:r>
              <a:rPr dirty="0"/>
              <a:t>tives</a:t>
            </a:r>
          </a:p>
        </p:txBody>
      </p:sp>
      <p:sp>
        <p:nvSpPr>
          <p:cNvPr id="3" name="object 3"/>
          <p:cNvSpPr txBox="1"/>
          <p:nvPr/>
        </p:nvSpPr>
        <p:spPr>
          <a:xfrm>
            <a:off x="284209" y="994156"/>
            <a:ext cx="9464887" cy="428387"/>
          </a:xfrm>
          <a:prstGeom prst="rect">
            <a:avLst/>
          </a:prstGeom>
        </p:spPr>
        <p:txBody>
          <a:bodyPr vert="horz" wrap="square" lIns="0" tIns="17780" rIns="0" bIns="0" rtlCol="0">
            <a:spAutoFit/>
          </a:bodyPr>
          <a:lstStyle/>
          <a:p>
            <a:pPr marL="325112" indent="-308179">
              <a:spcBef>
                <a:spcPts val="140"/>
              </a:spcBef>
              <a:buClr>
                <a:srgbClr val="00AFEF"/>
              </a:buClr>
              <a:buFont typeface="Wingdings"/>
              <a:buChar char=""/>
              <a:tabLst>
                <a:tab pos="325959" algn="l"/>
              </a:tabLst>
            </a:pPr>
            <a:r>
              <a:rPr sz="2667" dirty="0">
                <a:solidFill>
                  <a:srgbClr val="4D4E5C"/>
                </a:solidFill>
                <a:latin typeface="Arial"/>
                <a:cs typeface="Arial"/>
              </a:rPr>
              <a:t>Install and set environment variables for using Java &amp;</a:t>
            </a:r>
            <a:r>
              <a:rPr sz="2667" spc="-233" dirty="0">
                <a:solidFill>
                  <a:srgbClr val="4D4E5C"/>
                </a:solidFill>
                <a:latin typeface="Arial"/>
                <a:cs typeface="Arial"/>
              </a:rPr>
              <a:t> </a:t>
            </a:r>
            <a:r>
              <a:rPr sz="2667" dirty="0">
                <a:solidFill>
                  <a:srgbClr val="4D4E5C"/>
                </a:solidFill>
                <a:latin typeface="Arial"/>
                <a:cs typeface="Arial"/>
              </a:rPr>
              <a:t>Maven</a:t>
            </a:r>
            <a:endParaRPr sz="2667">
              <a:latin typeface="Arial"/>
              <a:cs typeface="Arial"/>
            </a:endParaRPr>
          </a:p>
        </p:txBody>
      </p:sp>
    </p:spTree>
    <p:extLst>
      <p:ext uri="{BB962C8B-B14F-4D97-AF65-F5344CB8AC3E}">
        <p14:creationId xmlns:p14="http://schemas.microsoft.com/office/powerpoint/2010/main" val="166985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764" y="307001"/>
            <a:ext cx="4960271"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Step 1: Java</a:t>
            </a:r>
            <a:r>
              <a:rPr spc="-80" dirty="0"/>
              <a:t> </a:t>
            </a:r>
            <a:r>
              <a:rPr dirty="0"/>
              <a:t>Configuration</a:t>
            </a:r>
          </a:p>
        </p:txBody>
      </p:sp>
      <p:sp>
        <p:nvSpPr>
          <p:cNvPr id="3" name="object 3"/>
          <p:cNvSpPr txBox="1"/>
          <p:nvPr/>
        </p:nvSpPr>
        <p:spPr>
          <a:xfrm>
            <a:off x="764500" y="786619"/>
            <a:ext cx="8384540" cy="5555921"/>
          </a:xfrm>
          <a:prstGeom prst="rect">
            <a:avLst/>
          </a:prstGeom>
        </p:spPr>
        <p:txBody>
          <a:bodyPr vert="horz" wrap="square" lIns="0" tIns="65192" rIns="0" bIns="0" rtlCol="0">
            <a:spAutoFit/>
          </a:bodyPr>
          <a:lstStyle/>
          <a:p>
            <a:pPr marL="325112" indent="-308179">
              <a:spcBef>
                <a:spcPts val="512"/>
              </a:spcBef>
              <a:buClr>
                <a:srgbClr val="00AFEF"/>
              </a:buClr>
              <a:buFont typeface="Wingdings"/>
              <a:buChar char=""/>
              <a:tabLst>
                <a:tab pos="325112" algn="l"/>
                <a:tab pos="325959" algn="l"/>
              </a:tabLst>
            </a:pPr>
            <a:r>
              <a:rPr sz="2267" spc="-7" dirty="0">
                <a:solidFill>
                  <a:srgbClr val="4D4E5C"/>
                </a:solidFill>
                <a:latin typeface="Arial"/>
                <a:cs typeface="Arial"/>
              </a:rPr>
              <a:t>System</a:t>
            </a:r>
            <a:r>
              <a:rPr sz="2267" spc="13" dirty="0">
                <a:solidFill>
                  <a:srgbClr val="4D4E5C"/>
                </a:solidFill>
                <a:latin typeface="Arial"/>
                <a:cs typeface="Arial"/>
              </a:rPr>
              <a:t> </a:t>
            </a:r>
            <a:r>
              <a:rPr sz="2267" dirty="0">
                <a:solidFill>
                  <a:srgbClr val="4D4E5C"/>
                </a:solidFill>
                <a:latin typeface="Arial"/>
                <a:cs typeface="Arial"/>
              </a:rPr>
              <a:t>Requirement</a:t>
            </a:r>
            <a:endParaRPr sz="2267">
              <a:latin typeface="Arial"/>
              <a:cs typeface="Arial"/>
            </a:endParaRPr>
          </a:p>
          <a:p>
            <a:pPr marL="1008355" lvl="1" indent="-381837">
              <a:spcBef>
                <a:spcPts val="327"/>
              </a:spcBef>
              <a:buClr>
                <a:srgbClr val="00AFEF"/>
              </a:buClr>
              <a:buFont typeface="Wingdings"/>
              <a:buChar char=""/>
              <a:tabLst>
                <a:tab pos="1008355" algn="l"/>
                <a:tab pos="1009201" algn="l"/>
              </a:tabLst>
            </a:pPr>
            <a:r>
              <a:rPr sz="2000" spc="-7" dirty="0">
                <a:solidFill>
                  <a:srgbClr val="4D4E5C"/>
                </a:solidFill>
                <a:latin typeface="Arial"/>
                <a:cs typeface="Arial"/>
              </a:rPr>
              <a:t>JDK version: 1.5 or</a:t>
            </a:r>
            <a:r>
              <a:rPr sz="2000" spc="-40" dirty="0">
                <a:solidFill>
                  <a:srgbClr val="4D4E5C"/>
                </a:solidFill>
                <a:latin typeface="Arial"/>
                <a:cs typeface="Arial"/>
              </a:rPr>
              <a:t> </a:t>
            </a:r>
            <a:r>
              <a:rPr sz="2000" spc="-7" dirty="0">
                <a:solidFill>
                  <a:srgbClr val="4D4E5C"/>
                </a:solidFill>
                <a:latin typeface="Arial"/>
                <a:cs typeface="Arial"/>
              </a:rPr>
              <a:t>above</a:t>
            </a:r>
            <a:endParaRPr sz="2000">
              <a:latin typeface="Arial"/>
              <a:cs typeface="Arial"/>
            </a:endParaRPr>
          </a:p>
          <a:p>
            <a:pPr marL="1008355" lvl="1" indent="-381837">
              <a:spcBef>
                <a:spcPts val="320"/>
              </a:spcBef>
              <a:buClr>
                <a:srgbClr val="00AFEF"/>
              </a:buClr>
              <a:buFont typeface="Wingdings"/>
              <a:buChar char=""/>
              <a:tabLst>
                <a:tab pos="1008355" algn="l"/>
                <a:tab pos="1009201" algn="l"/>
                <a:tab pos="3674441" algn="l"/>
              </a:tabLst>
            </a:pPr>
            <a:r>
              <a:rPr sz="2000" spc="-7" dirty="0">
                <a:solidFill>
                  <a:srgbClr val="4D4E5C"/>
                </a:solidFill>
                <a:latin typeface="Arial"/>
                <a:cs typeface="Arial"/>
              </a:rPr>
              <a:t>Memory </a:t>
            </a:r>
            <a:r>
              <a:rPr sz="2000" dirty="0">
                <a:solidFill>
                  <a:srgbClr val="4D4E5C"/>
                </a:solidFill>
                <a:latin typeface="Arial"/>
                <a:cs typeface="Arial"/>
              </a:rPr>
              <a:t>/</a:t>
            </a:r>
            <a:r>
              <a:rPr sz="2000" spc="33" dirty="0">
                <a:solidFill>
                  <a:srgbClr val="4D4E5C"/>
                </a:solidFill>
                <a:latin typeface="Arial"/>
                <a:cs typeface="Arial"/>
              </a:rPr>
              <a:t> </a:t>
            </a:r>
            <a:r>
              <a:rPr sz="2000" spc="-7" dirty="0">
                <a:solidFill>
                  <a:srgbClr val="4D4E5C"/>
                </a:solidFill>
                <a:latin typeface="Arial"/>
                <a:cs typeface="Arial"/>
              </a:rPr>
              <a:t>Disk</a:t>
            </a:r>
            <a:r>
              <a:rPr sz="2000" spc="20" dirty="0">
                <a:solidFill>
                  <a:srgbClr val="4D4E5C"/>
                </a:solidFill>
                <a:latin typeface="Arial"/>
                <a:cs typeface="Arial"/>
              </a:rPr>
              <a:t> </a:t>
            </a:r>
            <a:r>
              <a:rPr sz="2000" spc="-7" dirty="0">
                <a:solidFill>
                  <a:srgbClr val="4D4E5C"/>
                </a:solidFill>
                <a:latin typeface="Arial"/>
                <a:cs typeface="Arial"/>
              </a:rPr>
              <a:t>Space	</a:t>
            </a:r>
            <a:r>
              <a:rPr sz="2000" dirty="0">
                <a:solidFill>
                  <a:srgbClr val="4D4E5C"/>
                </a:solidFill>
                <a:latin typeface="Arial"/>
                <a:cs typeface="Arial"/>
              </a:rPr>
              <a:t>: </a:t>
            </a:r>
            <a:r>
              <a:rPr sz="2000" spc="-7" dirty="0">
                <a:solidFill>
                  <a:srgbClr val="4D4E5C"/>
                </a:solidFill>
                <a:latin typeface="Arial"/>
                <a:cs typeface="Arial"/>
              </a:rPr>
              <a:t>no </a:t>
            </a:r>
            <a:r>
              <a:rPr sz="2000" dirty="0">
                <a:solidFill>
                  <a:srgbClr val="4D4E5C"/>
                </a:solidFill>
                <a:latin typeface="Arial"/>
                <a:cs typeface="Arial"/>
              </a:rPr>
              <a:t>minimum</a:t>
            </a:r>
            <a:r>
              <a:rPr sz="2000" spc="-47" dirty="0">
                <a:solidFill>
                  <a:srgbClr val="4D4E5C"/>
                </a:solidFill>
                <a:latin typeface="Arial"/>
                <a:cs typeface="Arial"/>
              </a:rPr>
              <a:t> </a:t>
            </a:r>
            <a:r>
              <a:rPr sz="2000" dirty="0">
                <a:solidFill>
                  <a:srgbClr val="4D4E5C"/>
                </a:solidFill>
                <a:latin typeface="Arial"/>
                <a:cs typeface="Arial"/>
              </a:rPr>
              <a:t>requirement.</a:t>
            </a:r>
            <a:endParaRPr sz="2000">
              <a:latin typeface="Arial"/>
              <a:cs typeface="Arial"/>
            </a:endParaRPr>
          </a:p>
          <a:p>
            <a:pPr marL="325112" indent="-308179">
              <a:spcBef>
                <a:spcPts val="247"/>
              </a:spcBef>
              <a:buClr>
                <a:srgbClr val="00AFEF"/>
              </a:buClr>
              <a:buFont typeface="Wingdings"/>
              <a:buChar char=""/>
              <a:tabLst>
                <a:tab pos="325112" algn="l"/>
                <a:tab pos="325959" algn="l"/>
              </a:tabLst>
            </a:pPr>
            <a:r>
              <a:rPr sz="2267" dirty="0">
                <a:solidFill>
                  <a:srgbClr val="4D4E5C"/>
                </a:solidFill>
                <a:latin typeface="Arial"/>
                <a:cs typeface="Arial"/>
              </a:rPr>
              <a:t>Set </a:t>
            </a:r>
            <a:r>
              <a:rPr sz="2267" spc="-80" dirty="0">
                <a:solidFill>
                  <a:srgbClr val="4D4E5C"/>
                </a:solidFill>
                <a:latin typeface="Arial"/>
                <a:cs typeface="Arial"/>
              </a:rPr>
              <a:t>JAVA</a:t>
            </a:r>
            <a:r>
              <a:rPr sz="2267" spc="-160" dirty="0">
                <a:solidFill>
                  <a:srgbClr val="4D4E5C"/>
                </a:solidFill>
                <a:latin typeface="Arial"/>
                <a:cs typeface="Arial"/>
              </a:rPr>
              <a:t> </a:t>
            </a:r>
            <a:r>
              <a:rPr sz="2267" dirty="0">
                <a:solidFill>
                  <a:srgbClr val="4D4E5C"/>
                </a:solidFill>
                <a:latin typeface="Arial"/>
                <a:cs typeface="Arial"/>
              </a:rPr>
              <a:t>Environment</a:t>
            </a:r>
            <a:endParaRPr sz="2267">
              <a:latin typeface="Arial"/>
              <a:cs typeface="Arial"/>
            </a:endParaRPr>
          </a:p>
          <a:p>
            <a:pPr marL="1008355" lvl="1" indent="-381837">
              <a:spcBef>
                <a:spcPts val="333"/>
              </a:spcBef>
              <a:buClr>
                <a:srgbClr val="00AFEF"/>
              </a:buClr>
              <a:buFont typeface="Wingdings"/>
              <a:buChar char=""/>
              <a:tabLst>
                <a:tab pos="1008355" algn="l"/>
                <a:tab pos="1009201" algn="l"/>
              </a:tabLst>
            </a:pPr>
            <a:r>
              <a:rPr sz="2000" spc="-7" dirty="0">
                <a:solidFill>
                  <a:srgbClr val="4D4E5C"/>
                </a:solidFill>
                <a:latin typeface="Arial"/>
                <a:cs typeface="Arial"/>
              </a:rPr>
              <a:t>Set environment</a:t>
            </a:r>
            <a:r>
              <a:rPr sz="2000" spc="-27" dirty="0">
                <a:solidFill>
                  <a:srgbClr val="4D4E5C"/>
                </a:solidFill>
                <a:latin typeface="Arial"/>
                <a:cs typeface="Arial"/>
              </a:rPr>
              <a:t> </a:t>
            </a:r>
            <a:r>
              <a:rPr sz="2000" spc="-7" dirty="0">
                <a:solidFill>
                  <a:srgbClr val="4D4E5C"/>
                </a:solidFill>
                <a:latin typeface="Arial"/>
                <a:cs typeface="Arial"/>
              </a:rPr>
              <a:t>variable</a:t>
            </a:r>
            <a:endParaRPr sz="2000">
              <a:latin typeface="Arial"/>
              <a:cs typeface="Arial"/>
            </a:endParaRPr>
          </a:p>
          <a:p>
            <a:pPr marL="1540048" lvl="2" indent="-303946">
              <a:spcBef>
                <a:spcPts val="339"/>
              </a:spcBef>
              <a:buClr>
                <a:srgbClr val="00AFEF"/>
              </a:buClr>
              <a:buFont typeface="Wingdings"/>
              <a:buChar char=""/>
              <a:tabLst>
                <a:tab pos="1540048" algn="l"/>
                <a:tab pos="1540895" algn="l"/>
              </a:tabLst>
            </a:pPr>
            <a:r>
              <a:rPr sz="1867" b="1" spc="-40" dirty="0">
                <a:solidFill>
                  <a:srgbClr val="4D4E5C"/>
                </a:solidFill>
                <a:latin typeface="Arial"/>
                <a:cs typeface="Arial"/>
              </a:rPr>
              <a:t>JAVA_HOME </a:t>
            </a:r>
            <a:r>
              <a:rPr sz="1867" dirty="0">
                <a:solidFill>
                  <a:srgbClr val="4D4E5C"/>
                </a:solidFill>
                <a:latin typeface="Arial"/>
                <a:cs typeface="Arial"/>
              </a:rPr>
              <a:t>– </a:t>
            </a:r>
            <a:r>
              <a:rPr sz="1867" spc="-7" dirty="0">
                <a:solidFill>
                  <a:srgbClr val="4D4E5C"/>
                </a:solidFill>
                <a:latin typeface="Arial"/>
                <a:cs typeface="Arial"/>
              </a:rPr>
              <a:t>This variable </a:t>
            </a:r>
            <a:r>
              <a:rPr sz="1867" dirty="0">
                <a:solidFill>
                  <a:srgbClr val="4D4E5C"/>
                </a:solidFill>
                <a:latin typeface="Arial"/>
                <a:cs typeface="Arial"/>
              </a:rPr>
              <a:t>points to the base directory</a:t>
            </a:r>
            <a:r>
              <a:rPr sz="1867" spc="-152" dirty="0">
                <a:solidFill>
                  <a:srgbClr val="4D4E5C"/>
                </a:solidFill>
                <a:latin typeface="Arial"/>
                <a:cs typeface="Arial"/>
              </a:rPr>
              <a:t> </a:t>
            </a:r>
            <a:r>
              <a:rPr sz="1867" dirty="0">
                <a:solidFill>
                  <a:srgbClr val="4D4E5C"/>
                </a:solidFill>
                <a:latin typeface="Arial"/>
                <a:cs typeface="Arial"/>
              </a:rPr>
              <a:t>location</a:t>
            </a:r>
            <a:endParaRPr sz="1867">
              <a:latin typeface="Arial"/>
              <a:cs typeface="Arial"/>
            </a:endParaRPr>
          </a:p>
          <a:p>
            <a:pPr marL="1562908">
              <a:spcBef>
                <a:spcPts val="353"/>
              </a:spcBef>
            </a:pPr>
            <a:r>
              <a:rPr sz="1867" dirty="0">
                <a:solidFill>
                  <a:srgbClr val="4D4E5C"/>
                </a:solidFill>
                <a:latin typeface="Arial"/>
                <a:cs typeface="Arial"/>
              </a:rPr>
              <a:t>E.g. </a:t>
            </a:r>
            <a:r>
              <a:rPr sz="1867" spc="-33" dirty="0">
                <a:solidFill>
                  <a:srgbClr val="4D4E5C"/>
                </a:solidFill>
                <a:latin typeface="Arial"/>
                <a:cs typeface="Arial"/>
              </a:rPr>
              <a:t>JAVA_HOME </a:t>
            </a:r>
            <a:r>
              <a:rPr sz="1867" dirty="0">
                <a:solidFill>
                  <a:srgbClr val="4D4E5C"/>
                </a:solidFill>
                <a:latin typeface="Arial"/>
                <a:cs typeface="Arial"/>
              </a:rPr>
              <a:t>= C:\Program</a:t>
            </a:r>
            <a:r>
              <a:rPr sz="1867" spc="-80" dirty="0">
                <a:solidFill>
                  <a:srgbClr val="4D4E5C"/>
                </a:solidFill>
                <a:latin typeface="Arial"/>
                <a:cs typeface="Arial"/>
              </a:rPr>
              <a:t> </a:t>
            </a:r>
            <a:r>
              <a:rPr sz="1867" spc="-7" dirty="0">
                <a:solidFill>
                  <a:srgbClr val="4D4E5C"/>
                </a:solidFill>
                <a:latin typeface="Arial"/>
                <a:cs typeface="Arial"/>
              </a:rPr>
              <a:t>Files\Java\jdk1.x.x</a:t>
            </a:r>
            <a:endParaRPr sz="1867">
              <a:latin typeface="Arial"/>
              <a:cs typeface="Arial"/>
            </a:endParaRPr>
          </a:p>
          <a:p>
            <a:pPr marL="1540048" indent="-303946">
              <a:spcBef>
                <a:spcPts val="353"/>
              </a:spcBef>
              <a:buClr>
                <a:srgbClr val="00AFEF"/>
              </a:buClr>
              <a:buFont typeface="Wingdings"/>
              <a:buChar char=""/>
              <a:tabLst>
                <a:tab pos="1540048" algn="l"/>
                <a:tab pos="1540895" algn="l"/>
              </a:tabLst>
            </a:pPr>
            <a:r>
              <a:rPr sz="1867" dirty="0">
                <a:solidFill>
                  <a:srgbClr val="4D4E5C"/>
                </a:solidFill>
                <a:latin typeface="Arial"/>
                <a:cs typeface="Arial"/>
              </a:rPr>
              <a:t>Append </a:t>
            </a:r>
            <a:r>
              <a:rPr sz="1867" spc="-7" dirty="0">
                <a:solidFill>
                  <a:srgbClr val="4D4E5C"/>
                </a:solidFill>
                <a:latin typeface="Arial"/>
                <a:cs typeface="Arial"/>
              </a:rPr>
              <a:t>location </a:t>
            </a:r>
            <a:r>
              <a:rPr sz="1867" dirty="0">
                <a:solidFill>
                  <a:srgbClr val="4D4E5C"/>
                </a:solidFill>
                <a:latin typeface="Arial"/>
                <a:cs typeface="Arial"/>
              </a:rPr>
              <a:t>of </a:t>
            </a:r>
            <a:r>
              <a:rPr sz="1867" spc="-7" dirty="0">
                <a:solidFill>
                  <a:srgbClr val="4D4E5C"/>
                </a:solidFill>
                <a:latin typeface="Arial"/>
                <a:cs typeface="Arial"/>
              </a:rPr>
              <a:t>Java compiler System variable</a:t>
            </a:r>
            <a:r>
              <a:rPr sz="1867" spc="-193" dirty="0">
                <a:solidFill>
                  <a:srgbClr val="4D4E5C"/>
                </a:solidFill>
                <a:latin typeface="Arial"/>
                <a:cs typeface="Arial"/>
              </a:rPr>
              <a:t> </a:t>
            </a:r>
            <a:r>
              <a:rPr sz="1867" spc="-7" dirty="0">
                <a:solidFill>
                  <a:srgbClr val="4D4E5C"/>
                </a:solidFill>
                <a:latin typeface="Arial"/>
                <a:cs typeface="Arial"/>
              </a:rPr>
              <a:t>‘Path’</a:t>
            </a:r>
            <a:endParaRPr sz="1867">
              <a:latin typeface="Arial"/>
              <a:cs typeface="Arial"/>
            </a:endParaRPr>
          </a:p>
          <a:p>
            <a:pPr marL="1589154">
              <a:spcBef>
                <a:spcPts val="353"/>
              </a:spcBef>
            </a:pPr>
            <a:r>
              <a:rPr sz="1867" dirty="0">
                <a:solidFill>
                  <a:srgbClr val="4D4E5C"/>
                </a:solidFill>
                <a:latin typeface="Arial"/>
                <a:cs typeface="Arial"/>
              </a:rPr>
              <a:t>E.g. Path = %path%;C:\Program </a:t>
            </a:r>
            <a:r>
              <a:rPr sz="1867" spc="-7" dirty="0">
                <a:solidFill>
                  <a:srgbClr val="4D4E5C"/>
                </a:solidFill>
                <a:latin typeface="Arial"/>
                <a:cs typeface="Arial"/>
              </a:rPr>
              <a:t>Files</a:t>
            </a:r>
            <a:r>
              <a:rPr sz="1867" spc="-160" dirty="0">
                <a:solidFill>
                  <a:srgbClr val="4D4E5C"/>
                </a:solidFill>
                <a:latin typeface="Arial"/>
                <a:cs typeface="Arial"/>
              </a:rPr>
              <a:t> </a:t>
            </a:r>
            <a:r>
              <a:rPr sz="1867" spc="-7" dirty="0">
                <a:solidFill>
                  <a:srgbClr val="4D4E5C"/>
                </a:solidFill>
                <a:latin typeface="Arial"/>
                <a:cs typeface="Arial"/>
              </a:rPr>
              <a:t>(x86)\Java\jdk1.8\bin</a:t>
            </a:r>
            <a:endParaRPr sz="1867">
              <a:latin typeface="Arial"/>
              <a:cs typeface="Arial"/>
            </a:endParaRPr>
          </a:p>
          <a:p>
            <a:pPr marL="325112" indent="-308179">
              <a:spcBef>
                <a:spcPts val="260"/>
              </a:spcBef>
              <a:buClr>
                <a:srgbClr val="00AFEF"/>
              </a:buClr>
              <a:buFont typeface="Wingdings"/>
              <a:buChar char=""/>
              <a:tabLst>
                <a:tab pos="325112" algn="l"/>
                <a:tab pos="325959" algn="l"/>
              </a:tabLst>
            </a:pPr>
            <a:r>
              <a:rPr sz="2267" spc="-20" dirty="0">
                <a:solidFill>
                  <a:srgbClr val="4D4E5C"/>
                </a:solidFill>
                <a:latin typeface="Arial"/>
                <a:cs typeface="Arial"/>
              </a:rPr>
              <a:t>Verify </a:t>
            </a:r>
            <a:r>
              <a:rPr sz="2267" dirty="0">
                <a:solidFill>
                  <a:srgbClr val="4D4E5C"/>
                </a:solidFill>
                <a:latin typeface="Arial"/>
                <a:cs typeface="Arial"/>
              </a:rPr>
              <a:t>Java &amp; </a:t>
            </a:r>
            <a:r>
              <a:rPr sz="2267" spc="-13" dirty="0">
                <a:solidFill>
                  <a:srgbClr val="4D4E5C"/>
                </a:solidFill>
                <a:latin typeface="Arial"/>
                <a:cs typeface="Arial"/>
              </a:rPr>
              <a:t>your </a:t>
            </a:r>
            <a:r>
              <a:rPr sz="2267" spc="-7" dirty="0">
                <a:solidFill>
                  <a:srgbClr val="4D4E5C"/>
                </a:solidFill>
                <a:latin typeface="Arial"/>
                <a:cs typeface="Arial"/>
              </a:rPr>
              <a:t>settings </a:t>
            </a:r>
            <a:r>
              <a:rPr sz="2267" dirty="0">
                <a:solidFill>
                  <a:srgbClr val="4D4E5C"/>
                </a:solidFill>
                <a:latin typeface="Arial"/>
                <a:cs typeface="Arial"/>
              </a:rPr>
              <a:t>on </a:t>
            </a:r>
            <a:r>
              <a:rPr sz="2267" spc="-7" dirty="0">
                <a:solidFill>
                  <a:srgbClr val="4D4E5C"/>
                </a:solidFill>
                <a:latin typeface="Arial"/>
                <a:cs typeface="Arial"/>
              </a:rPr>
              <a:t>your</a:t>
            </a:r>
            <a:r>
              <a:rPr sz="2267" spc="107" dirty="0">
                <a:solidFill>
                  <a:srgbClr val="4D4E5C"/>
                </a:solidFill>
                <a:latin typeface="Arial"/>
                <a:cs typeface="Arial"/>
              </a:rPr>
              <a:t> </a:t>
            </a:r>
            <a:r>
              <a:rPr sz="2267" dirty="0">
                <a:solidFill>
                  <a:srgbClr val="4D4E5C"/>
                </a:solidFill>
                <a:latin typeface="Arial"/>
                <a:cs typeface="Arial"/>
              </a:rPr>
              <a:t>machine</a:t>
            </a:r>
            <a:endParaRPr sz="2267">
              <a:latin typeface="Arial"/>
              <a:cs typeface="Arial"/>
            </a:endParaRPr>
          </a:p>
          <a:p>
            <a:pPr marL="1008355" lvl="1" indent="-381837">
              <a:spcBef>
                <a:spcPts val="327"/>
              </a:spcBef>
              <a:buClr>
                <a:srgbClr val="00AFEF"/>
              </a:buClr>
              <a:buFont typeface="Wingdings"/>
              <a:buChar char=""/>
              <a:tabLst>
                <a:tab pos="1008355" algn="l"/>
                <a:tab pos="1009201" algn="l"/>
              </a:tabLst>
            </a:pPr>
            <a:r>
              <a:rPr sz="2000" spc="-7" dirty="0">
                <a:solidFill>
                  <a:srgbClr val="4D4E5C"/>
                </a:solidFill>
                <a:latin typeface="Arial"/>
                <a:cs typeface="Arial"/>
              </a:rPr>
              <a:t>C:\Users\avitepa&gt;java</a:t>
            </a:r>
            <a:r>
              <a:rPr sz="2000" spc="7" dirty="0">
                <a:solidFill>
                  <a:srgbClr val="4D4E5C"/>
                </a:solidFill>
                <a:latin typeface="Arial"/>
                <a:cs typeface="Arial"/>
              </a:rPr>
              <a:t> </a:t>
            </a:r>
            <a:r>
              <a:rPr sz="2000" spc="-7" dirty="0">
                <a:solidFill>
                  <a:srgbClr val="4D4E5C"/>
                </a:solidFill>
                <a:latin typeface="Arial"/>
                <a:cs typeface="Arial"/>
              </a:rPr>
              <a:t>-version</a:t>
            </a:r>
            <a:endParaRPr sz="2000">
              <a:latin typeface="Arial"/>
              <a:cs typeface="Arial"/>
            </a:endParaRPr>
          </a:p>
          <a:p>
            <a:pPr marL="1297060">
              <a:spcBef>
                <a:spcPts val="780"/>
              </a:spcBef>
            </a:pPr>
            <a:r>
              <a:rPr sz="1733" spc="-13" dirty="0">
                <a:solidFill>
                  <a:srgbClr val="4D4E5C"/>
                </a:solidFill>
                <a:latin typeface="Arial"/>
                <a:cs typeface="Arial"/>
              </a:rPr>
              <a:t>java </a:t>
            </a:r>
            <a:r>
              <a:rPr sz="1733" spc="-7" dirty="0">
                <a:solidFill>
                  <a:srgbClr val="4D4E5C"/>
                </a:solidFill>
                <a:latin typeface="Arial"/>
                <a:cs typeface="Arial"/>
              </a:rPr>
              <a:t>version</a:t>
            </a:r>
            <a:r>
              <a:rPr sz="1733" spc="80" dirty="0">
                <a:solidFill>
                  <a:srgbClr val="4D4E5C"/>
                </a:solidFill>
                <a:latin typeface="Arial"/>
                <a:cs typeface="Arial"/>
              </a:rPr>
              <a:t> </a:t>
            </a:r>
            <a:r>
              <a:rPr sz="1733" spc="-7" dirty="0">
                <a:solidFill>
                  <a:srgbClr val="4D4E5C"/>
                </a:solidFill>
                <a:latin typeface="Arial"/>
                <a:cs typeface="Arial"/>
              </a:rPr>
              <a:t>"1.8.0_121"</a:t>
            </a:r>
            <a:endParaRPr sz="1733">
              <a:latin typeface="Arial"/>
              <a:cs typeface="Arial"/>
            </a:endParaRPr>
          </a:p>
          <a:p>
            <a:pPr marL="1236102" marR="1153978">
              <a:lnSpc>
                <a:spcPct val="118500"/>
              </a:lnSpc>
              <a:spcBef>
                <a:spcPts val="113"/>
              </a:spcBef>
            </a:pPr>
            <a:r>
              <a:rPr sz="1733" spc="-7" dirty="0">
                <a:solidFill>
                  <a:srgbClr val="4D4E5C"/>
                </a:solidFill>
                <a:latin typeface="Arial"/>
                <a:cs typeface="Arial"/>
              </a:rPr>
              <a:t>Java(TM) SE Runtime Environment (build 1.8.0_121-b13)  </a:t>
            </a:r>
            <a:r>
              <a:rPr sz="1733" spc="-13" dirty="0">
                <a:solidFill>
                  <a:srgbClr val="4D4E5C"/>
                </a:solidFill>
                <a:latin typeface="Arial"/>
                <a:cs typeface="Arial"/>
              </a:rPr>
              <a:t>Java </a:t>
            </a:r>
            <a:r>
              <a:rPr sz="1733" spc="-7" dirty="0">
                <a:solidFill>
                  <a:srgbClr val="4D4E5C"/>
                </a:solidFill>
                <a:latin typeface="Arial"/>
                <a:cs typeface="Arial"/>
              </a:rPr>
              <a:t>HotSpot(TM) Client VM (build 25.121-b13, </a:t>
            </a:r>
            <a:r>
              <a:rPr sz="1733" spc="-13" dirty="0">
                <a:solidFill>
                  <a:srgbClr val="4D4E5C"/>
                </a:solidFill>
                <a:latin typeface="Arial"/>
                <a:cs typeface="Arial"/>
              </a:rPr>
              <a:t>mixed</a:t>
            </a:r>
            <a:r>
              <a:rPr sz="1733" spc="353" dirty="0">
                <a:solidFill>
                  <a:srgbClr val="4D4E5C"/>
                </a:solidFill>
                <a:latin typeface="Arial"/>
                <a:cs typeface="Arial"/>
              </a:rPr>
              <a:t> </a:t>
            </a:r>
            <a:r>
              <a:rPr sz="1733" spc="-7" dirty="0">
                <a:solidFill>
                  <a:srgbClr val="4D4E5C"/>
                </a:solidFill>
                <a:latin typeface="Arial"/>
                <a:cs typeface="Arial"/>
              </a:rPr>
              <a:t>mode)</a:t>
            </a:r>
            <a:endParaRPr sz="1733">
              <a:latin typeface="Arial"/>
              <a:cs typeface="Arial"/>
            </a:endParaRPr>
          </a:p>
          <a:p>
            <a:pPr marL="1008355" lvl="1" indent="-381837">
              <a:spcBef>
                <a:spcPts val="387"/>
              </a:spcBef>
              <a:buClr>
                <a:srgbClr val="00AFEF"/>
              </a:buClr>
              <a:buFont typeface="Wingdings"/>
              <a:buChar char=""/>
              <a:tabLst>
                <a:tab pos="1008355" algn="l"/>
                <a:tab pos="1009201" algn="l"/>
              </a:tabLst>
            </a:pPr>
            <a:r>
              <a:rPr sz="1733" spc="-7" dirty="0">
                <a:solidFill>
                  <a:srgbClr val="4D4E5C"/>
                </a:solidFill>
                <a:latin typeface="Arial"/>
                <a:cs typeface="Arial"/>
              </a:rPr>
              <a:t>C:\Users\avitepa&gt;path</a:t>
            </a:r>
            <a:endParaRPr sz="1733">
              <a:latin typeface="Arial"/>
              <a:cs typeface="Arial"/>
            </a:endParaRPr>
          </a:p>
          <a:p>
            <a:pPr marL="1008355" lvl="1" indent="-381837">
              <a:spcBef>
                <a:spcPts val="380"/>
              </a:spcBef>
              <a:buClr>
                <a:srgbClr val="00AFEF"/>
              </a:buClr>
              <a:buFont typeface="Wingdings"/>
              <a:buChar char=""/>
              <a:tabLst>
                <a:tab pos="1008355" algn="l"/>
                <a:tab pos="1009201" algn="l"/>
              </a:tabLst>
            </a:pPr>
            <a:r>
              <a:rPr sz="1733" spc="-7" dirty="0">
                <a:solidFill>
                  <a:srgbClr val="4D4E5C"/>
                </a:solidFill>
                <a:latin typeface="Arial"/>
                <a:cs typeface="Arial"/>
              </a:rPr>
              <a:t>C:\Users\avitepa&gt;echo</a:t>
            </a:r>
            <a:r>
              <a:rPr sz="1733" spc="73" dirty="0">
                <a:solidFill>
                  <a:srgbClr val="4D4E5C"/>
                </a:solidFill>
                <a:latin typeface="Arial"/>
                <a:cs typeface="Arial"/>
              </a:rPr>
              <a:t> </a:t>
            </a:r>
            <a:r>
              <a:rPr sz="1733" spc="-7" dirty="0">
                <a:solidFill>
                  <a:srgbClr val="4D4E5C"/>
                </a:solidFill>
                <a:latin typeface="Arial"/>
                <a:cs typeface="Arial"/>
              </a:rPr>
              <a:t>%classpath%</a:t>
            </a:r>
            <a:endParaRPr sz="1733">
              <a:latin typeface="Arial"/>
              <a:cs typeface="Arial"/>
            </a:endParaRPr>
          </a:p>
        </p:txBody>
      </p:sp>
    </p:spTree>
    <p:extLst>
      <p:ext uri="{BB962C8B-B14F-4D97-AF65-F5344CB8AC3E}">
        <p14:creationId xmlns:p14="http://schemas.microsoft.com/office/powerpoint/2010/main" val="281989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7745" y="93134"/>
            <a:ext cx="34552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Step 2: Maven</a:t>
            </a:r>
            <a:r>
              <a:rPr spc="-100" dirty="0"/>
              <a:t> </a:t>
            </a:r>
            <a:r>
              <a:rPr dirty="0"/>
              <a:t>Setup</a:t>
            </a:r>
          </a:p>
        </p:txBody>
      </p:sp>
      <p:sp>
        <p:nvSpPr>
          <p:cNvPr id="3" name="object 3"/>
          <p:cNvSpPr txBox="1"/>
          <p:nvPr/>
        </p:nvSpPr>
        <p:spPr>
          <a:xfrm>
            <a:off x="0" y="863123"/>
            <a:ext cx="12081165" cy="5765489"/>
          </a:xfrm>
          <a:prstGeom prst="rect">
            <a:avLst/>
          </a:prstGeom>
        </p:spPr>
        <p:txBody>
          <a:bodyPr vert="horz" wrap="square" lIns="0" tIns="50800" rIns="0" bIns="0" rtlCol="0">
            <a:spAutoFit/>
          </a:bodyPr>
          <a:lstStyle/>
          <a:p>
            <a:pPr marL="325112" indent="-308179">
              <a:spcBef>
                <a:spcPts val="400"/>
              </a:spcBef>
              <a:buClr>
                <a:srgbClr val="00AFEF"/>
              </a:buClr>
              <a:buFont typeface="Wingdings"/>
              <a:buChar char=""/>
              <a:tabLst>
                <a:tab pos="325112" algn="l"/>
                <a:tab pos="325959" algn="l"/>
              </a:tabLst>
            </a:pPr>
            <a:r>
              <a:rPr sz="2400" spc="-13" dirty="0">
                <a:solidFill>
                  <a:srgbClr val="4D4E5C"/>
                </a:solidFill>
                <a:latin typeface="Arial"/>
                <a:cs typeface="Arial"/>
              </a:rPr>
              <a:t>Download </a:t>
            </a:r>
            <a:r>
              <a:rPr sz="2400" spc="-7" dirty="0">
                <a:solidFill>
                  <a:srgbClr val="4D4E5C"/>
                </a:solidFill>
                <a:latin typeface="Arial"/>
                <a:cs typeface="Arial"/>
              </a:rPr>
              <a:t>Maven </a:t>
            </a:r>
            <a:r>
              <a:rPr sz="2400" dirty="0">
                <a:solidFill>
                  <a:srgbClr val="4D4E5C"/>
                </a:solidFill>
                <a:latin typeface="Arial"/>
                <a:cs typeface="Arial"/>
              </a:rPr>
              <a:t>-</a:t>
            </a:r>
            <a:r>
              <a:rPr sz="2400" spc="100" dirty="0">
                <a:solidFill>
                  <a:srgbClr val="1E1E23"/>
                </a:solidFill>
                <a:latin typeface="Arial"/>
                <a:cs typeface="Arial"/>
              </a:rPr>
              <a:t> </a:t>
            </a:r>
            <a:r>
              <a:rPr sz="2400" u="heavy" spc="-7" dirty="0">
                <a:solidFill>
                  <a:srgbClr val="1E1E23"/>
                </a:solidFill>
                <a:uFill>
                  <a:solidFill>
                    <a:srgbClr val="1E1E23"/>
                  </a:solidFill>
                </a:uFill>
                <a:latin typeface="Arial"/>
                <a:cs typeface="Arial"/>
                <a:hlinkClick r:id="rId2"/>
              </a:rPr>
              <a:t>http://maven.apache.org/download.cgi</a:t>
            </a:r>
            <a:endParaRPr sz="2400" dirty="0">
              <a:latin typeface="Arial"/>
              <a:cs typeface="Arial"/>
            </a:endParaRPr>
          </a:p>
          <a:p>
            <a:pPr marL="1008355" lvl="1" indent="-381837">
              <a:spcBef>
                <a:spcPts val="260"/>
              </a:spcBef>
              <a:buClr>
                <a:srgbClr val="00AFEF"/>
              </a:buClr>
              <a:buFont typeface="Wingdings"/>
              <a:buChar char=""/>
              <a:tabLst>
                <a:tab pos="1008355" algn="l"/>
                <a:tab pos="1009201" algn="l"/>
              </a:tabLst>
            </a:pPr>
            <a:r>
              <a:rPr sz="2267" spc="-7" dirty="0">
                <a:solidFill>
                  <a:srgbClr val="4D4E5C"/>
                </a:solidFill>
                <a:latin typeface="Arial"/>
                <a:cs typeface="Arial"/>
              </a:rPr>
              <a:t>Windows:</a:t>
            </a:r>
            <a:r>
              <a:rPr sz="2267" dirty="0">
                <a:solidFill>
                  <a:srgbClr val="4D4E5C"/>
                </a:solidFill>
                <a:latin typeface="Arial"/>
                <a:cs typeface="Arial"/>
              </a:rPr>
              <a:t> </a:t>
            </a:r>
            <a:r>
              <a:rPr sz="2267" spc="-7" dirty="0">
                <a:solidFill>
                  <a:srgbClr val="4D4E5C"/>
                </a:solidFill>
                <a:latin typeface="Arial"/>
                <a:cs typeface="Arial"/>
              </a:rPr>
              <a:t>apache-maven-&lt;&lt;Version&gt;&gt;-bin.zip</a:t>
            </a:r>
            <a:endParaRPr sz="2267" dirty="0">
              <a:latin typeface="Arial"/>
              <a:cs typeface="Arial"/>
            </a:endParaRPr>
          </a:p>
          <a:p>
            <a:pPr lvl="1">
              <a:spcBef>
                <a:spcPts val="67"/>
              </a:spcBef>
              <a:buClr>
                <a:srgbClr val="00AFEF"/>
              </a:buClr>
              <a:buFont typeface="Wingdings"/>
              <a:buChar char=""/>
            </a:pPr>
            <a:endParaRPr sz="2133" dirty="0">
              <a:latin typeface="Times New Roman"/>
              <a:cs typeface="Times New Roman"/>
            </a:endParaRPr>
          </a:p>
          <a:p>
            <a:pPr marL="325112" indent="-308179">
              <a:buClr>
                <a:srgbClr val="00AFEF"/>
              </a:buClr>
              <a:buFont typeface="Wingdings"/>
              <a:buChar char=""/>
              <a:tabLst>
                <a:tab pos="325959" algn="l"/>
              </a:tabLst>
            </a:pPr>
            <a:r>
              <a:rPr sz="2533" spc="-7" dirty="0">
                <a:solidFill>
                  <a:srgbClr val="4D4E5C"/>
                </a:solidFill>
                <a:latin typeface="Arial"/>
                <a:cs typeface="Arial"/>
              </a:rPr>
              <a:t>Extract/ Unzip =&gt;</a:t>
            </a:r>
            <a:r>
              <a:rPr sz="2533" spc="53" dirty="0">
                <a:solidFill>
                  <a:srgbClr val="4D4E5C"/>
                </a:solidFill>
                <a:latin typeface="Arial"/>
                <a:cs typeface="Arial"/>
              </a:rPr>
              <a:t> </a:t>
            </a:r>
            <a:r>
              <a:rPr sz="2533" spc="-7" dirty="0">
                <a:solidFill>
                  <a:srgbClr val="4D4E5C"/>
                </a:solidFill>
                <a:latin typeface="Arial"/>
                <a:cs typeface="Arial"/>
              </a:rPr>
              <a:t>apache-maven-&lt;&lt;Version&gt;&gt;--bin.zip</a:t>
            </a:r>
            <a:endParaRPr sz="2533" dirty="0">
              <a:latin typeface="Arial"/>
              <a:cs typeface="Arial"/>
            </a:endParaRPr>
          </a:p>
          <a:p>
            <a:pPr marL="1008355" lvl="1" indent="-381837">
              <a:spcBef>
                <a:spcPts val="267"/>
              </a:spcBef>
              <a:buClr>
                <a:srgbClr val="00AFEF"/>
              </a:buClr>
              <a:buFont typeface="Wingdings"/>
              <a:buChar char=""/>
              <a:tabLst>
                <a:tab pos="1008355" algn="l"/>
                <a:tab pos="1009201" algn="l"/>
              </a:tabLst>
            </a:pPr>
            <a:r>
              <a:rPr sz="2267" spc="-7" dirty="0">
                <a:solidFill>
                  <a:srgbClr val="4D4E5C"/>
                </a:solidFill>
                <a:latin typeface="Arial"/>
                <a:cs typeface="Arial"/>
              </a:rPr>
              <a:t>C:\avitepa\apache-maven-&lt;&lt;Version&gt;&gt;</a:t>
            </a:r>
            <a:endParaRPr sz="2267" dirty="0">
              <a:latin typeface="Arial"/>
              <a:cs typeface="Arial"/>
            </a:endParaRPr>
          </a:p>
          <a:p>
            <a:pPr lvl="1">
              <a:spcBef>
                <a:spcPts val="13"/>
              </a:spcBef>
              <a:buClr>
                <a:srgbClr val="00AFEF"/>
              </a:buClr>
              <a:buFont typeface="Wingdings"/>
              <a:buChar char=""/>
            </a:pPr>
            <a:endParaRPr sz="2733" dirty="0">
              <a:latin typeface="Times New Roman"/>
              <a:cs typeface="Times New Roman"/>
            </a:endParaRPr>
          </a:p>
          <a:p>
            <a:pPr marL="325112" indent="-308179">
              <a:lnSpc>
                <a:spcPts val="2740"/>
              </a:lnSpc>
              <a:spcBef>
                <a:spcPts val="7"/>
              </a:spcBef>
              <a:buClr>
                <a:srgbClr val="00AFEF"/>
              </a:buClr>
              <a:buFont typeface="Wingdings"/>
              <a:buChar char=""/>
              <a:tabLst>
                <a:tab pos="325959" algn="l"/>
              </a:tabLst>
            </a:pPr>
            <a:r>
              <a:rPr sz="2533" spc="-7" dirty="0">
                <a:solidFill>
                  <a:srgbClr val="4D4E5C"/>
                </a:solidFill>
                <a:latin typeface="Arial"/>
                <a:cs typeface="Arial"/>
              </a:rPr>
              <a:t>Include bin directory of the just created directory to</a:t>
            </a:r>
            <a:r>
              <a:rPr sz="2533" spc="207" dirty="0">
                <a:solidFill>
                  <a:srgbClr val="4D4E5C"/>
                </a:solidFill>
                <a:latin typeface="Arial"/>
                <a:cs typeface="Arial"/>
              </a:rPr>
              <a:t> </a:t>
            </a:r>
            <a:r>
              <a:rPr sz="2533" spc="-73" dirty="0">
                <a:solidFill>
                  <a:srgbClr val="4D4E5C"/>
                </a:solidFill>
                <a:latin typeface="Arial"/>
                <a:cs typeface="Arial"/>
              </a:rPr>
              <a:t>‘PATH’</a:t>
            </a:r>
            <a:endParaRPr sz="2533" dirty="0">
              <a:latin typeface="Arial"/>
              <a:cs typeface="Arial"/>
            </a:endParaRPr>
          </a:p>
          <a:p>
            <a:pPr marR="5366038" algn="ctr">
              <a:lnSpc>
                <a:spcPts val="2740"/>
              </a:lnSpc>
            </a:pPr>
            <a:r>
              <a:rPr sz="2533" spc="-7" dirty="0">
                <a:solidFill>
                  <a:srgbClr val="4D4E5C"/>
                </a:solidFill>
                <a:latin typeface="Arial"/>
                <a:cs typeface="Arial"/>
              </a:rPr>
              <a:t>environment</a:t>
            </a:r>
            <a:r>
              <a:rPr sz="2533" spc="53" dirty="0">
                <a:solidFill>
                  <a:srgbClr val="4D4E5C"/>
                </a:solidFill>
                <a:latin typeface="Arial"/>
                <a:cs typeface="Arial"/>
              </a:rPr>
              <a:t> </a:t>
            </a:r>
            <a:r>
              <a:rPr sz="2533" spc="-7" dirty="0">
                <a:solidFill>
                  <a:srgbClr val="4D4E5C"/>
                </a:solidFill>
                <a:latin typeface="Arial"/>
                <a:cs typeface="Arial"/>
              </a:rPr>
              <a:t>variable</a:t>
            </a:r>
            <a:endParaRPr sz="2533" dirty="0">
              <a:latin typeface="Arial"/>
              <a:cs typeface="Arial"/>
            </a:endParaRPr>
          </a:p>
          <a:p>
            <a:pPr>
              <a:spcBef>
                <a:spcPts val="73"/>
              </a:spcBef>
            </a:pPr>
            <a:endParaRPr sz="2133" dirty="0">
              <a:latin typeface="Times New Roman"/>
              <a:cs typeface="Times New Roman"/>
            </a:endParaRPr>
          </a:p>
          <a:p>
            <a:pPr marL="325112" indent="-308179">
              <a:buClr>
                <a:srgbClr val="00AFEF"/>
              </a:buClr>
              <a:buFont typeface="Wingdings"/>
              <a:buChar char=""/>
              <a:tabLst>
                <a:tab pos="325959" algn="l"/>
              </a:tabLst>
            </a:pPr>
            <a:r>
              <a:rPr sz="2533" spc="-33" dirty="0">
                <a:solidFill>
                  <a:srgbClr val="4D4E5C"/>
                </a:solidFill>
                <a:latin typeface="Arial"/>
                <a:cs typeface="Arial"/>
              </a:rPr>
              <a:t>Verify </a:t>
            </a:r>
            <a:r>
              <a:rPr sz="2533" spc="-7" dirty="0">
                <a:solidFill>
                  <a:srgbClr val="4D4E5C"/>
                </a:solidFill>
                <a:latin typeface="Arial"/>
                <a:cs typeface="Arial"/>
              </a:rPr>
              <a:t>Maven installation =&gt; C:\Users\avitepa&gt;mvn</a:t>
            </a:r>
            <a:r>
              <a:rPr sz="2533" spc="267" dirty="0">
                <a:solidFill>
                  <a:srgbClr val="4D4E5C"/>
                </a:solidFill>
                <a:latin typeface="Arial"/>
                <a:cs typeface="Arial"/>
              </a:rPr>
              <a:t> </a:t>
            </a:r>
            <a:r>
              <a:rPr sz="2533" spc="-7" dirty="0">
                <a:solidFill>
                  <a:srgbClr val="4D4E5C"/>
                </a:solidFill>
                <a:latin typeface="Arial"/>
                <a:cs typeface="Arial"/>
              </a:rPr>
              <a:t>-v</a:t>
            </a:r>
            <a:endParaRPr sz="2533" dirty="0">
              <a:latin typeface="Arial"/>
              <a:cs typeface="Arial"/>
            </a:endParaRPr>
          </a:p>
          <a:p>
            <a:pPr marL="528307">
              <a:lnSpc>
                <a:spcPts val="1727"/>
              </a:lnSpc>
              <a:spcBef>
                <a:spcPts val="387"/>
              </a:spcBef>
            </a:pPr>
            <a:r>
              <a:rPr sz="1600" spc="-7" dirty="0">
                <a:solidFill>
                  <a:srgbClr val="4D4E5C"/>
                </a:solidFill>
                <a:latin typeface="Courier New"/>
                <a:cs typeface="Courier New"/>
              </a:rPr>
              <a:t>Apache </a:t>
            </a:r>
            <a:r>
              <a:rPr sz="1600" dirty="0">
                <a:solidFill>
                  <a:srgbClr val="4D4E5C"/>
                </a:solidFill>
                <a:latin typeface="Courier New"/>
                <a:cs typeface="Courier New"/>
              </a:rPr>
              <a:t>Maven 3.3.9</a:t>
            </a:r>
            <a:r>
              <a:rPr sz="1600" spc="47" dirty="0">
                <a:solidFill>
                  <a:srgbClr val="4D4E5C"/>
                </a:solidFill>
                <a:latin typeface="Courier New"/>
                <a:cs typeface="Courier New"/>
              </a:rPr>
              <a:t> </a:t>
            </a:r>
            <a:r>
              <a:rPr sz="1600" dirty="0">
                <a:solidFill>
                  <a:srgbClr val="4D4E5C"/>
                </a:solidFill>
                <a:latin typeface="Courier New"/>
                <a:cs typeface="Courier New"/>
              </a:rPr>
              <a:t>(bb52d8502b132ec0a5a3f4c09453c07478323dc5;2015-11-</a:t>
            </a:r>
            <a:endParaRPr sz="1600" dirty="0">
              <a:latin typeface="Courier New"/>
              <a:cs typeface="Courier New"/>
            </a:endParaRPr>
          </a:p>
          <a:p>
            <a:pPr marL="528307">
              <a:lnSpc>
                <a:spcPts val="1727"/>
              </a:lnSpc>
            </a:pPr>
            <a:r>
              <a:rPr sz="1600" dirty="0">
                <a:solidFill>
                  <a:srgbClr val="4D4E5C"/>
                </a:solidFill>
                <a:latin typeface="Courier New"/>
                <a:cs typeface="Courier New"/>
              </a:rPr>
              <a:t>10T22:11:47 + 05:30)</a:t>
            </a:r>
            <a:endParaRPr sz="1600" dirty="0">
              <a:latin typeface="Courier New"/>
              <a:cs typeface="Courier New"/>
            </a:endParaRPr>
          </a:p>
          <a:p>
            <a:pPr marL="528307">
              <a:spcBef>
                <a:spcPts val="420"/>
              </a:spcBef>
            </a:pPr>
            <a:r>
              <a:rPr sz="1600" spc="-7" dirty="0">
                <a:solidFill>
                  <a:srgbClr val="4D4E5C"/>
                </a:solidFill>
                <a:latin typeface="Courier New"/>
                <a:cs typeface="Courier New"/>
              </a:rPr>
              <a:t>Maven </a:t>
            </a:r>
            <a:r>
              <a:rPr sz="1600" dirty="0">
                <a:solidFill>
                  <a:srgbClr val="4D4E5C"/>
                </a:solidFill>
                <a:latin typeface="Courier New"/>
                <a:cs typeface="Courier New"/>
              </a:rPr>
              <a:t>home:</a:t>
            </a:r>
            <a:r>
              <a:rPr sz="1600" spc="13" dirty="0">
                <a:solidFill>
                  <a:srgbClr val="4D4E5C"/>
                </a:solidFill>
                <a:latin typeface="Courier New"/>
                <a:cs typeface="Courier New"/>
              </a:rPr>
              <a:t> </a:t>
            </a:r>
            <a:r>
              <a:rPr sz="1600" dirty="0">
                <a:solidFill>
                  <a:srgbClr val="4D4E5C"/>
                </a:solidFill>
                <a:latin typeface="Courier New"/>
                <a:cs typeface="Courier New"/>
              </a:rPr>
              <a:t>C:\apache-maven-3.3.9</a:t>
            </a:r>
            <a:endParaRPr sz="1600" dirty="0">
              <a:latin typeface="Courier New"/>
              <a:cs typeface="Courier New"/>
            </a:endParaRPr>
          </a:p>
          <a:p>
            <a:pPr marL="528307" marR="1796582">
              <a:lnSpc>
                <a:spcPts val="2467"/>
              </a:lnSpc>
              <a:spcBef>
                <a:spcPts val="40"/>
              </a:spcBef>
            </a:pPr>
            <a:r>
              <a:rPr sz="1600" dirty="0">
                <a:solidFill>
                  <a:srgbClr val="4D4E5C"/>
                </a:solidFill>
                <a:latin typeface="Courier New"/>
                <a:cs typeface="Courier New"/>
              </a:rPr>
              <a:t>Java version:1.8.0_121, vendor: </a:t>
            </a:r>
            <a:r>
              <a:rPr sz="1600" spc="-7" dirty="0">
                <a:solidFill>
                  <a:srgbClr val="4D4E5C"/>
                </a:solidFill>
                <a:latin typeface="Courier New"/>
                <a:cs typeface="Courier New"/>
              </a:rPr>
              <a:t>Oracle </a:t>
            </a:r>
            <a:r>
              <a:rPr sz="1600" dirty="0">
                <a:solidFill>
                  <a:srgbClr val="4D4E5C"/>
                </a:solidFill>
                <a:latin typeface="Courier New"/>
                <a:cs typeface="Courier New"/>
              </a:rPr>
              <a:t>Corporation  </a:t>
            </a:r>
            <a:r>
              <a:rPr sz="1600" spc="-7" dirty="0">
                <a:solidFill>
                  <a:srgbClr val="4D4E5C"/>
                </a:solidFill>
                <a:latin typeface="Courier New"/>
                <a:cs typeface="Courier New"/>
              </a:rPr>
              <a:t>Java home:C:\Program Files (x86)\Java\jdk</a:t>
            </a:r>
            <a:r>
              <a:rPr sz="1600" spc="-247" dirty="0">
                <a:solidFill>
                  <a:srgbClr val="4D4E5C"/>
                </a:solidFill>
                <a:latin typeface="Courier New"/>
                <a:cs typeface="Courier New"/>
              </a:rPr>
              <a:t> </a:t>
            </a:r>
            <a:r>
              <a:rPr sz="1600" spc="-7" dirty="0">
                <a:solidFill>
                  <a:srgbClr val="4D4E5C"/>
                </a:solidFill>
                <a:latin typeface="Courier New"/>
                <a:cs typeface="Courier New"/>
              </a:rPr>
              <a:t>1.8.0_121\jre</a:t>
            </a:r>
            <a:endParaRPr sz="1600" dirty="0">
              <a:latin typeface="Courier New"/>
              <a:cs typeface="Courier New"/>
            </a:endParaRPr>
          </a:p>
          <a:p>
            <a:pPr marL="528307">
              <a:spcBef>
                <a:spcPts val="240"/>
              </a:spcBef>
            </a:pPr>
            <a:r>
              <a:rPr sz="1600" dirty="0">
                <a:solidFill>
                  <a:srgbClr val="4D4E5C"/>
                </a:solidFill>
                <a:latin typeface="Courier New"/>
                <a:cs typeface="Courier New"/>
              </a:rPr>
              <a:t>Default locale:en_US, platform encoding:</a:t>
            </a:r>
            <a:r>
              <a:rPr sz="1600" spc="20" dirty="0">
                <a:solidFill>
                  <a:srgbClr val="4D4E5C"/>
                </a:solidFill>
                <a:latin typeface="Courier New"/>
                <a:cs typeface="Courier New"/>
              </a:rPr>
              <a:t> </a:t>
            </a:r>
            <a:r>
              <a:rPr sz="1600" spc="-7" dirty="0">
                <a:solidFill>
                  <a:srgbClr val="4D4E5C"/>
                </a:solidFill>
                <a:latin typeface="Courier New"/>
                <a:cs typeface="Courier New"/>
              </a:rPr>
              <a:t>Cp1252</a:t>
            </a:r>
            <a:endParaRPr sz="1600" dirty="0">
              <a:latin typeface="Courier New"/>
              <a:cs typeface="Courier New"/>
            </a:endParaRPr>
          </a:p>
          <a:p>
            <a:pPr marL="528307">
              <a:spcBef>
                <a:spcPts val="420"/>
              </a:spcBef>
            </a:pPr>
            <a:r>
              <a:rPr sz="1600" spc="-7" dirty="0">
                <a:solidFill>
                  <a:srgbClr val="4D4E5C"/>
                </a:solidFill>
                <a:latin typeface="Courier New"/>
                <a:cs typeface="Courier New"/>
              </a:rPr>
              <a:t>OS </a:t>
            </a:r>
            <a:r>
              <a:rPr sz="1600" dirty="0">
                <a:solidFill>
                  <a:srgbClr val="4D4E5C"/>
                </a:solidFill>
                <a:latin typeface="Courier New"/>
                <a:cs typeface="Courier New"/>
              </a:rPr>
              <a:t>name:"windows 8", version: "6.2", arch: "x86", family:</a:t>
            </a:r>
            <a:r>
              <a:rPr sz="1600" spc="67" dirty="0">
                <a:solidFill>
                  <a:srgbClr val="4D4E5C"/>
                </a:solidFill>
                <a:latin typeface="Courier New"/>
                <a:cs typeface="Courier New"/>
              </a:rPr>
              <a:t> </a:t>
            </a:r>
            <a:r>
              <a:rPr sz="1600" dirty="0">
                <a:solidFill>
                  <a:srgbClr val="4D4E5C"/>
                </a:solidFill>
                <a:latin typeface="Courier New"/>
                <a:cs typeface="Courier New"/>
              </a:rPr>
              <a:t>"windows"</a:t>
            </a:r>
            <a:endParaRPr sz="1600" dirty="0">
              <a:latin typeface="Courier New"/>
              <a:cs typeface="Courier New"/>
            </a:endParaRPr>
          </a:p>
        </p:txBody>
      </p:sp>
    </p:spTree>
    <p:extLst>
      <p:ext uri="{BB962C8B-B14F-4D97-AF65-F5344CB8AC3E}">
        <p14:creationId xmlns:p14="http://schemas.microsoft.com/office/powerpoint/2010/main" val="121977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flipH="1">
            <a:off x="1636605" y="365083"/>
            <a:ext cx="2713721"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u="heavy" dirty="0">
                <a:solidFill>
                  <a:srgbClr val="333399"/>
                </a:solidFill>
                <a:uFill>
                  <a:solidFill>
                    <a:srgbClr val="333399"/>
                  </a:solidFill>
                </a:uFill>
              </a:rPr>
              <a:t>A</a:t>
            </a:r>
            <a:r>
              <a:rPr u="heavy" spc="7" dirty="0">
                <a:solidFill>
                  <a:srgbClr val="333399"/>
                </a:solidFill>
                <a:uFill>
                  <a:solidFill>
                    <a:srgbClr val="333399"/>
                  </a:solidFill>
                </a:uFill>
              </a:rPr>
              <a:t>g</a:t>
            </a:r>
            <a:r>
              <a:rPr u="heavy" dirty="0">
                <a:solidFill>
                  <a:srgbClr val="333399"/>
                </a:solidFill>
                <a:uFill>
                  <a:solidFill>
                    <a:srgbClr val="333399"/>
                  </a:solidFill>
                </a:uFill>
              </a:rPr>
              <a:t>e</a:t>
            </a:r>
            <a:r>
              <a:rPr u="heavy" spc="7" dirty="0">
                <a:solidFill>
                  <a:srgbClr val="333399"/>
                </a:solidFill>
                <a:uFill>
                  <a:solidFill>
                    <a:srgbClr val="333399"/>
                  </a:solidFill>
                </a:uFill>
              </a:rPr>
              <a:t>n</a:t>
            </a:r>
            <a:r>
              <a:rPr u="heavy" dirty="0">
                <a:solidFill>
                  <a:srgbClr val="333399"/>
                </a:solidFill>
                <a:uFill>
                  <a:solidFill>
                    <a:srgbClr val="333399"/>
                  </a:solidFill>
                </a:uFill>
              </a:rPr>
              <a:t>da</a:t>
            </a:r>
          </a:p>
        </p:txBody>
      </p:sp>
      <p:sp>
        <p:nvSpPr>
          <p:cNvPr id="6" name="object 6"/>
          <p:cNvSpPr txBox="1"/>
          <p:nvPr/>
        </p:nvSpPr>
        <p:spPr>
          <a:xfrm>
            <a:off x="1083191" y="3198977"/>
            <a:ext cx="3793067" cy="282920"/>
          </a:xfrm>
          <a:prstGeom prst="rect">
            <a:avLst/>
          </a:prstGeom>
        </p:spPr>
        <p:txBody>
          <a:bodyPr vert="horz" wrap="square" lIns="0" tIns="16087" rIns="0" bIns="0" rtlCol="0">
            <a:spAutoFit/>
          </a:bodyPr>
          <a:lstStyle/>
          <a:p>
            <a:pPr marL="16933">
              <a:spcBef>
                <a:spcPts val="127"/>
              </a:spcBef>
            </a:pPr>
            <a:r>
              <a:rPr sz="1733" b="1" spc="-13" dirty="0">
                <a:solidFill>
                  <a:srgbClr val="333399"/>
                </a:solidFill>
                <a:latin typeface="Arial"/>
                <a:cs typeface="Arial"/>
              </a:rPr>
              <a:t>Maven </a:t>
            </a:r>
            <a:r>
              <a:rPr sz="1733" b="1" spc="-7" dirty="0">
                <a:solidFill>
                  <a:srgbClr val="333399"/>
                </a:solidFill>
                <a:latin typeface="Arial"/>
                <a:cs typeface="Arial"/>
              </a:rPr>
              <a:t>POM File &amp; Project</a:t>
            </a:r>
            <a:r>
              <a:rPr sz="1733" b="1" spc="93" dirty="0">
                <a:solidFill>
                  <a:srgbClr val="333399"/>
                </a:solidFill>
                <a:latin typeface="Arial"/>
                <a:cs typeface="Arial"/>
              </a:rPr>
              <a:t> </a:t>
            </a:r>
            <a:r>
              <a:rPr sz="1733" b="1" spc="-7" dirty="0">
                <a:solidFill>
                  <a:srgbClr val="333399"/>
                </a:solidFill>
                <a:latin typeface="Arial"/>
                <a:cs typeface="Arial"/>
              </a:rPr>
              <a:t>Structure</a:t>
            </a:r>
            <a:endParaRPr sz="1733">
              <a:latin typeface="Arial"/>
              <a:cs typeface="Arial"/>
            </a:endParaRPr>
          </a:p>
        </p:txBody>
      </p:sp>
      <p:sp>
        <p:nvSpPr>
          <p:cNvPr id="7" name="object 7"/>
          <p:cNvSpPr/>
          <p:nvPr/>
        </p:nvSpPr>
        <p:spPr>
          <a:xfrm>
            <a:off x="306832" y="2999231"/>
            <a:ext cx="670560" cy="668867"/>
          </a:xfrm>
          <a:custGeom>
            <a:avLst/>
            <a:gdLst/>
            <a:ahLst/>
            <a:cxnLst/>
            <a:rect l="l" t="t" r="r" b="b"/>
            <a:pathLst>
              <a:path w="502920" h="501650">
                <a:moveTo>
                  <a:pt x="251460" y="0"/>
                </a:moveTo>
                <a:lnTo>
                  <a:pt x="206260" y="4039"/>
                </a:lnTo>
                <a:lnTo>
                  <a:pt x="163718" y="15687"/>
                </a:lnTo>
                <a:lnTo>
                  <a:pt x="124544" y="34233"/>
                </a:lnTo>
                <a:lnTo>
                  <a:pt x="89448" y="58969"/>
                </a:lnTo>
                <a:lnTo>
                  <a:pt x="59141" y="89187"/>
                </a:lnTo>
                <a:lnTo>
                  <a:pt x="34332" y="124177"/>
                </a:lnTo>
                <a:lnTo>
                  <a:pt x="15732" y="163232"/>
                </a:lnTo>
                <a:lnTo>
                  <a:pt x="4051" y="205641"/>
                </a:lnTo>
                <a:lnTo>
                  <a:pt x="0" y="250698"/>
                </a:lnTo>
                <a:lnTo>
                  <a:pt x="4051" y="295754"/>
                </a:lnTo>
                <a:lnTo>
                  <a:pt x="15732" y="338163"/>
                </a:lnTo>
                <a:lnTo>
                  <a:pt x="34332" y="377218"/>
                </a:lnTo>
                <a:lnTo>
                  <a:pt x="59141" y="412208"/>
                </a:lnTo>
                <a:lnTo>
                  <a:pt x="89448" y="442426"/>
                </a:lnTo>
                <a:lnTo>
                  <a:pt x="124544" y="467162"/>
                </a:lnTo>
                <a:lnTo>
                  <a:pt x="163718" y="485708"/>
                </a:lnTo>
                <a:lnTo>
                  <a:pt x="206260" y="497356"/>
                </a:lnTo>
                <a:lnTo>
                  <a:pt x="251460" y="501395"/>
                </a:lnTo>
                <a:lnTo>
                  <a:pt x="296659" y="497356"/>
                </a:lnTo>
                <a:lnTo>
                  <a:pt x="339201" y="485708"/>
                </a:lnTo>
                <a:lnTo>
                  <a:pt x="378375" y="467162"/>
                </a:lnTo>
                <a:lnTo>
                  <a:pt x="413471" y="442426"/>
                </a:lnTo>
                <a:lnTo>
                  <a:pt x="443778" y="412208"/>
                </a:lnTo>
                <a:lnTo>
                  <a:pt x="468587" y="377218"/>
                </a:lnTo>
                <a:lnTo>
                  <a:pt x="487187" y="338163"/>
                </a:lnTo>
                <a:lnTo>
                  <a:pt x="498868" y="295754"/>
                </a:lnTo>
                <a:lnTo>
                  <a:pt x="502919" y="250698"/>
                </a:lnTo>
                <a:lnTo>
                  <a:pt x="498868" y="205641"/>
                </a:lnTo>
                <a:lnTo>
                  <a:pt x="487187" y="163232"/>
                </a:lnTo>
                <a:lnTo>
                  <a:pt x="468587" y="124177"/>
                </a:lnTo>
                <a:lnTo>
                  <a:pt x="443778" y="89187"/>
                </a:lnTo>
                <a:lnTo>
                  <a:pt x="413471" y="58969"/>
                </a:lnTo>
                <a:lnTo>
                  <a:pt x="378375" y="34233"/>
                </a:lnTo>
                <a:lnTo>
                  <a:pt x="339201" y="15687"/>
                </a:lnTo>
                <a:lnTo>
                  <a:pt x="296659" y="4039"/>
                </a:lnTo>
                <a:lnTo>
                  <a:pt x="251460" y="0"/>
                </a:lnTo>
                <a:close/>
              </a:path>
            </a:pathLst>
          </a:custGeom>
          <a:solidFill>
            <a:srgbClr val="000066"/>
          </a:solidFill>
        </p:spPr>
        <p:txBody>
          <a:bodyPr wrap="square" lIns="0" tIns="0" rIns="0" bIns="0" rtlCol="0"/>
          <a:lstStyle/>
          <a:p>
            <a:endParaRPr/>
          </a:p>
        </p:txBody>
      </p:sp>
      <p:sp>
        <p:nvSpPr>
          <p:cNvPr id="8" name="object 8"/>
          <p:cNvSpPr txBox="1"/>
          <p:nvPr/>
        </p:nvSpPr>
        <p:spPr>
          <a:xfrm>
            <a:off x="574378" y="3200570"/>
            <a:ext cx="138007" cy="242866"/>
          </a:xfrm>
          <a:prstGeom prst="rect">
            <a:avLst/>
          </a:prstGeom>
        </p:spPr>
        <p:txBody>
          <a:bodyPr vert="horz" wrap="square" lIns="0" tIns="16933" rIns="0" bIns="0" rtlCol="0">
            <a:spAutoFit/>
          </a:bodyPr>
          <a:lstStyle/>
          <a:p>
            <a:pPr marL="16933">
              <a:spcBef>
                <a:spcPts val="133"/>
              </a:spcBef>
            </a:pPr>
            <a:r>
              <a:rPr sz="1467" b="1" dirty="0">
                <a:solidFill>
                  <a:srgbClr val="FFFFFF"/>
                </a:solidFill>
                <a:latin typeface="Arial"/>
                <a:cs typeface="Arial"/>
              </a:rPr>
              <a:t>2</a:t>
            </a:r>
            <a:endParaRPr sz="1467">
              <a:latin typeface="Arial"/>
              <a:cs typeface="Arial"/>
            </a:endParaRPr>
          </a:p>
        </p:txBody>
      </p:sp>
      <p:sp>
        <p:nvSpPr>
          <p:cNvPr id="9" name="object 9"/>
          <p:cNvSpPr txBox="1"/>
          <p:nvPr/>
        </p:nvSpPr>
        <p:spPr>
          <a:xfrm>
            <a:off x="1083191" y="4366937"/>
            <a:ext cx="3668607" cy="282920"/>
          </a:xfrm>
          <a:prstGeom prst="rect">
            <a:avLst/>
          </a:prstGeom>
        </p:spPr>
        <p:txBody>
          <a:bodyPr vert="horz" wrap="square" lIns="0" tIns="16087" rIns="0" bIns="0" rtlCol="0">
            <a:spAutoFit/>
          </a:bodyPr>
          <a:lstStyle/>
          <a:p>
            <a:pPr marL="16933">
              <a:spcBef>
                <a:spcPts val="127"/>
              </a:spcBef>
            </a:pPr>
            <a:r>
              <a:rPr sz="1733" b="1" spc="-7" dirty="0">
                <a:solidFill>
                  <a:srgbClr val="333399"/>
                </a:solidFill>
                <a:latin typeface="Arial"/>
                <a:cs typeface="Arial"/>
              </a:rPr>
              <a:t>Create, Build &amp; </a:t>
            </a:r>
            <a:r>
              <a:rPr sz="1733" b="1" spc="-40" dirty="0">
                <a:solidFill>
                  <a:srgbClr val="333399"/>
                </a:solidFill>
                <a:latin typeface="Arial"/>
                <a:cs typeface="Arial"/>
              </a:rPr>
              <a:t>Test </a:t>
            </a:r>
            <a:r>
              <a:rPr sz="1733" b="1" spc="-13" dirty="0">
                <a:solidFill>
                  <a:srgbClr val="333399"/>
                </a:solidFill>
                <a:latin typeface="Arial"/>
                <a:cs typeface="Arial"/>
              </a:rPr>
              <a:t>Maven</a:t>
            </a:r>
            <a:r>
              <a:rPr sz="1733" b="1" spc="167" dirty="0">
                <a:solidFill>
                  <a:srgbClr val="333399"/>
                </a:solidFill>
                <a:latin typeface="Arial"/>
                <a:cs typeface="Arial"/>
              </a:rPr>
              <a:t> </a:t>
            </a:r>
            <a:r>
              <a:rPr sz="1733" b="1" spc="-7" dirty="0">
                <a:solidFill>
                  <a:srgbClr val="333399"/>
                </a:solidFill>
                <a:latin typeface="Arial"/>
                <a:cs typeface="Arial"/>
              </a:rPr>
              <a:t>Project</a:t>
            </a:r>
            <a:endParaRPr sz="1733">
              <a:latin typeface="Arial"/>
              <a:cs typeface="Arial"/>
            </a:endParaRPr>
          </a:p>
        </p:txBody>
      </p:sp>
      <p:sp>
        <p:nvSpPr>
          <p:cNvPr id="10" name="object 10"/>
          <p:cNvSpPr/>
          <p:nvPr/>
        </p:nvSpPr>
        <p:spPr>
          <a:xfrm>
            <a:off x="306832" y="4167631"/>
            <a:ext cx="670560" cy="668867"/>
          </a:xfrm>
          <a:custGeom>
            <a:avLst/>
            <a:gdLst/>
            <a:ahLst/>
            <a:cxnLst/>
            <a:rect l="l" t="t" r="r" b="b"/>
            <a:pathLst>
              <a:path w="502920" h="501650">
                <a:moveTo>
                  <a:pt x="251460" y="0"/>
                </a:moveTo>
                <a:lnTo>
                  <a:pt x="206260" y="4039"/>
                </a:lnTo>
                <a:lnTo>
                  <a:pt x="163718" y="15687"/>
                </a:lnTo>
                <a:lnTo>
                  <a:pt x="124544" y="34233"/>
                </a:lnTo>
                <a:lnTo>
                  <a:pt x="89448" y="58969"/>
                </a:lnTo>
                <a:lnTo>
                  <a:pt x="59141" y="89187"/>
                </a:lnTo>
                <a:lnTo>
                  <a:pt x="34332" y="124177"/>
                </a:lnTo>
                <a:lnTo>
                  <a:pt x="15732" y="163232"/>
                </a:lnTo>
                <a:lnTo>
                  <a:pt x="4051" y="205641"/>
                </a:lnTo>
                <a:lnTo>
                  <a:pt x="0" y="250698"/>
                </a:lnTo>
                <a:lnTo>
                  <a:pt x="4051" y="295754"/>
                </a:lnTo>
                <a:lnTo>
                  <a:pt x="15732" y="338163"/>
                </a:lnTo>
                <a:lnTo>
                  <a:pt x="34332" y="377218"/>
                </a:lnTo>
                <a:lnTo>
                  <a:pt x="59141" y="412208"/>
                </a:lnTo>
                <a:lnTo>
                  <a:pt x="89448" y="442426"/>
                </a:lnTo>
                <a:lnTo>
                  <a:pt x="124544" y="467162"/>
                </a:lnTo>
                <a:lnTo>
                  <a:pt x="163718" y="485708"/>
                </a:lnTo>
                <a:lnTo>
                  <a:pt x="206260" y="497356"/>
                </a:lnTo>
                <a:lnTo>
                  <a:pt x="251460" y="501395"/>
                </a:lnTo>
                <a:lnTo>
                  <a:pt x="296659" y="497356"/>
                </a:lnTo>
                <a:lnTo>
                  <a:pt x="339201" y="485708"/>
                </a:lnTo>
                <a:lnTo>
                  <a:pt x="378375" y="467162"/>
                </a:lnTo>
                <a:lnTo>
                  <a:pt x="413471" y="442426"/>
                </a:lnTo>
                <a:lnTo>
                  <a:pt x="443778" y="412208"/>
                </a:lnTo>
                <a:lnTo>
                  <a:pt x="468587" y="377218"/>
                </a:lnTo>
                <a:lnTo>
                  <a:pt x="487187" y="338163"/>
                </a:lnTo>
                <a:lnTo>
                  <a:pt x="498868" y="295754"/>
                </a:lnTo>
                <a:lnTo>
                  <a:pt x="502919" y="250698"/>
                </a:lnTo>
                <a:lnTo>
                  <a:pt x="498868" y="205641"/>
                </a:lnTo>
                <a:lnTo>
                  <a:pt x="487187" y="163232"/>
                </a:lnTo>
                <a:lnTo>
                  <a:pt x="468587" y="124177"/>
                </a:lnTo>
                <a:lnTo>
                  <a:pt x="443778" y="89187"/>
                </a:lnTo>
                <a:lnTo>
                  <a:pt x="413471" y="58969"/>
                </a:lnTo>
                <a:lnTo>
                  <a:pt x="378375" y="34233"/>
                </a:lnTo>
                <a:lnTo>
                  <a:pt x="339201" y="15687"/>
                </a:lnTo>
                <a:lnTo>
                  <a:pt x="296659" y="4039"/>
                </a:lnTo>
                <a:lnTo>
                  <a:pt x="251460" y="0"/>
                </a:lnTo>
                <a:close/>
              </a:path>
            </a:pathLst>
          </a:custGeom>
          <a:solidFill>
            <a:srgbClr val="000066"/>
          </a:solidFill>
        </p:spPr>
        <p:txBody>
          <a:bodyPr wrap="square" lIns="0" tIns="0" rIns="0" bIns="0" rtlCol="0"/>
          <a:lstStyle/>
          <a:p>
            <a:endParaRPr/>
          </a:p>
        </p:txBody>
      </p:sp>
      <p:sp>
        <p:nvSpPr>
          <p:cNvPr id="11" name="object 11"/>
          <p:cNvSpPr txBox="1"/>
          <p:nvPr/>
        </p:nvSpPr>
        <p:spPr>
          <a:xfrm>
            <a:off x="574378" y="4367785"/>
            <a:ext cx="138007" cy="242866"/>
          </a:xfrm>
          <a:prstGeom prst="rect">
            <a:avLst/>
          </a:prstGeom>
        </p:spPr>
        <p:txBody>
          <a:bodyPr vert="horz" wrap="square" lIns="0" tIns="16933" rIns="0" bIns="0" rtlCol="0">
            <a:spAutoFit/>
          </a:bodyPr>
          <a:lstStyle/>
          <a:p>
            <a:pPr marL="16933">
              <a:spcBef>
                <a:spcPts val="133"/>
              </a:spcBef>
            </a:pPr>
            <a:r>
              <a:rPr sz="1467" b="1" dirty="0">
                <a:solidFill>
                  <a:srgbClr val="FFFFFF"/>
                </a:solidFill>
                <a:latin typeface="Arial"/>
                <a:cs typeface="Arial"/>
              </a:rPr>
              <a:t>3</a:t>
            </a:r>
            <a:endParaRPr sz="1467">
              <a:latin typeface="Arial"/>
              <a:cs typeface="Arial"/>
            </a:endParaRPr>
          </a:p>
        </p:txBody>
      </p:sp>
      <p:sp>
        <p:nvSpPr>
          <p:cNvPr id="12" name="object 12"/>
          <p:cNvSpPr txBox="1"/>
          <p:nvPr/>
        </p:nvSpPr>
        <p:spPr>
          <a:xfrm>
            <a:off x="1083191" y="5525549"/>
            <a:ext cx="2431627" cy="282920"/>
          </a:xfrm>
          <a:prstGeom prst="rect">
            <a:avLst/>
          </a:prstGeom>
        </p:spPr>
        <p:txBody>
          <a:bodyPr vert="horz" wrap="square" lIns="0" tIns="16087" rIns="0" bIns="0" rtlCol="0">
            <a:spAutoFit/>
          </a:bodyPr>
          <a:lstStyle/>
          <a:p>
            <a:pPr marL="16933">
              <a:spcBef>
                <a:spcPts val="127"/>
              </a:spcBef>
            </a:pPr>
            <a:r>
              <a:rPr sz="1733" b="1" spc="-13" dirty="0">
                <a:solidFill>
                  <a:srgbClr val="333399"/>
                </a:solidFill>
                <a:latin typeface="Arial"/>
                <a:cs typeface="Arial"/>
              </a:rPr>
              <a:t>Maven </a:t>
            </a:r>
            <a:r>
              <a:rPr sz="1733" b="1" spc="-7" dirty="0">
                <a:solidFill>
                  <a:srgbClr val="333399"/>
                </a:solidFill>
                <a:latin typeface="Arial"/>
                <a:cs typeface="Arial"/>
              </a:rPr>
              <a:t>Build Life</a:t>
            </a:r>
            <a:r>
              <a:rPr sz="1733" b="1" spc="93" dirty="0">
                <a:solidFill>
                  <a:srgbClr val="333399"/>
                </a:solidFill>
                <a:latin typeface="Arial"/>
                <a:cs typeface="Arial"/>
              </a:rPr>
              <a:t> </a:t>
            </a:r>
            <a:r>
              <a:rPr sz="1733" b="1" spc="-20" dirty="0">
                <a:solidFill>
                  <a:srgbClr val="333399"/>
                </a:solidFill>
                <a:latin typeface="Arial"/>
                <a:cs typeface="Arial"/>
              </a:rPr>
              <a:t>Cycle</a:t>
            </a:r>
            <a:endParaRPr sz="1733">
              <a:latin typeface="Arial"/>
              <a:cs typeface="Arial"/>
            </a:endParaRPr>
          </a:p>
        </p:txBody>
      </p:sp>
      <p:sp>
        <p:nvSpPr>
          <p:cNvPr id="13" name="object 13"/>
          <p:cNvSpPr/>
          <p:nvPr/>
        </p:nvSpPr>
        <p:spPr>
          <a:xfrm>
            <a:off x="306832" y="5279136"/>
            <a:ext cx="670560" cy="668867"/>
          </a:xfrm>
          <a:custGeom>
            <a:avLst/>
            <a:gdLst/>
            <a:ahLst/>
            <a:cxnLst/>
            <a:rect l="l" t="t" r="r" b="b"/>
            <a:pathLst>
              <a:path w="502920" h="501650">
                <a:moveTo>
                  <a:pt x="251460" y="0"/>
                </a:moveTo>
                <a:lnTo>
                  <a:pt x="206260" y="4039"/>
                </a:lnTo>
                <a:lnTo>
                  <a:pt x="163718" y="15684"/>
                </a:lnTo>
                <a:lnTo>
                  <a:pt x="124544" y="34227"/>
                </a:lnTo>
                <a:lnTo>
                  <a:pt x="89448" y="58961"/>
                </a:lnTo>
                <a:lnTo>
                  <a:pt x="59141" y="89176"/>
                </a:lnTo>
                <a:lnTo>
                  <a:pt x="34332" y="124166"/>
                </a:lnTo>
                <a:lnTo>
                  <a:pt x="15732" y="163221"/>
                </a:lnTo>
                <a:lnTo>
                  <a:pt x="4051" y="205635"/>
                </a:lnTo>
                <a:lnTo>
                  <a:pt x="0" y="250698"/>
                </a:lnTo>
                <a:lnTo>
                  <a:pt x="4051" y="295760"/>
                </a:lnTo>
                <a:lnTo>
                  <a:pt x="15732" y="338174"/>
                </a:lnTo>
                <a:lnTo>
                  <a:pt x="34332" y="377229"/>
                </a:lnTo>
                <a:lnTo>
                  <a:pt x="59141" y="412219"/>
                </a:lnTo>
                <a:lnTo>
                  <a:pt x="89448" y="442434"/>
                </a:lnTo>
                <a:lnTo>
                  <a:pt x="124544" y="467168"/>
                </a:lnTo>
                <a:lnTo>
                  <a:pt x="163718" y="485711"/>
                </a:lnTo>
                <a:lnTo>
                  <a:pt x="206260" y="497356"/>
                </a:lnTo>
                <a:lnTo>
                  <a:pt x="251460" y="501396"/>
                </a:lnTo>
                <a:lnTo>
                  <a:pt x="296659" y="497356"/>
                </a:lnTo>
                <a:lnTo>
                  <a:pt x="339201" y="485711"/>
                </a:lnTo>
                <a:lnTo>
                  <a:pt x="378375" y="467168"/>
                </a:lnTo>
                <a:lnTo>
                  <a:pt x="413471" y="442434"/>
                </a:lnTo>
                <a:lnTo>
                  <a:pt x="443778" y="412219"/>
                </a:lnTo>
                <a:lnTo>
                  <a:pt x="468587" y="377229"/>
                </a:lnTo>
                <a:lnTo>
                  <a:pt x="487187" y="338174"/>
                </a:lnTo>
                <a:lnTo>
                  <a:pt x="498868" y="295760"/>
                </a:lnTo>
                <a:lnTo>
                  <a:pt x="502919" y="250698"/>
                </a:lnTo>
                <a:lnTo>
                  <a:pt x="498868" y="205635"/>
                </a:lnTo>
                <a:lnTo>
                  <a:pt x="487187" y="163221"/>
                </a:lnTo>
                <a:lnTo>
                  <a:pt x="468587" y="124166"/>
                </a:lnTo>
                <a:lnTo>
                  <a:pt x="443778" y="89176"/>
                </a:lnTo>
                <a:lnTo>
                  <a:pt x="413471" y="58961"/>
                </a:lnTo>
                <a:lnTo>
                  <a:pt x="378375" y="34227"/>
                </a:lnTo>
                <a:lnTo>
                  <a:pt x="339201" y="15684"/>
                </a:lnTo>
                <a:lnTo>
                  <a:pt x="296659" y="4039"/>
                </a:lnTo>
                <a:lnTo>
                  <a:pt x="251460" y="0"/>
                </a:lnTo>
                <a:close/>
              </a:path>
            </a:pathLst>
          </a:custGeom>
          <a:solidFill>
            <a:srgbClr val="000066"/>
          </a:solidFill>
        </p:spPr>
        <p:txBody>
          <a:bodyPr wrap="square" lIns="0" tIns="0" rIns="0" bIns="0" rtlCol="0"/>
          <a:lstStyle/>
          <a:p>
            <a:endParaRPr/>
          </a:p>
        </p:txBody>
      </p:sp>
      <p:sp>
        <p:nvSpPr>
          <p:cNvPr id="14" name="object 14"/>
          <p:cNvSpPr txBox="1"/>
          <p:nvPr/>
        </p:nvSpPr>
        <p:spPr>
          <a:xfrm>
            <a:off x="574378" y="5480440"/>
            <a:ext cx="138007" cy="242866"/>
          </a:xfrm>
          <a:prstGeom prst="rect">
            <a:avLst/>
          </a:prstGeom>
        </p:spPr>
        <p:txBody>
          <a:bodyPr vert="horz" wrap="square" lIns="0" tIns="16933" rIns="0" bIns="0" rtlCol="0">
            <a:spAutoFit/>
          </a:bodyPr>
          <a:lstStyle/>
          <a:p>
            <a:pPr marL="16933">
              <a:spcBef>
                <a:spcPts val="133"/>
              </a:spcBef>
            </a:pPr>
            <a:r>
              <a:rPr sz="1467" b="1" dirty="0">
                <a:solidFill>
                  <a:srgbClr val="FFFFFF"/>
                </a:solidFill>
                <a:latin typeface="Arial"/>
                <a:cs typeface="Arial"/>
              </a:rPr>
              <a:t>4</a:t>
            </a:r>
            <a:endParaRPr sz="1467">
              <a:latin typeface="Arial"/>
              <a:cs typeface="Arial"/>
            </a:endParaRPr>
          </a:p>
        </p:txBody>
      </p:sp>
      <p:sp>
        <p:nvSpPr>
          <p:cNvPr id="15" name="object 15"/>
          <p:cNvSpPr/>
          <p:nvPr/>
        </p:nvSpPr>
        <p:spPr>
          <a:xfrm>
            <a:off x="6154928" y="1830832"/>
            <a:ext cx="670560" cy="668867"/>
          </a:xfrm>
          <a:custGeom>
            <a:avLst/>
            <a:gdLst/>
            <a:ahLst/>
            <a:cxnLst/>
            <a:rect l="l" t="t" r="r" b="b"/>
            <a:pathLst>
              <a:path w="502920" h="501650">
                <a:moveTo>
                  <a:pt x="251459" y="0"/>
                </a:moveTo>
                <a:lnTo>
                  <a:pt x="206243" y="4039"/>
                </a:lnTo>
                <a:lnTo>
                  <a:pt x="163693" y="15687"/>
                </a:lnTo>
                <a:lnTo>
                  <a:pt x="124516" y="34233"/>
                </a:lnTo>
                <a:lnTo>
                  <a:pt x="89422" y="58969"/>
                </a:lnTo>
                <a:lnTo>
                  <a:pt x="59120" y="89187"/>
                </a:lnTo>
                <a:lnTo>
                  <a:pt x="34318" y="124177"/>
                </a:lnTo>
                <a:lnTo>
                  <a:pt x="15725" y="163232"/>
                </a:lnTo>
                <a:lnTo>
                  <a:pt x="4049" y="205641"/>
                </a:lnTo>
                <a:lnTo>
                  <a:pt x="0" y="250698"/>
                </a:lnTo>
                <a:lnTo>
                  <a:pt x="4049" y="295754"/>
                </a:lnTo>
                <a:lnTo>
                  <a:pt x="15725" y="338163"/>
                </a:lnTo>
                <a:lnTo>
                  <a:pt x="34318" y="377218"/>
                </a:lnTo>
                <a:lnTo>
                  <a:pt x="59120" y="412208"/>
                </a:lnTo>
                <a:lnTo>
                  <a:pt x="89422" y="442426"/>
                </a:lnTo>
                <a:lnTo>
                  <a:pt x="124516" y="467162"/>
                </a:lnTo>
                <a:lnTo>
                  <a:pt x="163693" y="485708"/>
                </a:lnTo>
                <a:lnTo>
                  <a:pt x="206243" y="497356"/>
                </a:lnTo>
                <a:lnTo>
                  <a:pt x="251459" y="501396"/>
                </a:lnTo>
                <a:lnTo>
                  <a:pt x="296676" y="497356"/>
                </a:lnTo>
                <a:lnTo>
                  <a:pt x="339226" y="485708"/>
                </a:lnTo>
                <a:lnTo>
                  <a:pt x="378403" y="467162"/>
                </a:lnTo>
                <a:lnTo>
                  <a:pt x="413497" y="442426"/>
                </a:lnTo>
                <a:lnTo>
                  <a:pt x="443799" y="412208"/>
                </a:lnTo>
                <a:lnTo>
                  <a:pt x="468601" y="377218"/>
                </a:lnTo>
                <a:lnTo>
                  <a:pt x="487194" y="338163"/>
                </a:lnTo>
                <a:lnTo>
                  <a:pt x="498870" y="295754"/>
                </a:lnTo>
                <a:lnTo>
                  <a:pt x="502919" y="250698"/>
                </a:lnTo>
                <a:lnTo>
                  <a:pt x="498870" y="205641"/>
                </a:lnTo>
                <a:lnTo>
                  <a:pt x="487194" y="163232"/>
                </a:lnTo>
                <a:lnTo>
                  <a:pt x="468601" y="124177"/>
                </a:lnTo>
                <a:lnTo>
                  <a:pt x="443799" y="89187"/>
                </a:lnTo>
                <a:lnTo>
                  <a:pt x="413497" y="58969"/>
                </a:lnTo>
                <a:lnTo>
                  <a:pt x="378403" y="34233"/>
                </a:lnTo>
                <a:lnTo>
                  <a:pt x="339226" y="15687"/>
                </a:lnTo>
                <a:lnTo>
                  <a:pt x="296676" y="4039"/>
                </a:lnTo>
                <a:lnTo>
                  <a:pt x="251459" y="0"/>
                </a:lnTo>
                <a:close/>
              </a:path>
            </a:pathLst>
          </a:custGeom>
          <a:solidFill>
            <a:srgbClr val="000066"/>
          </a:solidFill>
        </p:spPr>
        <p:txBody>
          <a:bodyPr wrap="square" lIns="0" tIns="0" rIns="0" bIns="0" rtlCol="0"/>
          <a:lstStyle/>
          <a:p>
            <a:endParaRPr/>
          </a:p>
        </p:txBody>
      </p:sp>
      <p:sp>
        <p:nvSpPr>
          <p:cNvPr id="16" name="object 16"/>
          <p:cNvSpPr txBox="1"/>
          <p:nvPr/>
        </p:nvSpPr>
        <p:spPr>
          <a:xfrm>
            <a:off x="6422136" y="1998473"/>
            <a:ext cx="1896533" cy="282920"/>
          </a:xfrm>
          <a:prstGeom prst="rect">
            <a:avLst/>
          </a:prstGeom>
        </p:spPr>
        <p:txBody>
          <a:bodyPr vert="horz" wrap="square" lIns="0" tIns="16087" rIns="0" bIns="0" rtlCol="0">
            <a:spAutoFit/>
          </a:bodyPr>
          <a:lstStyle/>
          <a:p>
            <a:pPr marL="16933">
              <a:spcBef>
                <a:spcPts val="127"/>
              </a:spcBef>
              <a:tabLst>
                <a:tab pos="524920" algn="l"/>
              </a:tabLst>
            </a:pPr>
            <a:r>
              <a:rPr sz="1467" b="1" dirty="0">
                <a:solidFill>
                  <a:srgbClr val="FFFFFF"/>
                </a:solidFill>
                <a:latin typeface="Arial"/>
                <a:cs typeface="Arial"/>
              </a:rPr>
              <a:t>5	</a:t>
            </a:r>
            <a:r>
              <a:rPr sz="1733" b="1" spc="-7" dirty="0">
                <a:solidFill>
                  <a:srgbClr val="333399"/>
                </a:solidFill>
                <a:latin typeface="Arial"/>
                <a:cs typeface="Arial"/>
              </a:rPr>
              <a:t>Lab/Exercise</a:t>
            </a:r>
            <a:endParaRPr sz="1733">
              <a:latin typeface="Arial"/>
              <a:cs typeface="Arial"/>
            </a:endParaRPr>
          </a:p>
        </p:txBody>
      </p:sp>
      <p:sp>
        <p:nvSpPr>
          <p:cNvPr id="17" name="object 17"/>
          <p:cNvSpPr/>
          <p:nvPr/>
        </p:nvSpPr>
        <p:spPr>
          <a:xfrm>
            <a:off x="6154928" y="2999231"/>
            <a:ext cx="670560" cy="668867"/>
          </a:xfrm>
          <a:custGeom>
            <a:avLst/>
            <a:gdLst/>
            <a:ahLst/>
            <a:cxnLst/>
            <a:rect l="l" t="t" r="r" b="b"/>
            <a:pathLst>
              <a:path w="502920" h="501650">
                <a:moveTo>
                  <a:pt x="251459" y="0"/>
                </a:moveTo>
                <a:lnTo>
                  <a:pt x="206243" y="4039"/>
                </a:lnTo>
                <a:lnTo>
                  <a:pt x="163693" y="15687"/>
                </a:lnTo>
                <a:lnTo>
                  <a:pt x="124516" y="34233"/>
                </a:lnTo>
                <a:lnTo>
                  <a:pt x="89422" y="58969"/>
                </a:lnTo>
                <a:lnTo>
                  <a:pt x="59120" y="89187"/>
                </a:lnTo>
                <a:lnTo>
                  <a:pt x="34318" y="124177"/>
                </a:lnTo>
                <a:lnTo>
                  <a:pt x="15725" y="163232"/>
                </a:lnTo>
                <a:lnTo>
                  <a:pt x="4049" y="205641"/>
                </a:lnTo>
                <a:lnTo>
                  <a:pt x="0" y="250698"/>
                </a:lnTo>
                <a:lnTo>
                  <a:pt x="4049" y="295754"/>
                </a:lnTo>
                <a:lnTo>
                  <a:pt x="15725" y="338163"/>
                </a:lnTo>
                <a:lnTo>
                  <a:pt x="34318" y="377218"/>
                </a:lnTo>
                <a:lnTo>
                  <a:pt x="59120" y="412208"/>
                </a:lnTo>
                <a:lnTo>
                  <a:pt x="89422" y="442426"/>
                </a:lnTo>
                <a:lnTo>
                  <a:pt x="124516" y="467162"/>
                </a:lnTo>
                <a:lnTo>
                  <a:pt x="163693" y="485708"/>
                </a:lnTo>
                <a:lnTo>
                  <a:pt x="206243" y="497356"/>
                </a:lnTo>
                <a:lnTo>
                  <a:pt x="251459" y="501395"/>
                </a:lnTo>
                <a:lnTo>
                  <a:pt x="296676" y="497356"/>
                </a:lnTo>
                <a:lnTo>
                  <a:pt x="339226" y="485708"/>
                </a:lnTo>
                <a:lnTo>
                  <a:pt x="378403" y="467162"/>
                </a:lnTo>
                <a:lnTo>
                  <a:pt x="413497" y="442426"/>
                </a:lnTo>
                <a:lnTo>
                  <a:pt x="443799" y="412208"/>
                </a:lnTo>
                <a:lnTo>
                  <a:pt x="468601" y="377218"/>
                </a:lnTo>
                <a:lnTo>
                  <a:pt x="487194" y="338163"/>
                </a:lnTo>
                <a:lnTo>
                  <a:pt x="498870" y="295754"/>
                </a:lnTo>
                <a:lnTo>
                  <a:pt x="502919" y="250698"/>
                </a:lnTo>
                <a:lnTo>
                  <a:pt x="498870" y="205641"/>
                </a:lnTo>
                <a:lnTo>
                  <a:pt x="487194" y="163232"/>
                </a:lnTo>
                <a:lnTo>
                  <a:pt x="468601" y="124177"/>
                </a:lnTo>
                <a:lnTo>
                  <a:pt x="443799" y="89187"/>
                </a:lnTo>
                <a:lnTo>
                  <a:pt x="413497" y="58969"/>
                </a:lnTo>
                <a:lnTo>
                  <a:pt x="378403" y="34233"/>
                </a:lnTo>
                <a:lnTo>
                  <a:pt x="339226" y="15687"/>
                </a:lnTo>
                <a:lnTo>
                  <a:pt x="296676" y="4039"/>
                </a:lnTo>
                <a:lnTo>
                  <a:pt x="251459" y="0"/>
                </a:lnTo>
                <a:close/>
              </a:path>
            </a:pathLst>
          </a:custGeom>
          <a:solidFill>
            <a:srgbClr val="000066"/>
          </a:solidFill>
        </p:spPr>
        <p:txBody>
          <a:bodyPr wrap="square" lIns="0" tIns="0" rIns="0" bIns="0" rtlCol="0"/>
          <a:lstStyle/>
          <a:p>
            <a:endParaRPr/>
          </a:p>
        </p:txBody>
      </p:sp>
      <p:sp>
        <p:nvSpPr>
          <p:cNvPr id="18" name="object 18"/>
          <p:cNvSpPr/>
          <p:nvPr/>
        </p:nvSpPr>
        <p:spPr>
          <a:xfrm>
            <a:off x="6154928" y="4167631"/>
            <a:ext cx="670560" cy="668867"/>
          </a:xfrm>
          <a:custGeom>
            <a:avLst/>
            <a:gdLst/>
            <a:ahLst/>
            <a:cxnLst/>
            <a:rect l="l" t="t" r="r" b="b"/>
            <a:pathLst>
              <a:path w="502920" h="501650">
                <a:moveTo>
                  <a:pt x="251459" y="0"/>
                </a:moveTo>
                <a:lnTo>
                  <a:pt x="206243" y="4039"/>
                </a:lnTo>
                <a:lnTo>
                  <a:pt x="163693" y="15687"/>
                </a:lnTo>
                <a:lnTo>
                  <a:pt x="124516" y="34233"/>
                </a:lnTo>
                <a:lnTo>
                  <a:pt x="89422" y="58969"/>
                </a:lnTo>
                <a:lnTo>
                  <a:pt x="59120" y="89187"/>
                </a:lnTo>
                <a:lnTo>
                  <a:pt x="34318" y="124177"/>
                </a:lnTo>
                <a:lnTo>
                  <a:pt x="15725" y="163232"/>
                </a:lnTo>
                <a:lnTo>
                  <a:pt x="4049" y="205641"/>
                </a:lnTo>
                <a:lnTo>
                  <a:pt x="0" y="250698"/>
                </a:lnTo>
                <a:lnTo>
                  <a:pt x="4049" y="295754"/>
                </a:lnTo>
                <a:lnTo>
                  <a:pt x="15725" y="338163"/>
                </a:lnTo>
                <a:lnTo>
                  <a:pt x="34318" y="377218"/>
                </a:lnTo>
                <a:lnTo>
                  <a:pt x="59120" y="412208"/>
                </a:lnTo>
                <a:lnTo>
                  <a:pt x="89422" y="442426"/>
                </a:lnTo>
                <a:lnTo>
                  <a:pt x="124516" y="467162"/>
                </a:lnTo>
                <a:lnTo>
                  <a:pt x="163693" y="485708"/>
                </a:lnTo>
                <a:lnTo>
                  <a:pt x="206243" y="497356"/>
                </a:lnTo>
                <a:lnTo>
                  <a:pt x="251459" y="501395"/>
                </a:lnTo>
                <a:lnTo>
                  <a:pt x="296676" y="497356"/>
                </a:lnTo>
                <a:lnTo>
                  <a:pt x="339226" y="485708"/>
                </a:lnTo>
                <a:lnTo>
                  <a:pt x="378403" y="467162"/>
                </a:lnTo>
                <a:lnTo>
                  <a:pt x="413497" y="442426"/>
                </a:lnTo>
                <a:lnTo>
                  <a:pt x="443799" y="412208"/>
                </a:lnTo>
                <a:lnTo>
                  <a:pt x="468601" y="377218"/>
                </a:lnTo>
                <a:lnTo>
                  <a:pt x="487194" y="338163"/>
                </a:lnTo>
                <a:lnTo>
                  <a:pt x="498870" y="295754"/>
                </a:lnTo>
                <a:lnTo>
                  <a:pt x="502919" y="250698"/>
                </a:lnTo>
                <a:lnTo>
                  <a:pt x="498870" y="205641"/>
                </a:lnTo>
                <a:lnTo>
                  <a:pt x="487194" y="163232"/>
                </a:lnTo>
                <a:lnTo>
                  <a:pt x="468601" y="124177"/>
                </a:lnTo>
                <a:lnTo>
                  <a:pt x="443799" y="89187"/>
                </a:lnTo>
                <a:lnTo>
                  <a:pt x="413497" y="58969"/>
                </a:lnTo>
                <a:lnTo>
                  <a:pt x="378403" y="34233"/>
                </a:lnTo>
                <a:lnTo>
                  <a:pt x="339226" y="15687"/>
                </a:lnTo>
                <a:lnTo>
                  <a:pt x="296676" y="4039"/>
                </a:lnTo>
                <a:lnTo>
                  <a:pt x="251459" y="0"/>
                </a:lnTo>
                <a:close/>
              </a:path>
            </a:pathLst>
          </a:custGeom>
          <a:solidFill>
            <a:srgbClr val="000066"/>
          </a:solidFill>
        </p:spPr>
        <p:txBody>
          <a:bodyPr wrap="square" lIns="0" tIns="0" rIns="0" bIns="0" rtlCol="0"/>
          <a:lstStyle/>
          <a:p>
            <a:endParaRPr/>
          </a:p>
        </p:txBody>
      </p:sp>
      <p:sp>
        <p:nvSpPr>
          <p:cNvPr id="19" name="object 19"/>
          <p:cNvSpPr txBox="1"/>
          <p:nvPr/>
        </p:nvSpPr>
        <p:spPr>
          <a:xfrm>
            <a:off x="1570181" y="112232"/>
            <a:ext cx="3953164" cy="182166"/>
          </a:xfrm>
          <a:prstGeom prst="rect">
            <a:avLst/>
          </a:prstGeom>
        </p:spPr>
        <p:txBody>
          <a:bodyPr vert="horz" wrap="square" lIns="0" tIns="17780" rIns="0" bIns="0" rtlCol="0">
            <a:spAutoFit/>
          </a:bodyPr>
          <a:lstStyle/>
          <a:p>
            <a:pPr marL="16933">
              <a:spcBef>
                <a:spcPts val="140"/>
              </a:spcBef>
            </a:pPr>
            <a:r>
              <a:rPr sz="1067" dirty="0">
                <a:solidFill>
                  <a:srgbClr val="4D4E5C"/>
                </a:solidFill>
                <a:latin typeface="Arial"/>
                <a:cs typeface="Arial"/>
              </a:rPr>
              <a:t>Basic </a:t>
            </a:r>
            <a:r>
              <a:rPr sz="1067" spc="-7" dirty="0">
                <a:solidFill>
                  <a:srgbClr val="4D4E5C"/>
                </a:solidFill>
                <a:latin typeface="Arial"/>
                <a:cs typeface="Arial"/>
              </a:rPr>
              <a:t>Maven </a:t>
            </a:r>
            <a:r>
              <a:rPr sz="1067" dirty="0">
                <a:solidFill>
                  <a:srgbClr val="4D4E5C"/>
                </a:solidFill>
                <a:latin typeface="Arial"/>
                <a:cs typeface="Arial"/>
              </a:rPr>
              <a:t>POM File </a:t>
            </a:r>
            <a:r>
              <a:rPr sz="1067" spc="-7" dirty="0">
                <a:solidFill>
                  <a:srgbClr val="4D4E5C"/>
                </a:solidFill>
                <a:latin typeface="Arial"/>
                <a:cs typeface="Arial"/>
              </a:rPr>
              <a:t>and </a:t>
            </a:r>
            <a:r>
              <a:rPr sz="1067" dirty="0">
                <a:solidFill>
                  <a:srgbClr val="4D4E5C"/>
                </a:solidFill>
                <a:latin typeface="Arial"/>
                <a:cs typeface="Arial"/>
              </a:rPr>
              <a:t>Project</a:t>
            </a:r>
            <a:r>
              <a:rPr sz="1067" spc="-20" dirty="0">
                <a:solidFill>
                  <a:srgbClr val="4D4E5C"/>
                </a:solidFill>
                <a:latin typeface="Arial"/>
                <a:cs typeface="Arial"/>
              </a:rPr>
              <a:t> </a:t>
            </a:r>
            <a:r>
              <a:rPr sz="1067" spc="-7" dirty="0">
                <a:solidFill>
                  <a:srgbClr val="4D4E5C"/>
                </a:solidFill>
                <a:latin typeface="Arial"/>
                <a:cs typeface="Arial"/>
              </a:rPr>
              <a:t>Structure</a:t>
            </a:r>
            <a:endParaRPr sz="1067" dirty="0">
              <a:latin typeface="Arial"/>
              <a:cs typeface="Arial"/>
            </a:endParaRPr>
          </a:p>
        </p:txBody>
      </p:sp>
      <p:sp>
        <p:nvSpPr>
          <p:cNvPr id="20" name="object 20"/>
          <p:cNvSpPr/>
          <p:nvPr/>
        </p:nvSpPr>
        <p:spPr>
          <a:xfrm>
            <a:off x="306832" y="1830832"/>
            <a:ext cx="670560" cy="668867"/>
          </a:xfrm>
          <a:custGeom>
            <a:avLst/>
            <a:gdLst/>
            <a:ahLst/>
            <a:cxnLst/>
            <a:rect l="l" t="t" r="r" b="b"/>
            <a:pathLst>
              <a:path w="502920" h="501650">
                <a:moveTo>
                  <a:pt x="251460" y="0"/>
                </a:moveTo>
                <a:lnTo>
                  <a:pt x="206260" y="4039"/>
                </a:lnTo>
                <a:lnTo>
                  <a:pt x="163718" y="15687"/>
                </a:lnTo>
                <a:lnTo>
                  <a:pt x="124544" y="34233"/>
                </a:lnTo>
                <a:lnTo>
                  <a:pt x="89448" y="58969"/>
                </a:lnTo>
                <a:lnTo>
                  <a:pt x="59141" y="89187"/>
                </a:lnTo>
                <a:lnTo>
                  <a:pt x="34332" y="124177"/>
                </a:lnTo>
                <a:lnTo>
                  <a:pt x="15732" y="163232"/>
                </a:lnTo>
                <a:lnTo>
                  <a:pt x="4051" y="205641"/>
                </a:lnTo>
                <a:lnTo>
                  <a:pt x="0" y="250698"/>
                </a:lnTo>
                <a:lnTo>
                  <a:pt x="4051" y="295754"/>
                </a:lnTo>
                <a:lnTo>
                  <a:pt x="15732" y="338163"/>
                </a:lnTo>
                <a:lnTo>
                  <a:pt x="34332" y="377218"/>
                </a:lnTo>
                <a:lnTo>
                  <a:pt x="59141" y="412208"/>
                </a:lnTo>
                <a:lnTo>
                  <a:pt x="89448" y="442426"/>
                </a:lnTo>
                <a:lnTo>
                  <a:pt x="124544" y="467162"/>
                </a:lnTo>
                <a:lnTo>
                  <a:pt x="163718" y="485708"/>
                </a:lnTo>
                <a:lnTo>
                  <a:pt x="206260" y="497356"/>
                </a:lnTo>
                <a:lnTo>
                  <a:pt x="251460" y="501396"/>
                </a:lnTo>
                <a:lnTo>
                  <a:pt x="296659" y="497356"/>
                </a:lnTo>
                <a:lnTo>
                  <a:pt x="339201" y="485708"/>
                </a:lnTo>
                <a:lnTo>
                  <a:pt x="378375" y="467162"/>
                </a:lnTo>
                <a:lnTo>
                  <a:pt x="413471" y="442426"/>
                </a:lnTo>
                <a:lnTo>
                  <a:pt x="443778" y="412208"/>
                </a:lnTo>
                <a:lnTo>
                  <a:pt x="468587" y="377218"/>
                </a:lnTo>
                <a:lnTo>
                  <a:pt x="487187" y="338163"/>
                </a:lnTo>
                <a:lnTo>
                  <a:pt x="498868" y="295754"/>
                </a:lnTo>
                <a:lnTo>
                  <a:pt x="502919" y="250698"/>
                </a:lnTo>
                <a:lnTo>
                  <a:pt x="498868" y="205641"/>
                </a:lnTo>
                <a:lnTo>
                  <a:pt x="487187" y="163232"/>
                </a:lnTo>
                <a:lnTo>
                  <a:pt x="468587" y="124177"/>
                </a:lnTo>
                <a:lnTo>
                  <a:pt x="443778" y="89187"/>
                </a:lnTo>
                <a:lnTo>
                  <a:pt x="413471" y="58969"/>
                </a:lnTo>
                <a:lnTo>
                  <a:pt x="378375" y="34233"/>
                </a:lnTo>
                <a:lnTo>
                  <a:pt x="339201" y="15687"/>
                </a:lnTo>
                <a:lnTo>
                  <a:pt x="296659" y="4039"/>
                </a:lnTo>
                <a:lnTo>
                  <a:pt x="251460" y="0"/>
                </a:lnTo>
                <a:close/>
              </a:path>
            </a:pathLst>
          </a:custGeom>
          <a:solidFill>
            <a:srgbClr val="000066"/>
          </a:solidFill>
        </p:spPr>
        <p:txBody>
          <a:bodyPr wrap="square" lIns="0" tIns="0" rIns="0" bIns="0" rtlCol="0"/>
          <a:lstStyle/>
          <a:p>
            <a:endParaRPr/>
          </a:p>
        </p:txBody>
      </p:sp>
      <p:sp>
        <p:nvSpPr>
          <p:cNvPr id="21" name="object 21"/>
          <p:cNvSpPr txBox="1"/>
          <p:nvPr/>
        </p:nvSpPr>
        <p:spPr>
          <a:xfrm>
            <a:off x="574377" y="1998472"/>
            <a:ext cx="2573019" cy="282920"/>
          </a:xfrm>
          <a:prstGeom prst="rect">
            <a:avLst/>
          </a:prstGeom>
        </p:spPr>
        <p:txBody>
          <a:bodyPr vert="horz" wrap="square" lIns="0" tIns="16087" rIns="0" bIns="0" rtlCol="0">
            <a:spAutoFit/>
          </a:bodyPr>
          <a:lstStyle/>
          <a:p>
            <a:pPr marL="16933">
              <a:spcBef>
                <a:spcPts val="127"/>
              </a:spcBef>
              <a:tabLst>
                <a:tab pos="524920" algn="l"/>
              </a:tabLst>
            </a:pPr>
            <a:r>
              <a:rPr sz="1467" b="1" dirty="0">
                <a:solidFill>
                  <a:srgbClr val="FFFFFF"/>
                </a:solidFill>
                <a:latin typeface="Arial"/>
                <a:cs typeface="Arial"/>
              </a:rPr>
              <a:t>1	</a:t>
            </a:r>
            <a:r>
              <a:rPr sz="1733" b="1" spc="-13" dirty="0">
                <a:solidFill>
                  <a:srgbClr val="333399"/>
                </a:solidFill>
                <a:latin typeface="Arial"/>
                <a:cs typeface="Arial"/>
              </a:rPr>
              <a:t>Maven</a:t>
            </a:r>
            <a:r>
              <a:rPr sz="1733" b="1" spc="7" dirty="0">
                <a:solidFill>
                  <a:srgbClr val="333399"/>
                </a:solidFill>
                <a:latin typeface="Arial"/>
                <a:cs typeface="Arial"/>
              </a:rPr>
              <a:t> </a:t>
            </a:r>
            <a:r>
              <a:rPr sz="1733" b="1" spc="-7" dirty="0">
                <a:solidFill>
                  <a:srgbClr val="333399"/>
                </a:solidFill>
                <a:latin typeface="Arial"/>
                <a:cs typeface="Arial"/>
              </a:rPr>
              <a:t>Introduction</a:t>
            </a:r>
            <a:endParaRPr sz="1733">
              <a:latin typeface="Arial"/>
              <a:cs typeface="Arial"/>
            </a:endParaRPr>
          </a:p>
        </p:txBody>
      </p:sp>
    </p:spTree>
    <p:extLst>
      <p:ext uri="{BB962C8B-B14F-4D97-AF65-F5344CB8AC3E}">
        <p14:creationId xmlns:p14="http://schemas.microsoft.com/office/powerpoint/2010/main" val="2303274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6073" y="93134"/>
            <a:ext cx="526425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Step 3: Maven</a:t>
            </a:r>
            <a:r>
              <a:rPr spc="-100" dirty="0"/>
              <a:t> </a:t>
            </a:r>
            <a:r>
              <a:rPr dirty="0"/>
              <a:t>Configuration</a:t>
            </a:r>
          </a:p>
        </p:txBody>
      </p:sp>
      <p:sp>
        <p:nvSpPr>
          <p:cNvPr id="3" name="object 3"/>
          <p:cNvSpPr txBox="1"/>
          <p:nvPr/>
        </p:nvSpPr>
        <p:spPr>
          <a:xfrm>
            <a:off x="329726" y="785193"/>
            <a:ext cx="10033845" cy="4584546"/>
          </a:xfrm>
          <a:prstGeom prst="rect">
            <a:avLst/>
          </a:prstGeom>
        </p:spPr>
        <p:txBody>
          <a:bodyPr vert="horz" wrap="square" lIns="0" tIns="132927" rIns="0" bIns="0" rtlCol="0">
            <a:spAutoFit/>
          </a:bodyPr>
          <a:lstStyle/>
          <a:p>
            <a:pPr marL="325112" indent="-308179">
              <a:spcBef>
                <a:spcPts val="1047"/>
              </a:spcBef>
              <a:buClr>
                <a:srgbClr val="00AFEF"/>
              </a:buClr>
              <a:buFont typeface="Wingdings"/>
              <a:buChar char=""/>
              <a:tabLst>
                <a:tab pos="325959" algn="l"/>
              </a:tabLst>
            </a:pPr>
            <a:r>
              <a:rPr sz="2667" dirty="0">
                <a:solidFill>
                  <a:srgbClr val="4D4E5C"/>
                </a:solidFill>
                <a:latin typeface="Arial"/>
                <a:cs typeface="Arial"/>
              </a:rPr>
              <a:t>set M2_HOME=C:\ </a:t>
            </a:r>
            <a:r>
              <a:rPr sz="2667" spc="-7" dirty="0">
                <a:solidFill>
                  <a:srgbClr val="4D4E5C"/>
                </a:solidFill>
                <a:latin typeface="Arial"/>
                <a:cs typeface="Arial"/>
              </a:rPr>
              <a:t>avitepa</a:t>
            </a:r>
            <a:r>
              <a:rPr sz="2667" spc="-127" dirty="0">
                <a:solidFill>
                  <a:srgbClr val="4D4E5C"/>
                </a:solidFill>
                <a:latin typeface="Arial"/>
                <a:cs typeface="Arial"/>
              </a:rPr>
              <a:t> </a:t>
            </a:r>
            <a:r>
              <a:rPr sz="2667" spc="-7" dirty="0">
                <a:solidFill>
                  <a:srgbClr val="4D4E5C"/>
                </a:solidFill>
                <a:latin typeface="Arial"/>
                <a:cs typeface="Arial"/>
              </a:rPr>
              <a:t>\apache-maven-&lt;&lt;Version&gt;&gt;</a:t>
            </a:r>
            <a:endParaRPr sz="2667">
              <a:latin typeface="Arial"/>
              <a:cs typeface="Arial"/>
            </a:endParaRPr>
          </a:p>
          <a:p>
            <a:pPr marL="1008355" marR="1027828"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M2 is </a:t>
            </a:r>
            <a:r>
              <a:rPr sz="2400" dirty="0">
                <a:solidFill>
                  <a:srgbClr val="4D4E5C"/>
                </a:solidFill>
                <a:latin typeface="Arial"/>
                <a:cs typeface="Arial"/>
              </a:rPr>
              <a:t>the </a:t>
            </a:r>
            <a:r>
              <a:rPr sz="2400" spc="-7" dirty="0">
                <a:solidFill>
                  <a:srgbClr val="4D4E5C"/>
                </a:solidFill>
                <a:latin typeface="Arial"/>
                <a:cs typeface="Arial"/>
              </a:rPr>
              <a:t>variable defined </a:t>
            </a:r>
            <a:r>
              <a:rPr sz="2400" spc="-20" dirty="0">
                <a:solidFill>
                  <a:srgbClr val="4D4E5C"/>
                </a:solidFill>
                <a:latin typeface="Arial"/>
                <a:cs typeface="Arial"/>
              </a:rPr>
              <a:t>while </a:t>
            </a:r>
            <a:r>
              <a:rPr sz="2400" spc="-7" dirty="0">
                <a:solidFill>
                  <a:srgbClr val="4D4E5C"/>
                </a:solidFill>
                <a:latin typeface="Arial"/>
                <a:cs typeface="Arial"/>
              </a:rPr>
              <a:t>setting Maven environment  variables</a:t>
            </a:r>
            <a:endParaRPr sz="240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13" dirty="0">
                <a:solidFill>
                  <a:srgbClr val="4D4E5C"/>
                </a:solidFill>
                <a:latin typeface="Arial"/>
                <a:cs typeface="Arial"/>
              </a:rPr>
              <a:t>Append </a:t>
            </a:r>
            <a:r>
              <a:rPr sz="2400" spc="-7" dirty="0">
                <a:solidFill>
                  <a:srgbClr val="4D4E5C"/>
                </a:solidFill>
                <a:latin typeface="Arial"/>
                <a:cs typeface="Arial"/>
              </a:rPr>
              <a:t>string %M2% </a:t>
            </a:r>
            <a:r>
              <a:rPr sz="2400" dirty="0">
                <a:solidFill>
                  <a:srgbClr val="4D4E5C"/>
                </a:solidFill>
                <a:latin typeface="Arial"/>
                <a:cs typeface="Arial"/>
              </a:rPr>
              <a:t>to </a:t>
            </a:r>
            <a:r>
              <a:rPr sz="2400" spc="-7" dirty="0">
                <a:solidFill>
                  <a:srgbClr val="4D4E5C"/>
                </a:solidFill>
                <a:latin typeface="Arial"/>
                <a:cs typeface="Arial"/>
              </a:rPr>
              <a:t>end of system variable</a:t>
            </a:r>
            <a:r>
              <a:rPr sz="2400" spc="87" dirty="0">
                <a:solidFill>
                  <a:srgbClr val="4D4E5C"/>
                </a:solidFill>
                <a:latin typeface="Arial"/>
                <a:cs typeface="Arial"/>
              </a:rPr>
              <a:t> </a:t>
            </a:r>
            <a:r>
              <a:rPr sz="2400" spc="-67" dirty="0">
                <a:solidFill>
                  <a:srgbClr val="4D4E5C"/>
                </a:solidFill>
                <a:latin typeface="Arial"/>
                <a:cs typeface="Arial"/>
              </a:rPr>
              <a:t>‘PATH’</a:t>
            </a:r>
            <a:endParaRPr sz="2400">
              <a:latin typeface="Arial"/>
              <a:cs typeface="Arial"/>
            </a:endParaRPr>
          </a:p>
          <a:p>
            <a:pPr lvl="1">
              <a:spcBef>
                <a:spcPts val="27"/>
              </a:spcBef>
              <a:buClr>
                <a:srgbClr val="00AFEF"/>
              </a:buClr>
              <a:buFont typeface="Wingdings"/>
              <a:buChar char=""/>
            </a:pPr>
            <a:endParaRPr sz="3867">
              <a:latin typeface="Times New Roman"/>
              <a:cs typeface="Times New Roman"/>
            </a:endParaRPr>
          </a:p>
          <a:p>
            <a:pPr marL="325112" indent="-308179">
              <a:buClr>
                <a:srgbClr val="00AFEF"/>
              </a:buClr>
              <a:buFont typeface="Wingdings"/>
              <a:buChar char=""/>
              <a:tabLst>
                <a:tab pos="325959" algn="l"/>
              </a:tabLst>
            </a:pPr>
            <a:r>
              <a:rPr sz="2667" dirty="0">
                <a:solidFill>
                  <a:srgbClr val="4D4E5C"/>
                </a:solidFill>
                <a:latin typeface="Arial"/>
                <a:cs typeface="Arial"/>
              </a:rPr>
              <a:t>verify </a:t>
            </a:r>
            <a:r>
              <a:rPr sz="2667" spc="-7" dirty="0">
                <a:solidFill>
                  <a:srgbClr val="4D4E5C"/>
                </a:solidFill>
                <a:latin typeface="Arial"/>
                <a:cs typeface="Arial"/>
              </a:rPr>
              <a:t>settings </a:t>
            </a:r>
            <a:r>
              <a:rPr sz="2667" dirty="0">
                <a:solidFill>
                  <a:srgbClr val="4D4E5C"/>
                </a:solidFill>
                <a:latin typeface="Arial"/>
                <a:cs typeface="Arial"/>
              </a:rPr>
              <a:t>with </a:t>
            </a:r>
            <a:r>
              <a:rPr sz="2667" spc="-7" dirty="0">
                <a:solidFill>
                  <a:srgbClr val="4D4E5C"/>
                </a:solidFill>
                <a:latin typeface="Arial"/>
                <a:cs typeface="Arial"/>
              </a:rPr>
              <a:t>‘set </a:t>
            </a:r>
            <a:r>
              <a:rPr sz="2667" dirty="0">
                <a:solidFill>
                  <a:srgbClr val="4D4E5C"/>
                </a:solidFill>
                <a:latin typeface="Arial"/>
                <a:cs typeface="Arial"/>
              </a:rPr>
              <a:t>M’ command to </a:t>
            </a:r>
            <a:r>
              <a:rPr sz="2667" spc="-7" dirty="0">
                <a:solidFill>
                  <a:srgbClr val="4D4E5C"/>
                </a:solidFill>
                <a:latin typeface="Arial"/>
                <a:cs typeface="Arial"/>
              </a:rPr>
              <a:t>list environment</a:t>
            </a:r>
            <a:r>
              <a:rPr sz="2667" spc="-260" dirty="0">
                <a:solidFill>
                  <a:srgbClr val="4D4E5C"/>
                </a:solidFill>
                <a:latin typeface="Arial"/>
                <a:cs typeface="Arial"/>
              </a:rPr>
              <a:t> </a:t>
            </a:r>
            <a:r>
              <a:rPr sz="2667" dirty="0">
                <a:solidFill>
                  <a:srgbClr val="4D4E5C"/>
                </a:solidFill>
                <a:latin typeface="Arial"/>
                <a:cs typeface="Arial"/>
              </a:rPr>
              <a:t>variables</a:t>
            </a:r>
            <a:endParaRPr sz="2667">
              <a:latin typeface="Arial"/>
              <a:cs typeface="Arial"/>
            </a:endParaRPr>
          </a:p>
          <a:p>
            <a:pPr marL="325112"/>
            <a:r>
              <a:rPr sz="2667" dirty="0">
                <a:solidFill>
                  <a:srgbClr val="4D4E5C"/>
                </a:solidFill>
                <a:latin typeface="Arial"/>
                <a:cs typeface="Arial"/>
              </a:rPr>
              <a:t>starting with</a:t>
            </a:r>
            <a:r>
              <a:rPr sz="2667" spc="-73" dirty="0">
                <a:solidFill>
                  <a:srgbClr val="4D4E5C"/>
                </a:solidFill>
                <a:latin typeface="Arial"/>
                <a:cs typeface="Arial"/>
              </a:rPr>
              <a:t> </a:t>
            </a:r>
            <a:r>
              <a:rPr sz="2667" dirty="0">
                <a:solidFill>
                  <a:srgbClr val="4D4E5C"/>
                </a:solidFill>
                <a:latin typeface="Arial"/>
                <a:cs typeface="Arial"/>
              </a:rPr>
              <a:t>'M'</a:t>
            </a:r>
            <a:endParaRPr sz="2667">
              <a:latin typeface="Arial"/>
              <a:cs typeface="Arial"/>
            </a:endParaRPr>
          </a:p>
          <a:p>
            <a:pPr marL="474121" marR="6234697">
              <a:lnSpc>
                <a:spcPts val="2585"/>
              </a:lnSpc>
              <a:spcBef>
                <a:spcPts val="133"/>
              </a:spcBef>
            </a:pPr>
            <a:r>
              <a:rPr sz="1467" spc="13" dirty="0">
                <a:solidFill>
                  <a:srgbClr val="4D4E5C"/>
                </a:solidFill>
                <a:latin typeface="Courier New"/>
                <a:cs typeface="Courier New"/>
              </a:rPr>
              <a:t>C:\Users\avitepa&gt;set </a:t>
            </a:r>
            <a:r>
              <a:rPr sz="1467" spc="20" dirty="0">
                <a:solidFill>
                  <a:srgbClr val="4D4E5C"/>
                </a:solidFill>
                <a:latin typeface="Courier New"/>
                <a:cs typeface="Courier New"/>
              </a:rPr>
              <a:t>M  </a:t>
            </a:r>
            <a:r>
              <a:rPr sz="1467" spc="13" dirty="0">
                <a:solidFill>
                  <a:srgbClr val="4D4E5C"/>
                </a:solidFill>
                <a:latin typeface="Courier New"/>
                <a:cs typeface="Courier New"/>
              </a:rPr>
              <a:t>M2_HOME=C:\apache-maven-3.3.9</a:t>
            </a:r>
            <a:endParaRPr sz="1467">
              <a:latin typeface="Courier New"/>
              <a:cs typeface="Courier New"/>
            </a:endParaRPr>
          </a:p>
          <a:p>
            <a:pPr marL="474121">
              <a:spcBef>
                <a:spcPts val="633"/>
              </a:spcBef>
            </a:pPr>
            <a:r>
              <a:rPr sz="1467" spc="13" dirty="0">
                <a:solidFill>
                  <a:srgbClr val="4D4E5C"/>
                </a:solidFill>
                <a:latin typeface="Courier New"/>
                <a:cs typeface="Courier New"/>
              </a:rPr>
              <a:t>MAVEN_HOME=C:\apache-maven-3.3.9</a:t>
            </a:r>
            <a:endParaRPr sz="1467">
              <a:latin typeface="Courier New"/>
              <a:cs typeface="Courier New"/>
            </a:endParaRPr>
          </a:p>
          <a:p>
            <a:pPr marL="474121">
              <a:spcBef>
                <a:spcPts val="833"/>
              </a:spcBef>
            </a:pPr>
            <a:r>
              <a:rPr sz="1467" spc="20" dirty="0">
                <a:solidFill>
                  <a:srgbClr val="4D4E5C"/>
                </a:solidFill>
                <a:latin typeface="Courier New"/>
                <a:cs typeface="Courier New"/>
              </a:rPr>
              <a:t>MAVEN_OPTS=Xms256m </a:t>
            </a:r>
            <a:r>
              <a:rPr sz="1467" spc="13" dirty="0">
                <a:solidFill>
                  <a:srgbClr val="4D4E5C"/>
                </a:solidFill>
                <a:latin typeface="Courier New"/>
                <a:cs typeface="Courier New"/>
              </a:rPr>
              <a:t>-Xmx1G -XX:PermSize </a:t>
            </a:r>
            <a:r>
              <a:rPr sz="1467" spc="20" dirty="0">
                <a:solidFill>
                  <a:srgbClr val="4D4E5C"/>
                </a:solidFill>
                <a:latin typeface="Courier New"/>
                <a:cs typeface="Courier New"/>
              </a:rPr>
              <a:t>= </a:t>
            </a:r>
            <a:r>
              <a:rPr sz="1467" spc="13" dirty="0">
                <a:solidFill>
                  <a:srgbClr val="4D4E5C"/>
                </a:solidFill>
                <a:latin typeface="Courier New"/>
                <a:cs typeface="Courier New"/>
              </a:rPr>
              <a:t>512m</a:t>
            </a:r>
            <a:r>
              <a:rPr sz="1467" spc="-60" dirty="0">
                <a:solidFill>
                  <a:srgbClr val="4D4E5C"/>
                </a:solidFill>
                <a:latin typeface="Courier New"/>
                <a:cs typeface="Courier New"/>
              </a:rPr>
              <a:t> </a:t>
            </a:r>
            <a:r>
              <a:rPr sz="1467" spc="13" dirty="0">
                <a:solidFill>
                  <a:srgbClr val="4D4E5C"/>
                </a:solidFill>
                <a:latin typeface="Courier New"/>
                <a:cs typeface="Courier New"/>
              </a:rPr>
              <a:t>–noverify</a:t>
            </a:r>
            <a:endParaRPr sz="1467">
              <a:latin typeface="Courier New"/>
              <a:cs typeface="Courier New"/>
            </a:endParaRPr>
          </a:p>
        </p:txBody>
      </p:sp>
      <p:sp>
        <p:nvSpPr>
          <p:cNvPr id="4" name="object 4"/>
          <p:cNvSpPr/>
          <p:nvPr/>
        </p:nvSpPr>
        <p:spPr>
          <a:xfrm>
            <a:off x="1739392" y="5819648"/>
            <a:ext cx="8806688" cy="77016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75103" y="5831839"/>
            <a:ext cx="8755888" cy="7965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802384" y="5852160"/>
            <a:ext cx="8686800" cy="65024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802384" y="5852160"/>
            <a:ext cx="8686800" cy="560837"/>
          </a:xfrm>
          <a:prstGeom prst="rect">
            <a:avLst/>
          </a:prstGeom>
          <a:ln w="9144">
            <a:solidFill>
              <a:srgbClr val="F16E3A"/>
            </a:solidFill>
          </a:ln>
        </p:spPr>
        <p:txBody>
          <a:bodyPr vert="horz" wrap="square" lIns="0" tIns="55033" rIns="0" bIns="0" rtlCol="0">
            <a:spAutoFit/>
          </a:bodyPr>
          <a:lstStyle/>
          <a:p>
            <a:pPr marL="351358">
              <a:spcBef>
                <a:spcPts val="433"/>
              </a:spcBef>
            </a:pPr>
            <a:r>
              <a:rPr sz="1600" spc="-73" dirty="0">
                <a:solidFill>
                  <a:srgbClr val="FFFFFF"/>
                </a:solidFill>
                <a:latin typeface="Trebuchet MS"/>
                <a:cs typeface="Trebuchet MS"/>
              </a:rPr>
              <a:t>Note:</a:t>
            </a:r>
            <a:r>
              <a:rPr sz="1600" spc="-120" dirty="0">
                <a:solidFill>
                  <a:srgbClr val="FFFFFF"/>
                </a:solidFill>
                <a:latin typeface="Trebuchet MS"/>
                <a:cs typeface="Trebuchet MS"/>
              </a:rPr>
              <a:t> </a:t>
            </a:r>
            <a:r>
              <a:rPr sz="1600" spc="-73" dirty="0">
                <a:solidFill>
                  <a:srgbClr val="FFFFFF"/>
                </a:solidFill>
                <a:latin typeface="Trebuchet MS"/>
                <a:cs typeface="Trebuchet MS"/>
              </a:rPr>
              <a:t>If</a:t>
            </a:r>
            <a:r>
              <a:rPr sz="1600" spc="-127" dirty="0">
                <a:solidFill>
                  <a:srgbClr val="FFFFFF"/>
                </a:solidFill>
                <a:latin typeface="Trebuchet MS"/>
                <a:cs typeface="Trebuchet MS"/>
              </a:rPr>
              <a:t> </a:t>
            </a:r>
            <a:r>
              <a:rPr sz="1600" spc="-53" dirty="0">
                <a:solidFill>
                  <a:srgbClr val="FFFFFF"/>
                </a:solidFill>
                <a:latin typeface="Trebuchet MS"/>
                <a:cs typeface="Trebuchet MS"/>
              </a:rPr>
              <a:t>you</a:t>
            </a:r>
            <a:r>
              <a:rPr sz="1600" spc="-120" dirty="0">
                <a:solidFill>
                  <a:srgbClr val="FFFFFF"/>
                </a:solidFill>
                <a:latin typeface="Trebuchet MS"/>
                <a:cs typeface="Trebuchet MS"/>
              </a:rPr>
              <a:t> </a:t>
            </a:r>
            <a:r>
              <a:rPr sz="1600" spc="-93" dirty="0">
                <a:solidFill>
                  <a:srgbClr val="FFFFFF"/>
                </a:solidFill>
                <a:latin typeface="Trebuchet MS"/>
                <a:cs typeface="Trebuchet MS"/>
              </a:rPr>
              <a:t>get</a:t>
            </a:r>
            <a:r>
              <a:rPr sz="1600" spc="-107" dirty="0">
                <a:solidFill>
                  <a:srgbClr val="FFFFFF"/>
                </a:solidFill>
                <a:latin typeface="Trebuchet MS"/>
                <a:cs typeface="Trebuchet MS"/>
              </a:rPr>
              <a:t> </a:t>
            </a:r>
            <a:r>
              <a:rPr sz="1600" spc="-7" dirty="0">
                <a:solidFill>
                  <a:srgbClr val="FFFFFF"/>
                </a:solidFill>
                <a:latin typeface="Trebuchet MS"/>
                <a:cs typeface="Trebuchet MS"/>
              </a:rPr>
              <a:t>"out</a:t>
            </a:r>
            <a:r>
              <a:rPr sz="1600" spc="-140" dirty="0">
                <a:solidFill>
                  <a:srgbClr val="FFFFFF"/>
                </a:solidFill>
                <a:latin typeface="Trebuchet MS"/>
                <a:cs typeface="Trebuchet MS"/>
              </a:rPr>
              <a:t> </a:t>
            </a:r>
            <a:r>
              <a:rPr sz="1600" spc="-67" dirty="0">
                <a:solidFill>
                  <a:srgbClr val="FFFFFF"/>
                </a:solidFill>
                <a:latin typeface="Trebuchet MS"/>
                <a:cs typeface="Trebuchet MS"/>
              </a:rPr>
              <a:t>of</a:t>
            </a:r>
            <a:r>
              <a:rPr sz="1600" spc="-120" dirty="0">
                <a:solidFill>
                  <a:srgbClr val="FFFFFF"/>
                </a:solidFill>
                <a:latin typeface="Trebuchet MS"/>
                <a:cs typeface="Trebuchet MS"/>
              </a:rPr>
              <a:t> </a:t>
            </a:r>
            <a:r>
              <a:rPr sz="1600" spc="-27" dirty="0">
                <a:solidFill>
                  <a:srgbClr val="FFFFFF"/>
                </a:solidFill>
                <a:latin typeface="Trebuchet MS"/>
                <a:cs typeface="Trebuchet MS"/>
              </a:rPr>
              <a:t>memory"</a:t>
            </a:r>
            <a:r>
              <a:rPr sz="1600" spc="-120" dirty="0">
                <a:solidFill>
                  <a:srgbClr val="FFFFFF"/>
                </a:solidFill>
                <a:latin typeface="Trebuchet MS"/>
                <a:cs typeface="Trebuchet MS"/>
              </a:rPr>
              <a:t> </a:t>
            </a:r>
            <a:r>
              <a:rPr sz="1600" spc="-67" dirty="0">
                <a:solidFill>
                  <a:srgbClr val="FFFFFF"/>
                </a:solidFill>
                <a:latin typeface="Trebuchet MS"/>
                <a:cs typeface="Trebuchet MS"/>
              </a:rPr>
              <a:t>errors</a:t>
            </a:r>
            <a:r>
              <a:rPr sz="1600" spc="-120" dirty="0">
                <a:solidFill>
                  <a:srgbClr val="FFFFFF"/>
                </a:solidFill>
                <a:latin typeface="Trebuchet MS"/>
                <a:cs typeface="Trebuchet MS"/>
              </a:rPr>
              <a:t> </a:t>
            </a:r>
            <a:r>
              <a:rPr sz="1600" spc="-53" dirty="0">
                <a:solidFill>
                  <a:srgbClr val="FFFFFF"/>
                </a:solidFill>
                <a:latin typeface="Trebuchet MS"/>
                <a:cs typeface="Trebuchet MS"/>
              </a:rPr>
              <a:t>when</a:t>
            </a:r>
            <a:r>
              <a:rPr sz="1600" spc="-120" dirty="0">
                <a:solidFill>
                  <a:srgbClr val="FFFFFF"/>
                </a:solidFill>
                <a:latin typeface="Trebuchet MS"/>
                <a:cs typeface="Trebuchet MS"/>
              </a:rPr>
              <a:t> </a:t>
            </a:r>
            <a:r>
              <a:rPr sz="1600" spc="-53" dirty="0">
                <a:solidFill>
                  <a:srgbClr val="FFFFFF"/>
                </a:solidFill>
                <a:latin typeface="Trebuchet MS"/>
                <a:cs typeface="Trebuchet MS"/>
              </a:rPr>
              <a:t>running</a:t>
            </a:r>
            <a:r>
              <a:rPr sz="1600" spc="-180" dirty="0">
                <a:solidFill>
                  <a:srgbClr val="FFFFFF"/>
                </a:solidFill>
                <a:latin typeface="Trebuchet MS"/>
                <a:cs typeface="Trebuchet MS"/>
              </a:rPr>
              <a:t> </a:t>
            </a:r>
            <a:r>
              <a:rPr sz="1600" spc="-53" dirty="0">
                <a:solidFill>
                  <a:srgbClr val="FFFFFF"/>
                </a:solidFill>
                <a:latin typeface="Trebuchet MS"/>
                <a:cs typeface="Trebuchet MS"/>
              </a:rPr>
              <a:t>your</a:t>
            </a:r>
            <a:r>
              <a:rPr sz="1600" spc="-127" dirty="0">
                <a:solidFill>
                  <a:srgbClr val="FFFFFF"/>
                </a:solidFill>
                <a:latin typeface="Trebuchet MS"/>
                <a:cs typeface="Trebuchet MS"/>
              </a:rPr>
              <a:t> </a:t>
            </a:r>
            <a:r>
              <a:rPr sz="1600" spc="-100" dirty="0">
                <a:solidFill>
                  <a:srgbClr val="FFFFFF"/>
                </a:solidFill>
                <a:latin typeface="Trebuchet MS"/>
                <a:cs typeface="Trebuchet MS"/>
              </a:rPr>
              <a:t>projects,</a:t>
            </a:r>
            <a:r>
              <a:rPr sz="1600" spc="-133" dirty="0">
                <a:solidFill>
                  <a:srgbClr val="FFFFFF"/>
                </a:solidFill>
                <a:latin typeface="Trebuchet MS"/>
                <a:cs typeface="Trebuchet MS"/>
              </a:rPr>
              <a:t> </a:t>
            </a:r>
            <a:r>
              <a:rPr sz="1600" spc="-73" dirty="0">
                <a:solidFill>
                  <a:srgbClr val="FFFFFF"/>
                </a:solidFill>
                <a:latin typeface="Trebuchet MS"/>
                <a:cs typeface="Trebuchet MS"/>
              </a:rPr>
              <a:t>the</a:t>
            </a:r>
            <a:r>
              <a:rPr sz="1600" spc="-140" dirty="0">
                <a:solidFill>
                  <a:srgbClr val="FFFFFF"/>
                </a:solidFill>
                <a:latin typeface="Trebuchet MS"/>
                <a:cs typeface="Trebuchet MS"/>
              </a:rPr>
              <a:t> </a:t>
            </a:r>
            <a:r>
              <a:rPr sz="1600" spc="-80" dirty="0">
                <a:solidFill>
                  <a:srgbClr val="FFFFFF"/>
                </a:solidFill>
                <a:latin typeface="Trebuchet MS"/>
                <a:cs typeface="Trebuchet MS"/>
              </a:rPr>
              <a:t>specified</a:t>
            </a:r>
            <a:r>
              <a:rPr sz="1600" spc="-120" dirty="0">
                <a:solidFill>
                  <a:srgbClr val="FFFFFF"/>
                </a:solidFill>
                <a:latin typeface="Trebuchet MS"/>
                <a:cs typeface="Trebuchet MS"/>
              </a:rPr>
              <a:t> </a:t>
            </a:r>
            <a:r>
              <a:rPr sz="1600" spc="-53" dirty="0">
                <a:solidFill>
                  <a:srgbClr val="FFFFFF"/>
                </a:solidFill>
                <a:latin typeface="Trebuchet MS"/>
                <a:cs typeface="Trebuchet MS"/>
              </a:rPr>
              <a:t>memory</a:t>
            </a:r>
            <a:r>
              <a:rPr sz="1600" spc="-113" dirty="0">
                <a:solidFill>
                  <a:srgbClr val="FFFFFF"/>
                </a:solidFill>
                <a:latin typeface="Trebuchet MS"/>
                <a:cs typeface="Trebuchet MS"/>
              </a:rPr>
              <a:t> </a:t>
            </a:r>
            <a:r>
              <a:rPr sz="1600" spc="-67" dirty="0">
                <a:solidFill>
                  <a:srgbClr val="FFFFFF"/>
                </a:solidFill>
                <a:latin typeface="Trebuchet MS"/>
                <a:cs typeface="Trebuchet MS"/>
              </a:rPr>
              <a:t>settings</a:t>
            </a:r>
            <a:endParaRPr sz="1600" dirty="0">
              <a:latin typeface="Trebuchet MS"/>
              <a:cs typeface="Trebuchet MS"/>
            </a:endParaRPr>
          </a:p>
          <a:p>
            <a:pPr marL="351358">
              <a:spcBef>
                <a:spcPts val="147"/>
              </a:spcBef>
            </a:pPr>
            <a:r>
              <a:rPr sz="1600" spc="-87" dirty="0">
                <a:solidFill>
                  <a:srgbClr val="FFFFFF"/>
                </a:solidFill>
                <a:latin typeface="Trebuchet MS"/>
                <a:cs typeface="Trebuchet MS"/>
              </a:rPr>
              <a:t>can </a:t>
            </a:r>
            <a:r>
              <a:rPr sz="1600" spc="-67" dirty="0">
                <a:solidFill>
                  <a:srgbClr val="FFFFFF"/>
                </a:solidFill>
                <a:latin typeface="Trebuchet MS"/>
                <a:cs typeface="Trebuchet MS"/>
              </a:rPr>
              <a:t>be changed </a:t>
            </a:r>
            <a:r>
              <a:rPr sz="1600" spc="-53" dirty="0">
                <a:solidFill>
                  <a:srgbClr val="FFFFFF"/>
                </a:solidFill>
                <a:latin typeface="Trebuchet MS"/>
                <a:cs typeface="Trebuchet MS"/>
              </a:rPr>
              <a:t>as</a:t>
            </a:r>
            <a:r>
              <a:rPr sz="1600" spc="-287" dirty="0">
                <a:solidFill>
                  <a:srgbClr val="FFFFFF"/>
                </a:solidFill>
                <a:latin typeface="Trebuchet MS"/>
                <a:cs typeface="Trebuchet MS"/>
              </a:rPr>
              <a:t> </a:t>
            </a:r>
            <a:r>
              <a:rPr sz="1600" spc="-87" dirty="0">
                <a:solidFill>
                  <a:srgbClr val="FFFFFF"/>
                </a:solidFill>
                <a:latin typeface="Trebuchet MS"/>
                <a:cs typeface="Trebuchet MS"/>
              </a:rPr>
              <a:t>required.</a:t>
            </a:r>
            <a:endParaRPr sz="1600" dirty="0">
              <a:latin typeface="Trebuchet MS"/>
              <a:cs typeface="Trebuchet MS"/>
            </a:endParaRPr>
          </a:p>
        </p:txBody>
      </p:sp>
    </p:spTree>
    <p:extLst>
      <p:ext uri="{BB962C8B-B14F-4D97-AF65-F5344CB8AC3E}">
        <p14:creationId xmlns:p14="http://schemas.microsoft.com/office/powerpoint/2010/main" val="145303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891" y="307001"/>
            <a:ext cx="7270671"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Understanding Environment</a:t>
            </a:r>
            <a:r>
              <a:rPr spc="-127" dirty="0"/>
              <a:t> </a:t>
            </a:r>
            <a:r>
              <a:rPr spc="-20" dirty="0"/>
              <a:t>Variables</a:t>
            </a:r>
          </a:p>
        </p:txBody>
      </p:sp>
      <p:sp>
        <p:nvSpPr>
          <p:cNvPr id="3" name="object 3"/>
          <p:cNvSpPr txBox="1"/>
          <p:nvPr/>
        </p:nvSpPr>
        <p:spPr>
          <a:xfrm>
            <a:off x="284209" y="953516"/>
            <a:ext cx="11573087" cy="5322098"/>
          </a:xfrm>
          <a:prstGeom prst="rect">
            <a:avLst/>
          </a:prstGeom>
        </p:spPr>
        <p:txBody>
          <a:bodyPr vert="horz" wrap="square" lIns="0" tIns="17780" rIns="0" bIns="0" rtlCol="0">
            <a:spAutoFit/>
          </a:bodyPr>
          <a:lstStyle/>
          <a:p>
            <a:pPr marL="325112" indent="-308179">
              <a:spcBef>
                <a:spcPts val="140"/>
              </a:spcBef>
              <a:buClr>
                <a:srgbClr val="00AFEF"/>
              </a:buClr>
              <a:buFont typeface="Wingdings"/>
              <a:buChar char=""/>
              <a:tabLst>
                <a:tab pos="325959" algn="l"/>
              </a:tabLst>
            </a:pPr>
            <a:r>
              <a:rPr sz="2667" spc="-47" dirty="0">
                <a:solidFill>
                  <a:srgbClr val="4D4E5C"/>
                </a:solidFill>
                <a:latin typeface="Arial"/>
                <a:cs typeface="Arial"/>
              </a:rPr>
              <a:t>JAVA_HOME </a:t>
            </a:r>
            <a:r>
              <a:rPr sz="2667" dirty="0">
                <a:solidFill>
                  <a:srgbClr val="4D4E5C"/>
                </a:solidFill>
                <a:latin typeface="Arial"/>
                <a:cs typeface="Arial"/>
              </a:rPr>
              <a:t>stores the path of the directory in which </a:t>
            </a:r>
            <a:r>
              <a:rPr sz="2667" spc="7" dirty="0">
                <a:solidFill>
                  <a:srgbClr val="4D4E5C"/>
                </a:solidFill>
                <a:latin typeface="Arial"/>
                <a:cs typeface="Arial"/>
              </a:rPr>
              <a:t>JDK </a:t>
            </a:r>
            <a:r>
              <a:rPr sz="2667" dirty="0">
                <a:solidFill>
                  <a:srgbClr val="4D4E5C"/>
                </a:solidFill>
                <a:latin typeface="Arial"/>
                <a:cs typeface="Arial"/>
              </a:rPr>
              <a:t>can be</a:t>
            </a:r>
            <a:r>
              <a:rPr sz="2667" spc="-253" dirty="0">
                <a:solidFill>
                  <a:srgbClr val="4D4E5C"/>
                </a:solidFill>
                <a:latin typeface="Arial"/>
                <a:cs typeface="Arial"/>
              </a:rPr>
              <a:t> </a:t>
            </a:r>
            <a:r>
              <a:rPr sz="2667" dirty="0">
                <a:solidFill>
                  <a:srgbClr val="4D4E5C"/>
                </a:solidFill>
                <a:latin typeface="Arial"/>
                <a:cs typeface="Arial"/>
              </a:rPr>
              <a:t>found.</a:t>
            </a:r>
            <a:endParaRPr sz="2667">
              <a:latin typeface="Arial"/>
              <a:cs typeface="Arial"/>
            </a:endParaRPr>
          </a:p>
          <a:p>
            <a:pPr>
              <a:lnSpc>
                <a:spcPct val="100000"/>
              </a:lnSpc>
              <a:buClr>
                <a:srgbClr val="00AFEF"/>
              </a:buClr>
              <a:buFont typeface="Wingdings"/>
              <a:buChar char=""/>
            </a:pPr>
            <a:endParaRPr sz="3933">
              <a:latin typeface="Times New Roman"/>
              <a:cs typeface="Times New Roman"/>
            </a:endParaRPr>
          </a:p>
          <a:p>
            <a:pPr marL="325112" marR="397923" indent="-308179">
              <a:lnSpc>
                <a:spcPts val="2880"/>
              </a:lnSpc>
              <a:buClr>
                <a:srgbClr val="00AFEF"/>
              </a:buClr>
              <a:buFont typeface="Wingdings"/>
              <a:buChar char=""/>
              <a:tabLst>
                <a:tab pos="325959" algn="l"/>
              </a:tabLst>
            </a:pPr>
            <a:r>
              <a:rPr sz="2667" dirty="0">
                <a:solidFill>
                  <a:srgbClr val="4D4E5C"/>
                </a:solidFill>
                <a:latin typeface="Arial"/>
                <a:cs typeface="Arial"/>
              </a:rPr>
              <a:t>M2_HOME stores the path of top directory in which </a:t>
            </a:r>
            <a:r>
              <a:rPr sz="2667" spc="-47" dirty="0">
                <a:solidFill>
                  <a:srgbClr val="4D4E5C"/>
                </a:solidFill>
                <a:latin typeface="Arial"/>
                <a:cs typeface="Arial"/>
              </a:rPr>
              <a:t>MAVEN </a:t>
            </a:r>
            <a:r>
              <a:rPr sz="2667" dirty="0">
                <a:solidFill>
                  <a:srgbClr val="4D4E5C"/>
                </a:solidFill>
                <a:latin typeface="Arial"/>
                <a:cs typeface="Arial"/>
              </a:rPr>
              <a:t>is</a:t>
            </a:r>
            <a:r>
              <a:rPr sz="2667" spc="-200" dirty="0">
                <a:solidFill>
                  <a:srgbClr val="4D4E5C"/>
                </a:solidFill>
                <a:latin typeface="Arial"/>
                <a:cs typeface="Arial"/>
              </a:rPr>
              <a:t> </a:t>
            </a:r>
            <a:r>
              <a:rPr sz="2667" dirty="0">
                <a:solidFill>
                  <a:srgbClr val="4D4E5C"/>
                </a:solidFill>
                <a:latin typeface="Arial"/>
                <a:cs typeface="Arial"/>
              </a:rPr>
              <a:t>"installed"  (or</a:t>
            </a:r>
            <a:r>
              <a:rPr sz="2667" spc="-40" dirty="0">
                <a:solidFill>
                  <a:srgbClr val="4D4E5C"/>
                </a:solidFill>
                <a:latin typeface="Arial"/>
                <a:cs typeface="Arial"/>
              </a:rPr>
              <a:t> </a:t>
            </a:r>
            <a:r>
              <a:rPr sz="2667" dirty="0">
                <a:solidFill>
                  <a:srgbClr val="4D4E5C"/>
                </a:solidFill>
                <a:latin typeface="Arial"/>
                <a:cs typeface="Arial"/>
              </a:rPr>
              <a:t>unzipped).</a:t>
            </a:r>
            <a:endParaRPr sz="2667">
              <a:latin typeface="Arial"/>
              <a:cs typeface="Arial"/>
            </a:endParaRPr>
          </a:p>
          <a:p>
            <a:pPr>
              <a:spcBef>
                <a:spcPts val="33"/>
              </a:spcBef>
              <a:buClr>
                <a:srgbClr val="00AFEF"/>
              </a:buClr>
              <a:buFont typeface="Wingdings"/>
              <a:buChar char=""/>
            </a:pPr>
            <a:endParaRPr sz="3867">
              <a:latin typeface="Times New Roman"/>
              <a:cs typeface="Times New Roman"/>
            </a:endParaRPr>
          </a:p>
          <a:p>
            <a:pPr marL="325112" marR="6773" indent="-308179">
              <a:lnSpc>
                <a:spcPts val="2880"/>
              </a:lnSpc>
              <a:spcBef>
                <a:spcPts val="7"/>
              </a:spcBef>
              <a:buClr>
                <a:srgbClr val="00AFEF"/>
              </a:buClr>
              <a:buFont typeface="Wingdings"/>
              <a:buChar char=""/>
              <a:tabLst>
                <a:tab pos="325959" algn="l"/>
              </a:tabLst>
            </a:pPr>
            <a:r>
              <a:rPr sz="2667" dirty="0">
                <a:solidFill>
                  <a:srgbClr val="4D4E5C"/>
                </a:solidFill>
                <a:latin typeface="Arial"/>
                <a:cs typeface="Arial"/>
              </a:rPr>
              <a:t>The M2 directory indicates to maven application (mvn) regarding where</a:t>
            </a:r>
            <a:r>
              <a:rPr sz="2667" spc="-260" dirty="0">
                <a:solidFill>
                  <a:srgbClr val="4D4E5C"/>
                </a:solidFill>
                <a:latin typeface="Arial"/>
                <a:cs typeface="Arial"/>
              </a:rPr>
              <a:t> </a:t>
            </a:r>
            <a:r>
              <a:rPr sz="2667" dirty="0">
                <a:solidFill>
                  <a:srgbClr val="4D4E5C"/>
                </a:solidFill>
                <a:latin typeface="Arial"/>
                <a:cs typeface="Arial"/>
              </a:rPr>
              <a:t>the  required maven repositories are</a:t>
            </a:r>
            <a:r>
              <a:rPr sz="2667" spc="-173" dirty="0">
                <a:solidFill>
                  <a:srgbClr val="4D4E5C"/>
                </a:solidFill>
                <a:latin typeface="Arial"/>
                <a:cs typeface="Arial"/>
              </a:rPr>
              <a:t> </a:t>
            </a:r>
            <a:r>
              <a:rPr sz="2667" dirty="0">
                <a:solidFill>
                  <a:srgbClr val="4D4E5C"/>
                </a:solidFill>
                <a:latin typeface="Arial"/>
                <a:cs typeface="Arial"/>
              </a:rPr>
              <a:t>found</a:t>
            </a:r>
            <a:endParaRPr sz="2667">
              <a:latin typeface="Arial"/>
              <a:cs typeface="Arial"/>
            </a:endParaRPr>
          </a:p>
          <a:p>
            <a:pPr>
              <a:spcBef>
                <a:spcPts val="33"/>
              </a:spcBef>
              <a:buClr>
                <a:srgbClr val="00AFEF"/>
              </a:buClr>
              <a:buFont typeface="Wingdings"/>
              <a:buChar char=""/>
            </a:pPr>
            <a:endParaRPr sz="3867">
              <a:latin typeface="Times New Roman"/>
              <a:cs typeface="Times New Roman"/>
            </a:endParaRPr>
          </a:p>
          <a:p>
            <a:pPr marL="325112" marR="478355" indent="-308179">
              <a:lnSpc>
                <a:spcPts val="2880"/>
              </a:lnSpc>
              <a:buClr>
                <a:srgbClr val="00AFEF"/>
              </a:buClr>
              <a:buFont typeface="Wingdings"/>
              <a:buChar char=""/>
              <a:tabLst>
                <a:tab pos="325959" algn="l"/>
              </a:tabLst>
            </a:pPr>
            <a:r>
              <a:rPr sz="2667" spc="-20" dirty="0">
                <a:solidFill>
                  <a:srgbClr val="4D4E5C"/>
                </a:solidFill>
                <a:latin typeface="Arial"/>
                <a:cs typeface="Arial"/>
              </a:rPr>
              <a:t>MAVEN_OPTS </a:t>
            </a:r>
            <a:r>
              <a:rPr sz="2667" dirty="0">
                <a:solidFill>
                  <a:srgbClr val="4D4E5C"/>
                </a:solidFill>
                <a:latin typeface="Arial"/>
                <a:cs typeface="Arial"/>
              </a:rPr>
              <a:t>- Specify Java command line arguments which will be</a:t>
            </a:r>
            <a:r>
              <a:rPr sz="2667" spc="-193" dirty="0">
                <a:solidFill>
                  <a:srgbClr val="4D4E5C"/>
                </a:solidFill>
                <a:latin typeface="Arial"/>
                <a:cs typeface="Arial"/>
              </a:rPr>
              <a:t> </a:t>
            </a:r>
            <a:r>
              <a:rPr sz="2667" dirty="0">
                <a:solidFill>
                  <a:srgbClr val="4D4E5C"/>
                </a:solidFill>
                <a:latin typeface="Arial"/>
                <a:cs typeface="Arial"/>
              </a:rPr>
              <a:t>in  </a:t>
            </a:r>
            <a:r>
              <a:rPr sz="2667" spc="-13" dirty="0">
                <a:solidFill>
                  <a:srgbClr val="4D4E5C"/>
                </a:solidFill>
                <a:latin typeface="Arial"/>
                <a:cs typeface="Arial"/>
              </a:rPr>
              <a:t>effect </a:t>
            </a:r>
            <a:r>
              <a:rPr sz="2667" dirty="0">
                <a:solidFill>
                  <a:srgbClr val="4D4E5C"/>
                </a:solidFill>
                <a:latin typeface="Arial"/>
                <a:cs typeface="Arial"/>
              </a:rPr>
              <a:t>for the execution of Maven</a:t>
            </a:r>
            <a:r>
              <a:rPr sz="2667" spc="-180" dirty="0">
                <a:solidFill>
                  <a:srgbClr val="4D4E5C"/>
                </a:solidFill>
                <a:latin typeface="Arial"/>
                <a:cs typeface="Arial"/>
              </a:rPr>
              <a:t> </a:t>
            </a:r>
            <a:r>
              <a:rPr sz="2667" dirty="0">
                <a:solidFill>
                  <a:srgbClr val="4D4E5C"/>
                </a:solidFill>
                <a:latin typeface="Arial"/>
                <a:cs typeface="Arial"/>
              </a:rPr>
              <a:t>itself</a:t>
            </a:r>
            <a:endParaRPr sz="2667">
              <a:latin typeface="Arial"/>
              <a:cs typeface="Arial"/>
            </a:endParaRPr>
          </a:p>
          <a:p>
            <a:pPr marL="1008355" lvl="1" indent="-381837">
              <a:spcBef>
                <a:spcPts val="480"/>
              </a:spcBef>
              <a:buClr>
                <a:srgbClr val="00AFEF"/>
              </a:buClr>
              <a:buFont typeface="Wingdings"/>
              <a:buChar char=""/>
              <a:tabLst>
                <a:tab pos="1008355" algn="l"/>
                <a:tab pos="1009201" algn="l"/>
              </a:tabLst>
            </a:pPr>
            <a:r>
              <a:rPr sz="2400" spc="-7" dirty="0">
                <a:solidFill>
                  <a:srgbClr val="4D4E5C"/>
                </a:solidFill>
                <a:latin typeface="Arial"/>
                <a:cs typeface="Arial"/>
              </a:rPr>
              <a:t>-Xms </a:t>
            </a:r>
            <a:r>
              <a:rPr sz="2400" dirty="0">
                <a:solidFill>
                  <a:srgbClr val="4D4E5C"/>
                </a:solidFill>
                <a:latin typeface="Arial"/>
                <a:cs typeface="Arial"/>
              </a:rPr>
              <a:t>– </a:t>
            </a:r>
            <a:r>
              <a:rPr sz="2400" spc="-7" dirty="0">
                <a:solidFill>
                  <a:srgbClr val="4D4E5C"/>
                </a:solidFill>
                <a:latin typeface="Arial"/>
                <a:cs typeface="Arial"/>
              </a:rPr>
              <a:t>initial </a:t>
            </a:r>
            <a:r>
              <a:rPr sz="2400" spc="-13" dirty="0">
                <a:solidFill>
                  <a:srgbClr val="4D4E5C"/>
                </a:solidFill>
                <a:latin typeface="Arial"/>
                <a:cs typeface="Arial"/>
              </a:rPr>
              <a:t>heap</a:t>
            </a:r>
            <a:r>
              <a:rPr sz="2400" spc="40" dirty="0">
                <a:solidFill>
                  <a:srgbClr val="4D4E5C"/>
                </a:solidFill>
                <a:latin typeface="Arial"/>
                <a:cs typeface="Arial"/>
              </a:rPr>
              <a:t> </a:t>
            </a:r>
            <a:r>
              <a:rPr sz="2400" spc="-7" dirty="0">
                <a:solidFill>
                  <a:srgbClr val="4D4E5C"/>
                </a:solidFill>
                <a:latin typeface="Arial"/>
                <a:cs typeface="Arial"/>
              </a:rPr>
              <a:t>size</a:t>
            </a:r>
            <a:endParaRPr sz="2400">
              <a:latin typeface="Arial"/>
              <a:cs typeface="Arial"/>
            </a:endParaRPr>
          </a:p>
          <a:p>
            <a:pPr marL="1008355" lvl="1" indent="-381837">
              <a:spcBef>
                <a:spcPts val="513"/>
              </a:spcBef>
              <a:buClr>
                <a:srgbClr val="00AFEF"/>
              </a:buClr>
              <a:buFont typeface="Wingdings"/>
              <a:buChar char=""/>
              <a:tabLst>
                <a:tab pos="1008355" algn="l"/>
                <a:tab pos="1009201" algn="l"/>
              </a:tabLst>
            </a:pPr>
            <a:r>
              <a:rPr sz="2400" spc="-7" dirty="0">
                <a:solidFill>
                  <a:srgbClr val="4D4E5C"/>
                </a:solidFill>
                <a:latin typeface="Arial"/>
                <a:cs typeface="Arial"/>
              </a:rPr>
              <a:t>-Xmx </a:t>
            </a:r>
            <a:r>
              <a:rPr sz="2400" dirty="0">
                <a:solidFill>
                  <a:srgbClr val="4D4E5C"/>
                </a:solidFill>
                <a:latin typeface="Arial"/>
                <a:cs typeface="Arial"/>
              </a:rPr>
              <a:t>- </a:t>
            </a:r>
            <a:r>
              <a:rPr sz="2400" spc="-7" dirty="0">
                <a:solidFill>
                  <a:srgbClr val="4D4E5C"/>
                </a:solidFill>
                <a:latin typeface="Arial"/>
                <a:cs typeface="Arial"/>
              </a:rPr>
              <a:t>maximum heap</a:t>
            </a:r>
            <a:r>
              <a:rPr sz="2400" spc="60" dirty="0">
                <a:solidFill>
                  <a:srgbClr val="4D4E5C"/>
                </a:solidFill>
                <a:latin typeface="Arial"/>
                <a:cs typeface="Arial"/>
              </a:rPr>
              <a:t> </a:t>
            </a:r>
            <a:r>
              <a:rPr sz="2400" spc="-7" dirty="0">
                <a:solidFill>
                  <a:srgbClr val="4D4E5C"/>
                </a:solidFill>
                <a:latin typeface="Arial"/>
                <a:cs typeface="Arial"/>
              </a:rPr>
              <a:t>size</a:t>
            </a:r>
            <a:endParaRPr sz="2400">
              <a:latin typeface="Arial"/>
              <a:cs typeface="Arial"/>
            </a:endParaRPr>
          </a:p>
        </p:txBody>
      </p:sp>
    </p:spTree>
    <p:extLst>
      <p:ext uri="{BB962C8B-B14F-4D97-AF65-F5344CB8AC3E}">
        <p14:creationId xmlns:p14="http://schemas.microsoft.com/office/powerpoint/2010/main" val="17811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1334921" y="307001"/>
            <a:ext cx="147293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284209" y="892860"/>
            <a:ext cx="10619740" cy="4962555"/>
          </a:xfrm>
          <a:prstGeom prst="rect">
            <a:avLst/>
          </a:prstGeom>
        </p:spPr>
        <p:txBody>
          <a:bodyPr vert="horz" wrap="square" lIns="0" tIns="118533" rIns="0" bIns="0" rtlCol="0">
            <a:spAutoFit/>
          </a:bodyPr>
          <a:lstStyle/>
          <a:p>
            <a:pPr marL="474121" indent="-457189">
              <a:spcBef>
                <a:spcPts val="933"/>
              </a:spcBef>
              <a:buClr>
                <a:srgbClr val="00AFEF"/>
              </a:buClr>
              <a:buAutoNum type="arabicPeriod"/>
              <a:tabLst>
                <a:tab pos="473275" algn="l"/>
                <a:tab pos="474121" algn="l"/>
              </a:tabLst>
            </a:pPr>
            <a:r>
              <a:rPr sz="2667" dirty="0">
                <a:solidFill>
                  <a:srgbClr val="4D4E5C"/>
                </a:solidFill>
                <a:latin typeface="Arial"/>
                <a:cs typeface="Arial"/>
              </a:rPr>
              <a:t>Command to check if Maven is properly installed</a:t>
            </a:r>
            <a:r>
              <a:rPr sz="2667" spc="-233" dirty="0">
                <a:solidFill>
                  <a:srgbClr val="4D4E5C"/>
                </a:solidFill>
                <a:latin typeface="Arial"/>
                <a:cs typeface="Arial"/>
              </a:rPr>
              <a:t> </a:t>
            </a:r>
            <a:r>
              <a:rPr sz="2667" dirty="0">
                <a:solidFill>
                  <a:srgbClr val="4D4E5C"/>
                </a:solidFill>
                <a:latin typeface="Arial"/>
                <a:cs typeface="Arial"/>
              </a:rPr>
              <a:t>is</a:t>
            </a:r>
            <a:endParaRPr sz="2667" dirty="0">
              <a:latin typeface="Arial"/>
              <a:cs typeface="Arial"/>
            </a:endParaRPr>
          </a:p>
          <a:p>
            <a:pPr marL="503754" lvl="1" indent="-393690">
              <a:spcBef>
                <a:spcPts val="807"/>
              </a:spcBef>
              <a:buAutoNum type="alphaLcParenR"/>
              <a:tabLst>
                <a:tab pos="504601" algn="l"/>
              </a:tabLst>
            </a:pPr>
            <a:r>
              <a:rPr sz="2667" dirty="0">
                <a:solidFill>
                  <a:srgbClr val="4D4E5C"/>
                </a:solidFill>
                <a:latin typeface="Arial"/>
                <a:cs typeface="Arial"/>
              </a:rPr>
              <a:t>java</a:t>
            </a:r>
            <a:r>
              <a:rPr sz="2667" spc="-13" dirty="0">
                <a:solidFill>
                  <a:srgbClr val="4D4E5C"/>
                </a:solidFill>
                <a:latin typeface="Arial"/>
                <a:cs typeface="Arial"/>
              </a:rPr>
              <a:t> </a:t>
            </a:r>
            <a:r>
              <a:rPr sz="2667" dirty="0">
                <a:solidFill>
                  <a:srgbClr val="4D4E5C"/>
                </a:solidFill>
                <a:latin typeface="Arial"/>
                <a:cs typeface="Arial"/>
              </a:rPr>
              <a:t>–version</a:t>
            </a:r>
            <a:endParaRPr sz="2667" dirty="0">
              <a:latin typeface="Arial"/>
              <a:cs typeface="Arial"/>
            </a:endParaRPr>
          </a:p>
          <a:p>
            <a:pPr marL="474121" lvl="1" indent="-457189">
              <a:spcBef>
                <a:spcPts val="800"/>
              </a:spcBef>
              <a:buClr>
                <a:srgbClr val="00AFEF"/>
              </a:buClr>
              <a:buAutoNum type="alphaLcParenR"/>
              <a:tabLst>
                <a:tab pos="474121" algn="l"/>
              </a:tabLst>
            </a:pPr>
            <a:r>
              <a:rPr sz="2667" spc="-7" dirty="0">
                <a:solidFill>
                  <a:srgbClr val="4D4E5C"/>
                </a:solidFill>
                <a:latin typeface="Arial"/>
                <a:cs typeface="Arial"/>
              </a:rPr>
              <a:t>mvn</a:t>
            </a:r>
            <a:r>
              <a:rPr sz="2667" spc="-27" dirty="0">
                <a:solidFill>
                  <a:srgbClr val="4D4E5C"/>
                </a:solidFill>
                <a:latin typeface="Arial"/>
                <a:cs typeface="Arial"/>
              </a:rPr>
              <a:t> </a:t>
            </a:r>
            <a:r>
              <a:rPr sz="2667" dirty="0">
                <a:solidFill>
                  <a:srgbClr val="4D4E5C"/>
                </a:solidFill>
                <a:latin typeface="Arial"/>
                <a:cs typeface="Arial"/>
              </a:rPr>
              <a:t>–v</a:t>
            </a:r>
            <a:endParaRPr sz="2667" dirty="0">
              <a:latin typeface="Arial"/>
              <a:cs typeface="Arial"/>
            </a:endParaRPr>
          </a:p>
          <a:p>
            <a:pPr marL="474121" lvl="1" indent="-457189">
              <a:spcBef>
                <a:spcPts val="800"/>
              </a:spcBef>
              <a:buClr>
                <a:srgbClr val="00AFEF"/>
              </a:buClr>
              <a:buAutoNum type="alphaLcParenR"/>
              <a:tabLst>
                <a:tab pos="473275" algn="l"/>
                <a:tab pos="474121" algn="l"/>
              </a:tabLst>
            </a:pPr>
            <a:r>
              <a:rPr sz="2667" dirty="0">
                <a:solidFill>
                  <a:srgbClr val="4D4E5C"/>
                </a:solidFill>
                <a:latin typeface="Arial"/>
                <a:cs typeface="Arial"/>
              </a:rPr>
              <a:t>mvn –</a:t>
            </a:r>
            <a:r>
              <a:rPr sz="2667" spc="-40" dirty="0">
                <a:solidFill>
                  <a:srgbClr val="4D4E5C"/>
                </a:solidFill>
                <a:latin typeface="Arial"/>
                <a:cs typeface="Arial"/>
              </a:rPr>
              <a:t> </a:t>
            </a:r>
            <a:r>
              <a:rPr sz="2667" dirty="0">
                <a:solidFill>
                  <a:srgbClr val="4D4E5C"/>
                </a:solidFill>
                <a:latin typeface="Arial"/>
                <a:cs typeface="Arial"/>
              </a:rPr>
              <a:t>version</a:t>
            </a:r>
            <a:endParaRPr sz="2667" dirty="0">
              <a:latin typeface="Arial"/>
              <a:cs typeface="Arial"/>
            </a:endParaRPr>
          </a:p>
          <a:p>
            <a:pPr>
              <a:spcBef>
                <a:spcPts val="47"/>
              </a:spcBef>
            </a:pPr>
            <a:endParaRPr sz="4133" dirty="0">
              <a:latin typeface="Times New Roman"/>
              <a:cs typeface="Times New Roman"/>
            </a:endParaRPr>
          </a:p>
          <a:p>
            <a:pPr marL="16933"/>
            <a:r>
              <a:rPr sz="2667" dirty="0">
                <a:solidFill>
                  <a:srgbClr val="4D4E5C"/>
                </a:solidFill>
                <a:latin typeface="Arial"/>
                <a:cs typeface="Arial"/>
              </a:rPr>
              <a:t>2. Which of the following environment variable points to top directory</a:t>
            </a:r>
            <a:r>
              <a:rPr sz="2667" spc="-280" dirty="0">
                <a:solidFill>
                  <a:srgbClr val="4D4E5C"/>
                </a:solidFill>
                <a:latin typeface="Arial"/>
                <a:cs typeface="Arial"/>
              </a:rPr>
              <a:t> </a:t>
            </a:r>
            <a:r>
              <a:rPr sz="2667" dirty="0">
                <a:solidFill>
                  <a:srgbClr val="4D4E5C"/>
                </a:solidFill>
                <a:latin typeface="Arial"/>
                <a:cs typeface="Arial"/>
              </a:rPr>
              <a:t>in</a:t>
            </a:r>
            <a:endParaRPr sz="2667" dirty="0">
              <a:latin typeface="Arial"/>
              <a:cs typeface="Arial"/>
            </a:endParaRPr>
          </a:p>
          <a:p>
            <a:pPr marL="16933"/>
            <a:r>
              <a:rPr sz="2667" dirty="0">
                <a:solidFill>
                  <a:srgbClr val="4D4E5C"/>
                </a:solidFill>
                <a:latin typeface="Arial"/>
                <a:cs typeface="Arial"/>
              </a:rPr>
              <a:t>which maven is</a:t>
            </a:r>
            <a:r>
              <a:rPr sz="2667" spc="-73" dirty="0">
                <a:solidFill>
                  <a:srgbClr val="4D4E5C"/>
                </a:solidFill>
                <a:latin typeface="Arial"/>
                <a:cs typeface="Arial"/>
              </a:rPr>
              <a:t> </a:t>
            </a:r>
            <a:r>
              <a:rPr sz="2667" dirty="0">
                <a:solidFill>
                  <a:srgbClr val="4D4E5C"/>
                </a:solidFill>
                <a:latin typeface="Arial"/>
                <a:cs typeface="Arial"/>
              </a:rPr>
              <a:t>installed</a:t>
            </a:r>
            <a:r>
              <a:rPr sz="2667" dirty="0" smtClean="0">
                <a:solidFill>
                  <a:srgbClr val="4D4E5C"/>
                </a:solidFill>
                <a:latin typeface="Arial"/>
                <a:cs typeface="Arial"/>
              </a:rPr>
              <a:t>:</a:t>
            </a:r>
            <a:endParaRPr sz="4133" dirty="0">
              <a:latin typeface="Times New Roman"/>
              <a:cs typeface="Times New Roman"/>
            </a:endParaRPr>
          </a:p>
          <a:p>
            <a:pPr marL="474121" indent="-457189">
              <a:buClr>
                <a:srgbClr val="00AFEF"/>
              </a:buClr>
              <a:buAutoNum type="alphaLcParenR"/>
              <a:tabLst>
                <a:tab pos="474121" algn="l"/>
              </a:tabLst>
            </a:pPr>
            <a:r>
              <a:rPr sz="2667" spc="-47" dirty="0">
                <a:solidFill>
                  <a:srgbClr val="4D4E5C"/>
                </a:solidFill>
                <a:latin typeface="Arial"/>
                <a:cs typeface="Arial"/>
              </a:rPr>
              <a:t>JAVA_HOME</a:t>
            </a:r>
            <a:endParaRPr sz="2667" dirty="0">
              <a:latin typeface="Arial"/>
              <a:cs typeface="Arial"/>
            </a:endParaRPr>
          </a:p>
          <a:p>
            <a:pPr marL="474121" indent="-457189">
              <a:spcBef>
                <a:spcPts val="800"/>
              </a:spcBef>
              <a:buClr>
                <a:srgbClr val="00AFEF"/>
              </a:buClr>
              <a:buAutoNum type="alphaLcParenR"/>
              <a:tabLst>
                <a:tab pos="474121" algn="l"/>
              </a:tabLst>
            </a:pPr>
            <a:r>
              <a:rPr sz="2667" spc="-20" dirty="0">
                <a:solidFill>
                  <a:srgbClr val="4D4E5C"/>
                </a:solidFill>
                <a:latin typeface="Arial"/>
                <a:cs typeface="Arial"/>
              </a:rPr>
              <a:t>MAVEN_HOME</a:t>
            </a:r>
            <a:endParaRPr sz="2667" dirty="0">
              <a:latin typeface="Arial"/>
              <a:cs typeface="Arial"/>
            </a:endParaRPr>
          </a:p>
          <a:p>
            <a:pPr marL="474121" indent="-457189">
              <a:spcBef>
                <a:spcPts val="800"/>
              </a:spcBef>
              <a:buClr>
                <a:srgbClr val="00AFEF"/>
              </a:buClr>
              <a:buAutoNum type="alphaLcParenR"/>
              <a:tabLst>
                <a:tab pos="473275" algn="l"/>
                <a:tab pos="474121" algn="l"/>
              </a:tabLst>
            </a:pPr>
            <a:r>
              <a:rPr sz="2667" dirty="0">
                <a:solidFill>
                  <a:srgbClr val="4D4E5C"/>
                </a:solidFill>
                <a:latin typeface="Arial"/>
                <a:cs typeface="Arial"/>
              </a:rPr>
              <a:t>M2_HOME</a:t>
            </a:r>
            <a:endParaRPr sz="2667" dirty="0">
              <a:latin typeface="Arial"/>
              <a:cs typeface="Arial"/>
            </a:endParaRPr>
          </a:p>
        </p:txBody>
      </p:sp>
    </p:spTree>
    <p:extLst>
      <p:ext uri="{BB962C8B-B14F-4D97-AF65-F5344CB8AC3E}">
        <p14:creationId xmlns:p14="http://schemas.microsoft.com/office/powerpoint/2010/main" val="345580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8291" y="307001"/>
            <a:ext cx="19765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284208" y="994155"/>
            <a:ext cx="1935480" cy="2500877"/>
          </a:xfrm>
          <a:prstGeom prst="rect">
            <a:avLst/>
          </a:prstGeom>
        </p:spPr>
        <p:txBody>
          <a:bodyPr vert="horz" wrap="square" lIns="0" tIns="17780" rIns="0" bIns="0" rtlCol="0">
            <a:spAutoFit/>
          </a:bodyPr>
          <a:lstStyle/>
          <a:p>
            <a:pPr marL="409776" indent="-392844">
              <a:spcBef>
                <a:spcPts val="140"/>
              </a:spcBef>
              <a:buAutoNum type="arabicParenR" startAt="3"/>
              <a:tabLst>
                <a:tab pos="410623" algn="l"/>
              </a:tabLst>
            </a:pPr>
            <a:r>
              <a:rPr sz="2667" dirty="0">
                <a:solidFill>
                  <a:srgbClr val="4D4E5C"/>
                </a:solidFill>
                <a:latin typeface="Arial"/>
                <a:cs typeface="Arial"/>
              </a:rPr>
              <a:t>POM is</a:t>
            </a:r>
            <a:r>
              <a:rPr sz="2667" spc="-120" dirty="0">
                <a:solidFill>
                  <a:srgbClr val="4D4E5C"/>
                </a:solidFill>
                <a:latin typeface="Arial"/>
                <a:cs typeface="Arial"/>
              </a:rPr>
              <a:t> </a:t>
            </a:r>
            <a:r>
              <a:rPr sz="2667" dirty="0">
                <a:solidFill>
                  <a:srgbClr val="4D4E5C"/>
                </a:solidFill>
                <a:latin typeface="Arial"/>
                <a:cs typeface="Arial"/>
              </a:rPr>
              <a:t>a</a:t>
            </a:r>
            <a:endParaRPr sz="2667" dirty="0">
              <a:latin typeface="Arial"/>
              <a:cs typeface="Arial"/>
            </a:endParaRPr>
          </a:p>
          <a:p>
            <a:pPr>
              <a:spcBef>
                <a:spcPts val="47"/>
              </a:spcBef>
              <a:buClr>
                <a:srgbClr val="4D4E5C"/>
              </a:buClr>
              <a:buFont typeface="Arial"/>
              <a:buAutoNum type="arabicParenR" startAt="3"/>
            </a:pPr>
            <a:endParaRPr sz="4133" dirty="0">
              <a:latin typeface="Times New Roman"/>
              <a:cs typeface="Times New Roman"/>
            </a:endParaRPr>
          </a:p>
          <a:p>
            <a:pPr marL="474121" lvl="1" indent="-457189">
              <a:buClr>
                <a:srgbClr val="00AFEF"/>
              </a:buClr>
              <a:buAutoNum type="alphaLcParenR"/>
              <a:tabLst>
                <a:tab pos="474121" algn="l"/>
              </a:tabLst>
            </a:pPr>
            <a:r>
              <a:rPr sz="2667" dirty="0">
                <a:solidFill>
                  <a:srgbClr val="4D4E5C"/>
                </a:solidFill>
                <a:latin typeface="Arial"/>
                <a:cs typeface="Arial"/>
              </a:rPr>
              <a:t>XML</a:t>
            </a:r>
            <a:r>
              <a:rPr sz="2667" spc="-152" dirty="0">
                <a:solidFill>
                  <a:srgbClr val="4D4E5C"/>
                </a:solidFill>
                <a:latin typeface="Arial"/>
                <a:cs typeface="Arial"/>
              </a:rPr>
              <a:t> </a:t>
            </a:r>
            <a:r>
              <a:rPr sz="2667" spc="-7" dirty="0">
                <a:solidFill>
                  <a:srgbClr val="4D4E5C"/>
                </a:solidFill>
                <a:latin typeface="Arial"/>
                <a:cs typeface="Arial"/>
              </a:rPr>
              <a:t>file</a:t>
            </a:r>
            <a:endParaRPr sz="2667" dirty="0">
              <a:latin typeface="Arial"/>
              <a:cs typeface="Arial"/>
            </a:endParaRPr>
          </a:p>
          <a:p>
            <a:pPr marL="474121" lvl="1" indent="-457189">
              <a:spcBef>
                <a:spcPts val="800"/>
              </a:spcBef>
              <a:buClr>
                <a:srgbClr val="00AFEF"/>
              </a:buClr>
              <a:buAutoNum type="alphaLcParenR"/>
              <a:tabLst>
                <a:tab pos="474121" algn="l"/>
              </a:tabLst>
            </a:pPr>
            <a:r>
              <a:rPr sz="2667" spc="-7" dirty="0">
                <a:solidFill>
                  <a:srgbClr val="4D4E5C"/>
                </a:solidFill>
                <a:latin typeface="Arial"/>
                <a:cs typeface="Arial"/>
              </a:rPr>
              <a:t>Word</a:t>
            </a:r>
            <a:r>
              <a:rPr sz="2667" spc="-140" dirty="0">
                <a:solidFill>
                  <a:srgbClr val="4D4E5C"/>
                </a:solidFill>
                <a:latin typeface="Arial"/>
                <a:cs typeface="Arial"/>
              </a:rPr>
              <a:t> </a:t>
            </a:r>
            <a:r>
              <a:rPr sz="2667" dirty="0">
                <a:solidFill>
                  <a:srgbClr val="4D4E5C"/>
                </a:solidFill>
                <a:latin typeface="Arial"/>
                <a:cs typeface="Arial"/>
              </a:rPr>
              <a:t>doc</a:t>
            </a:r>
            <a:endParaRPr sz="2667" dirty="0">
              <a:latin typeface="Arial"/>
              <a:cs typeface="Arial"/>
            </a:endParaRPr>
          </a:p>
          <a:p>
            <a:pPr marL="474121" lvl="1" indent="-457189">
              <a:spcBef>
                <a:spcPts val="807"/>
              </a:spcBef>
              <a:buClr>
                <a:srgbClr val="00AFEF"/>
              </a:buClr>
              <a:buAutoNum type="alphaLcParenR"/>
              <a:tabLst>
                <a:tab pos="473275" algn="l"/>
                <a:tab pos="474121" algn="l"/>
              </a:tabLst>
            </a:pPr>
            <a:r>
              <a:rPr sz="2667" dirty="0">
                <a:solidFill>
                  <a:srgbClr val="4D4E5C"/>
                </a:solidFill>
                <a:latin typeface="Arial"/>
                <a:cs typeface="Arial"/>
              </a:rPr>
              <a:t>Excel</a:t>
            </a:r>
            <a:r>
              <a:rPr sz="2667" spc="-60" dirty="0">
                <a:solidFill>
                  <a:srgbClr val="4D4E5C"/>
                </a:solidFill>
                <a:latin typeface="Arial"/>
                <a:cs typeface="Arial"/>
              </a:rPr>
              <a:t> </a:t>
            </a:r>
            <a:r>
              <a:rPr sz="2667" spc="-7" dirty="0">
                <a:solidFill>
                  <a:srgbClr val="4D4E5C"/>
                </a:solidFill>
                <a:latin typeface="Arial"/>
                <a:cs typeface="Arial"/>
              </a:rPr>
              <a:t>file</a:t>
            </a:r>
            <a:endParaRPr sz="2667" dirty="0">
              <a:latin typeface="Arial"/>
              <a:cs typeface="Arial"/>
            </a:endParaRPr>
          </a:p>
        </p:txBody>
      </p:sp>
    </p:spTree>
    <p:extLst>
      <p:ext uri="{BB962C8B-B14F-4D97-AF65-F5344CB8AC3E}">
        <p14:creationId xmlns:p14="http://schemas.microsoft.com/office/powerpoint/2010/main" val="414364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10040209" y="2049283"/>
            <a:ext cx="1424093" cy="755762"/>
          </a:xfrm>
          <a:prstGeom prst="rect">
            <a:avLst/>
          </a:prstGeom>
        </p:spPr>
        <p:txBody>
          <a:bodyPr vert="horz" wrap="square" lIns="0" tIns="16933" rIns="0" bIns="0" rtlCol="0">
            <a:spAutoFit/>
          </a:bodyPr>
          <a:lstStyle/>
          <a:p>
            <a:pPr marL="16933">
              <a:spcBef>
                <a:spcPts val="133"/>
              </a:spcBef>
            </a:pPr>
            <a:r>
              <a:rPr sz="4800" b="1" u="heavy" dirty="0">
                <a:solidFill>
                  <a:srgbClr val="0D356F"/>
                </a:solidFill>
                <a:uFill>
                  <a:solidFill>
                    <a:srgbClr val="0D356F"/>
                  </a:solidFill>
                </a:uFill>
                <a:latin typeface="Arial"/>
                <a:cs typeface="Arial"/>
              </a:rPr>
              <a:t>POM</a:t>
            </a:r>
            <a:endParaRPr sz="4800" dirty="0">
              <a:latin typeface="Arial"/>
              <a:cs typeface="Arial"/>
            </a:endParaRPr>
          </a:p>
        </p:txBody>
      </p:sp>
    </p:spTree>
    <p:extLst>
      <p:ext uri="{BB962C8B-B14F-4D97-AF65-F5344CB8AC3E}">
        <p14:creationId xmlns:p14="http://schemas.microsoft.com/office/powerpoint/2010/main" val="70575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07001"/>
            <a:ext cx="23829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Obje</a:t>
            </a:r>
            <a:r>
              <a:rPr spc="7" dirty="0"/>
              <a:t>c</a:t>
            </a:r>
            <a:r>
              <a:rPr dirty="0"/>
              <a:t>tives</a:t>
            </a:r>
          </a:p>
        </p:txBody>
      </p:sp>
      <p:sp>
        <p:nvSpPr>
          <p:cNvPr id="3" name="object 3"/>
          <p:cNvSpPr txBox="1"/>
          <p:nvPr/>
        </p:nvSpPr>
        <p:spPr>
          <a:xfrm>
            <a:off x="284208" y="994155"/>
            <a:ext cx="6973147" cy="3013902"/>
          </a:xfrm>
          <a:prstGeom prst="rect">
            <a:avLst/>
          </a:prstGeom>
        </p:spPr>
        <p:txBody>
          <a:bodyPr vert="horz" wrap="square" lIns="0" tIns="17780" rIns="0" bIns="0" rtlCol="0">
            <a:spAutoFit/>
          </a:bodyPr>
          <a:lstStyle/>
          <a:p>
            <a:pPr marL="16933">
              <a:spcBef>
                <a:spcPts val="140"/>
              </a:spcBef>
            </a:pPr>
            <a:r>
              <a:rPr sz="2667" dirty="0">
                <a:solidFill>
                  <a:srgbClr val="4D4E5C"/>
                </a:solidFill>
                <a:latin typeface="Arial"/>
                <a:cs typeface="Arial"/>
              </a:rPr>
              <a:t>At </a:t>
            </a:r>
            <a:r>
              <a:rPr sz="2667" spc="-7" dirty="0">
                <a:solidFill>
                  <a:srgbClr val="4D4E5C"/>
                </a:solidFill>
                <a:latin typeface="Arial"/>
                <a:cs typeface="Arial"/>
              </a:rPr>
              <a:t>the </a:t>
            </a:r>
            <a:r>
              <a:rPr sz="2667" dirty="0">
                <a:solidFill>
                  <a:srgbClr val="4D4E5C"/>
                </a:solidFill>
                <a:latin typeface="Arial"/>
                <a:cs typeface="Arial"/>
              </a:rPr>
              <a:t>end of this module you would be able</a:t>
            </a:r>
            <a:r>
              <a:rPr sz="2667" spc="-207" dirty="0">
                <a:solidFill>
                  <a:srgbClr val="4D4E5C"/>
                </a:solidFill>
                <a:latin typeface="Arial"/>
                <a:cs typeface="Arial"/>
              </a:rPr>
              <a:t> </a:t>
            </a:r>
            <a:r>
              <a:rPr sz="2667" dirty="0">
                <a:solidFill>
                  <a:srgbClr val="4D4E5C"/>
                </a:solidFill>
                <a:latin typeface="Arial"/>
                <a:cs typeface="Arial"/>
              </a:rPr>
              <a:t>to</a:t>
            </a:r>
            <a:endParaRPr sz="2667">
              <a:latin typeface="Arial"/>
              <a:cs typeface="Arial"/>
            </a:endParaRPr>
          </a:p>
          <a:p>
            <a:pPr>
              <a:spcBef>
                <a:spcPts val="47"/>
              </a:spcBef>
            </a:pPr>
            <a:endParaRPr sz="4133">
              <a:latin typeface="Times New Roman"/>
              <a:cs typeface="Times New Roman"/>
            </a:endParaRPr>
          </a:p>
          <a:p>
            <a:pPr marL="325112" indent="-308179">
              <a:buClr>
                <a:srgbClr val="00AFEF"/>
              </a:buClr>
              <a:buFont typeface="Wingdings"/>
              <a:buChar char=""/>
              <a:tabLst>
                <a:tab pos="325959" algn="l"/>
              </a:tabLst>
            </a:pPr>
            <a:r>
              <a:rPr sz="2667" dirty="0">
                <a:solidFill>
                  <a:srgbClr val="4D4E5C"/>
                </a:solidFill>
                <a:latin typeface="Arial"/>
                <a:cs typeface="Arial"/>
              </a:rPr>
              <a:t>Recognize POM</a:t>
            </a:r>
            <a:r>
              <a:rPr sz="2667" spc="-93" dirty="0">
                <a:solidFill>
                  <a:srgbClr val="4D4E5C"/>
                </a:solidFill>
                <a:latin typeface="Arial"/>
                <a:cs typeface="Arial"/>
              </a:rPr>
              <a:t> </a:t>
            </a:r>
            <a:r>
              <a:rPr sz="2667" dirty="0">
                <a:solidFill>
                  <a:srgbClr val="4D4E5C"/>
                </a:solidFill>
                <a:latin typeface="Arial"/>
                <a:cs typeface="Arial"/>
              </a:rPr>
              <a:t>structure</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Describe mandatory fields of</a:t>
            </a:r>
            <a:r>
              <a:rPr sz="2667" spc="-160" dirty="0">
                <a:solidFill>
                  <a:srgbClr val="4D4E5C"/>
                </a:solidFill>
                <a:latin typeface="Arial"/>
                <a:cs typeface="Arial"/>
              </a:rPr>
              <a:t> </a:t>
            </a:r>
            <a:r>
              <a:rPr sz="2667" dirty="0">
                <a:solidFill>
                  <a:srgbClr val="4D4E5C"/>
                </a:solidFill>
                <a:latin typeface="Arial"/>
                <a:cs typeface="Arial"/>
              </a:rPr>
              <a:t>POM</a:t>
            </a:r>
            <a:endParaRPr sz="2667">
              <a:latin typeface="Arial"/>
              <a:cs typeface="Arial"/>
            </a:endParaRPr>
          </a:p>
          <a:p>
            <a:pPr marL="325112" indent="-308179">
              <a:spcBef>
                <a:spcPts val="807"/>
              </a:spcBef>
              <a:buClr>
                <a:srgbClr val="00AFEF"/>
              </a:buClr>
              <a:buFont typeface="Wingdings"/>
              <a:buChar char=""/>
              <a:tabLst>
                <a:tab pos="325959" algn="l"/>
              </a:tabLst>
            </a:pPr>
            <a:r>
              <a:rPr sz="2667" dirty="0">
                <a:solidFill>
                  <a:srgbClr val="4D4E5C"/>
                </a:solidFill>
                <a:latin typeface="Arial"/>
                <a:cs typeface="Arial"/>
              </a:rPr>
              <a:t>Create a Project</a:t>
            </a:r>
            <a:r>
              <a:rPr sz="2667" spc="-100" dirty="0">
                <a:solidFill>
                  <a:srgbClr val="4D4E5C"/>
                </a:solidFill>
                <a:latin typeface="Arial"/>
                <a:cs typeface="Arial"/>
              </a:rPr>
              <a:t> </a:t>
            </a:r>
            <a:r>
              <a:rPr sz="2667" dirty="0">
                <a:solidFill>
                  <a:srgbClr val="4D4E5C"/>
                </a:solidFill>
                <a:latin typeface="Arial"/>
                <a:cs typeface="Arial"/>
              </a:rPr>
              <a:t>Structure</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Understand the hierarchy of the</a:t>
            </a:r>
            <a:r>
              <a:rPr sz="2667" spc="-200" dirty="0">
                <a:solidFill>
                  <a:srgbClr val="4D4E5C"/>
                </a:solidFill>
                <a:latin typeface="Arial"/>
                <a:cs typeface="Arial"/>
              </a:rPr>
              <a:t> </a:t>
            </a:r>
            <a:r>
              <a:rPr sz="2667" dirty="0">
                <a:solidFill>
                  <a:srgbClr val="4D4E5C"/>
                </a:solidFill>
                <a:latin typeface="Arial"/>
                <a:cs typeface="Arial"/>
              </a:rPr>
              <a:t>folders</a:t>
            </a:r>
            <a:endParaRPr sz="2667">
              <a:latin typeface="Arial"/>
              <a:cs typeface="Arial"/>
            </a:endParaRPr>
          </a:p>
        </p:txBody>
      </p:sp>
    </p:spTree>
    <p:extLst>
      <p:ext uri="{BB962C8B-B14F-4D97-AF65-F5344CB8AC3E}">
        <p14:creationId xmlns:p14="http://schemas.microsoft.com/office/powerpoint/2010/main" val="1769083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981" y="358218"/>
            <a:ext cx="212436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a:t>
            </a:r>
            <a:r>
              <a:rPr spc="-113" dirty="0"/>
              <a:t> </a:t>
            </a:r>
            <a:r>
              <a:rPr dirty="0"/>
              <a:t>POM</a:t>
            </a:r>
          </a:p>
        </p:txBody>
      </p:sp>
      <p:sp>
        <p:nvSpPr>
          <p:cNvPr id="3" name="object 3"/>
          <p:cNvSpPr txBox="1"/>
          <p:nvPr/>
        </p:nvSpPr>
        <p:spPr>
          <a:xfrm>
            <a:off x="444330" y="1065998"/>
            <a:ext cx="9019540" cy="5304743"/>
          </a:xfrm>
          <a:prstGeom prst="rect">
            <a:avLst/>
          </a:prstGeom>
        </p:spPr>
        <p:txBody>
          <a:bodyPr vert="horz" wrap="square" lIns="0" tIns="92287" rIns="0" bIns="0" rtlCol="0">
            <a:spAutoFit/>
          </a:bodyPr>
          <a:lstStyle/>
          <a:p>
            <a:pPr marL="325112" indent="-308179">
              <a:spcBef>
                <a:spcPts val="727"/>
              </a:spcBef>
              <a:buClr>
                <a:srgbClr val="00AFEF"/>
              </a:buClr>
              <a:buFont typeface="Wingdings"/>
              <a:buChar char=""/>
              <a:tabLst>
                <a:tab pos="325959" algn="l"/>
              </a:tabLst>
            </a:pPr>
            <a:r>
              <a:rPr sz="2533" b="1" spc="-7" dirty="0">
                <a:solidFill>
                  <a:srgbClr val="FF0000"/>
                </a:solidFill>
                <a:latin typeface="Arial"/>
                <a:cs typeface="Arial"/>
              </a:rPr>
              <a:t>P</a:t>
            </a:r>
            <a:r>
              <a:rPr sz="2533" spc="-7" dirty="0">
                <a:solidFill>
                  <a:srgbClr val="4D4E5C"/>
                </a:solidFill>
                <a:latin typeface="Arial"/>
                <a:cs typeface="Arial"/>
              </a:rPr>
              <a:t>roject </a:t>
            </a:r>
            <a:r>
              <a:rPr sz="2533" b="1" spc="-7" dirty="0">
                <a:solidFill>
                  <a:srgbClr val="FF0000"/>
                </a:solidFill>
                <a:latin typeface="Arial"/>
                <a:cs typeface="Arial"/>
              </a:rPr>
              <a:t>O</a:t>
            </a:r>
            <a:r>
              <a:rPr sz="2533" spc="-7" dirty="0">
                <a:solidFill>
                  <a:srgbClr val="4D4E5C"/>
                </a:solidFill>
                <a:latin typeface="Arial"/>
                <a:cs typeface="Arial"/>
              </a:rPr>
              <a:t>bject </a:t>
            </a:r>
            <a:r>
              <a:rPr sz="2533" b="1" spc="-7" dirty="0">
                <a:solidFill>
                  <a:srgbClr val="FF0000"/>
                </a:solidFill>
                <a:latin typeface="Arial"/>
                <a:cs typeface="Arial"/>
              </a:rPr>
              <a:t>M</a:t>
            </a:r>
            <a:r>
              <a:rPr sz="2533" spc="-7" dirty="0">
                <a:solidFill>
                  <a:srgbClr val="4D4E5C"/>
                </a:solidFill>
                <a:latin typeface="Arial"/>
                <a:cs typeface="Arial"/>
              </a:rPr>
              <a:t>odel</a:t>
            </a:r>
            <a:r>
              <a:rPr sz="2533" spc="73" dirty="0">
                <a:solidFill>
                  <a:srgbClr val="4D4E5C"/>
                </a:solidFill>
                <a:latin typeface="Arial"/>
                <a:cs typeface="Arial"/>
              </a:rPr>
              <a:t> </a:t>
            </a:r>
            <a:r>
              <a:rPr sz="2533" spc="-7" dirty="0">
                <a:solidFill>
                  <a:srgbClr val="4D4E5C"/>
                </a:solidFill>
                <a:latin typeface="Arial"/>
                <a:cs typeface="Arial"/>
              </a:rPr>
              <a:t>(POM)</a:t>
            </a:r>
            <a:endParaRPr sz="2533">
              <a:latin typeface="Arial"/>
              <a:cs typeface="Arial"/>
            </a:endParaRPr>
          </a:p>
          <a:p>
            <a:pPr marL="1008355" lvl="1" indent="-381837">
              <a:spcBef>
                <a:spcPts val="545"/>
              </a:spcBef>
              <a:buClr>
                <a:srgbClr val="00AFEF"/>
              </a:buClr>
              <a:buFont typeface="Wingdings"/>
              <a:buChar char=""/>
              <a:tabLst>
                <a:tab pos="1008355" algn="l"/>
                <a:tab pos="1009201" algn="l"/>
              </a:tabLst>
            </a:pPr>
            <a:r>
              <a:rPr sz="2267" spc="-7" dirty="0">
                <a:solidFill>
                  <a:srgbClr val="4D4E5C"/>
                </a:solidFill>
                <a:latin typeface="Arial"/>
                <a:cs typeface="Arial"/>
              </a:rPr>
              <a:t>pom.xml </a:t>
            </a:r>
            <a:r>
              <a:rPr sz="2267" dirty="0">
                <a:solidFill>
                  <a:srgbClr val="4D4E5C"/>
                </a:solidFill>
                <a:latin typeface="Arial"/>
                <a:cs typeface="Arial"/>
              </a:rPr>
              <a:t>describes a project in </a:t>
            </a:r>
            <a:r>
              <a:rPr sz="2267" spc="-7" dirty="0">
                <a:solidFill>
                  <a:srgbClr val="4D4E5C"/>
                </a:solidFill>
                <a:latin typeface="Arial"/>
                <a:cs typeface="Arial"/>
              </a:rPr>
              <a:t>terms </a:t>
            </a:r>
            <a:r>
              <a:rPr sz="2267" dirty="0">
                <a:solidFill>
                  <a:srgbClr val="4D4E5C"/>
                </a:solidFill>
                <a:latin typeface="Arial"/>
                <a:cs typeface="Arial"/>
              </a:rPr>
              <a:t>of </a:t>
            </a:r>
            <a:r>
              <a:rPr sz="2267" spc="-7" dirty="0">
                <a:solidFill>
                  <a:srgbClr val="4D4E5C"/>
                </a:solidFill>
                <a:latin typeface="Arial"/>
                <a:cs typeface="Arial"/>
              </a:rPr>
              <a:t>its,</a:t>
            </a:r>
            <a:endParaRPr sz="2267">
              <a:latin typeface="Arial"/>
              <a:cs typeface="Arial"/>
            </a:endParaRPr>
          </a:p>
          <a:p>
            <a:pPr marL="1540895" lvl="2" indent="-304792">
              <a:spcBef>
                <a:spcPts val="567"/>
              </a:spcBef>
              <a:buClr>
                <a:srgbClr val="00AFEF"/>
              </a:buClr>
              <a:buFont typeface="Wingdings"/>
              <a:buChar char=""/>
              <a:tabLst>
                <a:tab pos="1540048" algn="l"/>
                <a:tab pos="1540895" algn="l"/>
              </a:tabLst>
            </a:pPr>
            <a:r>
              <a:rPr sz="2000" spc="-7" dirty="0">
                <a:solidFill>
                  <a:srgbClr val="4D4E5C"/>
                </a:solidFill>
                <a:latin typeface="Arial"/>
                <a:cs typeface="Arial"/>
              </a:rPr>
              <a:t>Name </a:t>
            </a:r>
            <a:r>
              <a:rPr sz="2000" dirty="0">
                <a:solidFill>
                  <a:srgbClr val="4D4E5C"/>
                </a:solidFill>
                <a:latin typeface="Arial"/>
                <a:cs typeface="Arial"/>
              </a:rPr>
              <a:t>and</a:t>
            </a:r>
            <a:r>
              <a:rPr sz="2000" spc="-20" dirty="0">
                <a:solidFill>
                  <a:srgbClr val="4D4E5C"/>
                </a:solidFill>
                <a:latin typeface="Arial"/>
                <a:cs typeface="Arial"/>
              </a:rPr>
              <a:t> Version</a:t>
            </a:r>
            <a:endParaRPr sz="2000">
              <a:latin typeface="Arial"/>
              <a:cs typeface="Arial"/>
            </a:endParaRPr>
          </a:p>
          <a:p>
            <a:pPr marL="1540895" lvl="2" indent="-304792">
              <a:spcBef>
                <a:spcPts val="560"/>
              </a:spcBef>
              <a:buClr>
                <a:srgbClr val="00AFEF"/>
              </a:buClr>
              <a:buFont typeface="Wingdings"/>
              <a:buChar char=""/>
              <a:tabLst>
                <a:tab pos="1540048" algn="l"/>
                <a:tab pos="1540895" algn="l"/>
              </a:tabLst>
            </a:pPr>
            <a:r>
              <a:rPr sz="2000" dirty="0">
                <a:solidFill>
                  <a:srgbClr val="4D4E5C"/>
                </a:solidFill>
                <a:latin typeface="Arial"/>
                <a:cs typeface="Arial"/>
              </a:rPr>
              <a:t>Artifact</a:t>
            </a:r>
            <a:r>
              <a:rPr sz="2000" spc="-80" dirty="0">
                <a:solidFill>
                  <a:srgbClr val="4D4E5C"/>
                </a:solidFill>
                <a:latin typeface="Arial"/>
                <a:cs typeface="Arial"/>
              </a:rPr>
              <a:t> </a:t>
            </a:r>
            <a:r>
              <a:rPr sz="2000" spc="-40" dirty="0">
                <a:solidFill>
                  <a:srgbClr val="4D4E5C"/>
                </a:solidFill>
                <a:latin typeface="Arial"/>
                <a:cs typeface="Arial"/>
              </a:rPr>
              <a:t>Type</a:t>
            </a:r>
            <a:endParaRPr sz="2000">
              <a:latin typeface="Arial"/>
              <a:cs typeface="Arial"/>
            </a:endParaRPr>
          </a:p>
          <a:p>
            <a:pPr marL="1540895" lvl="2" indent="-304792">
              <a:spcBef>
                <a:spcPts val="567"/>
              </a:spcBef>
              <a:buClr>
                <a:srgbClr val="00AFEF"/>
              </a:buClr>
              <a:buFont typeface="Wingdings"/>
              <a:buChar char=""/>
              <a:tabLst>
                <a:tab pos="1540048" algn="l"/>
                <a:tab pos="1540895" algn="l"/>
              </a:tabLst>
            </a:pPr>
            <a:r>
              <a:rPr sz="2000" spc="-7" dirty="0">
                <a:solidFill>
                  <a:srgbClr val="4D4E5C"/>
                </a:solidFill>
                <a:latin typeface="Arial"/>
                <a:cs typeface="Arial"/>
              </a:rPr>
              <a:t>Source </a:t>
            </a:r>
            <a:r>
              <a:rPr sz="2000" dirty="0">
                <a:solidFill>
                  <a:srgbClr val="4D4E5C"/>
                </a:solidFill>
                <a:latin typeface="Arial"/>
                <a:cs typeface="Arial"/>
              </a:rPr>
              <a:t>Code</a:t>
            </a:r>
            <a:r>
              <a:rPr sz="2000" spc="-27" dirty="0">
                <a:solidFill>
                  <a:srgbClr val="4D4E5C"/>
                </a:solidFill>
                <a:latin typeface="Arial"/>
                <a:cs typeface="Arial"/>
              </a:rPr>
              <a:t> </a:t>
            </a:r>
            <a:r>
              <a:rPr sz="2000" dirty="0">
                <a:solidFill>
                  <a:srgbClr val="4D4E5C"/>
                </a:solidFill>
                <a:latin typeface="Arial"/>
                <a:cs typeface="Arial"/>
              </a:rPr>
              <a:t>Locations</a:t>
            </a:r>
            <a:endParaRPr sz="2000">
              <a:latin typeface="Arial"/>
              <a:cs typeface="Arial"/>
            </a:endParaRPr>
          </a:p>
          <a:p>
            <a:pPr marL="1540895" lvl="2" indent="-304792">
              <a:spcBef>
                <a:spcPts val="560"/>
              </a:spcBef>
              <a:buClr>
                <a:srgbClr val="00AFEF"/>
              </a:buClr>
              <a:buFont typeface="Wingdings"/>
              <a:buChar char=""/>
              <a:tabLst>
                <a:tab pos="1540048" algn="l"/>
                <a:tab pos="1540895" algn="l"/>
              </a:tabLst>
            </a:pPr>
            <a:r>
              <a:rPr sz="2000" dirty="0">
                <a:solidFill>
                  <a:srgbClr val="4D4E5C"/>
                </a:solidFill>
                <a:latin typeface="Arial"/>
                <a:cs typeface="Arial"/>
              </a:rPr>
              <a:t>Dependencies</a:t>
            </a:r>
            <a:endParaRPr sz="2000">
              <a:latin typeface="Arial"/>
              <a:cs typeface="Arial"/>
            </a:endParaRPr>
          </a:p>
          <a:p>
            <a:pPr marL="1540895" lvl="2" indent="-304792">
              <a:spcBef>
                <a:spcPts val="560"/>
              </a:spcBef>
              <a:buClr>
                <a:srgbClr val="00AFEF"/>
              </a:buClr>
              <a:buFont typeface="Wingdings"/>
              <a:buChar char=""/>
              <a:tabLst>
                <a:tab pos="1540048" algn="l"/>
                <a:tab pos="1540895" algn="l"/>
              </a:tabLst>
            </a:pPr>
            <a:r>
              <a:rPr sz="2000" dirty="0">
                <a:solidFill>
                  <a:srgbClr val="4D4E5C"/>
                </a:solidFill>
                <a:latin typeface="Arial"/>
                <a:cs typeface="Arial"/>
              </a:rPr>
              <a:t>Plugins</a:t>
            </a:r>
            <a:endParaRPr sz="2000">
              <a:latin typeface="Arial"/>
              <a:cs typeface="Arial"/>
            </a:endParaRPr>
          </a:p>
          <a:p>
            <a:pPr marL="1540895" lvl="2" indent="-304792">
              <a:spcBef>
                <a:spcPts val="560"/>
              </a:spcBef>
              <a:buClr>
                <a:srgbClr val="00AFEF"/>
              </a:buClr>
              <a:buFont typeface="Wingdings"/>
              <a:buChar char=""/>
              <a:tabLst>
                <a:tab pos="1540048" algn="l"/>
                <a:tab pos="1540895" algn="l"/>
              </a:tabLst>
            </a:pPr>
            <a:r>
              <a:rPr sz="2000" spc="-7" dirty="0">
                <a:solidFill>
                  <a:srgbClr val="4D4E5C"/>
                </a:solidFill>
                <a:latin typeface="Arial"/>
                <a:cs typeface="Arial"/>
              </a:rPr>
              <a:t>Commands </a:t>
            </a:r>
            <a:r>
              <a:rPr sz="2000" dirty="0">
                <a:solidFill>
                  <a:srgbClr val="4D4E5C"/>
                </a:solidFill>
                <a:latin typeface="Arial"/>
                <a:cs typeface="Arial"/>
              </a:rPr>
              <a:t>(goals) that can be</a:t>
            </a:r>
            <a:r>
              <a:rPr sz="2000" spc="-107" dirty="0">
                <a:solidFill>
                  <a:srgbClr val="4D4E5C"/>
                </a:solidFill>
                <a:latin typeface="Arial"/>
                <a:cs typeface="Arial"/>
              </a:rPr>
              <a:t> </a:t>
            </a:r>
            <a:r>
              <a:rPr sz="2000" spc="-7" dirty="0">
                <a:solidFill>
                  <a:srgbClr val="4D4E5C"/>
                </a:solidFill>
                <a:latin typeface="Arial"/>
                <a:cs typeface="Arial"/>
              </a:rPr>
              <a:t>executed</a:t>
            </a:r>
            <a:endParaRPr sz="2000">
              <a:latin typeface="Arial"/>
              <a:cs typeface="Arial"/>
            </a:endParaRPr>
          </a:p>
          <a:p>
            <a:pPr marL="1540895" lvl="2" indent="-304792">
              <a:spcBef>
                <a:spcPts val="560"/>
              </a:spcBef>
              <a:buClr>
                <a:srgbClr val="00AFEF"/>
              </a:buClr>
              <a:buFont typeface="Wingdings"/>
              <a:buChar char=""/>
              <a:tabLst>
                <a:tab pos="1540048" algn="l"/>
                <a:tab pos="1540895" algn="l"/>
              </a:tabLst>
            </a:pPr>
            <a:r>
              <a:rPr sz="2000" dirty="0">
                <a:solidFill>
                  <a:srgbClr val="4D4E5C"/>
                </a:solidFill>
                <a:latin typeface="Arial"/>
                <a:cs typeface="Arial"/>
              </a:rPr>
              <a:t>Profiles (Alternate </a:t>
            </a:r>
            <a:r>
              <a:rPr sz="2000" spc="-7" dirty="0">
                <a:solidFill>
                  <a:srgbClr val="4D4E5C"/>
                </a:solidFill>
                <a:latin typeface="Arial"/>
                <a:cs typeface="Arial"/>
              </a:rPr>
              <a:t>build</a:t>
            </a:r>
            <a:r>
              <a:rPr sz="2000" spc="-73" dirty="0">
                <a:solidFill>
                  <a:srgbClr val="4D4E5C"/>
                </a:solidFill>
                <a:latin typeface="Arial"/>
                <a:cs typeface="Arial"/>
              </a:rPr>
              <a:t> </a:t>
            </a:r>
            <a:r>
              <a:rPr sz="2000" spc="-7" dirty="0">
                <a:solidFill>
                  <a:srgbClr val="4D4E5C"/>
                </a:solidFill>
                <a:latin typeface="Arial"/>
                <a:cs typeface="Arial"/>
              </a:rPr>
              <a:t>configurations)</a:t>
            </a:r>
            <a:endParaRPr sz="2000">
              <a:latin typeface="Arial"/>
              <a:cs typeface="Arial"/>
            </a:endParaRPr>
          </a:p>
          <a:p>
            <a:pPr marL="325112" indent="-308179">
              <a:spcBef>
                <a:spcPts val="473"/>
              </a:spcBef>
              <a:buClr>
                <a:srgbClr val="00AFEF"/>
              </a:buClr>
              <a:buFont typeface="Wingdings"/>
              <a:buChar char=""/>
              <a:tabLst>
                <a:tab pos="325959" algn="l"/>
              </a:tabLst>
            </a:pPr>
            <a:r>
              <a:rPr sz="2533" spc="-7" dirty="0">
                <a:solidFill>
                  <a:srgbClr val="4D4E5C"/>
                </a:solidFill>
                <a:latin typeface="Arial"/>
                <a:cs typeface="Arial"/>
              </a:rPr>
              <a:t>POM uses standard build </a:t>
            </a:r>
            <a:r>
              <a:rPr sz="2533" spc="-27" dirty="0">
                <a:solidFill>
                  <a:srgbClr val="4D4E5C"/>
                </a:solidFill>
                <a:latin typeface="Arial"/>
                <a:cs typeface="Arial"/>
              </a:rPr>
              <a:t>order, </a:t>
            </a:r>
            <a:r>
              <a:rPr sz="2533" spc="-7" dirty="0">
                <a:solidFill>
                  <a:srgbClr val="4D4E5C"/>
                </a:solidFill>
                <a:latin typeface="Arial"/>
                <a:cs typeface="Arial"/>
              </a:rPr>
              <a:t>directories and</a:t>
            </a:r>
            <a:r>
              <a:rPr sz="2533" spc="260" dirty="0">
                <a:solidFill>
                  <a:srgbClr val="4D4E5C"/>
                </a:solidFill>
                <a:latin typeface="Arial"/>
                <a:cs typeface="Arial"/>
              </a:rPr>
              <a:t> </a:t>
            </a:r>
            <a:r>
              <a:rPr sz="2533" spc="-7" dirty="0">
                <a:solidFill>
                  <a:srgbClr val="4D4E5C"/>
                </a:solidFill>
                <a:latin typeface="Arial"/>
                <a:cs typeface="Arial"/>
              </a:rPr>
              <a:t>plugins</a:t>
            </a:r>
            <a:endParaRPr sz="2533">
              <a:latin typeface="Arial"/>
              <a:cs typeface="Arial"/>
            </a:endParaRPr>
          </a:p>
          <a:p>
            <a:pPr marL="325112" indent="-308179">
              <a:lnSpc>
                <a:spcPts val="2887"/>
              </a:lnSpc>
              <a:spcBef>
                <a:spcPts val="500"/>
              </a:spcBef>
              <a:buClr>
                <a:srgbClr val="00AFEF"/>
              </a:buClr>
              <a:buFont typeface="Wingdings"/>
              <a:buChar char=""/>
              <a:tabLst>
                <a:tab pos="325959" algn="l"/>
              </a:tabLst>
            </a:pPr>
            <a:r>
              <a:rPr sz="2533" spc="-7" dirty="0">
                <a:solidFill>
                  <a:srgbClr val="4D4E5C"/>
                </a:solidFill>
                <a:latin typeface="Arial"/>
                <a:cs typeface="Arial"/>
              </a:rPr>
              <a:t>Pom.xml identifies the dependencies provides uniformity</a:t>
            </a:r>
            <a:r>
              <a:rPr sz="2533" spc="387" dirty="0">
                <a:solidFill>
                  <a:srgbClr val="4D4E5C"/>
                </a:solidFill>
                <a:latin typeface="Arial"/>
                <a:cs typeface="Arial"/>
              </a:rPr>
              <a:t> </a:t>
            </a:r>
            <a:r>
              <a:rPr sz="2533" spc="-7" dirty="0">
                <a:solidFill>
                  <a:srgbClr val="4D4E5C"/>
                </a:solidFill>
                <a:latin typeface="Arial"/>
                <a:cs typeface="Arial"/>
              </a:rPr>
              <a:t>and</a:t>
            </a:r>
            <a:endParaRPr sz="2533">
              <a:latin typeface="Arial"/>
              <a:cs typeface="Arial"/>
            </a:endParaRPr>
          </a:p>
          <a:p>
            <a:pPr marL="325112">
              <a:lnSpc>
                <a:spcPts val="2887"/>
              </a:lnSpc>
            </a:pPr>
            <a:r>
              <a:rPr sz="2533" spc="-7" dirty="0">
                <a:solidFill>
                  <a:srgbClr val="4D4E5C"/>
                </a:solidFill>
                <a:latin typeface="Arial"/>
                <a:cs typeface="Arial"/>
              </a:rPr>
              <a:t>enables the build process</a:t>
            </a:r>
            <a:r>
              <a:rPr sz="2533" spc="140" dirty="0">
                <a:solidFill>
                  <a:srgbClr val="4D4E5C"/>
                </a:solidFill>
                <a:latin typeface="Arial"/>
                <a:cs typeface="Arial"/>
              </a:rPr>
              <a:t> </a:t>
            </a:r>
            <a:r>
              <a:rPr sz="2533" spc="-7" dirty="0">
                <a:solidFill>
                  <a:srgbClr val="4D4E5C"/>
                </a:solidFill>
                <a:latin typeface="Arial"/>
                <a:cs typeface="Arial"/>
              </a:rPr>
              <a:t>easier</a:t>
            </a:r>
            <a:endParaRPr sz="2533">
              <a:latin typeface="Arial"/>
              <a:cs typeface="Arial"/>
            </a:endParaRPr>
          </a:p>
          <a:p>
            <a:pPr marL="325112" indent="-308179">
              <a:spcBef>
                <a:spcPts val="493"/>
              </a:spcBef>
              <a:buClr>
                <a:srgbClr val="00AFEF"/>
              </a:buClr>
              <a:buFont typeface="Wingdings"/>
              <a:buChar char=""/>
              <a:tabLst>
                <a:tab pos="325959" algn="l"/>
              </a:tabLst>
            </a:pPr>
            <a:r>
              <a:rPr sz="2533" spc="-7" dirty="0">
                <a:solidFill>
                  <a:srgbClr val="4D4E5C"/>
                </a:solidFill>
                <a:latin typeface="Arial"/>
                <a:cs typeface="Arial"/>
              </a:rPr>
              <a:t>A POM can call </a:t>
            </a:r>
            <a:r>
              <a:rPr sz="2533" spc="-20" dirty="0">
                <a:solidFill>
                  <a:srgbClr val="4D4E5C"/>
                </a:solidFill>
                <a:latin typeface="Arial"/>
                <a:cs typeface="Arial"/>
              </a:rPr>
              <a:t>it’s </a:t>
            </a:r>
            <a:r>
              <a:rPr sz="2533" spc="-7" dirty="0">
                <a:solidFill>
                  <a:srgbClr val="4D4E5C"/>
                </a:solidFill>
                <a:latin typeface="Arial"/>
                <a:cs typeface="Arial"/>
              </a:rPr>
              <a:t>child</a:t>
            </a:r>
            <a:r>
              <a:rPr sz="2533" spc="-53" dirty="0">
                <a:solidFill>
                  <a:srgbClr val="4D4E5C"/>
                </a:solidFill>
                <a:latin typeface="Arial"/>
                <a:cs typeface="Arial"/>
              </a:rPr>
              <a:t> </a:t>
            </a:r>
            <a:r>
              <a:rPr sz="2533" spc="-7" dirty="0">
                <a:solidFill>
                  <a:srgbClr val="4D4E5C"/>
                </a:solidFill>
                <a:latin typeface="Arial"/>
                <a:cs typeface="Arial"/>
              </a:rPr>
              <a:t>POMs</a:t>
            </a:r>
            <a:endParaRPr sz="2533">
              <a:latin typeface="Arial"/>
              <a:cs typeface="Arial"/>
            </a:endParaRPr>
          </a:p>
        </p:txBody>
      </p:sp>
    </p:spTree>
    <p:extLst>
      <p:ext uri="{BB962C8B-B14F-4D97-AF65-F5344CB8AC3E}">
        <p14:creationId xmlns:p14="http://schemas.microsoft.com/office/powerpoint/2010/main" val="171831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IN" dirty="0"/>
          </a:p>
        </p:txBody>
      </p:sp>
      <p:sp>
        <p:nvSpPr>
          <p:cNvPr id="2" name="object 2"/>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dirty="0"/>
              <a:t>POM -</a:t>
            </a:r>
            <a:r>
              <a:rPr spc="-120" dirty="0"/>
              <a:t> </a:t>
            </a:r>
            <a:r>
              <a:rPr dirty="0"/>
              <a:t>Structure</a:t>
            </a:r>
          </a:p>
        </p:txBody>
      </p:sp>
      <p:sp>
        <p:nvSpPr>
          <p:cNvPr id="3" name="object 3"/>
          <p:cNvSpPr/>
          <p:nvPr/>
        </p:nvSpPr>
        <p:spPr>
          <a:xfrm>
            <a:off x="240145" y="838767"/>
            <a:ext cx="11859491" cy="54659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63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8218" y="307002"/>
            <a:ext cx="4969164"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Mandatory Fields</a:t>
            </a:r>
            <a:r>
              <a:rPr spc="-100" dirty="0"/>
              <a:t> </a:t>
            </a:r>
            <a:r>
              <a:rPr dirty="0"/>
              <a:t>-POM</a:t>
            </a:r>
          </a:p>
        </p:txBody>
      </p:sp>
      <p:sp>
        <p:nvSpPr>
          <p:cNvPr id="3" name="object 3"/>
          <p:cNvSpPr txBox="1"/>
          <p:nvPr/>
        </p:nvSpPr>
        <p:spPr>
          <a:xfrm>
            <a:off x="284208" y="892860"/>
            <a:ext cx="11446933" cy="5611387"/>
          </a:xfrm>
          <a:prstGeom prst="rect">
            <a:avLst/>
          </a:prstGeom>
        </p:spPr>
        <p:txBody>
          <a:bodyPr vert="horz" wrap="square" lIns="0" tIns="118533" rIns="0" bIns="0" rtlCol="0">
            <a:spAutoFit/>
          </a:bodyPr>
          <a:lstStyle/>
          <a:p>
            <a:pPr marL="325112" indent="-308179">
              <a:spcBef>
                <a:spcPts val="933"/>
              </a:spcBef>
              <a:buClr>
                <a:srgbClr val="00AFEF"/>
              </a:buClr>
              <a:buFont typeface="Wingdings"/>
              <a:buChar char=""/>
              <a:tabLst>
                <a:tab pos="325959" algn="l"/>
              </a:tabLst>
            </a:pPr>
            <a:r>
              <a:rPr sz="2667" dirty="0">
                <a:solidFill>
                  <a:srgbClr val="4D4E5C"/>
                </a:solidFill>
                <a:latin typeface="Arial"/>
                <a:cs typeface="Arial"/>
              </a:rPr>
              <a:t>groupId</a:t>
            </a:r>
            <a:endParaRPr sz="2667">
              <a:latin typeface="Arial"/>
              <a:cs typeface="Arial"/>
            </a:endParaRPr>
          </a:p>
          <a:p>
            <a:pPr marL="110064">
              <a:spcBef>
                <a:spcPts val="807"/>
              </a:spcBef>
            </a:pPr>
            <a:r>
              <a:rPr sz="2667" dirty="0">
                <a:solidFill>
                  <a:srgbClr val="4D4E5C"/>
                </a:solidFill>
                <a:latin typeface="Arial"/>
                <a:cs typeface="Arial"/>
              </a:rPr>
              <a:t>- A Maven project has a group</a:t>
            </a:r>
            <a:r>
              <a:rPr sz="2667" spc="-487" dirty="0">
                <a:solidFill>
                  <a:srgbClr val="4D4E5C"/>
                </a:solidFill>
                <a:latin typeface="Arial"/>
                <a:cs typeface="Arial"/>
              </a:rPr>
              <a:t> </a:t>
            </a:r>
            <a:r>
              <a:rPr sz="2667" dirty="0">
                <a:solidFill>
                  <a:srgbClr val="4D4E5C"/>
                </a:solidFill>
                <a:latin typeface="Arial"/>
                <a:cs typeface="Arial"/>
              </a:rPr>
              <a:t>ID.</a:t>
            </a:r>
            <a:endParaRPr sz="2667">
              <a:latin typeface="Arial"/>
              <a:cs typeface="Arial"/>
            </a:endParaRPr>
          </a:p>
          <a:p>
            <a:pPr marL="325112" indent="-308179">
              <a:spcBef>
                <a:spcPts val="800"/>
              </a:spcBef>
              <a:buClr>
                <a:srgbClr val="00AFEF"/>
              </a:buClr>
              <a:buChar char="-"/>
              <a:tabLst>
                <a:tab pos="325112" algn="l"/>
                <a:tab pos="325959" algn="l"/>
              </a:tabLst>
            </a:pPr>
            <a:r>
              <a:rPr sz="2667" dirty="0">
                <a:solidFill>
                  <a:srgbClr val="4D4E5C"/>
                </a:solidFill>
                <a:latin typeface="Arial"/>
                <a:cs typeface="Arial"/>
              </a:rPr>
              <a:t>This ID is Unique amongst</a:t>
            </a:r>
            <a:r>
              <a:rPr sz="2667" spc="-107" dirty="0">
                <a:solidFill>
                  <a:srgbClr val="4D4E5C"/>
                </a:solidFill>
                <a:latin typeface="Arial"/>
                <a:cs typeface="Arial"/>
              </a:rPr>
              <a:t> </a:t>
            </a:r>
            <a:r>
              <a:rPr sz="2667" dirty="0">
                <a:solidFill>
                  <a:srgbClr val="4D4E5C"/>
                </a:solidFill>
                <a:latin typeface="Arial"/>
                <a:cs typeface="Arial"/>
              </a:rPr>
              <a:t>Organization</a:t>
            </a:r>
            <a:endParaRPr sz="2667">
              <a:latin typeface="Arial"/>
              <a:cs typeface="Arial"/>
            </a:endParaRPr>
          </a:p>
          <a:p>
            <a:pPr marL="419090" indent="-402157">
              <a:spcBef>
                <a:spcPts val="800"/>
              </a:spcBef>
              <a:buClr>
                <a:srgbClr val="00AFEF"/>
              </a:buClr>
              <a:buChar char="-"/>
              <a:tabLst>
                <a:tab pos="419090" algn="l"/>
                <a:tab pos="419936" algn="l"/>
              </a:tabLst>
            </a:pPr>
            <a:r>
              <a:rPr sz="2667" dirty="0">
                <a:solidFill>
                  <a:srgbClr val="4D4E5C"/>
                </a:solidFill>
                <a:latin typeface="Arial"/>
                <a:cs typeface="Arial"/>
              </a:rPr>
              <a:t>It represents the id for group</a:t>
            </a:r>
            <a:r>
              <a:rPr sz="2667" spc="-200"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a:spcBef>
                <a:spcPts val="47"/>
              </a:spcBef>
            </a:pPr>
            <a:endParaRPr sz="4133">
              <a:latin typeface="Times New Roman"/>
              <a:cs typeface="Times New Roman"/>
            </a:endParaRPr>
          </a:p>
          <a:p>
            <a:pPr marL="325112" indent="-308179">
              <a:buClr>
                <a:srgbClr val="00AFEF"/>
              </a:buClr>
              <a:buFont typeface="Wingdings"/>
              <a:buChar char=""/>
              <a:tabLst>
                <a:tab pos="325959" algn="l"/>
              </a:tabLst>
            </a:pPr>
            <a:r>
              <a:rPr sz="2667" spc="-7" dirty="0">
                <a:solidFill>
                  <a:srgbClr val="4D4E5C"/>
                </a:solidFill>
                <a:latin typeface="Arial"/>
                <a:cs typeface="Arial"/>
              </a:rPr>
              <a:t>artifactId</a:t>
            </a:r>
            <a:endParaRPr sz="2667">
              <a:latin typeface="Arial"/>
              <a:cs typeface="Arial"/>
            </a:endParaRPr>
          </a:p>
          <a:p>
            <a:pPr marL="16933">
              <a:spcBef>
                <a:spcPts val="800"/>
              </a:spcBef>
            </a:pPr>
            <a:r>
              <a:rPr sz="2667" dirty="0">
                <a:solidFill>
                  <a:srgbClr val="4D4E5C"/>
                </a:solidFill>
                <a:latin typeface="Arial"/>
                <a:cs typeface="Arial"/>
              </a:rPr>
              <a:t>- artifactId is </a:t>
            </a:r>
            <a:r>
              <a:rPr sz="2667" spc="-7" dirty="0">
                <a:solidFill>
                  <a:srgbClr val="4D4E5C"/>
                </a:solidFill>
                <a:latin typeface="Arial"/>
                <a:cs typeface="Arial"/>
              </a:rPr>
              <a:t>the </a:t>
            </a:r>
            <a:r>
              <a:rPr sz="2667" dirty="0">
                <a:solidFill>
                  <a:srgbClr val="4D4E5C"/>
                </a:solidFill>
                <a:latin typeface="Arial"/>
                <a:cs typeface="Arial"/>
              </a:rPr>
              <a:t>id of the project </a:t>
            </a:r>
            <a:r>
              <a:rPr sz="2667" spc="-7" dirty="0">
                <a:solidFill>
                  <a:srgbClr val="4D4E5C"/>
                </a:solidFill>
                <a:latin typeface="Arial"/>
                <a:cs typeface="Arial"/>
              </a:rPr>
              <a:t>i.e. </a:t>
            </a:r>
            <a:r>
              <a:rPr sz="2667" dirty="0">
                <a:solidFill>
                  <a:srgbClr val="4D4E5C"/>
                </a:solidFill>
                <a:latin typeface="Arial"/>
                <a:cs typeface="Arial"/>
              </a:rPr>
              <a:t>the name of</a:t>
            </a:r>
            <a:r>
              <a:rPr sz="2667" spc="-293"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a:spcBef>
                <a:spcPts val="53"/>
              </a:spcBef>
            </a:pPr>
            <a:endParaRPr sz="4133">
              <a:latin typeface="Times New Roman"/>
              <a:cs typeface="Times New Roman"/>
            </a:endParaRPr>
          </a:p>
          <a:p>
            <a:pPr marL="325112" indent="-308179">
              <a:buClr>
                <a:srgbClr val="00AFEF"/>
              </a:buClr>
              <a:buFont typeface="Wingdings"/>
              <a:buChar char=""/>
              <a:tabLst>
                <a:tab pos="325959" algn="l"/>
              </a:tabLst>
            </a:pPr>
            <a:r>
              <a:rPr sz="2667" spc="-20" dirty="0">
                <a:solidFill>
                  <a:srgbClr val="4D4E5C"/>
                </a:solidFill>
                <a:latin typeface="Arial"/>
                <a:cs typeface="Arial"/>
              </a:rPr>
              <a:t>Version</a:t>
            </a:r>
            <a:endParaRPr sz="2667">
              <a:latin typeface="Arial"/>
              <a:cs typeface="Arial"/>
            </a:endParaRPr>
          </a:p>
          <a:p>
            <a:pPr marL="110064">
              <a:spcBef>
                <a:spcPts val="800"/>
              </a:spcBef>
              <a:tabLst>
                <a:tab pos="408930" algn="l"/>
              </a:tabLst>
            </a:pPr>
            <a:r>
              <a:rPr sz="2667" dirty="0">
                <a:solidFill>
                  <a:srgbClr val="4D4E5C"/>
                </a:solidFill>
                <a:latin typeface="Arial"/>
                <a:cs typeface="Arial"/>
              </a:rPr>
              <a:t>-	It gives information whether it </a:t>
            </a:r>
            <a:r>
              <a:rPr sz="2667" spc="-7" dirty="0">
                <a:solidFill>
                  <a:srgbClr val="4D4E5C"/>
                </a:solidFill>
                <a:latin typeface="Arial"/>
                <a:cs typeface="Arial"/>
              </a:rPr>
              <a:t>is </a:t>
            </a:r>
            <a:r>
              <a:rPr sz="2667" dirty="0">
                <a:solidFill>
                  <a:srgbClr val="4D4E5C"/>
                </a:solidFill>
                <a:latin typeface="Arial"/>
                <a:cs typeface="Arial"/>
              </a:rPr>
              <a:t>a development version or release</a:t>
            </a:r>
            <a:r>
              <a:rPr sz="2667" spc="-267" dirty="0">
                <a:solidFill>
                  <a:srgbClr val="4D4E5C"/>
                </a:solidFill>
                <a:latin typeface="Arial"/>
                <a:cs typeface="Arial"/>
              </a:rPr>
              <a:t> </a:t>
            </a:r>
            <a:r>
              <a:rPr sz="2667" dirty="0">
                <a:solidFill>
                  <a:srgbClr val="4D4E5C"/>
                </a:solidFill>
                <a:latin typeface="Arial"/>
                <a:cs typeface="Arial"/>
              </a:rPr>
              <a:t>version</a:t>
            </a:r>
            <a:endParaRPr sz="2667">
              <a:latin typeface="Arial"/>
              <a:cs typeface="Arial"/>
            </a:endParaRPr>
          </a:p>
          <a:p>
            <a:pPr marL="16933"/>
            <a:r>
              <a:rPr sz="2667" dirty="0">
                <a:solidFill>
                  <a:srgbClr val="4D4E5C"/>
                </a:solidFill>
                <a:latin typeface="Arial"/>
                <a:cs typeface="Arial"/>
              </a:rPr>
              <a:t>etc. For example: 1.0-SNAPSHOT signifies it is development</a:t>
            </a:r>
            <a:r>
              <a:rPr sz="2667" spc="-253" dirty="0">
                <a:solidFill>
                  <a:srgbClr val="4D4E5C"/>
                </a:solidFill>
                <a:latin typeface="Arial"/>
                <a:cs typeface="Arial"/>
              </a:rPr>
              <a:t> </a:t>
            </a:r>
            <a:r>
              <a:rPr sz="2667" dirty="0">
                <a:solidFill>
                  <a:srgbClr val="4D4E5C"/>
                </a:solidFill>
                <a:latin typeface="Arial"/>
                <a:cs typeface="Arial"/>
              </a:rPr>
              <a:t>version.</a:t>
            </a:r>
            <a:endParaRPr sz="2667">
              <a:latin typeface="Arial"/>
              <a:cs typeface="Arial"/>
            </a:endParaRPr>
          </a:p>
        </p:txBody>
      </p:sp>
    </p:spTree>
    <p:extLst>
      <p:ext uri="{BB962C8B-B14F-4D97-AF65-F5344CB8AC3E}">
        <p14:creationId xmlns:p14="http://schemas.microsoft.com/office/powerpoint/2010/main" val="2050748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364" y="132181"/>
            <a:ext cx="2546697"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spc="7" dirty="0"/>
              <a:t>POM </a:t>
            </a:r>
            <a:r>
              <a:rPr dirty="0"/>
              <a:t>-</a:t>
            </a:r>
            <a:r>
              <a:rPr spc="-120" dirty="0"/>
              <a:t> </a:t>
            </a:r>
            <a:r>
              <a:rPr dirty="0"/>
              <a:t>Example</a:t>
            </a:r>
          </a:p>
        </p:txBody>
      </p:sp>
      <p:sp>
        <p:nvSpPr>
          <p:cNvPr id="3" name="object 3"/>
          <p:cNvSpPr/>
          <p:nvPr/>
        </p:nvSpPr>
        <p:spPr>
          <a:xfrm>
            <a:off x="1564640" y="894077"/>
            <a:ext cx="7611872" cy="47832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00623" y="3369090"/>
            <a:ext cx="5019040" cy="9489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11568" y="3742943"/>
            <a:ext cx="3094736" cy="64007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30440" y="3784601"/>
            <a:ext cx="3113193" cy="430953"/>
          </a:xfrm>
          <a:custGeom>
            <a:avLst/>
            <a:gdLst/>
            <a:ahLst/>
            <a:cxnLst/>
            <a:rect l="l" t="t" r="r" b="b"/>
            <a:pathLst>
              <a:path w="2334895" h="323214">
                <a:moveTo>
                  <a:pt x="0" y="323088"/>
                </a:moveTo>
                <a:lnTo>
                  <a:pt x="2334768" y="323088"/>
                </a:lnTo>
                <a:lnTo>
                  <a:pt x="2334768" y="0"/>
                </a:lnTo>
                <a:lnTo>
                  <a:pt x="0" y="0"/>
                </a:lnTo>
                <a:lnTo>
                  <a:pt x="0" y="323088"/>
                </a:lnTo>
                <a:close/>
              </a:path>
            </a:pathLst>
          </a:custGeom>
          <a:solidFill>
            <a:srgbClr val="FFC000"/>
          </a:solidFill>
        </p:spPr>
        <p:txBody>
          <a:bodyPr wrap="square" lIns="0" tIns="0" rIns="0" bIns="0" rtlCol="0"/>
          <a:lstStyle/>
          <a:p>
            <a:endParaRPr/>
          </a:p>
        </p:txBody>
      </p:sp>
      <p:sp>
        <p:nvSpPr>
          <p:cNvPr id="7" name="object 7"/>
          <p:cNvSpPr/>
          <p:nvPr/>
        </p:nvSpPr>
        <p:spPr>
          <a:xfrm>
            <a:off x="7330440" y="3784601"/>
            <a:ext cx="3113193" cy="430953"/>
          </a:xfrm>
          <a:custGeom>
            <a:avLst/>
            <a:gdLst/>
            <a:ahLst/>
            <a:cxnLst/>
            <a:rect l="l" t="t" r="r" b="b"/>
            <a:pathLst>
              <a:path w="2334895" h="323214">
                <a:moveTo>
                  <a:pt x="0" y="323088"/>
                </a:moveTo>
                <a:lnTo>
                  <a:pt x="2334768" y="323088"/>
                </a:lnTo>
                <a:lnTo>
                  <a:pt x="2334768" y="0"/>
                </a:lnTo>
                <a:lnTo>
                  <a:pt x="0" y="0"/>
                </a:lnTo>
                <a:lnTo>
                  <a:pt x="0" y="323088"/>
                </a:lnTo>
                <a:close/>
              </a:path>
            </a:pathLst>
          </a:custGeom>
          <a:ln w="38100">
            <a:solidFill>
              <a:srgbClr val="FFFFFF"/>
            </a:solidFill>
          </a:ln>
        </p:spPr>
        <p:txBody>
          <a:bodyPr wrap="square" lIns="0" tIns="0" rIns="0" bIns="0" rtlCol="0"/>
          <a:lstStyle/>
          <a:p>
            <a:endParaRPr/>
          </a:p>
        </p:txBody>
      </p:sp>
      <p:sp>
        <p:nvSpPr>
          <p:cNvPr id="8" name="object 8"/>
          <p:cNvSpPr/>
          <p:nvPr/>
        </p:nvSpPr>
        <p:spPr>
          <a:xfrm>
            <a:off x="7071020" y="3784601"/>
            <a:ext cx="0" cy="430953"/>
          </a:xfrm>
          <a:custGeom>
            <a:avLst/>
            <a:gdLst/>
            <a:ahLst/>
            <a:cxnLst/>
            <a:rect l="l" t="t" r="r" b="b"/>
            <a:pathLst>
              <a:path h="323214">
                <a:moveTo>
                  <a:pt x="0" y="0"/>
                </a:moveTo>
                <a:lnTo>
                  <a:pt x="0" y="323088"/>
                </a:lnTo>
              </a:path>
            </a:pathLst>
          </a:custGeom>
          <a:ln w="38100">
            <a:solidFill>
              <a:srgbClr val="FFFFFF"/>
            </a:solidFill>
          </a:ln>
        </p:spPr>
        <p:txBody>
          <a:bodyPr wrap="square" lIns="0" tIns="0" rIns="0" bIns="0" rtlCol="0"/>
          <a:lstStyle/>
          <a:p>
            <a:endParaRPr/>
          </a:p>
        </p:txBody>
      </p:sp>
      <p:sp>
        <p:nvSpPr>
          <p:cNvPr id="9" name="object 9"/>
          <p:cNvSpPr/>
          <p:nvPr/>
        </p:nvSpPr>
        <p:spPr>
          <a:xfrm>
            <a:off x="5583429" y="3424428"/>
            <a:ext cx="1487593" cy="441113"/>
          </a:xfrm>
          <a:custGeom>
            <a:avLst/>
            <a:gdLst/>
            <a:ahLst/>
            <a:cxnLst/>
            <a:rect l="l" t="t" r="r" b="b"/>
            <a:pathLst>
              <a:path w="1115695" h="330835">
                <a:moveTo>
                  <a:pt x="1115694" y="330708"/>
                </a:moveTo>
                <a:lnTo>
                  <a:pt x="0" y="0"/>
                </a:lnTo>
              </a:path>
            </a:pathLst>
          </a:custGeom>
          <a:ln w="38100">
            <a:solidFill>
              <a:srgbClr val="FFFFFF"/>
            </a:solidFill>
          </a:ln>
        </p:spPr>
        <p:txBody>
          <a:bodyPr wrap="square" lIns="0" tIns="0" rIns="0" bIns="0" rtlCol="0"/>
          <a:lstStyle/>
          <a:p>
            <a:endParaRPr/>
          </a:p>
        </p:txBody>
      </p:sp>
      <p:sp>
        <p:nvSpPr>
          <p:cNvPr id="10" name="object 10"/>
          <p:cNvSpPr txBox="1"/>
          <p:nvPr/>
        </p:nvSpPr>
        <p:spPr>
          <a:xfrm>
            <a:off x="7330440" y="3816603"/>
            <a:ext cx="3113193" cy="324875"/>
          </a:xfrm>
          <a:prstGeom prst="rect">
            <a:avLst/>
          </a:prstGeom>
        </p:spPr>
        <p:txBody>
          <a:bodyPr vert="horz" wrap="square" lIns="0" tIns="16933" rIns="0" bIns="0" rtlCol="0">
            <a:spAutoFit/>
          </a:bodyPr>
          <a:lstStyle/>
          <a:p>
            <a:pPr marL="90591">
              <a:spcBef>
                <a:spcPts val="133"/>
              </a:spcBef>
            </a:pPr>
            <a:r>
              <a:rPr sz="2000" spc="-93" dirty="0">
                <a:latin typeface="Trebuchet MS"/>
                <a:cs typeface="Trebuchet MS"/>
              </a:rPr>
              <a:t>version: </a:t>
            </a:r>
            <a:r>
              <a:rPr sz="2000" spc="-80" dirty="0">
                <a:latin typeface="Trebuchet MS"/>
                <a:cs typeface="Trebuchet MS"/>
              </a:rPr>
              <a:t>version of</a:t>
            </a:r>
            <a:r>
              <a:rPr sz="2000" spc="-320" dirty="0">
                <a:latin typeface="Trebuchet MS"/>
                <a:cs typeface="Trebuchet MS"/>
              </a:rPr>
              <a:t> </a:t>
            </a:r>
            <a:r>
              <a:rPr sz="2000" spc="-120" dirty="0">
                <a:latin typeface="Trebuchet MS"/>
                <a:cs typeface="Trebuchet MS"/>
              </a:rPr>
              <a:t>project</a:t>
            </a:r>
            <a:endParaRPr sz="2000">
              <a:latin typeface="Trebuchet MS"/>
              <a:cs typeface="Trebuchet MS"/>
            </a:endParaRPr>
          </a:p>
        </p:txBody>
      </p:sp>
      <p:sp>
        <p:nvSpPr>
          <p:cNvPr id="11" name="object 11"/>
          <p:cNvSpPr/>
          <p:nvPr/>
        </p:nvSpPr>
        <p:spPr>
          <a:xfrm>
            <a:off x="7783068" y="2108200"/>
            <a:ext cx="0" cy="536787"/>
          </a:xfrm>
          <a:custGeom>
            <a:avLst/>
            <a:gdLst/>
            <a:ahLst/>
            <a:cxnLst/>
            <a:rect l="l" t="t" r="r" b="b"/>
            <a:pathLst>
              <a:path h="402589">
                <a:moveTo>
                  <a:pt x="0" y="0"/>
                </a:moveTo>
                <a:lnTo>
                  <a:pt x="0" y="402336"/>
                </a:lnTo>
              </a:path>
            </a:pathLst>
          </a:custGeom>
          <a:ln w="25908">
            <a:solidFill>
              <a:srgbClr val="BB8B00"/>
            </a:solidFill>
          </a:ln>
        </p:spPr>
        <p:txBody>
          <a:bodyPr wrap="square" lIns="0" tIns="0" rIns="0" bIns="0" rtlCol="0"/>
          <a:lstStyle/>
          <a:p>
            <a:endParaRPr/>
          </a:p>
        </p:txBody>
      </p:sp>
      <p:sp>
        <p:nvSpPr>
          <p:cNvPr id="12" name="object 12"/>
          <p:cNvSpPr/>
          <p:nvPr/>
        </p:nvSpPr>
        <p:spPr>
          <a:xfrm>
            <a:off x="6963495" y="2208785"/>
            <a:ext cx="819573" cy="229447"/>
          </a:xfrm>
          <a:custGeom>
            <a:avLst/>
            <a:gdLst/>
            <a:ahLst/>
            <a:cxnLst/>
            <a:rect l="l" t="t" r="r" b="b"/>
            <a:pathLst>
              <a:path w="614679" h="172085">
                <a:moveTo>
                  <a:pt x="614679" y="0"/>
                </a:moveTo>
                <a:lnTo>
                  <a:pt x="0" y="171576"/>
                </a:lnTo>
              </a:path>
            </a:pathLst>
          </a:custGeom>
          <a:ln w="25908">
            <a:solidFill>
              <a:srgbClr val="BB8B00"/>
            </a:solidFill>
          </a:ln>
        </p:spPr>
        <p:txBody>
          <a:bodyPr wrap="square" lIns="0" tIns="0" rIns="0" bIns="0" rtlCol="0"/>
          <a:lstStyle/>
          <a:p>
            <a:endParaRPr/>
          </a:p>
        </p:txBody>
      </p:sp>
      <p:sp>
        <p:nvSpPr>
          <p:cNvPr id="13" name="object 13"/>
          <p:cNvSpPr txBox="1"/>
          <p:nvPr/>
        </p:nvSpPr>
        <p:spPr>
          <a:xfrm>
            <a:off x="8005063" y="2108200"/>
            <a:ext cx="2664460" cy="381301"/>
          </a:xfrm>
          <a:prstGeom prst="rect">
            <a:avLst/>
          </a:prstGeom>
          <a:solidFill>
            <a:srgbClr val="FFC000"/>
          </a:solidFill>
          <a:ln w="25907">
            <a:solidFill>
              <a:srgbClr val="BB8B00"/>
            </a:solidFill>
          </a:ln>
        </p:spPr>
        <p:txBody>
          <a:bodyPr vert="horz" wrap="square" lIns="0" tIns="133773" rIns="0" bIns="0" rtlCol="0">
            <a:spAutoFit/>
          </a:bodyPr>
          <a:lstStyle/>
          <a:p>
            <a:pPr marL="91438">
              <a:spcBef>
                <a:spcPts val="1053"/>
              </a:spcBef>
            </a:pPr>
            <a:r>
              <a:rPr sz="1600" spc="-67" dirty="0">
                <a:latin typeface="Trebuchet MS"/>
                <a:cs typeface="Trebuchet MS"/>
              </a:rPr>
              <a:t>groupId: </a:t>
            </a:r>
            <a:r>
              <a:rPr sz="1600" spc="-47" dirty="0">
                <a:latin typeface="Trebuchet MS"/>
                <a:cs typeface="Trebuchet MS"/>
              </a:rPr>
              <a:t>Id </a:t>
            </a:r>
            <a:r>
              <a:rPr sz="1600" spc="-67" dirty="0">
                <a:latin typeface="Trebuchet MS"/>
                <a:cs typeface="Trebuchet MS"/>
              </a:rPr>
              <a:t>of </a:t>
            </a:r>
            <a:r>
              <a:rPr sz="1600" spc="-100" dirty="0">
                <a:latin typeface="Trebuchet MS"/>
                <a:cs typeface="Trebuchet MS"/>
              </a:rPr>
              <a:t>Project</a:t>
            </a:r>
            <a:r>
              <a:rPr sz="1600" spc="-360" dirty="0">
                <a:latin typeface="Trebuchet MS"/>
                <a:cs typeface="Trebuchet MS"/>
              </a:rPr>
              <a:t> </a:t>
            </a:r>
            <a:r>
              <a:rPr sz="1600" spc="-53" dirty="0">
                <a:latin typeface="Trebuchet MS"/>
                <a:cs typeface="Trebuchet MS"/>
              </a:rPr>
              <a:t>group</a:t>
            </a:r>
            <a:endParaRPr sz="1600">
              <a:latin typeface="Trebuchet MS"/>
              <a:cs typeface="Trebuchet MS"/>
            </a:endParaRPr>
          </a:p>
        </p:txBody>
      </p:sp>
      <p:sp>
        <p:nvSpPr>
          <p:cNvPr id="14" name="object 14"/>
          <p:cNvSpPr/>
          <p:nvPr/>
        </p:nvSpPr>
        <p:spPr>
          <a:xfrm>
            <a:off x="7532623" y="3095752"/>
            <a:ext cx="0" cy="284480"/>
          </a:xfrm>
          <a:custGeom>
            <a:avLst/>
            <a:gdLst/>
            <a:ahLst/>
            <a:cxnLst/>
            <a:rect l="l" t="t" r="r" b="b"/>
            <a:pathLst>
              <a:path h="213360">
                <a:moveTo>
                  <a:pt x="0" y="0"/>
                </a:moveTo>
                <a:lnTo>
                  <a:pt x="0" y="213360"/>
                </a:lnTo>
              </a:path>
            </a:pathLst>
          </a:custGeom>
          <a:ln w="25908">
            <a:solidFill>
              <a:srgbClr val="BB8B00"/>
            </a:solidFill>
          </a:ln>
        </p:spPr>
        <p:txBody>
          <a:bodyPr wrap="square" lIns="0" tIns="0" rIns="0" bIns="0" rtlCol="0"/>
          <a:lstStyle/>
          <a:p>
            <a:endParaRPr/>
          </a:p>
        </p:txBody>
      </p:sp>
      <p:sp>
        <p:nvSpPr>
          <p:cNvPr id="15" name="object 15"/>
          <p:cNvSpPr/>
          <p:nvPr/>
        </p:nvSpPr>
        <p:spPr>
          <a:xfrm>
            <a:off x="5757841" y="2878327"/>
            <a:ext cx="1775460" cy="270933"/>
          </a:xfrm>
          <a:custGeom>
            <a:avLst/>
            <a:gdLst/>
            <a:ahLst/>
            <a:cxnLst/>
            <a:rect l="l" t="t" r="r" b="b"/>
            <a:pathLst>
              <a:path w="1331595" h="203200">
                <a:moveTo>
                  <a:pt x="1331087" y="203073"/>
                </a:moveTo>
                <a:lnTo>
                  <a:pt x="0" y="0"/>
                </a:lnTo>
              </a:path>
            </a:pathLst>
          </a:custGeom>
          <a:ln w="25908">
            <a:solidFill>
              <a:srgbClr val="BB8B00"/>
            </a:solidFill>
          </a:ln>
        </p:spPr>
        <p:txBody>
          <a:bodyPr wrap="square" lIns="0" tIns="0" rIns="0" bIns="0" rtlCol="0"/>
          <a:lstStyle/>
          <a:p>
            <a:endParaRPr/>
          </a:p>
        </p:txBody>
      </p:sp>
      <p:sp>
        <p:nvSpPr>
          <p:cNvPr id="16" name="object 16"/>
          <p:cNvSpPr txBox="1"/>
          <p:nvPr/>
        </p:nvSpPr>
        <p:spPr>
          <a:xfrm>
            <a:off x="7763255" y="3095753"/>
            <a:ext cx="2767752" cy="282129"/>
          </a:xfrm>
          <a:prstGeom prst="rect">
            <a:avLst/>
          </a:prstGeom>
          <a:solidFill>
            <a:srgbClr val="FFC000"/>
          </a:solidFill>
          <a:ln w="25907">
            <a:solidFill>
              <a:srgbClr val="BB8B00"/>
            </a:solidFill>
          </a:ln>
        </p:spPr>
        <p:txBody>
          <a:bodyPr vert="horz" wrap="square" lIns="0" tIns="0" rIns="0" bIns="0" rtlCol="0">
            <a:spAutoFit/>
          </a:bodyPr>
          <a:lstStyle/>
          <a:p>
            <a:pPr marL="91438">
              <a:lnSpc>
                <a:spcPts val="2207"/>
              </a:lnSpc>
            </a:pPr>
            <a:r>
              <a:rPr sz="2000" spc="-113" dirty="0">
                <a:latin typeface="Trebuchet MS"/>
                <a:cs typeface="Trebuchet MS"/>
              </a:rPr>
              <a:t>artifactId: </a:t>
            </a:r>
            <a:r>
              <a:rPr sz="2000" spc="-60" dirty="0">
                <a:latin typeface="Trebuchet MS"/>
                <a:cs typeface="Trebuchet MS"/>
              </a:rPr>
              <a:t>Id </a:t>
            </a:r>
            <a:r>
              <a:rPr sz="2000" spc="-80" dirty="0">
                <a:latin typeface="Trebuchet MS"/>
                <a:cs typeface="Trebuchet MS"/>
              </a:rPr>
              <a:t>of</a:t>
            </a:r>
            <a:r>
              <a:rPr sz="2000" spc="-380" dirty="0">
                <a:latin typeface="Trebuchet MS"/>
                <a:cs typeface="Trebuchet MS"/>
              </a:rPr>
              <a:t> </a:t>
            </a:r>
            <a:r>
              <a:rPr sz="2000" spc="-127" dirty="0">
                <a:latin typeface="Trebuchet MS"/>
                <a:cs typeface="Trebuchet MS"/>
              </a:rPr>
              <a:t>project</a:t>
            </a:r>
            <a:endParaRPr sz="2000">
              <a:latin typeface="Trebuchet MS"/>
              <a:cs typeface="Trebuchet MS"/>
            </a:endParaRPr>
          </a:p>
        </p:txBody>
      </p:sp>
      <p:sp>
        <p:nvSpPr>
          <p:cNvPr id="17" name="object 17"/>
          <p:cNvSpPr/>
          <p:nvPr/>
        </p:nvSpPr>
        <p:spPr>
          <a:xfrm>
            <a:off x="5655055" y="5724145"/>
            <a:ext cx="5585967" cy="77016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661152" y="5736336"/>
            <a:ext cx="3484880" cy="79656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718047" y="5760720"/>
            <a:ext cx="5466080" cy="650240"/>
          </a:xfrm>
          <a:prstGeom prst="rect">
            <a:avLst/>
          </a:prstGeom>
          <a:blipFill>
            <a:blip r:embed="rId7" cstate="print"/>
            <a:stretch>
              <a:fillRect/>
            </a:stretch>
          </a:blipFill>
        </p:spPr>
        <p:txBody>
          <a:bodyPr wrap="square" lIns="0" tIns="0" rIns="0" bIns="0" rtlCol="0"/>
          <a:lstStyle/>
          <a:p>
            <a:endParaRPr/>
          </a:p>
        </p:txBody>
      </p:sp>
      <p:sp>
        <p:nvSpPr>
          <p:cNvPr id="20" name="object 20"/>
          <p:cNvSpPr txBox="1"/>
          <p:nvPr/>
        </p:nvSpPr>
        <p:spPr>
          <a:xfrm>
            <a:off x="5718047" y="5760721"/>
            <a:ext cx="5466080" cy="559983"/>
          </a:xfrm>
          <a:prstGeom prst="rect">
            <a:avLst/>
          </a:prstGeom>
          <a:ln w="9144">
            <a:solidFill>
              <a:srgbClr val="00AF4E"/>
            </a:solidFill>
          </a:ln>
        </p:spPr>
        <p:txBody>
          <a:bodyPr vert="horz" wrap="square" lIns="0" tIns="54187" rIns="0" bIns="0" rtlCol="0">
            <a:spAutoFit/>
          </a:bodyPr>
          <a:lstStyle/>
          <a:p>
            <a:pPr marL="121917">
              <a:spcBef>
                <a:spcPts val="427"/>
              </a:spcBef>
            </a:pPr>
            <a:r>
              <a:rPr sz="1600" spc="-73" dirty="0">
                <a:latin typeface="Trebuchet MS"/>
                <a:cs typeface="Trebuchet MS"/>
              </a:rPr>
              <a:t>Note: </a:t>
            </a:r>
            <a:r>
              <a:rPr sz="1600" b="1" spc="-120" dirty="0">
                <a:latin typeface="Trebuchet MS"/>
                <a:cs typeface="Trebuchet MS"/>
              </a:rPr>
              <a:t>Project </a:t>
            </a:r>
            <a:r>
              <a:rPr sz="1600" b="1" spc="-67" dirty="0">
                <a:latin typeface="Trebuchet MS"/>
                <a:cs typeface="Trebuchet MS"/>
              </a:rPr>
              <a:t>Notation </a:t>
            </a:r>
            <a:r>
              <a:rPr sz="1600" b="1" spc="-87" dirty="0">
                <a:latin typeface="Trebuchet MS"/>
                <a:cs typeface="Trebuchet MS"/>
              </a:rPr>
              <a:t>in repository</a:t>
            </a:r>
            <a:r>
              <a:rPr sz="1600" b="1" spc="-293" dirty="0">
                <a:latin typeface="Trebuchet MS"/>
                <a:cs typeface="Trebuchet MS"/>
              </a:rPr>
              <a:t> </a:t>
            </a:r>
            <a:r>
              <a:rPr sz="1600" b="1" spc="-100" dirty="0">
                <a:latin typeface="Trebuchet MS"/>
                <a:cs typeface="Trebuchet MS"/>
              </a:rPr>
              <a:t>-</a:t>
            </a:r>
            <a:endParaRPr sz="1600" dirty="0">
              <a:latin typeface="Trebuchet MS"/>
              <a:cs typeface="Trebuchet MS"/>
            </a:endParaRPr>
          </a:p>
          <a:p>
            <a:pPr marL="121917">
              <a:spcBef>
                <a:spcPts val="147"/>
              </a:spcBef>
            </a:pPr>
            <a:r>
              <a:rPr sz="1600" spc="-80" dirty="0">
                <a:latin typeface="Trebuchet MS"/>
                <a:cs typeface="Trebuchet MS"/>
              </a:rPr>
              <a:t>groupId:artifactId:version</a:t>
            </a:r>
            <a:endParaRPr sz="1600" dirty="0">
              <a:latin typeface="Trebuchet MS"/>
              <a:cs typeface="Trebuchet MS"/>
            </a:endParaRPr>
          </a:p>
        </p:txBody>
      </p:sp>
    </p:spTree>
    <p:extLst>
      <p:ext uri="{BB962C8B-B14F-4D97-AF65-F5344CB8AC3E}">
        <p14:creationId xmlns:p14="http://schemas.microsoft.com/office/powerpoint/2010/main" val="20697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5236" y="307001"/>
            <a:ext cx="5394037"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Continuous Integration</a:t>
            </a:r>
            <a:r>
              <a:rPr spc="-127" dirty="0"/>
              <a:t> </a:t>
            </a:r>
            <a:r>
              <a:rPr dirty="0"/>
              <a:t>(CI)</a:t>
            </a:r>
          </a:p>
        </p:txBody>
      </p:sp>
      <p:sp>
        <p:nvSpPr>
          <p:cNvPr id="3" name="object 3"/>
          <p:cNvSpPr txBox="1"/>
          <p:nvPr/>
        </p:nvSpPr>
        <p:spPr>
          <a:xfrm>
            <a:off x="265735" y="994155"/>
            <a:ext cx="10979573" cy="2542043"/>
          </a:xfrm>
          <a:prstGeom prst="rect">
            <a:avLst/>
          </a:prstGeom>
        </p:spPr>
        <p:txBody>
          <a:bodyPr vert="horz" wrap="square" lIns="0" tIns="17780" rIns="0" bIns="0" rtlCol="0">
            <a:spAutoFit/>
          </a:bodyPr>
          <a:lstStyle/>
          <a:p>
            <a:pPr marL="325112" marR="6773" indent="-308179">
              <a:spcBef>
                <a:spcPts val="140"/>
              </a:spcBef>
              <a:buClr>
                <a:srgbClr val="00AFEF"/>
              </a:buClr>
              <a:buFont typeface="Wingdings"/>
              <a:buChar char=""/>
              <a:tabLst>
                <a:tab pos="325959" algn="l"/>
              </a:tabLst>
            </a:pPr>
            <a:r>
              <a:rPr sz="2667" spc="-7" dirty="0">
                <a:solidFill>
                  <a:srgbClr val="4D4E5C"/>
                </a:solidFill>
                <a:latin typeface="Arial"/>
                <a:cs typeface="Arial"/>
              </a:rPr>
              <a:t>“Continuous Integration is </a:t>
            </a:r>
            <a:r>
              <a:rPr sz="2667" dirty="0">
                <a:solidFill>
                  <a:srgbClr val="4D4E5C"/>
                </a:solidFill>
                <a:latin typeface="Arial"/>
                <a:cs typeface="Arial"/>
              </a:rPr>
              <a:t>a software </a:t>
            </a:r>
            <a:r>
              <a:rPr sz="2667" spc="-7" dirty="0">
                <a:solidFill>
                  <a:srgbClr val="4D4E5C"/>
                </a:solidFill>
                <a:latin typeface="Arial"/>
                <a:cs typeface="Arial"/>
              </a:rPr>
              <a:t>development </a:t>
            </a:r>
            <a:r>
              <a:rPr sz="2667" dirty="0">
                <a:solidFill>
                  <a:srgbClr val="4D4E5C"/>
                </a:solidFill>
                <a:latin typeface="Arial"/>
                <a:cs typeface="Arial"/>
              </a:rPr>
              <a:t>practice where  members of a </a:t>
            </a:r>
            <a:r>
              <a:rPr sz="2667" spc="-7" dirty="0">
                <a:solidFill>
                  <a:srgbClr val="4D4E5C"/>
                </a:solidFill>
                <a:latin typeface="Arial"/>
                <a:cs typeface="Arial"/>
              </a:rPr>
              <a:t>team </a:t>
            </a:r>
            <a:r>
              <a:rPr sz="2667" dirty="0">
                <a:solidFill>
                  <a:srgbClr val="4D4E5C"/>
                </a:solidFill>
                <a:latin typeface="Arial"/>
                <a:cs typeface="Arial"/>
              </a:rPr>
              <a:t>integrate their work </a:t>
            </a:r>
            <a:r>
              <a:rPr sz="2667" spc="-20" dirty="0">
                <a:solidFill>
                  <a:srgbClr val="4D4E5C"/>
                </a:solidFill>
                <a:latin typeface="Arial"/>
                <a:cs typeface="Arial"/>
              </a:rPr>
              <a:t>frequently, </a:t>
            </a:r>
            <a:r>
              <a:rPr sz="2667" dirty="0">
                <a:solidFill>
                  <a:srgbClr val="4D4E5C"/>
                </a:solidFill>
                <a:latin typeface="Arial"/>
                <a:cs typeface="Arial"/>
              </a:rPr>
              <a:t>usually each</a:t>
            </a:r>
            <a:r>
              <a:rPr sz="2667" spc="-227" dirty="0">
                <a:solidFill>
                  <a:srgbClr val="4D4E5C"/>
                </a:solidFill>
                <a:latin typeface="Arial"/>
                <a:cs typeface="Arial"/>
              </a:rPr>
              <a:t> </a:t>
            </a:r>
            <a:r>
              <a:rPr sz="2667" dirty="0">
                <a:solidFill>
                  <a:srgbClr val="4D4E5C"/>
                </a:solidFill>
                <a:latin typeface="Arial"/>
                <a:cs typeface="Arial"/>
              </a:rPr>
              <a:t>person  integrates at least daily - leading to multiple integrations per </a:t>
            </a:r>
            <a:r>
              <a:rPr sz="2667" spc="-53" dirty="0">
                <a:solidFill>
                  <a:srgbClr val="4D4E5C"/>
                </a:solidFill>
                <a:latin typeface="Arial"/>
                <a:cs typeface="Arial"/>
              </a:rPr>
              <a:t>day. </a:t>
            </a:r>
            <a:r>
              <a:rPr sz="2667" dirty="0">
                <a:solidFill>
                  <a:srgbClr val="4D4E5C"/>
                </a:solidFill>
                <a:latin typeface="Arial"/>
                <a:cs typeface="Arial"/>
              </a:rPr>
              <a:t>Each  integration is verified by an automated build (including test) to detect  </a:t>
            </a:r>
            <a:r>
              <a:rPr sz="2667" spc="-7" dirty="0">
                <a:solidFill>
                  <a:srgbClr val="4D4E5C"/>
                </a:solidFill>
                <a:latin typeface="Arial"/>
                <a:cs typeface="Arial"/>
              </a:rPr>
              <a:t>integration </a:t>
            </a:r>
            <a:r>
              <a:rPr sz="2667" dirty="0">
                <a:solidFill>
                  <a:srgbClr val="4D4E5C"/>
                </a:solidFill>
                <a:latin typeface="Arial"/>
                <a:cs typeface="Arial"/>
              </a:rPr>
              <a:t>errors as </a:t>
            </a:r>
            <a:r>
              <a:rPr sz="2667" spc="-7" dirty="0">
                <a:solidFill>
                  <a:srgbClr val="4D4E5C"/>
                </a:solidFill>
                <a:latin typeface="Arial"/>
                <a:cs typeface="Arial"/>
              </a:rPr>
              <a:t>quickly </a:t>
            </a:r>
            <a:r>
              <a:rPr sz="2667" dirty="0">
                <a:solidFill>
                  <a:srgbClr val="4D4E5C"/>
                </a:solidFill>
                <a:latin typeface="Arial"/>
                <a:cs typeface="Arial"/>
              </a:rPr>
              <a:t>as</a:t>
            </a:r>
            <a:r>
              <a:rPr sz="2667" spc="-160" dirty="0">
                <a:solidFill>
                  <a:srgbClr val="4D4E5C"/>
                </a:solidFill>
                <a:latin typeface="Arial"/>
                <a:cs typeface="Arial"/>
              </a:rPr>
              <a:t> </a:t>
            </a:r>
            <a:r>
              <a:rPr sz="2667" spc="-7" dirty="0">
                <a:solidFill>
                  <a:srgbClr val="4D4E5C"/>
                </a:solidFill>
                <a:latin typeface="Arial"/>
                <a:cs typeface="Arial"/>
              </a:rPr>
              <a:t>possible”</a:t>
            </a:r>
            <a:endParaRPr sz="2667" dirty="0">
              <a:latin typeface="Arial"/>
              <a:cs typeface="Arial"/>
            </a:endParaRPr>
          </a:p>
          <a:p>
            <a:pPr marL="474121">
              <a:spcBef>
                <a:spcPts val="813"/>
              </a:spcBef>
            </a:pPr>
            <a:r>
              <a:rPr sz="2400" dirty="0">
                <a:solidFill>
                  <a:srgbClr val="4D4E5C"/>
                </a:solidFill>
                <a:latin typeface="Arial"/>
                <a:cs typeface="Arial"/>
              </a:rPr>
              <a:t>– </a:t>
            </a:r>
            <a:r>
              <a:rPr sz="2400" spc="-7" dirty="0">
                <a:solidFill>
                  <a:srgbClr val="4D4E5C"/>
                </a:solidFill>
                <a:latin typeface="Arial"/>
                <a:cs typeface="Arial"/>
              </a:rPr>
              <a:t>Martin</a:t>
            </a:r>
            <a:r>
              <a:rPr sz="2400" spc="-27" dirty="0">
                <a:solidFill>
                  <a:srgbClr val="4D4E5C"/>
                </a:solidFill>
                <a:latin typeface="Arial"/>
                <a:cs typeface="Arial"/>
              </a:rPr>
              <a:t> </a:t>
            </a:r>
            <a:r>
              <a:rPr sz="2400" spc="-13" dirty="0">
                <a:solidFill>
                  <a:srgbClr val="4D4E5C"/>
                </a:solidFill>
                <a:latin typeface="Arial"/>
                <a:cs typeface="Arial"/>
              </a:rPr>
              <a:t>Fowler</a:t>
            </a:r>
            <a:endParaRPr sz="2400" dirty="0">
              <a:latin typeface="Arial"/>
              <a:cs typeface="Arial"/>
            </a:endParaRPr>
          </a:p>
        </p:txBody>
      </p:sp>
      <p:sp>
        <p:nvSpPr>
          <p:cNvPr id="4" name="object 4"/>
          <p:cNvSpPr/>
          <p:nvPr/>
        </p:nvSpPr>
        <p:spPr>
          <a:xfrm>
            <a:off x="5059679" y="3812031"/>
            <a:ext cx="5242560" cy="253390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99631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prstGeom prst="rect">
            <a:avLst/>
          </a:prstGeom>
        </p:spPr>
        <p:txBody>
          <a:bodyPr vert="horz" wrap="square" lIns="0" tIns="16933" rIns="0" bIns="0" numCol="1" rtlCol="0" anchor="ctr" anchorCtr="0" compatLnSpc="1">
            <a:prstTxWarp prst="textNoShape">
              <a:avLst/>
            </a:prstTxWarp>
            <a:spAutoFit/>
          </a:bodyPr>
          <a:lstStyle/>
          <a:p>
            <a:pPr marL="16933">
              <a:spcBef>
                <a:spcPts val="133"/>
              </a:spcBef>
            </a:pPr>
            <a:r>
              <a:rPr sz="4800" dirty="0"/>
              <a:t>Lab 2: Create &amp; </a:t>
            </a:r>
            <a:r>
              <a:rPr sz="4800" spc="-7" dirty="0"/>
              <a:t>Build </a:t>
            </a:r>
            <a:r>
              <a:rPr sz="4800" dirty="0"/>
              <a:t>Maven</a:t>
            </a:r>
            <a:r>
              <a:rPr sz="4800" spc="-127" dirty="0"/>
              <a:t> </a:t>
            </a:r>
            <a:r>
              <a:rPr sz="4800" dirty="0"/>
              <a:t>Project</a:t>
            </a:r>
            <a:endParaRPr sz="4800"/>
          </a:p>
        </p:txBody>
      </p:sp>
    </p:spTree>
    <p:extLst>
      <p:ext uri="{BB962C8B-B14F-4D97-AF65-F5344CB8AC3E}">
        <p14:creationId xmlns:p14="http://schemas.microsoft.com/office/powerpoint/2010/main" val="4159695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146" y="307001"/>
            <a:ext cx="1792701"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Obje</a:t>
            </a:r>
            <a:r>
              <a:rPr spc="7" dirty="0"/>
              <a:t>c</a:t>
            </a:r>
            <a:r>
              <a:rPr dirty="0"/>
              <a:t>tives</a:t>
            </a:r>
          </a:p>
        </p:txBody>
      </p:sp>
      <p:sp>
        <p:nvSpPr>
          <p:cNvPr id="3" name="object 3"/>
          <p:cNvSpPr txBox="1"/>
          <p:nvPr/>
        </p:nvSpPr>
        <p:spPr>
          <a:xfrm>
            <a:off x="284208" y="892860"/>
            <a:ext cx="8527627" cy="1043148"/>
          </a:xfrm>
          <a:prstGeom prst="rect">
            <a:avLst/>
          </a:prstGeom>
        </p:spPr>
        <p:txBody>
          <a:bodyPr vert="horz" wrap="square" lIns="0" tIns="118533" rIns="0" bIns="0" rtlCol="0">
            <a:spAutoFit/>
          </a:bodyPr>
          <a:lstStyle/>
          <a:p>
            <a:pPr marL="325112" indent="-308179">
              <a:spcBef>
                <a:spcPts val="933"/>
              </a:spcBef>
              <a:buClr>
                <a:srgbClr val="00AFEF"/>
              </a:buClr>
              <a:buFont typeface="Wingdings"/>
              <a:buChar char=""/>
              <a:tabLst>
                <a:tab pos="325959" algn="l"/>
              </a:tabLst>
            </a:pPr>
            <a:r>
              <a:rPr sz="2667" dirty="0">
                <a:solidFill>
                  <a:srgbClr val="4D4E5C"/>
                </a:solidFill>
                <a:latin typeface="Arial"/>
                <a:cs typeface="Arial"/>
              </a:rPr>
              <a:t>Build a java project by creating a simple Maven</a:t>
            </a:r>
            <a:r>
              <a:rPr sz="2667" spc="-213"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marL="325112" indent="-308179">
              <a:spcBef>
                <a:spcPts val="807"/>
              </a:spcBef>
              <a:buClr>
                <a:srgbClr val="00AFEF"/>
              </a:buClr>
              <a:buFont typeface="Wingdings"/>
              <a:buChar char=""/>
              <a:tabLst>
                <a:tab pos="325959" algn="l"/>
              </a:tabLst>
            </a:pPr>
            <a:r>
              <a:rPr sz="2667" dirty="0">
                <a:solidFill>
                  <a:srgbClr val="4D4E5C"/>
                </a:solidFill>
                <a:latin typeface="Arial"/>
                <a:cs typeface="Arial"/>
              </a:rPr>
              <a:t>Perform Compile, unit test &amp; package the</a:t>
            </a:r>
            <a:r>
              <a:rPr sz="2667" spc="-220" dirty="0">
                <a:solidFill>
                  <a:srgbClr val="4D4E5C"/>
                </a:solidFill>
                <a:latin typeface="Arial"/>
                <a:cs typeface="Arial"/>
              </a:rPr>
              <a:t> </a:t>
            </a:r>
            <a:r>
              <a:rPr sz="2667" dirty="0">
                <a:solidFill>
                  <a:srgbClr val="4D4E5C"/>
                </a:solidFill>
                <a:latin typeface="Arial"/>
                <a:cs typeface="Arial"/>
              </a:rPr>
              <a:t>result</a:t>
            </a:r>
            <a:endParaRPr sz="2667">
              <a:latin typeface="Arial"/>
              <a:cs typeface="Arial"/>
            </a:endParaRPr>
          </a:p>
        </p:txBody>
      </p:sp>
    </p:spTree>
    <p:extLst>
      <p:ext uri="{BB962C8B-B14F-4D97-AF65-F5344CB8AC3E}">
        <p14:creationId xmlns:p14="http://schemas.microsoft.com/office/powerpoint/2010/main" val="269875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3636" y="304355"/>
            <a:ext cx="7007818"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 Project Creation &amp;</a:t>
            </a:r>
            <a:r>
              <a:rPr spc="-73" dirty="0"/>
              <a:t> </a:t>
            </a:r>
            <a:r>
              <a:rPr dirty="0"/>
              <a:t>Execution</a:t>
            </a:r>
          </a:p>
        </p:txBody>
      </p:sp>
      <p:sp>
        <p:nvSpPr>
          <p:cNvPr id="3" name="object 3"/>
          <p:cNvSpPr txBox="1"/>
          <p:nvPr/>
        </p:nvSpPr>
        <p:spPr>
          <a:xfrm>
            <a:off x="425230" y="889601"/>
            <a:ext cx="11183620" cy="4136431"/>
          </a:xfrm>
          <a:prstGeom prst="rect">
            <a:avLst/>
          </a:prstGeom>
        </p:spPr>
        <p:txBody>
          <a:bodyPr vert="horz" wrap="square" lIns="0" tIns="131233" rIns="0" bIns="0" rtlCol="0">
            <a:spAutoFit/>
          </a:bodyPr>
          <a:lstStyle/>
          <a:p>
            <a:pPr marL="474121" indent="-457189">
              <a:spcBef>
                <a:spcPts val="1033"/>
              </a:spcBef>
              <a:buClr>
                <a:srgbClr val="00AFEF"/>
              </a:buClr>
              <a:buAutoNum type="arabicPeriod"/>
              <a:tabLst>
                <a:tab pos="473275" algn="l"/>
                <a:tab pos="474121" algn="l"/>
              </a:tabLst>
            </a:pPr>
            <a:r>
              <a:rPr sz="2667" dirty="0">
                <a:solidFill>
                  <a:srgbClr val="4D4E5C"/>
                </a:solidFill>
                <a:latin typeface="Arial"/>
                <a:cs typeface="Arial"/>
              </a:rPr>
              <a:t>Create Maven</a:t>
            </a:r>
            <a:r>
              <a:rPr sz="2667" spc="-73"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marL="988035" lvl="1" indent="-457189">
              <a:spcBef>
                <a:spcPts val="813"/>
              </a:spcBef>
              <a:buClr>
                <a:srgbClr val="00AFEF"/>
              </a:buClr>
              <a:buAutoNum type="alphaLcParenR"/>
              <a:tabLst>
                <a:tab pos="988035" algn="l"/>
                <a:tab pos="988882" algn="l"/>
              </a:tabLst>
            </a:pPr>
            <a:r>
              <a:rPr sz="2400" spc="-7" dirty="0">
                <a:solidFill>
                  <a:srgbClr val="4D4E5C"/>
                </a:solidFill>
                <a:latin typeface="Arial"/>
                <a:cs typeface="Arial"/>
              </a:rPr>
              <a:t>mvn </a:t>
            </a:r>
            <a:r>
              <a:rPr sz="2400" spc="-13" dirty="0">
                <a:solidFill>
                  <a:srgbClr val="4D4E5C"/>
                </a:solidFill>
                <a:latin typeface="Arial"/>
                <a:cs typeface="Arial"/>
              </a:rPr>
              <a:t>archetype:generate </a:t>
            </a:r>
            <a:r>
              <a:rPr sz="2400" spc="-7" dirty="0">
                <a:solidFill>
                  <a:srgbClr val="4D4E5C"/>
                </a:solidFill>
                <a:latin typeface="Arial"/>
                <a:cs typeface="Arial"/>
              </a:rPr>
              <a:t>-DgroupId=com.avitepa.FirstProject</a:t>
            </a:r>
            <a:r>
              <a:rPr sz="2400" spc="133" dirty="0">
                <a:solidFill>
                  <a:srgbClr val="4D4E5C"/>
                </a:solidFill>
                <a:latin typeface="Arial"/>
                <a:cs typeface="Arial"/>
              </a:rPr>
              <a:t> </a:t>
            </a:r>
            <a:r>
              <a:rPr sz="2400" dirty="0">
                <a:solidFill>
                  <a:srgbClr val="4D4E5C"/>
                </a:solidFill>
                <a:latin typeface="Arial"/>
                <a:cs typeface="Arial"/>
              </a:rPr>
              <a:t>-</a:t>
            </a:r>
            <a:endParaRPr sz="2400">
              <a:latin typeface="Arial"/>
              <a:cs typeface="Arial"/>
            </a:endParaRPr>
          </a:p>
          <a:p>
            <a:pPr marL="988035"/>
            <a:r>
              <a:rPr sz="2400" spc="-7" dirty="0">
                <a:solidFill>
                  <a:srgbClr val="4D4E5C"/>
                </a:solidFill>
                <a:latin typeface="Arial"/>
                <a:cs typeface="Arial"/>
              </a:rPr>
              <a:t>DartifactId=FirstProject -DarchetypeArtifactId=maven-archetype-quickstart</a:t>
            </a:r>
            <a:r>
              <a:rPr sz="2400" spc="253" dirty="0">
                <a:solidFill>
                  <a:srgbClr val="4D4E5C"/>
                </a:solidFill>
                <a:latin typeface="Arial"/>
                <a:cs typeface="Arial"/>
              </a:rPr>
              <a:t> </a:t>
            </a:r>
            <a:r>
              <a:rPr sz="2400" dirty="0">
                <a:solidFill>
                  <a:srgbClr val="4D4E5C"/>
                </a:solidFill>
                <a:latin typeface="Arial"/>
                <a:cs typeface="Arial"/>
              </a:rPr>
              <a:t>-</a:t>
            </a:r>
            <a:endParaRPr sz="2400">
              <a:latin typeface="Arial"/>
              <a:cs typeface="Arial"/>
            </a:endParaRPr>
          </a:p>
          <a:p>
            <a:pPr marL="988035"/>
            <a:r>
              <a:rPr sz="2400" spc="-7" dirty="0">
                <a:solidFill>
                  <a:srgbClr val="4D4E5C"/>
                </a:solidFill>
                <a:latin typeface="Arial"/>
                <a:cs typeface="Arial"/>
              </a:rPr>
              <a:t>DinteractiveMode=false</a:t>
            </a:r>
            <a:endParaRPr sz="2400">
              <a:latin typeface="Arial"/>
              <a:cs typeface="Arial"/>
            </a:endParaRPr>
          </a:p>
          <a:p>
            <a:pPr marL="988035" lvl="1" indent="-457189">
              <a:spcBef>
                <a:spcPts val="800"/>
              </a:spcBef>
              <a:buClr>
                <a:srgbClr val="00AFEF"/>
              </a:buClr>
              <a:buAutoNum type="alphaLcParenR" startAt="2"/>
              <a:tabLst>
                <a:tab pos="988035" algn="l"/>
                <a:tab pos="988882" algn="l"/>
              </a:tabLst>
            </a:pPr>
            <a:r>
              <a:rPr sz="2400" dirty="0">
                <a:solidFill>
                  <a:srgbClr val="4D4E5C"/>
                </a:solidFill>
                <a:latin typeface="Arial"/>
                <a:cs typeface="Arial"/>
              </a:rPr>
              <a:t>Go </a:t>
            </a:r>
            <a:r>
              <a:rPr sz="2400" spc="-7" dirty="0">
                <a:solidFill>
                  <a:srgbClr val="4D4E5C"/>
                </a:solidFill>
                <a:latin typeface="Arial"/>
                <a:cs typeface="Arial"/>
              </a:rPr>
              <a:t>through </a:t>
            </a:r>
            <a:r>
              <a:rPr sz="2400" dirty="0">
                <a:solidFill>
                  <a:srgbClr val="4D4E5C"/>
                </a:solidFill>
                <a:latin typeface="Arial"/>
                <a:cs typeface="Arial"/>
              </a:rPr>
              <a:t>the </a:t>
            </a:r>
            <a:r>
              <a:rPr sz="2400" spc="-7" dirty="0">
                <a:solidFill>
                  <a:srgbClr val="4D4E5C"/>
                </a:solidFill>
                <a:latin typeface="Arial"/>
                <a:cs typeface="Arial"/>
              </a:rPr>
              <a:t>generated</a:t>
            </a:r>
            <a:r>
              <a:rPr sz="2400" dirty="0">
                <a:solidFill>
                  <a:srgbClr val="4D4E5C"/>
                </a:solidFill>
                <a:latin typeface="Arial"/>
                <a:cs typeface="Arial"/>
              </a:rPr>
              <a:t> </a:t>
            </a:r>
            <a:r>
              <a:rPr sz="2400" spc="-7" dirty="0">
                <a:solidFill>
                  <a:srgbClr val="4D4E5C"/>
                </a:solidFill>
                <a:latin typeface="Arial"/>
                <a:cs typeface="Arial"/>
              </a:rPr>
              <a:t>project</a:t>
            </a:r>
            <a:endParaRPr sz="2400">
              <a:latin typeface="Arial"/>
              <a:cs typeface="Arial"/>
            </a:endParaRPr>
          </a:p>
          <a:p>
            <a:pPr marL="988035" lvl="1" indent="-457189">
              <a:spcBef>
                <a:spcPts val="807"/>
              </a:spcBef>
              <a:buClr>
                <a:srgbClr val="00AFEF"/>
              </a:buClr>
              <a:buAutoNum type="alphaLcParenR" startAt="2"/>
              <a:tabLst>
                <a:tab pos="988035" algn="l"/>
                <a:tab pos="988882" algn="l"/>
              </a:tabLst>
            </a:pPr>
            <a:r>
              <a:rPr sz="2400" dirty="0">
                <a:solidFill>
                  <a:srgbClr val="4D4E5C"/>
                </a:solidFill>
                <a:latin typeface="Arial"/>
                <a:cs typeface="Arial"/>
              </a:rPr>
              <a:t>Go </a:t>
            </a:r>
            <a:r>
              <a:rPr sz="2400" spc="-7" dirty="0">
                <a:solidFill>
                  <a:srgbClr val="4D4E5C"/>
                </a:solidFill>
                <a:latin typeface="Arial"/>
                <a:cs typeface="Arial"/>
              </a:rPr>
              <a:t>through </a:t>
            </a:r>
            <a:r>
              <a:rPr sz="2400" dirty="0">
                <a:solidFill>
                  <a:srgbClr val="4D4E5C"/>
                </a:solidFill>
                <a:latin typeface="Arial"/>
                <a:cs typeface="Arial"/>
              </a:rPr>
              <a:t>the </a:t>
            </a:r>
            <a:r>
              <a:rPr sz="2400" spc="-7" dirty="0">
                <a:solidFill>
                  <a:srgbClr val="4D4E5C"/>
                </a:solidFill>
                <a:latin typeface="Arial"/>
                <a:cs typeface="Arial"/>
              </a:rPr>
              <a:t>generated</a:t>
            </a:r>
            <a:r>
              <a:rPr sz="2400" dirty="0">
                <a:solidFill>
                  <a:srgbClr val="4D4E5C"/>
                </a:solidFill>
                <a:latin typeface="Arial"/>
                <a:cs typeface="Arial"/>
              </a:rPr>
              <a:t> POM</a:t>
            </a:r>
            <a:endParaRPr sz="2400">
              <a:latin typeface="Arial"/>
              <a:cs typeface="Arial"/>
            </a:endParaRPr>
          </a:p>
          <a:p>
            <a:pPr lvl="1">
              <a:spcBef>
                <a:spcPts val="20"/>
              </a:spcBef>
              <a:buClr>
                <a:srgbClr val="00AFEF"/>
              </a:buClr>
              <a:buFont typeface="Arial"/>
              <a:buAutoNum type="alphaLcParenR" startAt="2"/>
            </a:pPr>
            <a:endParaRPr sz="3867">
              <a:latin typeface="Times New Roman"/>
              <a:cs typeface="Times New Roman"/>
            </a:endParaRPr>
          </a:p>
          <a:p>
            <a:pPr marL="474121" indent="-457189">
              <a:buClr>
                <a:srgbClr val="00AFEF"/>
              </a:buClr>
              <a:buAutoNum type="arabicPeriod"/>
              <a:tabLst>
                <a:tab pos="473275" algn="l"/>
                <a:tab pos="474121" algn="l"/>
              </a:tabLst>
            </a:pPr>
            <a:r>
              <a:rPr sz="2667" dirty="0">
                <a:solidFill>
                  <a:srgbClr val="4D4E5C"/>
                </a:solidFill>
                <a:latin typeface="Arial"/>
                <a:cs typeface="Arial"/>
              </a:rPr>
              <a:t>Make Maven Project as an Eclipse</a:t>
            </a:r>
            <a:r>
              <a:rPr sz="2667" spc="-160"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marL="474121">
              <a:spcBef>
                <a:spcPts val="860"/>
              </a:spcBef>
            </a:pPr>
            <a:r>
              <a:rPr sz="2067" spc="13" dirty="0">
                <a:solidFill>
                  <a:srgbClr val="4D4E5C"/>
                </a:solidFill>
                <a:latin typeface="Arial"/>
                <a:cs typeface="Arial"/>
              </a:rPr>
              <a:t>Go </a:t>
            </a:r>
            <a:r>
              <a:rPr sz="2067" dirty="0">
                <a:solidFill>
                  <a:srgbClr val="4D4E5C"/>
                </a:solidFill>
                <a:latin typeface="Arial"/>
                <a:cs typeface="Arial"/>
              </a:rPr>
              <a:t>to </a:t>
            </a:r>
            <a:r>
              <a:rPr sz="2067" spc="7" dirty="0">
                <a:solidFill>
                  <a:srgbClr val="4D4E5C"/>
                </a:solidFill>
                <a:latin typeface="Arial"/>
                <a:cs typeface="Arial"/>
              </a:rPr>
              <a:t>the </a:t>
            </a:r>
            <a:r>
              <a:rPr sz="2067" spc="13" dirty="0">
                <a:solidFill>
                  <a:srgbClr val="4D4E5C"/>
                </a:solidFill>
                <a:latin typeface="Arial"/>
                <a:cs typeface="Arial"/>
              </a:rPr>
              <a:t>Project </a:t>
            </a:r>
            <a:r>
              <a:rPr sz="2067" spc="7" dirty="0">
                <a:solidFill>
                  <a:srgbClr val="4D4E5C"/>
                </a:solidFill>
                <a:latin typeface="Arial"/>
                <a:cs typeface="Arial"/>
              </a:rPr>
              <a:t>folder </a:t>
            </a:r>
            <a:r>
              <a:rPr sz="2067" spc="13" dirty="0">
                <a:solidFill>
                  <a:srgbClr val="4D4E5C"/>
                </a:solidFill>
                <a:latin typeface="Arial"/>
                <a:cs typeface="Arial"/>
              </a:rPr>
              <a:t>created </a:t>
            </a:r>
            <a:r>
              <a:rPr sz="2067" spc="7" dirty="0">
                <a:solidFill>
                  <a:srgbClr val="4D4E5C"/>
                </a:solidFill>
                <a:latin typeface="Arial"/>
                <a:cs typeface="Arial"/>
              </a:rPr>
              <a:t>in the </a:t>
            </a:r>
            <a:r>
              <a:rPr sz="2067" spc="13" dirty="0">
                <a:solidFill>
                  <a:srgbClr val="4D4E5C"/>
                </a:solidFill>
                <a:latin typeface="Arial"/>
                <a:cs typeface="Arial"/>
              </a:rPr>
              <a:t>above </a:t>
            </a:r>
            <a:r>
              <a:rPr sz="2067" spc="7" dirty="0">
                <a:solidFill>
                  <a:srgbClr val="4D4E5C"/>
                </a:solidFill>
                <a:latin typeface="Arial"/>
                <a:cs typeface="Arial"/>
              </a:rPr>
              <a:t>step </a:t>
            </a:r>
            <a:r>
              <a:rPr sz="2067" spc="13" dirty="0">
                <a:solidFill>
                  <a:srgbClr val="4D4E5C"/>
                </a:solidFill>
                <a:latin typeface="Arial"/>
                <a:cs typeface="Arial"/>
              </a:rPr>
              <a:t>&amp; then run </a:t>
            </a:r>
            <a:r>
              <a:rPr sz="2067" spc="7" dirty="0">
                <a:solidFill>
                  <a:srgbClr val="4D4E5C"/>
                </a:solidFill>
                <a:latin typeface="Arial"/>
                <a:cs typeface="Arial"/>
              </a:rPr>
              <a:t>- </a:t>
            </a:r>
            <a:r>
              <a:rPr sz="2067" spc="20" dirty="0">
                <a:solidFill>
                  <a:srgbClr val="4D4E5C"/>
                </a:solidFill>
                <a:latin typeface="Arial"/>
                <a:cs typeface="Arial"/>
              </a:rPr>
              <a:t>mvn</a:t>
            </a:r>
            <a:r>
              <a:rPr sz="2067" spc="60" dirty="0">
                <a:solidFill>
                  <a:srgbClr val="4D4E5C"/>
                </a:solidFill>
                <a:latin typeface="Arial"/>
                <a:cs typeface="Arial"/>
              </a:rPr>
              <a:t> </a:t>
            </a:r>
            <a:r>
              <a:rPr sz="2067" spc="7" dirty="0">
                <a:solidFill>
                  <a:srgbClr val="4D4E5C"/>
                </a:solidFill>
                <a:latin typeface="Arial"/>
                <a:cs typeface="Arial"/>
              </a:rPr>
              <a:t>eclipse:eclipse</a:t>
            </a:r>
            <a:endParaRPr sz="2067">
              <a:latin typeface="Arial"/>
              <a:cs typeface="Arial"/>
            </a:endParaRPr>
          </a:p>
        </p:txBody>
      </p:sp>
      <p:sp>
        <p:nvSpPr>
          <p:cNvPr id="4" name="object 4"/>
          <p:cNvSpPr txBox="1"/>
          <p:nvPr/>
        </p:nvSpPr>
        <p:spPr>
          <a:xfrm>
            <a:off x="7798815" y="5123520"/>
            <a:ext cx="2604347" cy="294953"/>
          </a:xfrm>
          <a:prstGeom prst="rect">
            <a:avLst/>
          </a:prstGeom>
        </p:spPr>
        <p:txBody>
          <a:bodyPr vert="horz" wrap="square" lIns="0" tIns="17780" rIns="0" bIns="0" rtlCol="0">
            <a:spAutoFit/>
          </a:bodyPr>
          <a:lstStyle/>
          <a:p>
            <a:pPr marL="16933">
              <a:spcBef>
                <a:spcPts val="140"/>
              </a:spcBef>
            </a:pPr>
            <a:r>
              <a:rPr dirty="0">
                <a:latin typeface="Arial"/>
                <a:cs typeface="Arial"/>
              </a:rPr>
              <a:t>site/clean, clean</a:t>
            </a:r>
            <a:r>
              <a:rPr spc="-152" dirty="0">
                <a:latin typeface="Arial"/>
                <a:cs typeface="Arial"/>
              </a:rPr>
              <a:t> </a:t>
            </a:r>
            <a:r>
              <a:rPr dirty="0">
                <a:latin typeface="Arial"/>
                <a:cs typeface="Arial"/>
              </a:rPr>
              <a:t>package</a:t>
            </a:r>
            <a:endParaRPr>
              <a:latin typeface="Arial"/>
              <a:cs typeface="Arial"/>
            </a:endParaRPr>
          </a:p>
        </p:txBody>
      </p:sp>
    </p:spTree>
    <p:extLst>
      <p:ext uri="{BB962C8B-B14F-4D97-AF65-F5344CB8AC3E}">
        <p14:creationId xmlns:p14="http://schemas.microsoft.com/office/powerpoint/2010/main" val="210448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9745" y="307002"/>
            <a:ext cx="8663130"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 Project Creation &amp; Execution</a:t>
            </a:r>
            <a:r>
              <a:rPr spc="-93" dirty="0"/>
              <a:t> </a:t>
            </a:r>
            <a:r>
              <a:rPr dirty="0"/>
              <a:t>contd..</a:t>
            </a:r>
          </a:p>
        </p:txBody>
      </p:sp>
      <p:sp>
        <p:nvSpPr>
          <p:cNvPr id="3" name="object 3"/>
          <p:cNvSpPr txBox="1"/>
          <p:nvPr/>
        </p:nvSpPr>
        <p:spPr>
          <a:xfrm>
            <a:off x="1574528" y="905244"/>
            <a:ext cx="4079240" cy="5334409"/>
          </a:xfrm>
          <a:prstGeom prst="rect">
            <a:avLst/>
          </a:prstGeom>
        </p:spPr>
        <p:txBody>
          <a:bodyPr vert="horz" wrap="square" lIns="0" tIns="83820" rIns="0" bIns="0" rtlCol="0">
            <a:spAutoFit/>
          </a:bodyPr>
          <a:lstStyle/>
          <a:p>
            <a:pPr marL="325112" indent="-308179">
              <a:spcBef>
                <a:spcPts val="660"/>
              </a:spcBef>
              <a:buClr>
                <a:srgbClr val="00AFEF"/>
              </a:buClr>
              <a:buFont typeface="Wingdings"/>
              <a:buChar char=""/>
              <a:tabLst>
                <a:tab pos="325112" algn="l"/>
                <a:tab pos="325959" algn="l"/>
              </a:tabLst>
            </a:pPr>
            <a:r>
              <a:rPr sz="1733" spc="-7" dirty="0">
                <a:solidFill>
                  <a:srgbClr val="4D4E5C"/>
                </a:solidFill>
                <a:latin typeface="Arial"/>
                <a:cs typeface="Arial"/>
              </a:rPr>
              <a:t>Compile </a:t>
            </a:r>
            <a:r>
              <a:rPr sz="1733" spc="-13" dirty="0">
                <a:solidFill>
                  <a:srgbClr val="4D4E5C"/>
                </a:solidFill>
                <a:latin typeface="Arial"/>
                <a:cs typeface="Arial"/>
              </a:rPr>
              <a:t>your</a:t>
            </a:r>
            <a:r>
              <a:rPr sz="1733" spc="60" dirty="0">
                <a:solidFill>
                  <a:srgbClr val="4D4E5C"/>
                </a:solidFill>
                <a:latin typeface="Arial"/>
                <a:cs typeface="Arial"/>
              </a:rPr>
              <a:t> </a:t>
            </a:r>
            <a:r>
              <a:rPr sz="1733" spc="-7" dirty="0">
                <a:solidFill>
                  <a:srgbClr val="4D4E5C"/>
                </a:solidFill>
                <a:latin typeface="Arial"/>
                <a:cs typeface="Arial"/>
              </a:rPr>
              <a:t>sources</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20" dirty="0">
                <a:solidFill>
                  <a:srgbClr val="4D4E5C"/>
                </a:solidFill>
                <a:latin typeface="Arial"/>
                <a:cs typeface="Arial"/>
              </a:rPr>
              <a:t> </a:t>
            </a:r>
            <a:r>
              <a:rPr sz="1467" spc="-7" dirty="0">
                <a:solidFill>
                  <a:srgbClr val="4D4E5C"/>
                </a:solidFill>
                <a:latin typeface="Arial"/>
                <a:cs typeface="Arial"/>
              </a:rPr>
              <a:t>compile</a:t>
            </a:r>
            <a:endParaRPr sz="1467" dirty="0">
              <a:latin typeface="Arial"/>
              <a:cs typeface="Arial"/>
            </a:endParaRPr>
          </a:p>
          <a:p>
            <a:pPr marL="386070" indent="-369137">
              <a:spcBef>
                <a:spcPts val="373"/>
              </a:spcBef>
              <a:buClr>
                <a:srgbClr val="00AFEF"/>
              </a:buClr>
              <a:buFont typeface="Wingdings"/>
              <a:buChar char=""/>
              <a:tabLst>
                <a:tab pos="386070" algn="l"/>
                <a:tab pos="386917" algn="l"/>
              </a:tabLst>
            </a:pPr>
            <a:r>
              <a:rPr sz="1733" spc="-7" dirty="0">
                <a:solidFill>
                  <a:srgbClr val="4D4E5C"/>
                </a:solidFill>
                <a:latin typeface="Arial"/>
                <a:cs typeface="Arial"/>
              </a:rPr>
              <a:t>Create a JAR</a:t>
            </a:r>
            <a:r>
              <a:rPr sz="1733" spc="20" dirty="0">
                <a:solidFill>
                  <a:srgbClr val="4D4E5C"/>
                </a:solidFill>
                <a:latin typeface="Arial"/>
                <a:cs typeface="Arial"/>
              </a:rPr>
              <a:t> </a:t>
            </a:r>
            <a:r>
              <a:rPr sz="1733" spc="-7" dirty="0">
                <a:solidFill>
                  <a:srgbClr val="4D4E5C"/>
                </a:solidFill>
                <a:latin typeface="Arial"/>
                <a:cs typeface="Arial"/>
              </a:rPr>
              <a:t>file</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20" dirty="0">
                <a:solidFill>
                  <a:srgbClr val="4D4E5C"/>
                </a:solidFill>
                <a:latin typeface="Arial"/>
                <a:cs typeface="Arial"/>
              </a:rPr>
              <a:t> </a:t>
            </a:r>
            <a:r>
              <a:rPr sz="1467" dirty="0">
                <a:solidFill>
                  <a:srgbClr val="4D4E5C"/>
                </a:solidFill>
                <a:latin typeface="Arial"/>
                <a:cs typeface="Arial"/>
              </a:rPr>
              <a:t>package</a:t>
            </a:r>
            <a:endParaRPr sz="1467" dirty="0">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Run the</a:t>
            </a:r>
            <a:r>
              <a:rPr sz="1733" spc="13" dirty="0">
                <a:solidFill>
                  <a:srgbClr val="4D4E5C"/>
                </a:solidFill>
                <a:latin typeface="Arial"/>
                <a:cs typeface="Arial"/>
              </a:rPr>
              <a:t> </a:t>
            </a:r>
            <a:r>
              <a:rPr sz="1733" spc="-7" dirty="0">
                <a:solidFill>
                  <a:srgbClr val="4D4E5C"/>
                </a:solidFill>
                <a:latin typeface="Arial"/>
                <a:cs typeface="Arial"/>
              </a:rPr>
              <a:t>program</a:t>
            </a:r>
            <a:endParaRPr sz="1733" dirty="0">
              <a:latin typeface="Arial"/>
              <a:cs typeface="Arial"/>
            </a:endParaRPr>
          </a:p>
          <a:p>
            <a:pPr marL="1008355" marR="311564" lvl="1" indent="-382684">
              <a:lnSpc>
                <a:spcPct val="80000"/>
              </a:lnSpc>
              <a:spcBef>
                <a:spcPts val="813"/>
              </a:spcBef>
              <a:buClr>
                <a:srgbClr val="00AFEF"/>
              </a:buClr>
              <a:buFont typeface="Wingdings"/>
              <a:buChar char=""/>
              <a:tabLst>
                <a:tab pos="1008355" algn="l"/>
                <a:tab pos="1009201" algn="l"/>
              </a:tabLst>
            </a:pPr>
            <a:r>
              <a:rPr sz="1467" spc="-7" dirty="0">
                <a:solidFill>
                  <a:srgbClr val="4D4E5C"/>
                </a:solidFill>
                <a:latin typeface="Arial"/>
                <a:cs typeface="Arial"/>
              </a:rPr>
              <a:t>..\FirstProject\target\classes&gt;java  com.avitepa.FirstProject.App</a:t>
            </a:r>
            <a:endParaRPr sz="1467" dirty="0">
              <a:latin typeface="Arial"/>
              <a:cs typeface="Arial"/>
            </a:endParaRPr>
          </a:p>
          <a:p>
            <a:pPr marL="625671">
              <a:spcBef>
                <a:spcPts val="373"/>
              </a:spcBef>
            </a:pPr>
            <a:r>
              <a:rPr sz="1733" spc="-7" dirty="0">
                <a:solidFill>
                  <a:srgbClr val="4D4E5C"/>
                </a:solidFill>
                <a:latin typeface="Arial"/>
                <a:cs typeface="Arial"/>
              </a:rPr>
              <a:t>Hello</a:t>
            </a:r>
            <a:r>
              <a:rPr sz="1733" dirty="0">
                <a:solidFill>
                  <a:srgbClr val="4D4E5C"/>
                </a:solidFill>
                <a:latin typeface="Arial"/>
                <a:cs typeface="Arial"/>
              </a:rPr>
              <a:t> </a:t>
            </a:r>
            <a:r>
              <a:rPr sz="1733" spc="-7" dirty="0">
                <a:solidFill>
                  <a:srgbClr val="4D4E5C"/>
                </a:solidFill>
                <a:latin typeface="Arial"/>
                <a:cs typeface="Arial"/>
              </a:rPr>
              <a:t>World!</a:t>
            </a:r>
            <a:endParaRPr sz="1733" dirty="0">
              <a:latin typeface="Arial"/>
              <a:cs typeface="Arial"/>
            </a:endParaRPr>
          </a:p>
          <a:p>
            <a:pPr marL="325112" indent="-308179">
              <a:spcBef>
                <a:spcPts val="387"/>
              </a:spcBef>
              <a:buClr>
                <a:srgbClr val="00AFEF"/>
              </a:buClr>
              <a:buFont typeface="Wingdings"/>
              <a:buChar char=""/>
              <a:tabLst>
                <a:tab pos="325112" algn="l"/>
                <a:tab pos="325959" algn="l"/>
              </a:tabLst>
            </a:pPr>
            <a:r>
              <a:rPr sz="1733" spc="-7" dirty="0">
                <a:solidFill>
                  <a:srgbClr val="4D4E5C"/>
                </a:solidFill>
                <a:latin typeface="Arial"/>
                <a:cs typeface="Arial"/>
              </a:rPr>
              <a:t>Clean the project by removing all</a:t>
            </a:r>
            <a:r>
              <a:rPr sz="1733" spc="113" dirty="0">
                <a:solidFill>
                  <a:srgbClr val="4D4E5C"/>
                </a:solidFill>
                <a:latin typeface="Arial"/>
                <a:cs typeface="Arial"/>
              </a:rPr>
              <a:t> </a:t>
            </a:r>
            <a:r>
              <a:rPr sz="1733" spc="-7" dirty="0">
                <a:solidFill>
                  <a:srgbClr val="4D4E5C"/>
                </a:solidFill>
                <a:latin typeface="Arial"/>
                <a:cs typeface="Arial"/>
              </a:rPr>
              <a:t>build</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20" dirty="0">
                <a:solidFill>
                  <a:srgbClr val="4D4E5C"/>
                </a:solidFill>
                <a:latin typeface="Arial"/>
                <a:cs typeface="Arial"/>
              </a:rPr>
              <a:t> </a:t>
            </a:r>
            <a:r>
              <a:rPr sz="1467" spc="-7" dirty="0">
                <a:solidFill>
                  <a:srgbClr val="4D4E5C"/>
                </a:solidFill>
                <a:latin typeface="Arial"/>
                <a:cs typeface="Arial"/>
              </a:rPr>
              <a:t>clean</a:t>
            </a:r>
            <a:endParaRPr sz="1467" dirty="0">
              <a:latin typeface="Arial"/>
              <a:cs typeface="Arial"/>
            </a:endParaRPr>
          </a:p>
          <a:p>
            <a:pPr marL="1008355" lvl="1" indent="-382684">
              <a:spcBef>
                <a:spcPts val="447"/>
              </a:spcBef>
              <a:buClr>
                <a:srgbClr val="00AFEF"/>
              </a:buClr>
              <a:buFont typeface="Wingdings"/>
              <a:buChar char=""/>
              <a:tabLst>
                <a:tab pos="1008355" algn="l"/>
                <a:tab pos="1009201" algn="l"/>
              </a:tabLst>
            </a:pPr>
            <a:r>
              <a:rPr sz="1467" spc="-7" dirty="0">
                <a:solidFill>
                  <a:srgbClr val="4D4E5C"/>
                </a:solidFill>
                <a:latin typeface="Arial"/>
                <a:cs typeface="Arial"/>
              </a:rPr>
              <a:t>Note: </a:t>
            </a:r>
            <a:r>
              <a:rPr sz="1467" dirty="0">
                <a:solidFill>
                  <a:srgbClr val="4D4E5C"/>
                </a:solidFill>
                <a:latin typeface="Arial"/>
                <a:cs typeface="Arial"/>
              </a:rPr>
              <a:t>Invokes just</a:t>
            </a:r>
            <a:r>
              <a:rPr sz="1467" spc="-87" dirty="0">
                <a:solidFill>
                  <a:srgbClr val="4D4E5C"/>
                </a:solidFill>
                <a:latin typeface="Arial"/>
                <a:cs typeface="Arial"/>
              </a:rPr>
              <a:t> </a:t>
            </a:r>
            <a:r>
              <a:rPr sz="1467" spc="-7" dirty="0">
                <a:solidFill>
                  <a:srgbClr val="4D4E5C"/>
                </a:solidFill>
                <a:latin typeface="Arial"/>
                <a:cs typeface="Arial"/>
              </a:rPr>
              <a:t>clean</a:t>
            </a:r>
            <a:endParaRPr sz="1467" dirty="0">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Rebuild</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20" dirty="0">
                <a:solidFill>
                  <a:srgbClr val="4D4E5C"/>
                </a:solidFill>
                <a:latin typeface="Arial"/>
                <a:cs typeface="Arial"/>
              </a:rPr>
              <a:t> </a:t>
            </a:r>
            <a:r>
              <a:rPr sz="1467" dirty="0">
                <a:solidFill>
                  <a:srgbClr val="4D4E5C"/>
                </a:solidFill>
                <a:latin typeface="Arial"/>
                <a:cs typeface="Arial"/>
              </a:rPr>
              <a:t>package</a:t>
            </a:r>
            <a:endParaRPr sz="1467" dirty="0">
              <a:latin typeface="Arial"/>
              <a:cs typeface="Arial"/>
            </a:endParaRPr>
          </a:p>
          <a:p>
            <a:pPr marL="1008355" lvl="1" indent="-382684">
              <a:spcBef>
                <a:spcPts val="447"/>
              </a:spcBef>
              <a:buClr>
                <a:srgbClr val="00AFEF"/>
              </a:buClr>
              <a:buFont typeface="Wingdings"/>
              <a:buChar char=""/>
              <a:tabLst>
                <a:tab pos="1008355" algn="l"/>
                <a:tab pos="1009201" algn="l"/>
              </a:tabLst>
            </a:pPr>
            <a:r>
              <a:rPr sz="1467" spc="-13" dirty="0">
                <a:solidFill>
                  <a:srgbClr val="4D4E5C"/>
                </a:solidFill>
                <a:latin typeface="Arial"/>
                <a:cs typeface="Arial"/>
              </a:rPr>
              <a:t>Mvn </a:t>
            </a:r>
            <a:r>
              <a:rPr sz="1467" spc="-7" dirty="0">
                <a:solidFill>
                  <a:srgbClr val="4D4E5C"/>
                </a:solidFill>
                <a:latin typeface="Arial"/>
                <a:cs typeface="Arial"/>
              </a:rPr>
              <a:t>clean</a:t>
            </a:r>
            <a:r>
              <a:rPr sz="1467" spc="27" dirty="0">
                <a:solidFill>
                  <a:srgbClr val="4D4E5C"/>
                </a:solidFill>
                <a:latin typeface="Arial"/>
                <a:cs typeface="Arial"/>
              </a:rPr>
              <a:t> </a:t>
            </a:r>
            <a:r>
              <a:rPr sz="1467" dirty="0">
                <a:solidFill>
                  <a:srgbClr val="4D4E5C"/>
                </a:solidFill>
                <a:latin typeface="Arial"/>
                <a:cs typeface="Arial"/>
              </a:rPr>
              <a:t>package</a:t>
            </a:r>
            <a:endParaRPr sz="1467" dirty="0">
              <a:latin typeface="Arial"/>
              <a:cs typeface="Arial"/>
            </a:endParaRPr>
          </a:p>
          <a:p>
            <a:pPr marL="386070" indent="-369137">
              <a:spcBef>
                <a:spcPts val="373"/>
              </a:spcBef>
              <a:buClr>
                <a:srgbClr val="00AFEF"/>
              </a:buClr>
              <a:buFont typeface="Wingdings"/>
              <a:buChar char=""/>
              <a:tabLst>
                <a:tab pos="386070" algn="l"/>
                <a:tab pos="386917" algn="l"/>
              </a:tabLst>
            </a:pPr>
            <a:r>
              <a:rPr sz="1733" spc="-7" dirty="0">
                <a:solidFill>
                  <a:srgbClr val="4D4E5C"/>
                </a:solidFill>
                <a:latin typeface="Arial"/>
                <a:cs typeface="Arial"/>
              </a:rPr>
              <a:t>Running the</a:t>
            </a:r>
            <a:r>
              <a:rPr sz="1733" spc="40" dirty="0">
                <a:solidFill>
                  <a:srgbClr val="4D4E5C"/>
                </a:solidFill>
                <a:latin typeface="Arial"/>
                <a:cs typeface="Arial"/>
              </a:rPr>
              <a:t> </a:t>
            </a:r>
            <a:r>
              <a:rPr sz="1733" spc="-7" dirty="0">
                <a:solidFill>
                  <a:srgbClr val="4D4E5C"/>
                </a:solidFill>
                <a:latin typeface="Arial"/>
                <a:cs typeface="Arial"/>
              </a:rPr>
              <a:t>test</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20" dirty="0">
                <a:solidFill>
                  <a:srgbClr val="4D4E5C"/>
                </a:solidFill>
                <a:latin typeface="Arial"/>
                <a:cs typeface="Arial"/>
              </a:rPr>
              <a:t> </a:t>
            </a:r>
            <a:r>
              <a:rPr sz="1467" dirty="0">
                <a:solidFill>
                  <a:srgbClr val="4D4E5C"/>
                </a:solidFill>
                <a:latin typeface="Arial"/>
                <a:cs typeface="Arial"/>
              </a:rPr>
              <a:t>test</a:t>
            </a:r>
            <a:endParaRPr sz="1467" dirty="0">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Create a</a:t>
            </a:r>
            <a:r>
              <a:rPr sz="1733" spc="27" dirty="0">
                <a:solidFill>
                  <a:srgbClr val="4D4E5C"/>
                </a:solidFill>
                <a:latin typeface="Arial"/>
                <a:cs typeface="Arial"/>
              </a:rPr>
              <a:t> </a:t>
            </a:r>
            <a:r>
              <a:rPr sz="1733" spc="-7" dirty="0">
                <a:solidFill>
                  <a:srgbClr val="4D4E5C"/>
                </a:solidFill>
                <a:latin typeface="Arial"/>
                <a:cs typeface="Arial"/>
              </a:rPr>
              <a:t>report</a:t>
            </a:r>
            <a:endParaRPr sz="1733" dirty="0">
              <a:latin typeface="Arial"/>
              <a:cs typeface="Arial"/>
            </a:endParaRPr>
          </a:p>
          <a:p>
            <a:pPr marL="1008355" lvl="1" indent="-382684">
              <a:spcBef>
                <a:spcPts val="460"/>
              </a:spcBef>
              <a:buClr>
                <a:srgbClr val="00AFEF"/>
              </a:buClr>
              <a:buFont typeface="Wingdings"/>
              <a:buChar char=""/>
              <a:tabLst>
                <a:tab pos="1008355" algn="l"/>
                <a:tab pos="1009201" algn="l"/>
              </a:tabLst>
            </a:pPr>
            <a:r>
              <a:rPr sz="1467" spc="-13" dirty="0">
                <a:solidFill>
                  <a:srgbClr val="4D4E5C"/>
                </a:solidFill>
                <a:latin typeface="Arial"/>
                <a:cs typeface="Arial"/>
              </a:rPr>
              <a:t>Mvn</a:t>
            </a:r>
            <a:r>
              <a:rPr sz="1467" spc="13" dirty="0">
                <a:solidFill>
                  <a:srgbClr val="4D4E5C"/>
                </a:solidFill>
                <a:latin typeface="Arial"/>
                <a:cs typeface="Arial"/>
              </a:rPr>
              <a:t> </a:t>
            </a:r>
            <a:r>
              <a:rPr sz="1467" spc="-7" dirty="0">
                <a:solidFill>
                  <a:srgbClr val="4D4E5C"/>
                </a:solidFill>
                <a:latin typeface="Arial"/>
                <a:cs typeface="Arial"/>
              </a:rPr>
              <a:t>site</a:t>
            </a:r>
            <a:endParaRPr sz="1467" dirty="0">
              <a:latin typeface="Arial"/>
              <a:cs typeface="Arial"/>
            </a:endParaRPr>
          </a:p>
        </p:txBody>
      </p:sp>
      <p:sp>
        <p:nvSpPr>
          <p:cNvPr id="4" name="object 4"/>
          <p:cNvSpPr/>
          <p:nvPr/>
        </p:nvSpPr>
        <p:spPr>
          <a:xfrm>
            <a:off x="7290815" y="1017678"/>
            <a:ext cx="2383535" cy="256067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290815" y="3578351"/>
            <a:ext cx="2960509" cy="273100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53768" y="4078778"/>
            <a:ext cx="1131824" cy="102209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3937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763" y="132182"/>
            <a:ext cx="433194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Review generated</a:t>
            </a:r>
            <a:r>
              <a:rPr spc="-113" dirty="0"/>
              <a:t> </a:t>
            </a:r>
            <a:r>
              <a:rPr spc="7" dirty="0"/>
              <a:t>POM</a:t>
            </a:r>
          </a:p>
        </p:txBody>
      </p:sp>
      <p:sp>
        <p:nvSpPr>
          <p:cNvPr id="3" name="object 3"/>
          <p:cNvSpPr/>
          <p:nvPr/>
        </p:nvSpPr>
        <p:spPr>
          <a:xfrm>
            <a:off x="1564640" y="894077"/>
            <a:ext cx="7611872" cy="530352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00623" y="3369090"/>
            <a:ext cx="5019040" cy="9489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11568" y="3742943"/>
            <a:ext cx="3094736" cy="64007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330440" y="3784601"/>
            <a:ext cx="3113193" cy="430953"/>
          </a:xfrm>
          <a:custGeom>
            <a:avLst/>
            <a:gdLst/>
            <a:ahLst/>
            <a:cxnLst/>
            <a:rect l="l" t="t" r="r" b="b"/>
            <a:pathLst>
              <a:path w="2334895" h="323214">
                <a:moveTo>
                  <a:pt x="0" y="323088"/>
                </a:moveTo>
                <a:lnTo>
                  <a:pt x="2334768" y="323088"/>
                </a:lnTo>
                <a:lnTo>
                  <a:pt x="2334768" y="0"/>
                </a:lnTo>
                <a:lnTo>
                  <a:pt x="0" y="0"/>
                </a:lnTo>
                <a:lnTo>
                  <a:pt x="0" y="323088"/>
                </a:lnTo>
                <a:close/>
              </a:path>
            </a:pathLst>
          </a:custGeom>
          <a:solidFill>
            <a:srgbClr val="FFC000"/>
          </a:solidFill>
        </p:spPr>
        <p:txBody>
          <a:bodyPr wrap="square" lIns="0" tIns="0" rIns="0" bIns="0" rtlCol="0"/>
          <a:lstStyle/>
          <a:p>
            <a:endParaRPr/>
          </a:p>
        </p:txBody>
      </p:sp>
      <p:sp>
        <p:nvSpPr>
          <p:cNvPr id="7" name="object 7"/>
          <p:cNvSpPr/>
          <p:nvPr/>
        </p:nvSpPr>
        <p:spPr>
          <a:xfrm>
            <a:off x="7330440" y="3784601"/>
            <a:ext cx="3113193" cy="430953"/>
          </a:xfrm>
          <a:custGeom>
            <a:avLst/>
            <a:gdLst/>
            <a:ahLst/>
            <a:cxnLst/>
            <a:rect l="l" t="t" r="r" b="b"/>
            <a:pathLst>
              <a:path w="2334895" h="323214">
                <a:moveTo>
                  <a:pt x="0" y="323088"/>
                </a:moveTo>
                <a:lnTo>
                  <a:pt x="2334768" y="323088"/>
                </a:lnTo>
                <a:lnTo>
                  <a:pt x="2334768" y="0"/>
                </a:lnTo>
                <a:lnTo>
                  <a:pt x="0" y="0"/>
                </a:lnTo>
                <a:lnTo>
                  <a:pt x="0" y="323088"/>
                </a:lnTo>
                <a:close/>
              </a:path>
            </a:pathLst>
          </a:custGeom>
          <a:ln w="38100">
            <a:solidFill>
              <a:srgbClr val="FFFFFF"/>
            </a:solidFill>
          </a:ln>
        </p:spPr>
        <p:txBody>
          <a:bodyPr wrap="square" lIns="0" tIns="0" rIns="0" bIns="0" rtlCol="0"/>
          <a:lstStyle/>
          <a:p>
            <a:endParaRPr/>
          </a:p>
        </p:txBody>
      </p:sp>
      <p:sp>
        <p:nvSpPr>
          <p:cNvPr id="8" name="object 8"/>
          <p:cNvSpPr/>
          <p:nvPr/>
        </p:nvSpPr>
        <p:spPr>
          <a:xfrm>
            <a:off x="7071020" y="3784601"/>
            <a:ext cx="0" cy="430953"/>
          </a:xfrm>
          <a:custGeom>
            <a:avLst/>
            <a:gdLst/>
            <a:ahLst/>
            <a:cxnLst/>
            <a:rect l="l" t="t" r="r" b="b"/>
            <a:pathLst>
              <a:path h="323214">
                <a:moveTo>
                  <a:pt x="0" y="0"/>
                </a:moveTo>
                <a:lnTo>
                  <a:pt x="0" y="323088"/>
                </a:lnTo>
              </a:path>
            </a:pathLst>
          </a:custGeom>
          <a:ln w="38100">
            <a:solidFill>
              <a:srgbClr val="FFFFFF"/>
            </a:solidFill>
          </a:ln>
        </p:spPr>
        <p:txBody>
          <a:bodyPr wrap="square" lIns="0" tIns="0" rIns="0" bIns="0" rtlCol="0"/>
          <a:lstStyle/>
          <a:p>
            <a:endParaRPr/>
          </a:p>
        </p:txBody>
      </p:sp>
      <p:sp>
        <p:nvSpPr>
          <p:cNvPr id="9" name="object 9"/>
          <p:cNvSpPr/>
          <p:nvPr/>
        </p:nvSpPr>
        <p:spPr>
          <a:xfrm>
            <a:off x="5583429" y="3424428"/>
            <a:ext cx="1487593" cy="441113"/>
          </a:xfrm>
          <a:custGeom>
            <a:avLst/>
            <a:gdLst/>
            <a:ahLst/>
            <a:cxnLst/>
            <a:rect l="l" t="t" r="r" b="b"/>
            <a:pathLst>
              <a:path w="1115695" h="330835">
                <a:moveTo>
                  <a:pt x="1115694" y="330708"/>
                </a:moveTo>
                <a:lnTo>
                  <a:pt x="0" y="0"/>
                </a:lnTo>
              </a:path>
            </a:pathLst>
          </a:custGeom>
          <a:ln w="38100">
            <a:solidFill>
              <a:srgbClr val="FFFFFF"/>
            </a:solidFill>
          </a:ln>
        </p:spPr>
        <p:txBody>
          <a:bodyPr wrap="square" lIns="0" tIns="0" rIns="0" bIns="0" rtlCol="0"/>
          <a:lstStyle/>
          <a:p>
            <a:endParaRPr/>
          </a:p>
        </p:txBody>
      </p:sp>
      <p:sp>
        <p:nvSpPr>
          <p:cNvPr id="10" name="object 10"/>
          <p:cNvSpPr txBox="1"/>
          <p:nvPr/>
        </p:nvSpPr>
        <p:spPr>
          <a:xfrm>
            <a:off x="7330440" y="3816603"/>
            <a:ext cx="3113193" cy="324875"/>
          </a:xfrm>
          <a:prstGeom prst="rect">
            <a:avLst/>
          </a:prstGeom>
        </p:spPr>
        <p:txBody>
          <a:bodyPr vert="horz" wrap="square" lIns="0" tIns="16933" rIns="0" bIns="0" rtlCol="0">
            <a:spAutoFit/>
          </a:bodyPr>
          <a:lstStyle/>
          <a:p>
            <a:pPr marL="90591">
              <a:spcBef>
                <a:spcPts val="133"/>
              </a:spcBef>
            </a:pPr>
            <a:r>
              <a:rPr sz="2000" spc="-93" dirty="0">
                <a:latin typeface="Trebuchet MS"/>
                <a:cs typeface="Trebuchet MS"/>
              </a:rPr>
              <a:t>version: </a:t>
            </a:r>
            <a:r>
              <a:rPr sz="2000" spc="-80" dirty="0">
                <a:latin typeface="Trebuchet MS"/>
                <a:cs typeface="Trebuchet MS"/>
              </a:rPr>
              <a:t>version of</a:t>
            </a:r>
            <a:r>
              <a:rPr sz="2000" spc="-320" dirty="0">
                <a:latin typeface="Trebuchet MS"/>
                <a:cs typeface="Trebuchet MS"/>
              </a:rPr>
              <a:t> </a:t>
            </a:r>
            <a:r>
              <a:rPr sz="2000" spc="-120" dirty="0">
                <a:latin typeface="Trebuchet MS"/>
                <a:cs typeface="Trebuchet MS"/>
              </a:rPr>
              <a:t>project</a:t>
            </a:r>
            <a:endParaRPr sz="2000">
              <a:latin typeface="Trebuchet MS"/>
              <a:cs typeface="Trebuchet MS"/>
            </a:endParaRPr>
          </a:p>
        </p:txBody>
      </p:sp>
      <p:sp>
        <p:nvSpPr>
          <p:cNvPr id="11" name="object 11"/>
          <p:cNvSpPr/>
          <p:nvPr/>
        </p:nvSpPr>
        <p:spPr>
          <a:xfrm>
            <a:off x="7783068" y="2108200"/>
            <a:ext cx="0" cy="536787"/>
          </a:xfrm>
          <a:custGeom>
            <a:avLst/>
            <a:gdLst/>
            <a:ahLst/>
            <a:cxnLst/>
            <a:rect l="l" t="t" r="r" b="b"/>
            <a:pathLst>
              <a:path h="402589">
                <a:moveTo>
                  <a:pt x="0" y="0"/>
                </a:moveTo>
                <a:lnTo>
                  <a:pt x="0" y="402336"/>
                </a:lnTo>
              </a:path>
            </a:pathLst>
          </a:custGeom>
          <a:ln w="25908">
            <a:solidFill>
              <a:srgbClr val="BB8B00"/>
            </a:solidFill>
          </a:ln>
        </p:spPr>
        <p:txBody>
          <a:bodyPr wrap="square" lIns="0" tIns="0" rIns="0" bIns="0" rtlCol="0"/>
          <a:lstStyle/>
          <a:p>
            <a:endParaRPr/>
          </a:p>
        </p:txBody>
      </p:sp>
      <p:sp>
        <p:nvSpPr>
          <p:cNvPr id="12" name="object 12"/>
          <p:cNvSpPr/>
          <p:nvPr/>
        </p:nvSpPr>
        <p:spPr>
          <a:xfrm>
            <a:off x="6963495" y="2208785"/>
            <a:ext cx="819573" cy="229447"/>
          </a:xfrm>
          <a:custGeom>
            <a:avLst/>
            <a:gdLst/>
            <a:ahLst/>
            <a:cxnLst/>
            <a:rect l="l" t="t" r="r" b="b"/>
            <a:pathLst>
              <a:path w="614679" h="172085">
                <a:moveTo>
                  <a:pt x="614679" y="0"/>
                </a:moveTo>
                <a:lnTo>
                  <a:pt x="0" y="171576"/>
                </a:lnTo>
              </a:path>
            </a:pathLst>
          </a:custGeom>
          <a:ln w="25908">
            <a:solidFill>
              <a:srgbClr val="BB8B00"/>
            </a:solidFill>
          </a:ln>
        </p:spPr>
        <p:txBody>
          <a:bodyPr wrap="square" lIns="0" tIns="0" rIns="0" bIns="0" rtlCol="0"/>
          <a:lstStyle/>
          <a:p>
            <a:endParaRPr/>
          </a:p>
        </p:txBody>
      </p:sp>
      <p:sp>
        <p:nvSpPr>
          <p:cNvPr id="13" name="object 13"/>
          <p:cNvSpPr txBox="1"/>
          <p:nvPr/>
        </p:nvSpPr>
        <p:spPr>
          <a:xfrm>
            <a:off x="8005063" y="2108200"/>
            <a:ext cx="2664460" cy="381301"/>
          </a:xfrm>
          <a:prstGeom prst="rect">
            <a:avLst/>
          </a:prstGeom>
          <a:solidFill>
            <a:srgbClr val="FFC000"/>
          </a:solidFill>
          <a:ln w="25907">
            <a:solidFill>
              <a:srgbClr val="BB8B00"/>
            </a:solidFill>
          </a:ln>
        </p:spPr>
        <p:txBody>
          <a:bodyPr vert="horz" wrap="square" lIns="0" tIns="133773" rIns="0" bIns="0" rtlCol="0">
            <a:spAutoFit/>
          </a:bodyPr>
          <a:lstStyle/>
          <a:p>
            <a:pPr marL="91438">
              <a:spcBef>
                <a:spcPts val="1053"/>
              </a:spcBef>
            </a:pPr>
            <a:r>
              <a:rPr sz="1600" spc="-67" dirty="0">
                <a:latin typeface="Trebuchet MS"/>
                <a:cs typeface="Trebuchet MS"/>
              </a:rPr>
              <a:t>groupId: </a:t>
            </a:r>
            <a:r>
              <a:rPr sz="1600" spc="-47" dirty="0">
                <a:latin typeface="Trebuchet MS"/>
                <a:cs typeface="Trebuchet MS"/>
              </a:rPr>
              <a:t>Id </a:t>
            </a:r>
            <a:r>
              <a:rPr sz="1600" spc="-67" dirty="0">
                <a:latin typeface="Trebuchet MS"/>
                <a:cs typeface="Trebuchet MS"/>
              </a:rPr>
              <a:t>of </a:t>
            </a:r>
            <a:r>
              <a:rPr sz="1600" spc="-100" dirty="0">
                <a:latin typeface="Trebuchet MS"/>
                <a:cs typeface="Trebuchet MS"/>
              </a:rPr>
              <a:t>Project</a:t>
            </a:r>
            <a:r>
              <a:rPr sz="1600" spc="-360" dirty="0">
                <a:latin typeface="Trebuchet MS"/>
                <a:cs typeface="Trebuchet MS"/>
              </a:rPr>
              <a:t> </a:t>
            </a:r>
            <a:r>
              <a:rPr sz="1600" spc="-53" dirty="0">
                <a:latin typeface="Trebuchet MS"/>
                <a:cs typeface="Trebuchet MS"/>
              </a:rPr>
              <a:t>group</a:t>
            </a:r>
            <a:endParaRPr sz="1600">
              <a:latin typeface="Trebuchet MS"/>
              <a:cs typeface="Trebuchet MS"/>
            </a:endParaRPr>
          </a:p>
        </p:txBody>
      </p:sp>
      <p:sp>
        <p:nvSpPr>
          <p:cNvPr id="14" name="object 14"/>
          <p:cNvSpPr/>
          <p:nvPr/>
        </p:nvSpPr>
        <p:spPr>
          <a:xfrm>
            <a:off x="7532623" y="3095752"/>
            <a:ext cx="0" cy="284480"/>
          </a:xfrm>
          <a:custGeom>
            <a:avLst/>
            <a:gdLst/>
            <a:ahLst/>
            <a:cxnLst/>
            <a:rect l="l" t="t" r="r" b="b"/>
            <a:pathLst>
              <a:path h="213360">
                <a:moveTo>
                  <a:pt x="0" y="0"/>
                </a:moveTo>
                <a:lnTo>
                  <a:pt x="0" y="213360"/>
                </a:lnTo>
              </a:path>
            </a:pathLst>
          </a:custGeom>
          <a:ln w="25908">
            <a:solidFill>
              <a:srgbClr val="BB8B00"/>
            </a:solidFill>
          </a:ln>
        </p:spPr>
        <p:txBody>
          <a:bodyPr wrap="square" lIns="0" tIns="0" rIns="0" bIns="0" rtlCol="0"/>
          <a:lstStyle/>
          <a:p>
            <a:endParaRPr/>
          </a:p>
        </p:txBody>
      </p:sp>
      <p:sp>
        <p:nvSpPr>
          <p:cNvPr id="15" name="object 15"/>
          <p:cNvSpPr/>
          <p:nvPr/>
        </p:nvSpPr>
        <p:spPr>
          <a:xfrm>
            <a:off x="5757841" y="2878327"/>
            <a:ext cx="1775460" cy="270933"/>
          </a:xfrm>
          <a:custGeom>
            <a:avLst/>
            <a:gdLst/>
            <a:ahLst/>
            <a:cxnLst/>
            <a:rect l="l" t="t" r="r" b="b"/>
            <a:pathLst>
              <a:path w="1331595" h="203200">
                <a:moveTo>
                  <a:pt x="1331087" y="203073"/>
                </a:moveTo>
                <a:lnTo>
                  <a:pt x="0" y="0"/>
                </a:lnTo>
              </a:path>
            </a:pathLst>
          </a:custGeom>
          <a:ln w="25908">
            <a:solidFill>
              <a:srgbClr val="BB8B00"/>
            </a:solidFill>
          </a:ln>
        </p:spPr>
        <p:txBody>
          <a:bodyPr wrap="square" lIns="0" tIns="0" rIns="0" bIns="0" rtlCol="0"/>
          <a:lstStyle/>
          <a:p>
            <a:endParaRPr/>
          </a:p>
        </p:txBody>
      </p:sp>
      <p:sp>
        <p:nvSpPr>
          <p:cNvPr id="16" name="object 16"/>
          <p:cNvSpPr txBox="1"/>
          <p:nvPr/>
        </p:nvSpPr>
        <p:spPr>
          <a:xfrm>
            <a:off x="7763255" y="3095753"/>
            <a:ext cx="2767752" cy="282129"/>
          </a:xfrm>
          <a:prstGeom prst="rect">
            <a:avLst/>
          </a:prstGeom>
          <a:solidFill>
            <a:srgbClr val="FFC000"/>
          </a:solidFill>
          <a:ln w="25907">
            <a:solidFill>
              <a:srgbClr val="BB8B00"/>
            </a:solidFill>
          </a:ln>
        </p:spPr>
        <p:txBody>
          <a:bodyPr vert="horz" wrap="square" lIns="0" tIns="0" rIns="0" bIns="0" rtlCol="0">
            <a:spAutoFit/>
          </a:bodyPr>
          <a:lstStyle/>
          <a:p>
            <a:pPr marL="91438">
              <a:lnSpc>
                <a:spcPts val="2207"/>
              </a:lnSpc>
            </a:pPr>
            <a:r>
              <a:rPr sz="2000" spc="-113" dirty="0">
                <a:latin typeface="Trebuchet MS"/>
                <a:cs typeface="Trebuchet MS"/>
              </a:rPr>
              <a:t>artifactId: </a:t>
            </a:r>
            <a:r>
              <a:rPr sz="2000" spc="-60" dirty="0">
                <a:latin typeface="Trebuchet MS"/>
                <a:cs typeface="Trebuchet MS"/>
              </a:rPr>
              <a:t>Id </a:t>
            </a:r>
            <a:r>
              <a:rPr sz="2000" spc="-80" dirty="0">
                <a:latin typeface="Trebuchet MS"/>
                <a:cs typeface="Trebuchet MS"/>
              </a:rPr>
              <a:t>of</a:t>
            </a:r>
            <a:r>
              <a:rPr sz="2000" spc="-380" dirty="0">
                <a:latin typeface="Trebuchet MS"/>
                <a:cs typeface="Trebuchet MS"/>
              </a:rPr>
              <a:t> </a:t>
            </a:r>
            <a:r>
              <a:rPr sz="2000" spc="-127" dirty="0">
                <a:latin typeface="Trebuchet MS"/>
                <a:cs typeface="Trebuchet MS"/>
              </a:rPr>
              <a:t>project</a:t>
            </a:r>
            <a:endParaRPr sz="2000">
              <a:latin typeface="Trebuchet MS"/>
              <a:cs typeface="Trebuchet MS"/>
            </a:endParaRPr>
          </a:p>
        </p:txBody>
      </p:sp>
      <p:sp>
        <p:nvSpPr>
          <p:cNvPr id="17" name="object 17"/>
          <p:cNvSpPr/>
          <p:nvPr/>
        </p:nvSpPr>
        <p:spPr>
          <a:xfrm>
            <a:off x="4988560" y="6067549"/>
            <a:ext cx="5585968" cy="77016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4994655" y="6079741"/>
            <a:ext cx="3484880" cy="778256"/>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5051552" y="6104128"/>
            <a:ext cx="5466080" cy="65024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051552" y="6104128"/>
            <a:ext cx="5466080" cy="650240"/>
          </a:xfrm>
          <a:custGeom>
            <a:avLst/>
            <a:gdLst/>
            <a:ahLst/>
            <a:cxnLst/>
            <a:rect l="l" t="t" r="r" b="b"/>
            <a:pathLst>
              <a:path w="4099559" h="487679">
                <a:moveTo>
                  <a:pt x="0" y="487679"/>
                </a:moveTo>
                <a:lnTo>
                  <a:pt x="4099560" y="487679"/>
                </a:lnTo>
                <a:lnTo>
                  <a:pt x="4099560" y="0"/>
                </a:lnTo>
                <a:lnTo>
                  <a:pt x="0" y="0"/>
                </a:lnTo>
                <a:lnTo>
                  <a:pt x="0" y="487679"/>
                </a:lnTo>
                <a:close/>
              </a:path>
            </a:pathLst>
          </a:custGeom>
          <a:ln w="9144">
            <a:solidFill>
              <a:srgbClr val="00AF4E"/>
            </a:solidFill>
          </a:ln>
        </p:spPr>
        <p:txBody>
          <a:bodyPr wrap="square" lIns="0" tIns="0" rIns="0" bIns="0" rtlCol="0"/>
          <a:lstStyle/>
          <a:p>
            <a:endParaRPr/>
          </a:p>
        </p:txBody>
      </p:sp>
      <p:sp>
        <p:nvSpPr>
          <p:cNvPr id="21" name="object 21"/>
          <p:cNvSpPr txBox="1"/>
          <p:nvPr/>
        </p:nvSpPr>
        <p:spPr>
          <a:xfrm>
            <a:off x="5156538" y="6123364"/>
            <a:ext cx="3167380" cy="540318"/>
          </a:xfrm>
          <a:prstGeom prst="rect">
            <a:avLst/>
          </a:prstGeom>
        </p:spPr>
        <p:txBody>
          <a:bodyPr vert="horz" wrap="square" lIns="0" tIns="34712" rIns="0" bIns="0" rtlCol="0">
            <a:spAutoFit/>
          </a:bodyPr>
          <a:lstStyle/>
          <a:p>
            <a:pPr marL="16933">
              <a:spcBef>
                <a:spcPts val="272"/>
              </a:spcBef>
            </a:pPr>
            <a:r>
              <a:rPr sz="1600" spc="-73" dirty="0">
                <a:latin typeface="Trebuchet MS"/>
                <a:cs typeface="Trebuchet MS"/>
              </a:rPr>
              <a:t>Note: </a:t>
            </a:r>
            <a:r>
              <a:rPr sz="1600" b="1" spc="-120" dirty="0">
                <a:latin typeface="Trebuchet MS"/>
                <a:cs typeface="Trebuchet MS"/>
              </a:rPr>
              <a:t>Project </a:t>
            </a:r>
            <a:r>
              <a:rPr sz="1600" b="1" spc="-67" dirty="0">
                <a:latin typeface="Trebuchet MS"/>
                <a:cs typeface="Trebuchet MS"/>
              </a:rPr>
              <a:t>Notation </a:t>
            </a:r>
            <a:r>
              <a:rPr sz="1600" b="1" spc="-87" dirty="0">
                <a:latin typeface="Trebuchet MS"/>
                <a:cs typeface="Trebuchet MS"/>
              </a:rPr>
              <a:t>in repository</a:t>
            </a:r>
            <a:r>
              <a:rPr sz="1600" b="1" spc="-333" dirty="0">
                <a:latin typeface="Trebuchet MS"/>
                <a:cs typeface="Trebuchet MS"/>
              </a:rPr>
              <a:t> </a:t>
            </a:r>
            <a:r>
              <a:rPr sz="1600" b="1" spc="-100" dirty="0">
                <a:latin typeface="Trebuchet MS"/>
                <a:cs typeface="Trebuchet MS"/>
              </a:rPr>
              <a:t>-</a:t>
            </a:r>
            <a:endParaRPr sz="1600" dirty="0">
              <a:latin typeface="Trebuchet MS"/>
              <a:cs typeface="Trebuchet MS"/>
            </a:endParaRPr>
          </a:p>
          <a:p>
            <a:pPr marL="16933">
              <a:spcBef>
                <a:spcPts val="147"/>
              </a:spcBef>
            </a:pPr>
            <a:r>
              <a:rPr sz="1600" spc="-80" dirty="0">
                <a:latin typeface="Trebuchet MS"/>
                <a:cs typeface="Trebuchet MS"/>
              </a:rPr>
              <a:t>groupId:artifactId:version</a:t>
            </a:r>
            <a:endParaRPr sz="1600" dirty="0">
              <a:latin typeface="Trebuchet MS"/>
              <a:cs typeface="Trebuchet MS"/>
            </a:endParaRPr>
          </a:p>
        </p:txBody>
      </p:sp>
    </p:spTree>
    <p:extLst>
      <p:ext uri="{BB962C8B-B14F-4D97-AF65-F5344CB8AC3E}">
        <p14:creationId xmlns:p14="http://schemas.microsoft.com/office/powerpoint/2010/main" val="3109266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0655" y="317320"/>
            <a:ext cx="2309090"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Update</a:t>
            </a:r>
            <a:r>
              <a:rPr spc="-113" dirty="0"/>
              <a:t> </a:t>
            </a:r>
            <a:r>
              <a:rPr dirty="0"/>
              <a:t>POM</a:t>
            </a:r>
          </a:p>
        </p:txBody>
      </p:sp>
      <p:sp>
        <p:nvSpPr>
          <p:cNvPr id="3" name="object 3"/>
          <p:cNvSpPr txBox="1"/>
          <p:nvPr/>
        </p:nvSpPr>
        <p:spPr>
          <a:xfrm>
            <a:off x="284209" y="994155"/>
            <a:ext cx="10452100" cy="1351845"/>
          </a:xfrm>
          <a:prstGeom prst="rect">
            <a:avLst/>
          </a:prstGeom>
        </p:spPr>
        <p:txBody>
          <a:bodyPr vert="horz" wrap="square" lIns="0" tIns="17780" rIns="0" bIns="0" rtlCol="0">
            <a:spAutoFit/>
          </a:bodyPr>
          <a:lstStyle/>
          <a:p>
            <a:pPr marL="325112" indent="-308179">
              <a:spcBef>
                <a:spcPts val="140"/>
              </a:spcBef>
              <a:buClr>
                <a:srgbClr val="00AFEF"/>
              </a:buClr>
              <a:buFont typeface="Wingdings"/>
              <a:buChar char=""/>
              <a:tabLst>
                <a:tab pos="325959" algn="l"/>
              </a:tabLst>
            </a:pPr>
            <a:r>
              <a:rPr sz="2667" dirty="0">
                <a:solidFill>
                  <a:srgbClr val="4D4E5C"/>
                </a:solidFill>
                <a:latin typeface="Arial"/>
                <a:cs typeface="Arial"/>
              </a:rPr>
              <a:t>Generated pom.xml, may have mappings to </a:t>
            </a:r>
            <a:r>
              <a:rPr sz="2667" spc="7" dirty="0">
                <a:solidFill>
                  <a:srgbClr val="4D4E5C"/>
                </a:solidFill>
                <a:latin typeface="Arial"/>
                <a:cs typeface="Arial"/>
              </a:rPr>
              <a:t>JDK </a:t>
            </a:r>
            <a:r>
              <a:rPr sz="2667" dirty="0">
                <a:solidFill>
                  <a:srgbClr val="4D4E5C"/>
                </a:solidFill>
                <a:latin typeface="Arial"/>
                <a:cs typeface="Arial"/>
              </a:rPr>
              <a:t>1.4 &amp; Junit test</a:t>
            </a:r>
            <a:r>
              <a:rPr sz="2667" spc="-360" dirty="0">
                <a:solidFill>
                  <a:srgbClr val="4D4E5C"/>
                </a:solidFill>
                <a:latin typeface="Arial"/>
                <a:cs typeface="Arial"/>
              </a:rPr>
              <a:t> </a:t>
            </a:r>
            <a:r>
              <a:rPr sz="2667" dirty="0">
                <a:solidFill>
                  <a:srgbClr val="4D4E5C"/>
                </a:solidFill>
                <a:latin typeface="Arial"/>
                <a:cs typeface="Arial"/>
              </a:rPr>
              <a:t>for</a:t>
            </a:r>
            <a:endParaRPr sz="2667">
              <a:latin typeface="Arial"/>
              <a:cs typeface="Arial"/>
            </a:endParaRPr>
          </a:p>
          <a:p>
            <a:pPr marL="325112"/>
            <a:r>
              <a:rPr sz="2667" dirty="0">
                <a:solidFill>
                  <a:srgbClr val="4D4E5C"/>
                </a:solidFill>
                <a:latin typeface="Arial"/>
                <a:cs typeface="Arial"/>
              </a:rPr>
              <a:t>version</a:t>
            </a:r>
            <a:r>
              <a:rPr sz="2667" spc="-47" dirty="0">
                <a:solidFill>
                  <a:srgbClr val="4D4E5C"/>
                </a:solidFill>
                <a:latin typeface="Arial"/>
                <a:cs typeface="Arial"/>
              </a:rPr>
              <a:t> </a:t>
            </a:r>
            <a:r>
              <a:rPr sz="2667" dirty="0">
                <a:solidFill>
                  <a:srgbClr val="4D4E5C"/>
                </a:solidFill>
                <a:latin typeface="Arial"/>
                <a:cs typeface="Arial"/>
              </a:rPr>
              <a:t>3.8.x</a:t>
            </a:r>
            <a:endParaRPr sz="2667">
              <a:latin typeface="Arial"/>
              <a:cs typeface="Arial"/>
            </a:endParaRPr>
          </a:p>
          <a:p>
            <a:pPr marL="325112" indent="-308179">
              <a:spcBef>
                <a:spcPts val="800"/>
              </a:spcBef>
              <a:buClr>
                <a:srgbClr val="00AFEF"/>
              </a:buClr>
              <a:buFont typeface="Wingdings"/>
              <a:buChar char=""/>
              <a:tabLst>
                <a:tab pos="325959" algn="l"/>
                <a:tab pos="2561103" algn="l"/>
              </a:tabLst>
            </a:pPr>
            <a:r>
              <a:rPr sz="2667" dirty="0">
                <a:solidFill>
                  <a:srgbClr val="4D4E5C"/>
                </a:solidFill>
                <a:latin typeface="Arial"/>
                <a:cs typeface="Arial"/>
              </a:rPr>
              <a:t>Let</a:t>
            </a:r>
            <a:r>
              <a:rPr sz="2667" spc="-13" dirty="0">
                <a:solidFill>
                  <a:srgbClr val="4D4E5C"/>
                </a:solidFill>
                <a:latin typeface="Arial"/>
                <a:cs typeface="Arial"/>
              </a:rPr>
              <a:t> </a:t>
            </a:r>
            <a:r>
              <a:rPr sz="2667" dirty="0">
                <a:solidFill>
                  <a:srgbClr val="4D4E5C"/>
                </a:solidFill>
                <a:latin typeface="Arial"/>
                <a:cs typeface="Arial"/>
              </a:rPr>
              <a:t>us</a:t>
            </a:r>
            <a:r>
              <a:rPr sz="2667" spc="-7" dirty="0">
                <a:solidFill>
                  <a:srgbClr val="4D4E5C"/>
                </a:solidFill>
                <a:latin typeface="Arial"/>
                <a:cs typeface="Arial"/>
              </a:rPr>
              <a:t> </a:t>
            </a:r>
            <a:r>
              <a:rPr sz="2667" dirty="0">
                <a:solidFill>
                  <a:srgbClr val="4D4E5C"/>
                </a:solidFill>
                <a:latin typeface="Arial"/>
                <a:cs typeface="Arial"/>
              </a:rPr>
              <a:t>update	</a:t>
            </a:r>
            <a:r>
              <a:rPr sz="2667" spc="-7" dirty="0">
                <a:solidFill>
                  <a:srgbClr val="4D4E5C"/>
                </a:solidFill>
                <a:latin typeface="Arial"/>
                <a:cs typeface="Arial"/>
              </a:rPr>
              <a:t>the </a:t>
            </a:r>
            <a:r>
              <a:rPr sz="2667" dirty="0">
                <a:solidFill>
                  <a:srgbClr val="4D4E5C"/>
                </a:solidFill>
                <a:latin typeface="Arial"/>
                <a:cs typeface="Arial"/>
              </a:rPr>
              <a:t>versions of </a:t>
            </a:r>
            <a:r>
              <a:rPr sz="2667" spc="7" dirty="0">
                <a:solidFill>
                  <a:srgbClr val="4D4E5C"/>
                </a:solidFill>
                <a:latin typeface="Arial"/>
                <a:cs typeface="Arial"/>
              </a:rPr>
              <a:t>JDK </a:t>
            </a:r>
            <a:r>
              <a:rPr sz="2667" dirty="0">
                <a:solidFill>
                  <a:srgbClr val="4D4E5C"/>
                </a:solidFill>
                <a:latin typeface="Arial"/>
                <a:cs typeface="Arial"/>
              </a:rPr>
              <a:t>and</a:t>
            </a:r>
            <a:r>
              <a:rPr sz="2667" spc="-120" dirty="0">
                <a:solidFill>
                  <a:srgbClr val="4D4E5C"/>
                </a:solidFill>
                <a:latin typeface="Arial"/>
                <a:cs typeface="Arial"/>
              </a:rPr>
              <a:t> </a:t>
            </a:r>
            <a:r>
              <a:rPr sz="2667" dirty="0">
                <a:solidFill>
                  <a:srgbClr val="4D4E5C"/>
                </a:solidFill>
                <a:latin typeface="Arial"/>
                <a:cs typeface="Arial"/>
              </a:rPr>
              <a:t>Junit.</a:t>
            </a:r>
            <a:endParaRPr sz="2667">
              <a:latin typeface="Arial"/>
              <a:cs typeface="Arial"/>
            </a:endParaRPr>
          </a:p>
        </p:txBody>
      </p:sp>
      <p:sp>
        <p:nvSpPr>
          <p:cNvPr id="4" name="object 4"/>
          <p:cNvSpPr/>
          <p:nvPr/>
        </p:nvSpPr>
        <p:spPr>
          <a:xfrm>
            <a:off x="1951497" y="2552193"/>
            <a:ext cx="8389532" cy="36901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32920" y="5666232"/>
            <a:ext cx="0" cy="684953"/>
          </a:xfrm>
          <a:custGeom>
            <a:avLst/>
            <a:gdLst/>
            <a:ahLst/>
            <a:cxnLst/>
            <a:rect l="l" t="t" r="r" b="b"/>
            <a:pathLst>
              <a:path h="513714">
                <a:moveTo>
                  <a:pt x="0" y="0"/>
                </a:moveTo>
                <a:lnTo>
                  <a:pt x="0" y="513588"/>
                </a:lnTo>
              </a:path>
            </a:pathLst>
          </a:custGeom>
          <a:ln w="25908">
            <a:solidFill>
              <a:srgbClr val="7B7C85"/>
            </a:solidFill>
          </a:ln>
        </p:spPr>
        <p:txBody>
          <a:bodyPr wrap="square" lIns="0" tIns="0" rIns="0" bIns="0" rtlCol="0"/>
          <a:lstStyle/>
          <a:p>
            <a:endParaRPr/>
          </a:p>
        </p:txBody>
      </p:sp>
      <p:sp>
        <p:nvSpPr>
          <p:cNvPr id="6" name="object 6"/>
          <p:cNvSpPr/>
          <p:nvPr/>
        </p:nvSpPr>
        <p:spPr>
          <a:xfrm>
            <a:off x="6289547" y="4751831"/>
            <a:ext cx="743373" cy="1043093"/>
          </a:xfrm>
          <a:custGeom>
            <a:avLst/>
            <a:gdLst/>
            <a:ahLst/>
            <a:cxnLst/>
            <a:rect l="l" t="t" r="r" b="b"/>
            <a:pathLst>
              <a:path w="557529" h="782320">
                <a:moveTo>
                  <a:pt x="557529" y="782091"/>
                </a:moveTo>
                <a:lnTo>
                  <a:pt x="0" y="0"/>
                </a:lnTo>
              </a:path>
            </a:pathLst>
          </a:custGeom>
          <a:ln w="25908">
            <a:solidFill>
              <a:srgbClr val="7B7C85"/>
            </a:solidFill>
          </a:ln>
        </p:spPr>
        <p:txBody>
          <a:bodyPr wrap="square" lIns="0" tIns="0" rIns="0" bIns="0" rtlCol="0"/>
          <a:lstStyle/>
          <a:p>
            <a:endParaRPr/>
          </a:p>
        </p:txBody>
      </p:sp>
      <p:sp>
        <p:nvSpPr>
          <p:cNvPr id="7" name="object 7"/>
          <p:cNvSpPr txBox="1"/>
          <p:nvPr/>
        </p:nvSpPr>
        <p:spPr>
          <a:xfrm>
            <a:off x="7269480" y="5666231"/>
            <a:ext cx="2838873" cy="478763"/>
          </a:xfrm>
          <a:prstGeom prst="rect">
            <a:avLst/>
          </a:prstGeom>
          <a:solidFill>
            <a:srgbClr val="AAABB8"/>
          </a:solidFill>
          <a:ln w="25907">
            <a:solidFill>
              <a:srgbClr val="7B7C85"/>
            </a:solidFill>
          </a:ln>
        </p:spPr>
        <p:txBody>
          <a:bodyPr vert="horz" wrap="square" lIns="0" tIns="169333" rIns="0" bIns="0" rtlCol="0">
            <a:spAutoFit/>
          </a:bodyPr>
          <a:lstStyle/>
          <a:p>
            <a:pPr marL="91438">
              <a:spcBef>
                <a:spcPts val="1333"/>
              </a:spcBef>
            </a:pPr>
            <a:r>
              <a:rPr sz="2000" spc="-7" dirty="0">
                <a:solidFill>
                  <a:srgbClr val="FFFFFF"/>
                </a:solidFill>
                <a:latin typeface="Arial"/>
                <a:cs typeface="Arial"/>
              </a:rPr>
              <a:t>JDK </a:t>
            </a:r>
            <a:r>
              <a:rPr sz="2000" dirty="0">
                <a:solidFill>
                  <a:srgbClr val="FFFFFF"/>
                </a:solidFill>
                <a:latin typeface="Arial"/>
                <a:cs typeface="Arial"/>
              </a:rPr>
              <a:t>configured to</a:t>
            </a:r>
            <a:r>
              <a:rPr sz="2000" spc="-100" dirty="0">
                <a:solidFill>
                  <a:srgbClr val="FFFFFF"/>
                </a:solidFill>
                <a:latin typeface="Arial"/>
                <a:cs typeface="Arial"/>
              </a:rPr>
              <a:t> </a:t>
            </a:r>
            <a:r>
              <a:rPr sz="2000" spc="-7" dirty="0">
                <a:solidFill>
                  <a:srgbClr val="FFFFFF"/>
                </a:solidFill>
                <a:latin typeface="Arial"/>
                <a:cs typeface="Arial"/>
              </a:rPr>
              <a:t>1.7</a:t>
            </a:r>
            <a:endParaRPr sz="2000">
              <a:latin typeface="Arial"/>
              <a:cs typeface="Arial"/>
            </a:endParaRPr>
          </a:p>
        </p:txBody>
      </p:sp>
      <p:sp>
        <p:nvSpPr>
          <p:cNvPr id="8" name="object 8"/>
          <p:cNvSpPr/>
          <p:nvPr/>
        </p:nvSpPr>
        <p:spPr>
          <a:xfrm>
            <a:off x="9146214" y="2228735"/>
            <a:ext cx="1194815" cy="107086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5673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455" y="307002"/>
            <a:ext cx="3447894"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Update POM</a:t>
            </a:r>
            <a:r>
              <a:rPr spc="-107" dirty="0"/>
              <a:t> </a:t>
            </a:r>
            <a:r>
              <a:rPr sz="2400" dirty="0"/>
              <a:t>(contd..)</a:t>
            </a:r>
          </a:p>
        </p:txBody>
      </p:sp>
      <p:sp>
        <p:nvSpPr>
          <p:cNvPr id="3" name="object 3"/>
          <p:cNvSpPr/>
          <p:nvPr/>
        </p:nvSpPr>
        <p:spPr>
          <a:xfrm>
            <a:off x="2094992" y="1290412"/>
            <a:ext cx="6974088" cy="295187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15719" y="4723384"/>
            <a:ext cx="0" cy="644312"/>
          </a:xfrm>
          <a:custGeom>
            <a:avLst/>
            <a:gdLst/>
            <a:ahLst/>
            <a:cxnLst/>
            <a:rect l="l" t="t" r="r" b="b"/>
            <a:pathLst>
              <a:path h="483235">
                <a:moveTo>
                  <a:pt x="0" y="0"/>
                </a:moveTo>
                <a:lnTo>
                  <a:pt x="0" y="483108"/>
                </a:lnTo>
              </a:path>
            </a:pathLst>
          </a:custGeom>
          <a:ln w="25908">
            <a:solidFill>
              <a:srgbClr val="7B7C85"/>
            </a:solidFill>
          </a:ln>
        </p:spPr>
        <p:txBody>
          <a:bodyPr wrap="square" lIns="0" tIns="0" rIns="0" bIns="0" rtlCol="0"/>
          <a:lstStyle/>
          <a:p>
            <a:endParaRPr/>
          </a:p>
        </p:txBody>
      </p:sp>
      <p:sp>
        <p:nvSpPr>
          <p:cNvPr id="5" name="object 5"/>
          <p:cNvSpPr/>
          <p:nvPr/>
        </p:nvSpPr>
        <p:spPr>
          <a:xfrm>
            <a:off x="5808811" y="3065781"/>
            <a:ext cx="407247" cy="1778847"/>
          </a:xfrm>
          <a:custGeom>
            <a:avLst/>
            <a:gdLst/>
            <a:ahLst/>
            <a:cxnLst/>
            <a:rect l="l" t="t" r="r" b="b"/>
            <a:pathLst>
              <a:path w="305435" h="1334135">
                <a:moveTo>
                  <a:pt x="305180" y="1333753"/>
                </a:moveTo>
                <a:lnTo>
                  <a:pt x="0" y="0"/>
                </a:lnTo>
              </a:path>
            </a:pathLst>
          </a:custGeom>
          <a:ln w="25907">
            <a:solidFill>
              <a:srgbClr val="7B7C85"/>
            </a:solidFill>
          </a:ln>
        </p:spPr>
        <p:txBody>
          <a:bodyPr wrap="square" lIns="0" tIns="0" rIns="0" bIns="0" rtlCol="0"/>
          <a:lstStyle/>
          <a:p>
            <a:endParaRPr/>
          </a:p>
        </p:txBody>
      </p:sp>
      <p:sp>
        <p:nvSpPr>
          <p:cNvPr id="6" name="object 6"/>
          <p:cNvSpPr txBox="1"/>
          <p:nvPr/>
        </p:nvSpPr>
        <p:spPr>
          <a:xfrm>
            <a:off x="6513576" y="4723385"/>
            <a:ext cx="3574627" cy="485603"/>
          </a:xfrm>
          <a:prstGeom prst="rect">
            <a:avLst/>
          </a:prstGeom>
          <a:solidFill>
            <a:srgbClr val="AAABB8"/>
          </a:solidFill>
          <a:ln w="25907">
            <a:solidFill>
              <a:srgbClr val="7B7C85"/>
            </a:solidFill>
          </a:ln>
        </p:spPr>
        <p:txBody>
          <a:bodyPr vert="horz" wrap="square" lIns="0" tIns="115147" rIns="0" bIns="0" rtlCol="0">
            <a:spAutoFit/>
          </a:bodyPr>
          <a:lstStyle/>
          <a:p>
            <a:pPr marL="92284">
              <a:spcBef>
                <a:spcPts val="907"/>
              </a:spcBef>
            </a:pPr>
            <a:r>
              <a:rPr sz="2400" spc="-27" dirty="0">
                <a:solidFill>
                  <a:srgbClr val="FFFFFF"/>
                </a:solidFill>
                <a:latin typeface="Arial"/>
                <a:cs typeface="Arial"/>
              </a:rPr>
              <a:t>Version </a:t>
            </a:r>
            <a:r>
              <a:rPr sz="2400" spc="-7" dirty="0">
                <a:solidFill>
                  <a:srgbClr val="FFFFFF"/>
                </a:solidFill>
                <a:latin typeface="Arial"/>
                <a:cs typeface="Arial"/>
              </a:rPr>
              <a:t>changed </a:t>
            </a:r>
            <a:r>
              <a:rPr sz="2400" dirty="0">
                <a:solidFill>
                  <a:srgbClr val="FFFFFF"/>
                </a:solidFill>
                <a:latin typeface="Arial"/>
                <a:cs typeface="Arial"/>
              </a:rPr>
              <a:t>to</a:t>
            </a:r>
            <a:r>
              <a:rPr sz="2400" spc="7" dirty="0">
                <a:solidFill>
                  <a:srgbClr val="FFFFFF"/>
                </a:solidFill>
                <a:latin typeface="Arial"/>
                <a:cs typeface="Arial"/>
              </a:rPr>
              <a:t> </a:t>
            </a:r>
            <a:r>
              <a:rPr sz="2400" spc="-47" dirty="0">
                <a:solidFill>
                  <a:srgbClr val="FFFFFF"/>
                </a:solidFill>
                <a:latin typeface="Arial"/>
                <a:cs typeface="Arial"/>
              </a:rPr>
              <a:t>4.11</a:t>
            </a:r>
            <a:endParaRPr sz="2400">
              <a:latin typeface="Arial"/>
              <a:cs typeface="Arial"/>
            </a:endParaRPr>
          </a:p>
        </p:txBody>
      </p:sp>
    </p:spTree>
    <p:extLst>
      <p:ext uri="{BB962C8B-B14F-4D97-AF65-F5344CB8AC3E}">
        <p14:creationId xmlns:p14="http://schemas.microsoft.com/office/powerpoint/2010/main" val="3697090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8435" y="307001"/>
            <a:ext cx="342711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Compile, Run &amp;</a:t>
            </a:r>
            <a:r>
              <a:rPr spc="-140" dirty="0"/>
              <a:t> </a:t>
            </a:r>
            <a:r>
              <a:rPr spc="-60" dirty="0"/>
              <a:t>Test</a:t>
            </a:r>
          </a:p>
        </p:txBody>
      </p:sp>
      <p:sp>
        <p:nvSpPr>
          <p:cNvPr id="3" name="object 3"/>
          <p:cNvSpPr txBox="1"/>
          <p:nvPr/>
        </p:nvSpPr>
        <p:spPr>
          <a:xfrm>
            <a:off x="539428" y="996685"/>
            <a:ext cx="6204373" cy="5173276"/>
          </a:xfrm>
          <a:prstGeom prst="rect">
            <a:avLst/>
          </a:prstGeom>
        </p:spPr>
        <p:txBody>
          <a:bodyPr vert="horz" wrap="square" lIns="0" tIns="83820" rIns="0" bIns="0" rtlCol="0">
            <a:spAutoFit/>
          </a:bodyPr>
          <a:lstStyle/>
          <a:p>
            <a:pPr marL="325112" indent="-308179">
              <a:spcBef>
                <a:spcPts val="660"/>
              </a:spcBef>
              <a:buClr>
                <a:srgbClr val="00AFEF"/>
              </a:buClr>
              <a:buFont typeface="Wingdings"/>
              <a:buChar char=""/>
              <a:tabLst>
                <a:tab pos="325112" algn="l"/>
                <a:tab pos="325959" algn="l"/>
              </a:tabLst>
            </a:pPr>
            <a:r>
              <a:rPr sz="1733" spc="-7" dirty="0">
                <a:solidFill>
                  <a:srgbClr val="4D4E5C"/>
                </a:solidFill>
                <a:latin typeface="Arial"/>
                <a:cs typeface="Arial"/>
              </a:rPr>
              <a:t>Compile </a:t>
            </a:r>
            <a:r>
              <a:rPr sz="1733" spc="-13" dirty="0">
                <a:solidFill>
                  <a:srgbClr val="4D4E5C"/>
                </a:solidFill>
                <a:latin typeface="Arial"/>
                <a:cs typeface="Arial"/>
              </a:rPr>
              <a:t>your</a:t>
            </a:r>
            <a:r>
              <a:rPr sz="1733" spc="60" dirty="0">
                <a:solidFill>
                  <a:srgbClr val="4D4E5C"/>
                </a:solidFill>
                <a:latin typeface="Arial"/>
                <a:cs typeface="Arial"/>
              </a:rPr>
              <a:t> </a:t>
            </a:r>
            <a:r>
              <a:rPr sz="1733" spc="-7" dirty="0">
                <a:solidFill>
                  <a:srgbClr val="4D4E5C"/>
                </a:solidFill>
                <a:latin typeface="Arial"/>
                <a:cs typeface="Arial"/>
              </a:rPr>
              <a:t>sources</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13" dirty="0">
                <a:solidFill>
                  <a:srgbClr val="4D4E5C"/>
                </a:solidFill>
                <a:latin typeface="Arial"/>
                <a:cs typeface="Arial"/>
              </a:rPr>
              <a:t> </a:t>
            </a:r>
            <a:r>
              <a:rPr sz="1467" spc="-7" dirty="0">
                <a:solidFill>
                  <a:srgbClr val="4D4E5C"/>
                </a:solidFill>
                <a:latin typeface="Arial"/>
                <a:cs typeface="Arial"/>
              </a:rPr>
              <a:t>compile</a:t>
            </a:r>
            <a:endParaRPr sz="1467">
              <a:latin typeface="Arial"/>
              <a:cs typeface="Arial"/>
            </a:endParaRPr>
          </a:p>
          <a:p>
            <a:pPr marL="386070" indent="-369137">
              <a:spcBef>
                <a:spcPts val="373"/>
              </a:spcBef>
              <a:buClr>
                <a:srgbClr val="00AFEF"/>
              </a:buClr>
              <a:buFont typeface="Wingdings"/>
              <a:buChar char=""/>
              <a:tabLst>
                <a:tab pos="386070" algn="l"/>
                <a:tab pos="386917" algn="l"/>
              </a:tabLst>
            </a:pPr>
            <a:r>
              <a:rPr sz="1733" spc="-7" dirty="0">
                <a:solidFill>
                  <a:srgbClr val="4D4E5C"/>
                </a:solidFill>
                <a:latin typeface="Arial"/>
                <a:cs typeface="Arial"/>
              </a:rPr>
              <a:t>Create a JAR</a:t>
            </a:r>
            <a:r>
              <a:rPr sz="1733" spc="20" dirty="0">
                <a:solidFill>
                  <a:srgbClr val="4D4E5C"/>
                </a:solidFill>
                <a:latin typeface="Arial"/>
                <a:cs typeface="Arial"/>
              </a:rPr>
              <a:t> </a:t>
            </a:r>
            <a:r>
              <a:rPr sz="1733" spc="-7" dirty="0">
                <a:solidFill>
                  <a:srgbClr val="4D4E5C"/>
                </a:solidFill>
                <a:latin typeface="Arial"/>
                <a:cs typeface="Arial"/>
              </a:rPr>
              <a:t>file</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13" dirty="0">
                <a:solidFill>
                  <a:srgbClr val="4D4E5C"/>
                </a:solidFill>
                <a:latin typeface="Arial"/>
                <a:cs typeface="Arial"/>
              </a:rPr>
              <a:t> </a:t>
            </a:r>
            <a:r>
              <a:rPr sz="1467" dirty="0">
                <a:solidFill>
                  <a:srgbClr val="4D4E5C"/>
                </a:solidFill>
                <a:latin typeface="Arial"/>
                <a:cs typeface="Arial"/>
              </a:rPr>
              <a:t>package</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Run the</a:t>
            </a:r>
            <a:r>
              <a:rPr sz="1733" spc="13" dirty="0">
                <a:solidFill>
                  <a:srgbClr val="4D4E5C"/>
                </a:solidFill>
                <a:latin typeface="Arial"/>
                <a:cs typeface="Arial"/>
              </a:rPr>
              <a:t> </a:t>
            </a:r>
            <a:r>
              <a:rPr sz="1733" spc="-7" dirty="0">
                <a:solidFill>
                  <a:srgbClr val="4D4E5C"/>
                </a:solidFill>
                <a:latin typeface="Arial"/>
                <a:cs typeface="Arial"/>
              </a:rPr>
              <a:t>program</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..\FirstProject\target\classes&gt;java</a:t>
            </a:r>
            <a:r>
              <a:rPr sz="1467" spc="80" dirty="0">
                <a:solidFill>
                  <a:srgbClr val="4D4E5C"/>
                </a:solidFill>
                <a:latin typeface="Arial"/>
                <a:cs typeface="Arial"/>
              </a:rPr>
              <a:t> </a:t>
            </a:r>
            <a:r>
              <a:rPr sz="1467" spc="-7" dirty="0">
                <a:solidFill>
                  <a:srgbClr val="4D4E5C"/>
                </a:solidFill>
                <a:latin typeface="Arial"/>
                <a:cs typeface="Arial"/>
              </a:rPr>
              <a:t>com.avitepa.FirstProject.App</a:t>
            </a:r>
            <a:endParaRPr sz="1467">
              <a:latin typeface="Arial"/>
              <a:cs typeface="Arial"/>
            </a:endParaRPr>
          </a:p>
          <a:p>
            <a:pPr marL="625671">
              <a:spcBef>
                <a:spcPts val="373"/>
              </a:spcBef>
            </a:pPr>
            <a:r>
              <a:rPr sz="1733" spc="-7" dirty="0">
                <a:solidFill>
                  <a:srgbClr val="4D4E5C"/>
                </a:solidFill>
                <a:latin typeface="Arial"/>
                <a:cs typeface="Arial"/>
              </a:rPr>
              <a:t>Hello</a:t>
            </a:r>
            <a:r>
              <a:rPr sz="1733" dirty="0">
                <a:solidFill>
                  <a:srgbClr val="4D4E5C"/>
                </a:solidFill>
                <a:latin typeface="Arial"/>
                <a:cs typeface="Arial"/>
              </a:rPr>
              <a:t> </a:t>
            </a:r>
            <a:r>
              <a:rPr sz="1733" spc="-7" dirty="0">
                <a:solidFill>
                  <a:srgbClr val="4D4E5C"/>
                </a:solidFill>
                <a:latin typeface="Arial"/>
                <a:cs typeface="Arial"/>
              </a:rPr>
              <a:t>World!</a:t>
            </a:r>
            <a:endParaRPr sz="1733">
              <a:latin typeface="Arial"/>
              <a:cs typeface="Arial"/>
            </a:endParaRPr>
          </a:p>
          <a:p>
            <a:pPr marL="386070" indent="-369137">
              <a:spcBef>
                <a:spcPts val="387"/>
              </a:spcBef>
              <a:buClr>
                <a:srgbClr val="00AFEF"/>
              </a:buClr>
              <a:buFont typeface="Wingdings"/>
              <a:buChar char=""/>
              <a:tabLst>
                <a:tab pos="386070" algn="l"/>
                <a:tab pos="386917" algn="l"/>
              </a:tabLst>
            </a:pPr>
            <a:r>
              <a:rPr sz="1733" spc="-7" dirty="0">
                <a:solidFill>
                  <a:srgbClr val="4D4E5C"/>
                </a:solidFill>
                <a:latin typeface="Arial"/>
                <a:cs typeface="Arial"/>
              </a:rPr>
              <a:t>Clean the project </a:t>
            </a:r>
            <a:r>
              <a:rPr sz="1733" spc="-13" dirty="0">
                <a:solidFill>
                  <a:srgbClr val="4D4E5C"/>
                </a:solidFill>
                <a:latin typeface="Arial"/>
                <a:cs typeface="Arial"/>
              </a:rPr>
              <a:t>(Remove </a:t>
            </a:r>
            <a:r>
              <a:rPr sz="1733" spc="-7" dirty="0">
                <a:solidFill>
                  <a:srgbClr val="4D4E5C"/>
                </a:solidFill>
                <a:latin typeface="Arial"/>
                <a:cs typeface="Arial"/>
              </a:rPr>
              <a:t>entire build</a:t>
            </a:r>
            <a:r>
              <a:rPr sz="1733" spc="187" dirty="0">
                <a:solidFill>
                  <a:srgbClr val="4D4E5C"/>
                </a:solidFill>
                <a:latin typeface="Arial"/>
                <a:cs typeface="Arial"/>
              </a:rPr>
              <a:t> </a:t>
            </a:r>
            <a:r>
              <a:rPr sz="1733" spc="-7" dirty="0">
                <a:solidFill>
                  <a:srgbClr val="4D4E5C"/>
                </a:solidFill>
                <a:latin typeface="Arial"/>
                <a:cs typeface="Arial"/>
              </a:rPr>
              <a:t>results)</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13" dirty="0">
                <a:solidFill>
                  <a:srgbClr val="4D4E5C"/>
                </a:solidFill>
                <a:latin typeface="Arial"/>
                <a:cs typeface="Arial"/>
              </a:rPr>
              <a:t> </a:t>
            </a:r>
            <a:r>
              <a:rPr sz="1467" spc="-7" dirty="0">
                <a:solidFill>
                  <a:srgbClr val="4D4E5C"/>
                </a:solidFill>
                <a:latin typeface="Arial"/>
                <a:cs typeface="Arial"/>
              </a:rPr>
              <a:t>clean</a:t>
            </a:r>
            <a:endParaRPr sz="1467">
              <a:latin typeface="Arial"/>
              <a:cs typeface="Arial"/>
            </a:endParaRPr>
          </a:p>
          <a:p>
            <a:pPr marL="1008355" lvl="1" indent="-381837">
              <a:spcBef>
                <a:spcPts val="447"/>
              </a:spcBef>
              <a:buClr>
                <a:srgbClr val="00AFEF"/>
              </a:buClr>
              <a:buFont typeface="Wingdings"/>
              <a:buChar char=""/>
              <a:tabLst>
                <a:tab pos="1008355" algn="l"/>
                <a:tab pos="1009201" algn="l"/>
              </a:tabLst>
            </a:pPr>
            <a:r>
              <a:rPr sz="1467" spc="-7" dirty="0">
                <a:solidFill>
                  <a:srgbClr val="4D4E5C"/>
                </a:solidFill>
                <a:latin typeface="Arial"/>
                <a:cs typeface="Arial"/>
              </a:rPr>
              <a:t>Note: </a:t>
            </a:r>
            <a:r>
              <a:rPr sz="1467" dirty="0">
                <a:solidFill>
                  <a:srgbClr val="4D4E5C"/>
                </a:solidFill>
                <a:latin typeface="Arial"/>
                <a:cs typeface="Arial"/>
              </a:rPr>
              <a:t>Invokes just</a:t>
            </a:r>
            <a:r>
              <a:rPr sz="1467" spc="-87" dirty="0">
                <a:solidFill>
                  <a:srgbClr val="4D4E5C"/>
                </a:solidFill>
                <a:latin typeface="Arial"/>
                <a:cs typeface="Arial"/>
              </a:rPr>
              <a:t> </a:t>
            </a:r>
            <a:r>
              <a:rPr sz="1467" spc="-7" dirty="0">
                <a:solidFill>
                  <a:srgbClr val="4D4E5C"/>
                </a:solidFill>
                <a:latin typeface="Arial"/>
                <a:cs typeface="Arial"/>
              </a:rPr>
              <a:t>clean</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Rebuild</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13" dirty="0">
                <a:solidFill>
                  <a:srgbClr val="4D4E5C"/>
                </a:solidFill>
                <a:latin typeface="Arial"/>
                <a:cs typeface="Arial"/>
              </a:rPr>
              <a:t> </a:t>
            </a:r>
            <a:r>
              <a:rPr sz="1467" dirty="0">
                <a:solidFill>
                  <a:srgbClr val="4D4E5C"/>
                </a:solidFill>
                <a:latin typeface="Arial"/>
                <a:cs typeface="Arial"/>
              </a:rPr>
              <a:t>package</a:t>
            </a:r>
            <a:endParaRPr sz="1467">
              <a:latin typeface="Arial"/>
              <a:cs typeface="Arial"/>
            </a:endParaRPr>
          </a:p>
          <a:p>
            <a:pPr marL="1008355" lvl="1" indent="-381837">
              <a:spcBef>
                <a:spcPts val="453"/>
              </a:spcBef>
              <a:buClr>
                <a:srgbClr val="00AFEF"/>
              </a:buClr>
              <a:buFont typeface="Wingdings"/>
              <a:buChar char=""/>
              <a:tabLst>
                <a:tab pos="1008355" algn="l"/>
                <a:tab pos="1009201" algn="l"/>
              </a:tabLst>
            </a:pPr>
            <a:r>
              <a:rPr sz="1467" spc="-13" dirty="0">
                <a:solidFill>
                  <a:srgbClr val="4D4E5C"/>
                </a:solidFill>
                <a:latin typeface="Arial"/>
                <a:cs typeface="Arial"/>
              </a:rPr>
              <a:t>Mvn </a:t>
            </a:r>
            <a:r>
              <a:rPr sz="1467" spc="-7" dirty="0">
                <a:solidFill>
                  <a:srgbClr val="4D4E5C"/>
                </a:solidFill>
                <a:latin typeface="Arial"/>
                <a:cs typeface="Arial"/>
              </a:rPr>
              <a:t>clean</a:t>
            </a:r>
            <a:r>
              <a:rPr sz="1467" spc="27" dirty="0">
                <a:solidFill>
                  <a:srgbClr val="4D4E5C"/>
                </a:solidFill>
                <a:latin typeface="Arial"/>
                <a:cs typeface="Arial"/>
              </a:rPr>
              <a:t> </a:t>
            </a:r>
            <a:r>
              <a:rPr sz="1467" dirty="0">
                <a:solidFill>
                  <a:srgbClr val="4D4E5C"/>
                </a:solidFill>
                <a:latin typeface="Arial"/>
                <a:cs typeface="Arial"/>
              </a:rPr>
              <a:t>package</a:t>
            </a:r>
            <a:endParaRPr sz="1467">
              <a:latin typeface="Arial"/>
              <a:cs typeface="Arial"/>
            </a:endParaRPr>
          </a:p>
          <a:p>
            <a:pPr marL="386070" indent="-369137">
              <a:spcBef>
                <a:spcPts val="373"/>
              </a:spcBef>
              <a:buClr>
                <a:srgbClr val="00AFEF"/>
              </a:buClr>
              <a:buFont typeface="Wingdings"/>
              <a:buChar char=""/>
              <a:tabLst>
                <a:tab pos="386070" algn="l"/>
                <a:tab pos="386917" algn="l"/>
              </a:tabLst>
            </a:pPr>
            <a:r>
              <a:rPr sz="1733" spc="-7" dirty="0">
                <a:solidFill>
                  <a:srgbClr val="4D4E5C"/>
                </a:solidFill>
                <a:latin typeface="Arial"/>
                <a:cs typeface="Arial"/>
              </a:rPr>
              <a:t>Running the</a:t>
            </a:r>
            <a:r>
              <a:rPr sz="1733" spc="40" dirty="0">
                <a:solidFill>
                  <a:srgbClr val="4D4E5C"/>
                </a:solidFill>
                <a:latin typeface="Arial"/>
                <a:cs typeface="Arial"/>
              </a:rPr>
              <a:t> </a:t>
            </a:r>
            <a:r>
              <a:rPr sz="1733" spc="-7" dirty="0">
                <a:solidFill>
                  <a:srgbClr val="4D4E5C"/>
                </a:solidFill>
                <a:latin typeface="Arial"/>
                <a:cs typeface="Arial"/>
              </a:rPr>
              <a:t>test</a:t>
            </a:r>
            <a:endParaRPr sz="1733">
              <a:latin typeface="Arial"/>
              <a:cs typeface="Arial"/>
            </a:endParaRPr>
          </a:p>
          <a:p>
            <a:pPr marL="1008355" lvl="1" indent="-381837">
              <a:spcBef>
                <a:spcPts val="453"/>
              </a:spcBef>
              <a:buClr>
                <a:srgbClr val="00AFEF"/>
              </a:buClr>
              <a:buFont typeface="Wingdings"/>
              <a:buChar char=""/>
              <a:tabLst>
                <a:tab pos="1008355" algn="l"/>
                <a:tab pos="1009201" algn="l"/>
              </a:tabLst>
            </a:pPr>
            <a:r>
              <a:rPr sz="1467" spc="-7" dirty="0">
                <a:solidFill>
                  <a:srgbClr val="4D4E5C"/>
                </a:solidFill>
                <a:latin typeface="Arial"/>
                <a:cs typeface="Arial"/>
              </a:rPr>
              <a:t>mvn</a:t>
            </a:r>
            <a:r>
              <a:rPr sz="1467" spc="-13" dirty="0">
                <a:solidFill>
                  <a:srgbClr val="4D4E5C"/>
                </a:solidFill>
                <a:latin typeface="Arial"/>
                <a:cs typeface="Arial"/>
              </a:rPr>
              <a:t> </a:t>
            </a:r>
            <a:r>
              <a:rPr sz="1467" dirty="0">
                <a:solidFill>
                  <a:srgbClr val="4D4E5C"/>
                </a:solidFill>
                <a:latin typeface="Arial"/>
                <a:cs typeface="Arial"/>
              </a:rPr>
              <a:t>test</a:t>
            </a:r>
            <a:endParaRPr sz="1467">
              <a:latin typeface="Arial"/>
              <a:cs typeface="Arial"/>
            </a:endParaRPr>
          </a:p>
          <a:p>
            <a:pPr marL="325112" indent="-308179">
              <a:spcBef>
                <a:spcPts val="373"/>
              </a:spcBef>
              <a:buClr>
                <a:srgbClr val="00AFEF"/>
              </a:buClr>
              <a:buFont typeface="Wingdings"/>
              <a:buChar char=""/>
              <a:tabLst>
                <a:tab pos="325112" algn="l"/>
                <a:tab pos="325959" algn="l"/>
              </a:tabLst>
            </a:pPr>
            <a:r>
              <a:rPr sz="1733" spc="-7" dirty="0">
                <a:solidFill>
                  <a:srgbClr val="4D4E5C"/>
                </a:solidFill>
                <a:latin typeface="Arial"/>
                <a:cs typeface="Arial"/>
              </a:rPr>
              <a:t>Create a</a:t>
            </a:r>
            <a:r>
              <a:rPr sz="1733" spc="27" dirty="0">
                <a:solidFill>
                  <a:srgbClr val="4D4E5C"/>
                </a:solidFill>
                <a:latin typeface="Arial"/>
                <a:cs typeface="Arial"/>
              </a:rPr>
              <a:t> </a:t>
            </a:r>
            <a:r>
              <a:rPr sz="1733" spc="-7" dirty="0">
                <a:solidFill>
                  <a:srgbClr val="4D4E5C"/>
                </a:solidFill>
                <a:latin typeface="Arial"/>
                <a:cs typeface="Arial"/>
              </a:rPr>
              <a:t>report</a:t>
            </a:r>
            <a:endParaRPr sz="1733">
              <a:latin typeface="Arial"/>
              <a:cs typeface="Arial"/>
            </a:endParaRPr>
          </a:p>
          <a:p>
            <a:pPr marL="1008355" lvl="1" indent="-381837">
              <a:spcBef>
                <a:spcPts val="460"/>
              </a:spcBef>
              <a:buClr>
                <a:srgbClr val="00AFEF"/>
              </a:buClr>
              <a:buFont typeface="Wingdings"/>
              <a:buChar char=""/>
              <a:tabLst>
                <a:tab pos="1008355" algn="l"/>
                <a:tab pos="1009201" algn="l"/>
              </a:tabLst>
            </a:pPr>
            <a:r>
              <a:rPr sz="1467" spc="-13" dirty="0">
                <a:solidFill>
                  <a:srgbClr val="4D4E5C"/>
                </a:solidFill>
                <a:latin typeface="Arial"/>
                <a:cs typeface="Arial"/>
              </a:rPr>
              <a:t>Mvn</a:t>
            </a:r>
            <a:r>
              <a:rPr sz="1467" spc="13" dirty="0">
                <a:solidFill>
                  <a:srgbClr val="4D4E5C"/>
                </a:solidFill>
                <a:latin typeface="Arial"/>
                <a:cs typeface="Arial"/>
              </a:rPr>
              <a:t> </a:t>
            </a:r>
            <a:r>
              <a:rPr sz="1467" spc="-7" dirty="0">
                <a:solidFill>
                  <a:srgbClr val="4D4E5C"/>
                </a:solidFill>
                <a:latin typeface="Arial"/>
                <a:cs typeface="Arial"/>
              </a:rPr>
              <a:t>site</a:t>
            </a:r>
            <a:endParaRPr sz="1467">
              <a:latin typeface="Arial"/>
              <a:cs typeface="Arial"/>
            </a:endParaRPr>
          </a:p>
        </p:txBody>
      </p:sp>
    </p:spTree>
    <p:extLst>
      <p:ext uri="{BB962C8B-B14F-4D97-AF65-F5344CB8AC3E}">
        <p14:creationId xmlns:p14="http://schemas.microsoft.com/office/powerpoint/2010/main" val="99076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3782" y="307001"/>
            <a:ext cx="1274618"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284208" y="892860"/>
            <a:ext cx="9330267" cy="5200953"/>
          </a:xfrm>
          <a:prstGeom prst="rect">
            <a:avLst/>
          </a:prstGeom>
        </p:spPr>
        <p:txBody>
          <a:bodyPr vert="horz" wrap="square" lIns="0" tIns="118533" rIns="0" bIns="0" rtlCol="0">
            <a:spAutoFit/>
          </a:bodyPr>
          <a:lstStyle/>
          <a:p>
            <a:pPr marL="474121" indent="-457189">
              <a:spcBef>
                <a:spcPts val="933"/>
              </a:spcBef>
              <a:buClr>
                <a:srgbClr val="00AFEF"/>
              </a:buClr>
              <a:buAutoNum type="arabicParenR"/>
              <a:tabLst>
                <a:tab pos="474121" algn="l"/>
              </a:tabLst>
            </a:pPr>
            <a:r>
              <a:rPr sz="2667" spc="-7" dirty="0">
                <a:solidFill>
                  <a:srgbClr val="4D4E5C"/>
                </a:solidFill>
                <a:latin typeface="Arial"/>
                <a:cs typeface="Arial"/>
              </a:rPr>
              <a:t>.m2 </a:t>
            </a:r>
            <a:r>
              <a:rPr sz="2667" dirty="0">
                <a:solidFill>
                  <a:srgbClr val="4D4E5C"/>
                </a:solidFill>
                <a:latin typeface="Arial"/>
                <a:cs typeface="Arial"/>
              </a:rPr>
              <a:t>repository which is local repository can be found</a:t>
            </a:r>
            <a:r>
              <a:rPr sz="2667" spc="-233" dirty="0">
                <a:solidFill>
                  <a:srgbClr val="4D4E5C"/>
                </a:solidFill>
                <a:latin typeface="Arial"/>
                <a:cs typeface="Arial"/>
              </a:rPr>
              <a:t> </a:t>
            </a:r>
            <a:r>
              <a:rPr sz="2667" dirty="0">
                <a:solidFill>
                  <a:srgbClr val="4D4E5C"/>
                </a:solidFill>
                <a:latin typeface="Arial"/>
                <a:cs typeface="Arial"/>
              </a:rPr>
              <a:t>inside</a:t>
            </a:r>
            <a:endParaRPr sz="2667">
              <a:latin typeface="Arial"/>
              <a:cs typeface="Arial"/>
            </a:endParaRPr>
          </a:p>
          <a:p>
            <a:pPr marL="474121" lvl="1" indent="-457189">
              <a:spcBef>
                <a:spcPts val="807"/>
              </a:spcBef>
              <a:buClr>
                <a:srgbClr val="00AFEF"/>
              </a:buClr>
              <a:buAutoNum type="alphaLcParenR"/>
              <a:tabLst>
                <a:tab pos="474121" algn="l"/>
              </a:tabLst>
            </a:pPr>
            <a:r>
              <a:rPr sz="2667" dirty="0">
                <a:solidFill>
                  <a:srgbClr val="4D4E5C"/>
                </a:solidFill>
                <a:latin typeface="Arial"/>
                <a:cs typeface="Arial"/>
              </a:rPr>
              <a:t>Maven home</a:t>
            </a:r>
            <a:r>
              <a:rPr sz="2667" spc="-67" dirty="0">
                <a:solidFill>
                  <a:srgbClr val="4D4E5C"/>
                </a:solidFill>
                <a:latin typeface="Arial"/>
                <a:cs typeface="Arial"/>
              </a:rPr>
              <a:t> </a:t>
            </a:r>
            <a:r>
              <a:rPr sz="2667" dirty="0">
                <a:solidFill>
                  <a:srgbClr val="4D4E5C"/>
                </a:solidFill>
                <a:latin typeface="Arial"/>
                <a:cs typeface="Arial"/>
              </a:rPr>
              <a:t>directory</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Maven bin</a:t>
            </a:r>
            <a:r>
              <a:rPr sz="2667" spc="-33" dirty="0">
                <a:solidFill>
                  <a:srgbClr val="4D4E5C"/>
                </a:solidFill>
                <a:latin typeface="Arial"/>
                <a:cs typeface="Arial"/>
              </a:rPr>
              <a:t> </a:t>
            </a:r>
            <a:r>
              <a:rPr sz="2667" spc="-7" dirty="0">
                <a:solidFill>
                  <a:srgbClr val="4D4E5C"/>
                </a:solidFill>
                <a:latin typeface="Arial"/>
                <a:cs typeface="Arial"/>
              </a:rPr>
              <a:t>folder</a:t>
            </a:r>
            <a:endParaRPr sz="2667">
              <a:latin typeface="Arial"/>
              <a:cs typeface="Arial"/>
            </a:endParaRPr>
          </a:p>
          <a:p>
            <a:pPr marL="474121" lvl="1" indent="-457189">
              <a:spcBef>
                <a:spcPts val="800"/>
              </a:spcBef>
              <a:buClr>
                <a:srgbClr val="00AFEF"/>
              </a:buClr>
              <a:buAutoNum type="alphaLcParenR"/>
              <a:tabLst>
                <a:tab pos="473275" algn="l"/>
                <a:tab pos="474121" algn="l"/>
              </a:tabLst>
            </a:pPr>
            <a:r>
              <a:rPr sz="2667" dirty="0">
                <a:solidFill>
                  <a:srgbClr val="4D4E5C"/>
                </a:solidFill>
                <a:latin typeface="Arial"/>
                <a:cs typeface="Arial"/>
              </a:rPr>
              <a:t>users home</a:t>
            </a:r>
            <a:r>
              <a:rPr sz="2667" spc="-80" dirty="0">
                <a:solidFill>
                  <a:srgbClr val="4D4E5C"/>
                </a:solidFill>
                <a:latin typeface="Arial"/>
                <a:cs typeface="Arial"/>
              </a:rPr>
              <a:t> </a:t>
            </a:r>
            <a:r>
              <a:rPr sz="2667" dirty="0">
                <a:solidFill>
                  <a:srgbClr val="4D4E5C"/>
                </a:solidFill>
                <a:latin typeface="Arial"/>
                <a:cs typeface="Arial"/>
              </a:rPr>
              <a:t>directory</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None of the</a:t>
            </a:r>
            <a:r>
              <a:rPr sz="2667" spc="-80" dirty="0">
                <a:solidFill>
                  <a:srgbClr val="4D4E5C"/>
                </a:solidFill>
                <a:latin typeface="Arial"/>
                <a:cs typeface="Arial"/>
              </a:rPr>
              <a:t> </a:t>
            </a:r>
            <a:r>
              <a:rPr sz="2667" dirty="0">
                <a:solidFill>
                  <a:srgbClr val="4D4E5C"/>
                </a:solidFill>
                <a:latin typeface="Arial"/>
                <a:cs typeface="Arial"/>
              </a:rPr>
              <a:t>above</a:t>
            </a:r>
            <a:endParaRPr sz="2667">
              <a:latin typeface="Arial"/>
              <a:cs typeface="Arial"/>
            </a:endParaRPr>
          </a:p>
          <a:p>
            <a:pPr>
              <a:spcBef>
                <a:spcPts val="47"/>
              </a:spcBef>
            </a:pPr>
            <a:endParaRPr sz="4133">
              <a:latin typeface="Times New Roman"/>
              <a:cs typeface="Times New Roman"/>
            </a:endParaRPr>
          </a:p>
          <a:p>
            <a:pPr marL="16933">
              <a:tabLst>
                <a:tab pos="3414521" algn="l"/>
              </a:tabLst>
            </a:pPr>
            <a:r>
              <a:rPr sz="2667" dirty="0">
                <a:solidFill>
                  <a:srgbClr val="4D4E5C"/>
                </a:solidFill>
                <a:latin typeface="Arial"/>
                <a:cs typeface="Arial"/>
              </a:rPr>
              <a:t>2) A </a:t>
            </a:r>
            <a:r>
              <a:rPr sz="2667" spc="-7" dirty="0">
                <a:solidFill>
                  <a:srgbClr val="4D4E5C"/>
                </a:solidFill>
                <a:latin typeface="Arial"/>
                <a:cs typeface="Arial"/>
              </a:rPr>
              <a:t>unit </a:t>
            </a:r>
            <a:r>
              <a:rPr sz="2667" dirty="0">
                <a:solidFill>
                  <a:srgbClr val="4D4E5C"/>
                </a:solidFill>
                <a:latin typeface="Arial"/>
                <a:cs typeface="Arial"/>
              </a:rPr>
              <a:t>of</a:t>
            </a:r>
            <a:r>
              <a:rPr sz="2667" spc="-313" dirty="0">
                <a:solidFill>
                  <a:srgbClr val="4D4E5C"/>
                </a:solidFill>
                <a:latin typeface="Arial"/>
                <a:cs typeface="Arial"/>
              </a:rPr>
              <a:t> </a:t>
            </a:r>
            <a:r>
              <a:rPr sz="2667" dirty="0">
                <a:solidFill>
                  <a:srgbClr val="4D4E5C"/>
                </a:solidFill>
                <a:latin typeface="Arial"/>
                <a:cs typeface="Arial"/>
              </a:rPr>
              <a:t>work/</a:t>
            </a:r>
            <a:r>
              <a:rPr sz="2667" spc="-40" dirty="0">
                <a:solidFill>
                  <a:srgbClr val="4D4E5C"/>
                </a:solidFill>
                <a:latin typeface="Arial"/>
                <a:cs typeface="Arial"/>
              </a:rPr>
              <a:t> </a:t>
            </a:r>
            <a:r>
              <a:rPr sz="2667" dirty="0">
                <a:solidFill>
                  <a:srgbClr val="4D4E5C"/>
                </a:solidFill>
                <a:latin typeface="Arial"/>
                <a:cs typeface="Arial"/>
              </a:rPr>
              <a:t>task	</a:t>
            </a:r>
            <a:r>
              <a:rPr sz="2667" spc="-7" dirty="0">
                <a:solidFill>
                  <a:srgbClr val="4D4E5C"/>
                </a:solidFill>
                <a:latin typeface="Arial"/>
                <a:cs typeface="Arial"/>
              </a:rPr>
              <a:t>in Maven </a:t>
            </a:r>
            <a:r>
              <a:rPr sz="2667" dirty="0">
                <a:solidFill>
                  <a:srgbClr val="4D4E5C"/>
                </a:solidFill>
                <a:latin typeface="Arial"/>
                <a:cs typeface="Arial"/>
              </a:rPr>
              <a:t>is called</a:t>
            </a:r>
            <a:r>
              <a:rPr sz="2667" spc="-33" dirty="0">
                <a:solidFill>
                  <a:srgbClr val="4D4E5C"/>
                </a:solidFill>
                <a:latin typeface="Arial"/>
                <a:cs typeface="Arial"/>
              </a:rPr>
              <a:t> </a:t>
            </a:r>
            <a:r>
              <a:rPr sz="2667" dirty="0">
                <a:solidFill>
                  <a:srgbClr val="4D4E5C"/>
                </a:solidFill>
                <a:latin typeface="Arial"/>
                <a:cs typeface="Arial"/>
              </a:rPr>
              <a:t>as</a:t>
            </a:r>
            <a:endParaRPr sz="2667">
              <a:latin typeface="Arial"/>
              <a:cs typeface="Arial"/>
            </a:endParaRPr>
          </a:p>
          <a:p>
            <a:pPr>
              <a:spcBef>
                <a:spcPts val="53"/>
              </a:spcBef>
            </a:pPr>
            <a:endParaRPr sz="4133">
              <a:latin typeface="Times New Roman"/>
              <a:cs typeface="Times New Roman"/>
            </a:endParaRPr>
          </a:p>
          <a:p>
            <a:pPr marL="474121" indent="-457189">
              <a:buClr>
                <a:srgbClr val="00AFEF"/>
              </a:buClr>
              <a:buAutoNum type="alphaLcParenR"/>
              <a:tabLst>
                <a:tab pos="474121" algn="l"/>
              </a:tabLst>
            </a:pPr>
            <a:r>
              <a:rPr sz="2667" spc="-73" dirty="0">
                <a:solidFill>
                  <a:srgbClr val="4D4E5C"/>
                </a:solidFill>
                <a:latin typeface="Arial"/>
                <a:cs typeface="Arial"/>
              </a:rPr>
              <a:t>Task</a:t>
            </a:r>
            <a:endParaRPr sz="2667">
              <a:latin typeface="Arial"/>
              <a:cs typeface="Arial"/>
            </a:endParaRPr>
          </a:p>
          <a:p>
            <a:pPr marL="474121" indent="-457189">
              <a:spcBef>
                <a:spcPts val="800"/>
              </a:spcBef>
              <a:buClr>
                <a:srgbClr val="00AFEF"/>
              </a:buClr>
              <a:buAutoNum type="alphaLcParenR"/>
              <a:tabLst>
                <a:tab pos="474121" algn="l"/>
              </a:tabLst>
            </a:pPr>
            <a:r>
              <a:rPr sz="2667" dirty="0">
                <a:solidFill>
                  <a:srgbClr val="4D4E5C"/>
                </a:solidFill>
                <a:latin typeface="Arial"/>
                <a:cs typeface="Arial"/>
              </a:rPr>
              <a:t>goal</a:t>
            </a:r>
            <a:endParaRPr sz="2667">
              <a:latin typeface="Arial"/>
              <a:cs typeface="Arial"/>
            </a:endParaRPr>
          </a:p>
        </p:txBody>
      </p:sp>
    </p:spTree>
    <p:extLst>
      <p:ext uri="{BB962C8B-B14F-4D97-AF65-F5344CB8AC3E}">
        <p14:creationId xmlns:p14="http://schemas.microsoft.com/office/powerpoint/2010/main" val="2557327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9055" y="307001"/>
            <a:ext cx="1228436"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284209" y="994155"/>
            <a:ext cx="11113345" cy="2911310"/>
          </a:xfrm>
          <a:prstGeom prst="rect">
            <a:avLst/>
          </a:prstGeom>
        </p:spPr>
        <p:txBody>
          <a:bodyPr vert="horz" wrap="square" lIns="0" tIns="17780" rIns="0" bIns="0" rtlCol="0">
            <a:spAutoFit/>
          </a:bodyPr>
          <a:lstStyle/>
          <a:p>
            <a:pPr marL="16933">
              <a:spcBef>
                <a:spcPts val="140"/>
              </a:spcBef>
              <a:tabLst>
                <a:tab pos="625671" algn="l"/>
                <a:tab pos="2073435" algn="l"/>
              </a:tabLst>
            </a:pPr>
            <a:r>
              <a:rPr sz="2667" dirty="0">
                <a:solidFill>
                  <a:srgbClr val="4D4E5C"/>
                </a:solidFill>
                <a:latin typeface="Arial"/>
                <a:cs typeface="Arial"/>
              </a:rPr>
              <a:t>3)	Give</a:t>
            </a:r>
            <a:r>
              <a:rPr sz="2667" spc="-13" dirty="0">
                <a:solidFill>
                  <a:srgbClr val="4D4E5C"/>
                </a:solidFill>
                <a:latin typeface="Arial"/>
                <a:cs typeface="Arial"/>
              </a:rPr>
              <a:t> </a:t>
            </a:r>
            <a:r>
              <a:rPr sz="2667" dirty="0">
                <a:solidFill>
                  <a:srgbClr val="4D4E5C"/>
                </a:solidFill>
                <a:latin typeface="Arial"/>
                <a:cs typeface="Arial"/>
              </a:rPr>
              <a:t>the	proper sequence of attributes of POM </a:t>
            </a:r>
            <a:r>
              <a:rPr sz="2667" spc="-7" dirty="0">
                <a:solidFill>
                  <a:srgbClr val="4D4E5C"/>
                </a:solidFill>
                <a:latin typeface="Arial"/>
                <a:cs typeface="Arial"/>
              </a:rPr>
              <a:t>file </a:t>
            </a:r>
            <a:r>
              <a:rPr sz="2667" dirty="0">
                <a:solidFill>
                  <a:srgbClr val="4D4E5C"/>
                </a:solidFill>
                <a:latin typeface="Arial"/>
                <a:cs typeface="Arial"/>
              </a:rPr>
              <a:t>which identifies</a:t>
            </a:r>
            <a:r>
              <a:rPr sz="2667" spc="-267" dirty="0">
                <a:solidFill>
                  <a:srgbClr val="4D4E5C"/>
                </a:solidFill>
                <a:latin typeface="Arial"/>
                <a:cs typeface="Arial"/>
              </a:rPr>
              <a:t> </a:t>
            </a:r>
            <a:r>
              <a:rPr sz="2667" dirty="0">
                <a:solidFill>
                  <a:srgbClr val="4D4E5C"/>
                </a:solidFill>
                <a:latin typeface="Arial"/>
                <a:cs typeface="Arial"/>
              </a:rPr>
              <a:t>an</a:t>
            </a:r>
            <a:endParaRPr sz="2667" dirty="0">
              <a:latin typeface="Arial"/>
              <a:cs typeface="Arial"/>
            </a:endParaRPr>
          </a:p>
          <a:p>
            <a:pPr marL="16933"/>
            <a:r>
              <a:rPr sz="2667" dirty="0">
                <a:solidFill>
                  <a:srgbClr val="4D4E5C"/>
                </a:solidFill>
                <a:latin typeface="Arial"/>
                <a:cs typeface="Arial"/>
              </a:rPr>
              <a:t>Object</a:t>
            </a:r>
            <a:r>
              <a:rPr sz="2667" spc="-47" dirty="0">
                <a:solidFill>
                  <a:srgbClr val="4D4E5C"/>
                </a:solidFill>
                <a:latin typeface="Arial"/>
                <a:cs typeface="Arial"/>
              </a:rPr>
              <a:t> </a:t>
            </a:r>
            <a:r>
              <a:rPr sz="2667" dirty="0">
                <a:solidFill>
                  <a:srgbClr val="4D4E5C"/>
                </a:solidFill>
                <a:latin typeface="Arial"/>
                <a:cs typeface="Arial"/>
              </a:rPr>
              <a:t>properly</a:t>
            </a:r>
            <a:endParaRPr sz="2667" dirty="0">
              <a:latin typeface="Arial"/>
              <a:cs typeface="Arial"/>
            </a:endParaRPr>
          </a:p>
          <a:p>
            <a:pPr>
              <a:spcBef>
                <a:spcPts val="47"/>
              </a:spcBef>
            </a:pPr>
            <a:endParaRPr sz="4133" dirty="0">
              <a:latin typeface="Times New Roman"/>
              <a:cs typeface="Times New Roman"/>
            </a:endParaRPr>
          </a:p>
          <a:p>
            <a:pPr marL="409776" indent="-392844">
              <a:buAutoNum type="alphaLcParenR"/>
              <a:tabLst>
                <a:tab pos="410623" algn="l"/>
              </a:tabLst>
            </a:pPr>
            <a:r>
              <a:rPr sz="2667" spc="-20" dirty="0">
                <a:solidFill>
                  <a:srgbClr val="4D4E5C"/>
                </a:solidFill>
                <a:latin typeface="Arial"/>
                <a:cs typeface="Arial"/>
              </a:rPr>
              <a:t>Version</a:t>
            </a:r>
            <a:endParaRPr sz="2667" dirty="0">
              <a:latin typeface="Arial"/>
              <a:cs typeface="Arial"/>
            </a:endParaRPr>
          </a:p>
          <a:p>
            <a:pPr marL="410623" indent="-393690">
              <a:spcBef>
                <a:spcPts val="807"/>
              </a:spcBef>
              <a:buAutoNum type="alphaLcParenR"/>
              <a:tabLst>
                <a:tab pos="411470" algn="l"/>
              </a:tabLst>
            </a:pPr>
            <a:r>
              <a:rPr sz="2667" dirty="0">
                <a:solidFill>
                  <a:srgbClr val="4D4E5C"/>
                </a:solidFill>
                <a:latin typeface="Arial"/>
                <a:cs typeface="Arial"/>
              </a:rPr>
              <a:t>groupId</a:t>
            </a:r>
            <a:endParaRPr sz="2667" dirty="0">
              <a:latin typeface="Arial"/>
              <a:cs typeface="Arial"/>
            </a:endParaRPr>
          </a:p>
          <a:p>
            <a:pPr marL="390304" indent="-373371">
              <a:spcBef>
                <a:spcPts val="800"/>
              </a:spcBef>
              <a:buAutoNum type="alphaLcParenR"/>
              <a:tabLst>
                <a:tab pos="391150" algn="l"/>
              </a:tabLst>
            </a:pPr>
            <a:r>
              <a:rPr sz="2667" spc="-7" dirty="0">
                <a:solidFill>
                  <a:srgbClr val="4D4E5C"/>
                </a:solidFill>
                <a:latin typeface="Arial"/>
                <a:cs typeface="Arial"/>
              </a:rPr>
              <a:t>artifactId</a:t>
            </a:r>
            <a:endParaRPr sz="2667" dirty="0">
              <a:latin typeface="Arial"/>
              <a:cs typeface="Arial"/>
            </a:endParaRPr>
          </a:p>
        </p:txBody>
      </p:sp>
    </p:spTree>
    <p:extLst>
      <p:ext uri="{BB962C8B-B14F-4D97-AF65-F5344CB8AC3E}">
        <p14:creationId xmlns:p14="http://schemas.microsoft.com/office/powerpoint/2010/main" val="2031781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2327" y="307001"/>
            <a:ext cx="3923028"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Continuous</a:t>
            </a:r>
            <a:r>
              <a:rPr spc="-107" dirty="0"/>
              <a:t> </a:t>
            </a:r>
            <a:r>
              <a:rPr dirty="0"/>
              <a:t>integration</a:t>
            </a:r>
          </a:p>
        </p:txBody>
      </p:sp>
      <p:sp>
        <p:nvSpPr>
          <p:cNvPr id="3" name="object 3"/>
          <p:cNvSpPr txBox="1"/>
          <p:nvPr/>
        </p:nvSpPr>
        <p:spPr>
          <a:xfrm>
            <a:off x="444329" y="931265"/>
            <a:ext cx="11108267" cy="5213629"/>
          </a:xfrm>
          <a:prstGeom prst="rect">
            <a:avLst/>
          </a:prstGeom>
        </p:spPr>
        <p:txBody>
          <a:bodyPr vert="horz" wrap="square" lIns="0" tIns="16087" rIns="0" bIns="0" rtlCol="0">
            <a:spAutoFit/>
          </a:bodyPr>
          <a:lstStyle/>
          <a:p>
            <a:pPr marL="325112" indent="-308179">
              <a:lnSpc>
                <a:spcPts val="2740"/>
              </a:lnSpc>
              <a:spcBef>
                <a:spcPts val="127"/>
              </a:spcBef>
              <a:buClr>
                <a:srgbClr val="00AFEF"/>
              </a:buClr>
              <a:buFont typeface="Wingdings"/>
              <a:buChar char=""/>
              <a:tabLst>
                <a:tab pos="325959" algn="l"/>
              </a:tabLst>
            </a:pPr>
            <a:r>
              <a:rPr sz="2533" spc="-7" dirty="0">
                <a:solidFill>
                  <a:srgbClr val="4D4E5C"/>
                </a:solidFill>
                <a:latin typeface="Arial"/>
                <a:cs typeface="Arial"/>
              </a:rPr>
              <a:t>In Continuous Integration approach, for </a:t>
            </a:r>
            <a:r>
              <a:rPr sz="2533" dirty="0">
                <a:solidFill>
                  <a:srgbClr val="4D4E5C"/>
                </a:solidFill>
                <a:latin typeface="Arial"/>
                <a:cs typeface="Arial"/>
              </a:rPr>
              <a:t>every </a:t>
            </a:r>
            <a:r>
              <a:rPr sz="2533" spc="-7" dirty="0">
                <a:solidFill>
                  <a:srgbClr val="4D4E5C"/>
                </a:solidFill>
                <a:latin typeface="Arial"/>
                <a:cs typeface="Arial"/>
              </a:rPr>
              <a:t>commit, the system</a:t>
            </a:r>
            <a:r>
              <a:rPr sz="2533" spc="313" dirty="0">
                <a:solidFill>
                  <a:srgbClr val="4D4E5C"/>
                </a:solidFill>
                <a:latin typeface="Arial"/>
                <a:cs typeface="Arial"/>
              </a:rPr>
              <a:t> </a:t>
            </a:r>
            <a:r>
              <a:rPr sz="2533" spc="-7" dirty="0">
                <a:solidFill>
                  <a:srgbClr val="4D4E5C"/>
                </a:solidFill>
                <a:latin typeface="Arial"/>
                <a:cs typeface="Arial"/>
              </a:rPr>
              <a:t>under</a:t>
            </a:r>
            <a:endParaRPr sz="2533">
              <a:latin typeface="Arial"/>
              <a:cs typeface="Arial"/>
            </a:endParaRPr>
          </a:p>
          <a:p>
            <a:pPr marL="325112">
              <a:lnSpc>
                <a:spcPts val="2740"/>
              </a:lnSpc>
            </a:pPr>
            <a:r>
              <a:rPr sz="2533" spc="-7" dirty="0">
                <a:solidFill>
                  <a:srgbClr val="4D4E5C"/>
                </a:solidFill>
                <a:latin typeface="Arial"/>
                <a:cs typeface="Arial"/>
              </a:rPr>
              <a:t>goes the following</a:t>
            </a:r>
            <a:r>
              <a:rPr sz="2533" spc="113" dirty="0">
                <a:solidFill>
                  <a:srgbClr val="4D4E5C"/>
                </a:solidFill>
                <a:latin typeface="Arial"/>
                <a:cs typeface="Arial"/>
              </a:rPr>
              <a:t> </a:t>
            </a:r>
            <a:r>
              <a:rPr sz="2533" spc="-7" dirty="0">
                <a:solidFill>
                  <a:srgbClr val="4D4E5C"/>
                </a:solidFill>
                <a:latin typeface="Arial"/>
                <a:cs typeface="Arial"/>
              </a:rPr>
              <a:t>stages:</a:t>
            </a:r>
            <a:endParaRPr sz="2533">
              <a:latin typeface="Arial"/>
              <a:cs typeface="Arial"/>
            </a:endParaRPr>
          </a:p>
          <a:p>
            <a:pPr>
              <a:spcBef>
                <a:spcPts val="53"/>
              </a:spcBef>
            </a:pPr>
            <a:endParaRPr sz="3000">
              <a:latin typeface="Times New Roman"/>
              <a:cs typeface="Times New Roman"/>
            </a:endParaRPr>
          </a:p>
          <a:p>
            <a:pPr marL="1008355" lvl="1" indent="-381837">
              <a:buClr>
                <a:srgbClr val="00AFEF"/>
              </a:buClr>
              <a:buFont typeface="Wingdings"/>
              <a:buChar char=""/>
              <a:tabLst>
                <a:tab pos="1008355" algn="l"/>
                <a:tab pos="1009201" algn="l"/>
              </a:tabLst>
            </a:pPr>
            <a:r>
              <a:rPr sz="2267" spc="-7" dirty="0">
                <a:solidFill>
                  <a:srgbClr val="4D4E5C"/>
                </a:solidFill>
                <a:latin typeface="Arial"/>
                <a:cs typeface="Arial"/>
              </a:rPr>
              <a:t>Integrated: </a:t>
            </a:r>
            <a:r>
              <a:rPr sz="2267" dirty="0">
                <a:solidFill>
                  <a:srgbClr val="4D4E5C"/>
                </a:solidFill>
                <a:latin typeface="Arial"/>
                <a:cs typeface="Arial"/>
              </a:rPr>
              <a:t>All changes done so </a:t>
            </a:r>
            <a:r>
              <a:rPr sz="2267" spc="-7" dirty="0">
                <a:solidFill>
                  <a:srgbClr val="4D4E5C"/>
                </a:solidFill>
                <a:latin typeface="Arial"/>
                <a:cs typeface="Arial"/>
              </a:rPr>
              <a:t>far </a:t>
            </a:r>
            <a:r>
              <a:rPr sz="2267" dirty="0">
                <a:solidFill>
                  <a:srgbClr val="4D4E5C"/>
                </a:solidFill>
                <a:latin typeface="Arial"/>
                <a:cs typeface="Arial"/>
              </a:rPr>
              <a:t>are combined </a:t>
            </a:r>
            <a:r>
              <a:rPr sz="2267" spc="-7" dirty="0">
                <a:solidFill>
                  <a:srgbClr val="4D4E5C"/>
                </a:solidFill>
                <a:latin typeface="Arial"/>
                <a:cs typeface="Arial"/>
              </a:rPr>
              <a:t>into the integrated</a:t>
            </a:r>
            <a:r>
              <a:rPr sz="2267" spc="40" dirty="0">
                <a:solidFill>
                  <a:srgbClr val="4D4E5C"/>
                </a:solidFill>
                <a:latin typeface="Arial"/>
                <a:cs typeface="Arial"/>
              </a:rPr>
              <a:t> </a:t>
            </a:r>
            <a:r>
              <a:rPr sz="2267" dirty="0">
                <a:solidFill>
                  <a:srgbClr val="4D4E5C"/>
                </a:solidFill>
                <a:latin typeface="Arial"/>
                <a:cs typeface="Arial"/>
              </a:rPr>
              <a:t>code</a:t>
            </a:r>
            <a:endParaRPr sz="2267">
              <a:latin typeface="Arial"/>
              <a:cs typeface="Arial"/>
            </a:endParaRPr>
          </a:p>
          <a:p>
            <a:pPr lvl="1">
              <a:spcBef>
                <a:spcPts val="13"/>
              </a:spcBef>
              <a:buClr>
                <a:srgbClr val="00AFEF"/>
              </a:buClr>
              <a:buFont typeface="Wingdings"/>
              <a:buChar char=""/>
            </a:pPr>
            <a:endParaRPr sz="2800">
              <a:latin typeface="Times New Roman"/>
              <a:cs typeface="Times New Roman"/>
            </a:endParaRPr>
          </a:p>
          <a:p>
            <a:pPr marL="1008355" lvl="1" indent="-381837">
              <a:buClr>
                <a:srgbClr val="00AFEF"/>
              </a:buClr>
              <a:buFont typeface="Wingdings"/>
              <a:buChar char=""/>
              <a:tabLst>
                <a:tab pos="1008355" algn="l"/>
                <a:tab pos="1009201" algn="l"/>
              </a:tabLst>
            </a:pPr>
            <a:r>
              <a:rPr sz="2267" dirty="0">
                <a:solidFill>
                  <a:srgbClr val="4D4E5C"/>
                </a:solidFill>
                <a:latin typeface="Arial"/>
                <a:cs typeface="Arial"/>
              </a:rPr>
              <a:t>Build: </a:t>
            </a:r>
            <a:r>
              <a:rPr sz="2267" spc="7" dirty="0">
                <a:solidFill>
                  <a:srgbClr val="4D4E5C"/>
                </a:solidFill>
                <a:latin typeface="Arial"/>
                <a:cs typeface="Arial"/>
              </a:rPr>
              <a:t>The </a:t>
            </a:r>
            <a:r>
              <a:rPr sz="2267" spc="-7" dirty="0">
                <a:solidFill>
                  <a:srgbClr val="4D4E5C"/>
                </a:solidFill>
                <a:latin typeface="Arial"/>
                <a:cs typeface="Arial"/>
              </a:rPr>
              <a:t>integrated </a:t>
            </a:r>
            <a:r>
              <a:rPr sz="2267" dirty="0">
                <a:solidFill>
                  <a:srgbClr val="4D4E5C"/>
                </a:solidFill>
                <a:latin typeface="Arial"/>
                <a:cs typeface="Arial"/>
              </a:rPr>
              <a:t>code is </a:t>
            </a:r>
            <a:r>
              <a:rPr sz="2267" spc="-7" dirty="0">
                <a:solidFill>
                  <a:srgbClr val="4D4E5C"/>
                </a:solidFill>
                <a:latin typeface="Arial"/>
                <a:cs typeface="Arial"/>
              </a:rPr>
              <a:t>the </a:t>
            </a:r>
            <a:r>
              <a:rPr sz="2267" dirty="0">
                <a:solidFill>
                  <a:srgbClr val="4D4E5C"/>
                </a:solidFill>
                <a:latin typeface="Arial"/>
                <a:cs typeface="Arial"/>
              </a:rPr>
              <a:t>compiled </a:t>
            </a:r>
            <a:r>
              <a:rPr sz="2267" spc="-7" dirty="0">
                <a:solidFill>
                  <a:srgbClr val="4D4E5C"/>
                </a:solidFill>
                <a:latin typeface="Arial"/>
                <a:cs typeface="Arial"/>
              </a:rPr>
              <a:t>into </a:t>
            </a:r>
            <a:r>
              <a:rPr sz="2267" dirty="0">
                <a:solidFill>
                  <a:srgbClr val="4D4E5C"/>
                </a:solidFill>
                <a:latin typeface="Arial"/>
                <a:cs typeface="Arial"/>
              </a:rPr>
              <a:t>an</a:t>
            </a:r>
            <a:r>
              <a:rPr sz="2267" spc="-13" dirty="0">
                <a:solidFill>
                  <a:srgbClr val="4D4E5C"/>
                </a:solidFill>
                <a:latin typeface="Arial"/>
                <a:cs typeface="Arial"/>
              </a:rPr>
              <a:t> </a:t>
            </a:r>
            <a:r>
              <a:rPr sz="2267" dirty="0">
                <a:solidFill>
                  <a:srgbClr val="4D4E5C"/>
                </a:solidFill>
                <a:latin typeface="Arial"/>
                <a:cs typeface="Arial"/>
              </a:rPr>
              <a:t>package</a:t>
            </a:r>
            <a:endParaRPr sz="2267">
              <a:latin typeface="Arial"/>
              <a:cs typeface="Arial"/>
            </a:endParaRPr>
          </a:p>
          <a:p>
            <a:pPr lvl="1">
              <a:spcBef>
                <a:spcPts val="13"/>
              </a:spcBef>
              <a:buClr>
                <a:srgbClr val="00AFEF"/>
              </a:buClr>
              <a:buFont typeface="Wingdings"/>
              <a:buChar char=""/>
            </a:pPr>
            <a:endParaRPr sz="2800">
              <a:latin typeface="Times New Roman"/>
              <a:cs typeface="Times New Roman"/>
            </a:endParaRPr>
          </a:p>
          <a:p>
            <a:pPr marL="1008355" lvl="1" indent="-381837">
              <a:buClr>
                <a:srgbClr val="00AFEF"/>
              </a:buClr>
              <a:buFont typeface="Wingdings"/>
              <a:buChar char=""/>
              <a:tabLst>
                <a:tab pos="1008355" algn="l"/>
                <a:tab pos="1009201" algn="l"/>
              </a:tabLst>
            </a:pPr>
            <a:r>
              <a:rPr sz="2267" spc="-40" dirty="0">
                <a:solidFill>
                  <a:srgbClr val="4D4E5C"/>
                </a:solidFill>
                <a:latin typeface="Arial"/>
                <a:cs typeface="Arial"/>
              </a:rPr>
              <a:t>Tested: </a:t>
            </a:r>
            <a:r>
              <a:rPr sz="2267" dirty="0">
                <a:solidFill>
                  <a:srgbClr val="4D4E5C"/>
                </a:solidFill>
                <a:latin typeface="Arial"/>
                <a:cs typeface="Arial"/>
              </a:rPr>
              <a:t>An Automated </a:t>
            </a:r>
            <a:r>
              <a:rPr sz="2267" spc="-7" dirty="0">
                <a:solidFill>
                  <a:srgbClr val="4D4E5C"/>
                </a:solidFill>
                <a:latin typeface="Arial"/>
                <a:cs typeface="Arial"/>
              </a:rPr>
              <a:t>test </a:t>
            </a:r>
            <a:r>
              <a:rPr sz="2267" dirty="0">
                <a:solidFill>
                  <a:srgbClr val="4D4E5C"/>
                </a:solidFill>
                <a:latin typeface="Arial"/>
                <a:cs typeface="Arial"/>
              </a:rPr>
              <a:t>suit </a:t>
            </a:r>
            <a:r>
              <a:rPr sz="2267" spc="-7" dirty="0">
                <a:solidFill>
                  <a:srgbClr val="4D4E5C"/>
                </a:solidFill>
                <a:latin typeface="Arial"/>
                <a:cs typeface="Arial"/>
              </a:rPr>
              <a:t>tests </a:t>
            </a:r>
            <a:r>
              <a:rPr sz="2267" dirty="0">
                <a:solidFill>
                  <a:srgbClr val="4D4E5C"/>
                </a:solidFill>
                <a:latin typeface="Arial"/>
                <a:cs typeface="Arial"/>
              </a:rPr>
              <a:t>this executable &amp; provides a test</a:t>
            </a:r>
            <a:r>
              <a:rPr sz="2267" spc="-113" dirty="0">
                <a:solidFill>
                  <a:srgbClr val="4D4E5C"/>
                </a:solidFill>
                <a:latin typeface="Arial"/>
                <a:cs typeface="Arial"/>
              </a:rPr>
              <a:t> </a:t>
            </a:r>
            <a:r>
              <a:rPr sz="2267" dirty="0">
                <a:solidFill>
                  <a:srgbClr val="4D4E5C"/>
                </a:solidFill>
                <a:latin typeface="Arial"/>
                <a:cs typeface="Arial"/>
              </a:rPr>
              <a:t>report</a:t>
            </a:r>
            <a:endParaRPr sz="2267">
              <a:latin typeface="Arial"/>
              <a:cs typeface="Arial"/>
            </a:endParaRPr>
          </a:p>
          <a:p>
            <a:pPr lvl="1">
              <a:spcBef>
                <a:spcPts val="20"/>
              </a:spcBef>
              <a:buClr>
                <a:srgbClr val="00AFEF"/>
              </a:buClr>
              <a:buFont typeface="Wingdings"/>
              <a:buChar char=""/>
            </a:pPr>
            <a:endParaRPr sz="3267">
              <a:latin typeface="Times New Roman"/>
              <a:cs typeface="Times New Roman"/>
            </a:endParaRPr>
          </a:p>
          <a:p>
            <a:pPr marL="1008355" marR="723882" lvl="1" indent="-381837">
              <a:lnSpc>
                <a:spcPct val="80000"/>
              </a:lnSpc>
              <a:buClr>
                <a:srgbClr val="00AFEF"/>
              </a:buClr>
              <a:buFont typeface="Wingdings"/>
              <a:buChar char=""/>
              <a:tabLst>
                <a:tab pos="1008355" algn="l"/>
                <a:tab pos="1009201" algn="l"/>
              </a:tabLst>
            </a:pPr>
            <a:r>
              <a:rPr sz="2267" dirty="0">
                <a:solidFill>
                  <a:srgbClr val="4D4E5C"/>
                </a:solidFill>
                <a:latin typeface="Arial"/>
                <a:cs typeface="Arial"/>
              </a:rPr>
              <a:t>Archived: </a:t>
            </a:r>
            <a:r>
              <a:rPr sz="2267" spc="7" dirty="0">
                <a:solidFill>
                  <a:srgbClr val="4D4E5C"/>
                </a:solidFill>
                <a:latin typeface="Arial"/>
                <a:cs typeface="Arial"/>
              </a:rPr>
              <a:t>The </a:t>
            </a:r>
            <a:r>
              <a:rPr sz="2267" dirty="0">
                <a:solidFill>
                  <a:srgbClr val="4D4E5C"/>
                </a:solidFill>
                <a:latin typeface="Arial"/>
                <a:cs typeface="Arial"/>
              </a:rPr>
              <a:t>various </a:t>
            </a:r>
            <a:r>
              <a:rPr sz="2267" spc="-7" dirty="0">
                <a:solidFill>
                  <a:srgbClr val="4D4E5C"/>
                </a:solidFill>
                <a:latin typeface="Arial"/>
                <a:cs typeface="Arial"/>
              </a:rPr>
              <a:t>artefacts </a:t>
            </a:r>
            <a:r>
              <a:rPr sz="2267" dirty="0">
                <a:solidFill>
                  <a:srgbClr val="4D4E5C"/>
                </a:solidFill>
                <a:latin typeface="Arial"/>
                <a:cs typeface="Arial"/>
              </a:rPr>
              <a:t>are versioned and stored so </a:t>
            </a:r>
            <a:r>
              <a:rPr sz="2267" spc="-7" dirty="0">
                <a:solidFill>
                  <a:srgbClr val="4D4E5C"/>
                </a:solidFill>
                <a:latin typeface="Arial"/>
                <a:cs typeface="Arial"/>
              </a:rPr>
              <a:t>that </a:t>
            </a:r>
            <a:r>
              <a:rPr sz="2267" dirty="0">
                <a:solidFill>
                  <a:srgbClr val="4D4E5C"/>
                </a:solidFill>
                <a:latin typeface="Arial"/>
                <a:cs typeface="Arial"/>
              </a:rPr>
              <a:t>it can be  distributed as is as and </a:t>
            </a:r>
            <a:r>
              <a:rPr sz="2267" spc="-7" dirty="0">
                <a:solidFill>
                  <a:srgbClr val="4D4E5C"/>
                </a:solidFill>
                <a:latin typeface="Arial"/>
                <a:cs typeface="Arial"/>
              </a:rPr>
              <a:t>when</a:t>
            </a:r>
            <a:r>
              <a:rPr sz="2267" spc="20" dirty="0">
                <a:solidFill>
                  <a:srgbClr val="4D4E5C"/>
                </a:solidFill>
                <a:latin typeface="Arial"/>
                <a:cs typeface="Arial"/>
              </a:rPr>
              <a:t> </a:t>
            </a:r>
            <a:r>
              <a:rPr sz="2267" dirty="0">
                <a:solidFill>
                  <a:srgbClr val="4D4E5C"/>
                </a:solidFill>
                <a:latin typeface="Arial"/>
                <a:cs typeface="Arial"/>
              </a:rPr>
              <a:t>required</a:t>
            </a:r>
            <a:endParaRPr sz="2267">
              <a:latin typeface="Arial"/>
              <a:cs typeface="Arial"/>
            </a:endParaRPr>
          </a:p>
          <a:p>
            <a:pPr lvl="1">
              <a:spcBef>
                <a:spcPts val="27"/>
              </a:spcBef>
              <a:buClr>
                <a:srgbClr val="00AFEF"/>
              </a:buClr>
              <a:buFont typeface="Wingdings"/>
              <a:buChar char=""/>
            </a:pPr>
            <a:endParaRPr sz="3267">
              <a:latin typeface="Times New Roman"/>
              <a:cs typeface="Times New Roman"/>
            </a:endParaRPr>
          </a:p>
          <a:p>
            <a:pPr marL="1008355" marR="6773" lvl="1" indent="-381837">
              <a:lnSpc>
                <a:spcPct val="80000"/>
              </a:lnSpc>
              <a:buClr>
                <a:srgbClr val="00AFEF"/>
              </a:buClr>
              <a:buFont typeface="Wingdings"/>
              <a:buChar char=""/>
              <a:tabLst>
                <a:tab pos="1008355" algn="l"/>
                <a:tab pos="1009201" algn="l"/>
              </a:tabLst>
            </a:pPr>
            <a:r>
              <a:rPr sz="2267" spc="-7" dirty="0">
                <a:solidFill>
                  <a:srgbClr val="4D4E5C"/>
                </a:solidFill>
                <a:latin typeface="Arial"/>
                <a:cs typeface="Arial"/>
              </a:rPr>
              <a:t>Deployed: </a:t>
            </a:r>
            <a:r>
              <a:rPr sz="2267" spc="7" dirty="0">
                <a:solidFill>
                  <a:srgbClr val="4D4E5C"/>
                </a:solidFill>
                <a:latin typeface="Arial"/>
                <a:cs typeface="Arial"/>
              </a:rPr>
              <a:t>The </a:t>
            </a:r>
            <a:r>
              <a:rPr sz="2267" spc="-7" dirty="0">
                <a:solidFill>
                  <a:srgbClr val="4D4E5C"/>
                </a:solidFill>
                <a:latin typeface="Arial"/>
                <a:cs typeface="Arial"/>
              </a:rPr>
              <a:t>final </a:t>
            </a:r>
            <a:r>
              <a:rPr sz="2267" dirty="0">
                <a:solidFill>
                  <a:srgbClr val="4D4E5C"/>
                </a:solidFill>
                <a:latin typeface="Arial"/>
                <a:cs typeface="Arial"/>
              </a:rPr>
              <a:t>executable is loaded into the </a:t>
            </a:r>
            <a:r>
              <a:rPr sz="2267" spc="-7" dirty="0">
                <a:solidFill>
                  <a:srgbClr val="4D4E5C"/>
                </a:solidFill>
                <a:latin typeface="Arial"/>
                <a:cs typeface="Arial"/>
              </a:rPr>
              <a:t>system where team </a:t>
            </a:r>
            <a:r>
              <a:rPr sz="2267" dirty="0">
                <a:solidFill>
                  <a:srgbClr val="4D4E5C"/>
                </a:solidFill>
                <a:latin typeface="Arial"/>
                <a:cs typeface="Arial"/>
              </a:rPr>
              <a:t>members  can interact </a:t>
            </a:r>
            <a:r>
              <a:rPr sz="2267" spc="-13" dirty="0">
                <a:solidFill>
                  <a:srgbClr val="4D4E5C"/>
                </a:solidFill>
                <a:latin typeface="Arial"/>
                <a:cs typeface="Arial"/>
              </a:rPr>
              <a:t>with</a:t>
            </a:r>
            <a:r>
              <a:rPr sz="2267" spc="13" dirty="0">
                <a:solidFill>
                  <a:srgbClr val="4D4E5C"/>
                </a:solidFill>
                <a:latin typeface="Arial"/>
                <a:cs typeface="Arial"/>
              </a:rPr>
              <a:t> </a:t>
            </a:r>
            <a:r>
              <a:rPr sz="2267" dirty="0">
                <a:solidFill>
                  <a:srgbClr val="4D4E5C"/>
                </a:solidFill>
                <a:latin typeface="Arial"/>
                <a:cs typeface="Arial"/>
              </a:rPr>
              <a:t>it</a:t>
            </a:r>
            <a:endParaRPr sz="2267">
              <a:latin typeface="Arial"/>
              <a:cs typeface="Arial"/>
            </a:endParaRPr>
          </a:p>
        </p:txBody>
      </p:sp>
    </p:spTree>
    <p:extLst>
      <p:ext uri="{BB962C8B-B14F-4D97-AF65-F5344CB8AC3E}">
        <p14:creationId xmlns:p14="http://schemas.microsoft.com/office/powerpoint/2010/main" val="611618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prstGeom prst="rect">
            <a:avLst/>
          </a:prstGeom>
        </p:spPr>
        <p:txBody>
          <a:bodyPr vert="horz" wrap="square" lIns="0" tIns="16933" rIns="0" bIns="0" numCol="1" rtlCol="0" anchor="ctr" anchorCtr="0" compatLnSpc="1">
            <a:prstTxWarp prst="textNoShape">
              <a:avLst/>
            </a:prstTxWarp>
            <a:spAutoFit/>
          </a:bodyPr>
          <a:lstStyle/>
          <a:p>
            <a:pPr marL="16933">
              <a:spcBef>
                <a:spcPts val="133"/>
              </a:spcBef>
            </a:pPr>
            <a:r>
              <a:rPr sz="4800" dirty="0"/>
              <a:t>Maven</a:t>
            </a:r>
            <a:r>
              <a:rPr sz="4800" spc="-67" dirty="0"/>
              <a:t> </a:t>
            </a:r>
            <a:r>
              <a:rPr sz="4800" spc="-7" dirty="0"/>
              <a:t>Lifecycle</a:t>
            </a:r>
            <a:endParaRPr sz="4800"/>
          </a:p>
        </p:txBody>
      </p:sp>
    </p:spTree>
    <p:extLst>
      <p:ext uri="{BB962C8B-B14F-4D97-AF65-F5344CB8AC3E}">
        <p14:creationId xmlns:p14="http://schemas.microsoft.com/office/powerpoint/2010/main" val="3942831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9964" y="307001"/>
            <a:ext cx="2650836"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Obje</a:t>
            </a:r>
            <a:r>
              <a:rPr spc="7" dirty="0"/>
              <a:t>c</a:t>
            </a:r>
            <a:r>
              <a:rPr dirty="0"/>
              <a:t>tives</a:t>
            </a:r>
          </a:p>
        </p:txBody>
      </p:sp>
      <p:sp>
        <p:nvSpPr>
          <p:cNvPr id="3" name="object 3"/>
          <p:cNvSpPr txBox="1"/>
          <p:nvPr/>
        </p:nvSpPr>
        <p:spPr>
          <a:xfrm>
            <a:off x="284208" y="994155"/>
            <a:ext cx="10312400" cy="2500877"/>
          </a:xfrm>
          <a:prstGeom prst="rect">
            <a:avLst/>
          </a:prstGeom>
        </p:spPr>
        <p:txBody>
          <a:bodyPr vert="horz" wrap="square" lIns="0" tIns="17780" rIns="0" bIns="0" rtlCol="0">
            <a:spAutoFit/>
          </a:bodyPr>
          <a:lstStyle/>
          <a:p>
            <a:pPr marL="16933">
              <a:spcBef>
                <a:spcPts val="140"/>
              </a:spcBef>
            </a:pPr>
            <a:r>
              <a:rPr sz="2667" dirty="0">
                <a:solidFill>
                  <a:srgbClr val="4D4E5C"/>
                </a:solidFill>
                <a:latin typeface="Arial"/>
                <a:cs typeface="Arial"/>
              </a:rPr>
              <a:t>At </a:t>
            </a:r>
            <a:r>
              <a:rPr sz="2667" spc="-7" dirty="0">
                <a:solidFill>
                  <a:srgbClr val="4D4E5C"/>
                </a:solidFill>
                <a:latin typeface="Arial"/>
                <a:cs typeface="Arial"/>
              </a:rPr>
              <a:t>the </a:t>
            </a:r>
            <a:r>
              <a:rPr sz="2667" dirty="0">
                <a:solidFill>
                  <a:srgbClr val="4D4E5C"/>
                </a:solidFill>
                <a:latin typeface="Arial"/>
                <a:cs typeface="Arial"/>
              </a:rPr>
              <a:t>end of this section you would be able</a:t>
            </a:r>
            <a:r>
              <a:rPr sz="2667" spc="-193" dirty="0">
                <a:solidFill>
                  <a:srgbClr val="4D4E5C"/>
                </a:solidFill>
                <a:latin typeface="Arial"/>
                <a:cs typeface="Arial"/>
              </a:rPr>
              <a:t> </a:t>
            </a:r>
            <a:r>
              <a:rPr sz="2667" dirty="0">
                <a:solidFill>
                  <a:srgbClr val="4D4E5C"/>
                </a:solidFill>
                <a:latin typeface="Arial"/>
                <a:cs typeface="Arial"/>
              </a:rPr>
              <a:t>to</a:t>
            </a:r>
            <a:endParaRPr sz="2667" dirty="0">
              <a:latin typeface="Arial"/>
              <a:cs typeface="Arial"/>
            </a:endParaRPr>
          </a:p>
          <a:p>
            <a:pPr>
              <a:spcBef>
                <a:spcPts val="47"/>
              </a:spcBef>
            </a:pPr>
            <a:endParaRPr sz="4133" dirty="0">
              <a:latin typeface="Times New Roman"/>
              <a:cs typeface="Times New Roman"/>
            </a:endParaRPr>
          </a:p>
          <a:p>
            <a:pPr marL="325112" indent="-308179">
              <a:buClr>
                <a:srgbClr val="00AFEF"/>
              </a:buClr>
              <a:buChar char="-"/>
              <a:tabLst>
                <a:tab pos="325112" algn="l"/>
                <a:tab pos="325959" algn="l"/>
              </a:tabLst>
            </a:pPr>
            <a:r>
              <a:rPr sz="2667" dirty="0">
                <a:solidFill>
                  <a:srgbClr val="4D4E5C"/>
                </a:solidFill>
                <a:latin typeface="Arial"/>
                <a:cs typeface="Arial"/>
              </a:rPr>
              <a:t>Comprehend </a:t>
            </a:r>
            <a:r>
              <a:rPr sz="2667" spc="-7" dirty="0">
                <a:solidFill>
                  <a:srgbClr val="4D4E5C"/>
                </a:solidFill>
                <a:latin typeface="Arial"/>
                <a:cs typeface="Arial"/>
              </a:rPr>
              <a:t>different </a:t>
            </a:r>
            <a:r>
              <a:rPr sz="2667" dirty="0">
                <a:solidFill>
                  <a:srgbClr val="4D4E5C"/>
                </a:solidFill>
                <a:latin typeface="Arial"/>
                <a:cs typeface="Arial"/>
              </a:rPr>
              <a:t>phases of Maven build </a:t>
            </a:r>
            <a:r>
              <a:rPr sz="2667" spc="-7" dirty="0">
                <a:solidFill>
                  <a:srgbClr val="4D4E5C"/>
                </a:solidFill>
                <a:latin typeface="Arial"/>
                <a:cs typeface="Arial"/>
              </a:rPr>
              <a:t>life</a:t>
            </a:r>
            <a:r>
              <a:rPr sz="2667" spc="-187" dirty="0">
                <a:solidFill>
                  <a:srgbClr val="4D4E5C"/>
                </a:solidFill>
                <a:latin typeface="Arial"/>
                <a:cs typeface="Arial"/>
              </a:rPr>
              <a:t> </a:t>
            </a:r>
            <a:r>
              <a:rPr sz="2667" dirty="0">
                <a:solidFill>
                  <a:srgbClr val="4D4E5C"/>
                </a:solidFill>
                <a:latin typeface="Arial"/>
                <a:cs typeface="Arial"/>
              </a:rPr>
              <a:t>cycle</a:t>
            </a:r>
            <a:endParaRPr sz="2667" dirty="0">
              <a:latin typeface="Arial"/>
              <a:cs typeface="Arial"/>
            </a:endParaRPr>
          </a:p>
          <a:p>
            <a:pPr marL="325112" indent="-308179">
              <a:spcBef>
                <a:spcPts val="800"/>
              </a:spcBef>
              <a:buClr>
                <a:srgbClr val="00AFEF"/>
              </a:buClr>
              <a:buChar char="-"/>
              <a:tabLst>
                <a:tab pos="325112" algn="l"/>
                <a:tab pos="325959" algn="l"/>
              </a:tabLst>
            </a:pPr>
            <a:r>
              <a:rPr sz="2667" dirty="0">
                <a:solidFill>
                  <a:srgbClr val="4D4E5C"/>
                </a:solidFill>
                <a:latin typeface="Arial"/>
                <a:cs typeface="Arial"/>
              </a:rPr>
              <a:t>Have an understanding of the commands associated with the</a:t>
            </a:r>
            <a:r>
              <a:rPr sz="2667" spc="-233" dirty="0">
                <a:solidFill>
                  <a:srgbClr val="4D4E5C"/>
                </a:solidFill>
                <a:latin typeface="Arial"/>
                <a:cs typeface="Arial"/>
              </a:rPr>
              <a:t> </a:t>
            </a:r>
            <a:r>
              <a:rPr sz="2667" dirty="0">
                <a:solidFill>
                  <a:srgbClr val="4D4E5C"/>
                </a:solidFill>
                <a:latin typeface="Arial"/>
                <a:cs typeface="Arial"/>
              </a:rPr>
              <a:t>build</a:t>
            </a:r>
            <a:endParaRPr sz="2667" dirty="0">
              <a:latin typeface="Arial"/>
              <a:cs typeface="Arial"/>
            </a:endParaRPr>
          </a:p>
          <a:p>
            <a:pPr marL="325112" indent="-308179">
              <a:spcBef>
                <a:spcPts val="807"/>
              </a:spcBef>
              <a:buClr>
                <a:srgbClr val="00AFEF"/>
              </a:buClr>
              <a:buChar char="-"/>
              <a:tabLst>
                <a:tab pos="325112" algn="l"/>
                <a:tab pos="325959" algn="l"/>
              </a:tabLst>
            </a:pPr>
            <a:r>
              <a:rPr sz="2667" dirty="0">
                <a:solidFill>
                  <a:srgbClr val="4D4E5C"/>
                </a:solidFill>
                <a:latin typeface="Arial"/>
                <a:cs typeface="Arial"/>
              </a:rPr>
              <a:t>Explain command</a:t>
            </a:r>
            <a:r>
              <a:rPr sz="2667" spc="-53" dirty="0">
                <a:solidFill>
                  <a:srgbClr val="4D4E5C"/>
                </a:solidFill>
                <a:latin typeface="Arial"/>
                <a:cs typeface="Arial"/>
              </a:rPr>
              <a:t> </a:t>
            </a:r>
            <a:r>
              <a:rPr sz="2667" spc="-20" dirty="0">
                <a:solidFill>
                  <a:srgbClr val="4D4E5C"/>
                </a:solidFill>
                <a:latin typeface="Arial"/>
                <a:cs typeface="Arial"/>
              </a:rPr>
              <a:t>hierarchy.</a:t>
            </a:r>
            <a:endParaRPr sz="2667" dirty="0">
              <a:latin typeface="Arial"/>
              <a:cs typeface="Arial"/>
            </a:endParaRPr>
          </a:p>
        </p:txBody>
      </p:sp>
    </p:spTree>
    <p:extLst>
      <p:ext uri="{BB962C8B-B14F-4D97-AF65-F5344CB8AC3E}">
        <p14:creationId xmlns:p14="http://schemas.microsoft.com/office/powerpoint/2010/main" val="3798697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272" y="222442"/>
            <a:ext cx="4812146"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 plug-ins &amp;</a:t>
            </a:r>
            <a:r>
              <a:rPr spc="-113" dirty="0"/>
              <a:t> </a:t>
            </a:r>
            <a:r>
              <a:rPr dirty="0"/>
              <a:t>goals</a:t>
            </a:r>
          </a:p>
        </p:txBody>
      </p:sp>
      <p:sp>
        <p:nvSpPr>
          <p:cNvPr id="3" name="object 3"/>
          <p:cNvSpPr txBox="1"/>
          <p:nvPr/>
        </p:nvSpPr>
        <p:spPr>
          <a:xfrm>
            <a:off x="284209" y="892860"/>
            <a:ext cx="11364807" cy="4449530"/>
          </a:xfrm>
          <a:prstGeom prst="rect">
            <a:avLst/>
          </a:prstGeom>
        </p:spPr>
        <p:txBody>
          <a:bodyPr vert="horz" wrap="square" lIns="0" tIns="118533" rIns="0" bIns="0" rtlCol="0">
            <a:spAutoFit/>
          </a:bodyPr>
          <a:lstStyle/>
          <a:p>
            <a:pPr marL="325112" indent="-308179">
              <a:spcBef>
                <a:spcPts val="933"/>
              </a:spcBef>
              <a:buClr>
                <a:srgbClr val="00AFEF"/>
              </a:buClr>
              <a:buFont typeface="Wingdings"/>
              <a:buChar char=""/>
              <a:tabLst>
                <a:tab pos="325959" algn="l"/>
              </a:tabLst>
            </a:pPr>
            <a:r>
              <a:rPr sz="2667" dirty="0">
                <a:solidFill>
                  <a:srgbClr val="4D4E5C"/>
                </a:solidFill>
                <a:latin typeface="Arial"/>
                <a:cs typeface="Arial"/>
              </a:rPr>
              <a:t>A plugin is a set of goal or</a:t>
            </a:r>
            <a:r>
              <a:rPr sz="2667" spc="-272" dirty="0">
                <a:solidFill>
                  <a:srgbClr val="4D4E5C"/>
                </a:solidFill>
                <a:latin typeface="Arial"/>
                <a:cs typeface="Arial"/>
              </a:rPr>
              <a:t> </a:t>
            </a:r>
            <a:r>
              <a:rPr sz="2667" dirty="0">
                <a:solidFill>
                  <a:srgbClr val="4D4E5C"/>
                </a:solidFill>
                <a:latin typeface="Arial"/>
                <a:cs typeface="Arial"/>
              </a:rPr>
              <a:t>goals.</a:t>
            </a:r>
            <a:endParaRPr sz="2667">
              <a:latin typeface="Arial"/>
              <a:cs typeface="Arial"/>
            </a:endParaRPr>
          </a:p>
          <a:p>
            <a:pPr marL="325112" indent="-308179">
              <a:spcBef>
                <a:spcPts val="807"/>
              </a:spcBef>
              <a:buClr>
                <a:srgbClr val="00AFEF"/>
              </a:buClr>
              <a:buFont typeface="Wingdings"/>
              <a:buChar char=""/>
              <a:tabLst>
                <a:tab pos="325959" algn="l"/>
              </a:tabLst>
            </a:pPr>
            <a:r>
              <a:rPr sz="2667" dirty="0">
                <a:solidFill>
                  <a:srgbClr val="4D4E5C"/>
                </a:solidFill>
                <a:latin typeface="Arial"/>
                <a:cs typeface="Arial"/>
              </a:rPr>
              <a:t>A </a:t>
            </a:r>
            <a:r>
              <a:rPr sz="2667" spc="-7" dirty="0">
                <a:solidFill>
                  <a:srgbClr val="4D4E5C"/>
                </a:solidFill>
                <a:latin typeface="Arial"/>
                <a:cs typeface="Arial"/>
              </a:rPr>
              <a:t>goal is </a:t>
            </a:r>
            <a:r>
              <a:rPr sz="2667" dirty="0">
                <a:solidFill>
                  <a:srgbClr val="4D4E5C"/>
                </a:solidFill>
                <a:latin typeface="Arial"/>
                <a:cs typeface="Arial"/>
              </a:rPr>
              <a:t>a “task” </a:t>
            </a:r>
            <a:r>
              <a:rPr sz="2667" spc="-7" dirty="0">
                <a:solidFill>
                  <a:srgbClr val="4D4E5C"/>
                </a:solidFill>
                <a:latin typeface="Arial"/>
                <a:cs typeface="Arial"/>
              </a:rPr>
              <a:t>in</a:t>
            </a:r>
            <a:r>
              <a:rPr sz="2667" spc="-233" dirty="0">
                <a:solidFill>
                  <a:srgbClr val="4D4E5C"/>
                </a:solidFill>
                <a:latin typeface="Arial"/>
                <a:cs typeface="Arial"/>
              </a:rPr>
              <a:t> </a:t>
            </a:r>
            <a:r>
              <a:rPr sz="2667" spc="-7" dirty="0">
                <a:solidFill>
                  <a:srgbClr val="4D4E5C"/>
                </a:solidFill>
                <a:latin typeface="Arial"/>
                <a:cs typeface="Arial"/>
              </a:rPr>
              <a:t>Maven.</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Goals can be executed</a:t>
            </a:r>
            <a:r>
              <a:rPr sz="2667" spc="-113" dirty="0">
                <a:solidFill>
                  <a:srgbClr val="4D4E5C"/>
                </a:solidFill>
                <a:latin typeface="Arial"/>
                <a:cs typeface="Arial"/>
              </a:rPr>
              <a:t> </a:t>
            </a:r>
            <a:r>
              <a:rPr sz="2667" dirty="0">
                <a:solidFill>
                  <a:srgbClr val="4D4E5C"/>
                </a:solidFill>
                <a:latin typeface="Arial"/>
                <a:cs typeface="Arial"/>
              </a:rPr>
              <a:t>independently</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Goals can be executed as a part of a chain of</a:t>
            </a:r>
            <a:r>
              <a:rPr sz="2667" spc="-260" dirty="0">
                <a:solidFill>
                  <a:srgbClr val="4D4E5C"/>
                </a:solidFill>
                <a:latin typeface="Arial"/>
                <a:cs typeface="Arial"/>
              </a:rPr>
              <a:t> </a:t>
            </a:r>
            <a:r>
              <a:rPr sz="2667" dirty="0">
                <a:solidFill>
                  <a:srgbClr val="4D4E5C"/>
                </a:solidFill>
                <a:latin typeface="Arial"/>
                <a:cs typeface="Arial"/>
              </a:rPr>
              <a:t>goals.</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Goals can have parameters with default</a:t>
            </a:r>
            <a:r>
              <a:rPr sz="2667" spc="-187" dirty="0">
                <a:solidFill>
                  <a:srgbClr val="4D4E5C"/>
                </a:solidFill>
                <a:latin typeface="Arial"/>
                <a:cs typeface="Arial"/>
              </a:rPr>
              <a:t> </a:t>
            </a:r>
            <a:r>
              <a:rPr sz="2667" dirty="0">
                <a:solidFill>
                  <a:srgbClr val="4D4E5C"/>
                </a:solidFill>
                <a:latin typeface="Arial"/>
                <a:cs typeface="Arial"/>
              </a:rPr>
              <a:t>values</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Goal(s) can be attached to a Maven Life cycle</a:t>
            </a:r>
            <a:r>
              <a:rPr sz="2667" spc="-240" dirty="0">
                <a:solidFill>
                  <a:srgbClr val="4D4E5C"/>
                </a:solidFill>
                <a:latin typeface="Arial"/>
                <a:cs typeface="Arial"/>
              </a:rPr>
              <a:t> </a:t>
            </a:r>
            <a:r>
              <a:rPr sz="2667" dirty="0">
                <a:solidFill>
                  <a:srgbClr val="4D4E5C"/>
                </a:solidFill>
                <a:latin typeface="Arial"/>
                <a:cs typeface="Arial"/>
              </a:rPr>
              <a:t>Phase</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These goals are executed based on input found in pom.xml of that</a:t>
            </a:r>
            <a:r>
              <a:rPr sz="2667" spc="-267" dirty="0">
                <a:solidFill>
                  <a:srgbClr val="4D4E5C"/>
                </a:solidFill>
                <a:latin typeface="Arial"/>
                <a:cs typeface="Arial"/>
              </a:rPr>
              <a:t> </a:t>
            </a:r>
            <a:r>
              <a:rPr sz="2667" dirty="0">
                <a:solidFill>
                  <a:srgbClr val="4D4E5C"/>
                </a:solidFill>
                <a:latin typeface="Arial"/>
                <a:cs typeface="Arial"/>
              </a:rPr>
              <a:t>project</a:t>
            </a:r>
            <a:endParaRPr sz="2667">
              <a:latin typeface="Arial"/>
              <a:cs typeface="Arial"/>
            </a:endParaRPr>
          </a:p>
          <a:p>
            <a:pPr marL="1008355" marR="931310"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e.g.,</a:t>
            </a:r>
            <a:r>
              <a:rPr sz="2400" spc="-7" dirty="0">
                <a:solidFill>
                  <a:srgbClr val="1E1E23"/>
                </a:solidFill>
                <a:latin typeface="Arial"/>
                <a:cs typeface="Arial"/>
              </a:rPr>
              <a:t> </a:t>
            </a:r>
            <a:r>
              <a:rPr sz="2400" u="heavy" spc="-7" dirty="0">
                <a:solidFill>
                  <a:srgbClr val="1E1E23"/>
                </a:solidFill>
                <a:uFill>
                  <a:solidFill>
                    <a:srgbClr val="1E1E23"/>
                  </a:solidFill>
                </a:uFill>
                <a:latin typeface="Arial"/>
                <a:cs typeface="Arial"/>
                <a:hlinkClick r:id="rId2"/>
              </a:rPr>
              <a:t>compiler:testCompile</a:t>
            </a:r>
            <a:r>
              <a:rPr sz="2400" spc="-7" dirty="0">
                <a:solidFill>
                  <a:srgbClr val="1E1E23"/>
                </a:solidFill>
                <a:latin typeface="Arial"/>
                <a:cs typeface="Arial"/>
                <a:hlinkClick r:id="rId2"/>
              </a:rPr>
              <a:t> </a:t>
            </a:r>
            <a:r>
              <a:rPr sz="2400" spc="-7" dirty="0">
                <a:solidFill>
                  <a:srgbClr val="4D4E5C"/>
                </a:solidFill>
                <a:latin typeface="Arial"/>
                <a:cs typeface="Arial"/>
              </a:rPr>
              <a:t>goal checks </a:t>
            </a:r>
            <a:r>
              <a:rPr sz="2400" dirty="0">
                <a:solidFill>
                  <a:srgbClr val="4D4E5C"/>
                </a:solidFill>
                <a:latin typeface="Arial"/>
                <a:cs typeface="Arial"/>
              </a:rPr>
              <a:t>the </a:t>
            </a:r>
            <a:r>
              <a:rPr sz="2400" spc="-7" dirty="0">
                <a:solidFill>
                  <a:srgbClr val="4D4E5C"/>
                </a:solidFill>
                <a:latin typeface="Arial"/>
                <a:cs typeface="Arial"/>
              </a:rPr>
              <a:t>input found in POM.xml </a:t>
            </a:r>
            <a:r>
              <a:rPr sz="2400" dirty="0">
                <a:solidFill>
                  <a:srgbClr val="4D4E5C"/>
                </a:solidFill>
                <a:latin typeface="Arial"/>
                <a:cs typeface="Arial"/>
              </a:rPr>
              <a:t>for  </a:t>
            </a:r>
            <a:r>
              <a:rPr sz="2400" spc="-7" dirty="0">
                <a:solidFill>
                  <a:srgbClr val="4D4E5C"/>
                </a:solidFill>
                <a:latin typeface="Arial"/>
                <a:cs typeface="Arial"/>
              </a:rPr>
              <a:t>relevant</a:t>
            </a:r>
            <a:r>
              <a:rPr sz="2400" spc="7" dirty="0">
                <a:solidFill>
                  <a:srgbClr val="4D4E5C"/>
                </a:solidFill>
                <a:latin typeface="Arial"/>
                <a:cs typeface="Arial"/>
              </a:rPr>
              <a:t> </a:t>
            </a:r>
            <a:r>
              <a:rPr sz="2400" spc="-7" dirty="0">
                <a:solidFill>
                  <a:srgbClr val="4D4E5C"/>
                </a:solidFill>
                <a:latin typeface="Arial"/>
                <a:cs typeface="Arial"/>
              </a:rPr>
              <a:t>parameters.</a:t>
            </a:r>
            <a:endParaRPr sz="2400">
              <a:latin typeface="Arial"/>
              <a:cs typeface="Arial"/>
            </a:endParaRPr>
          </a:p>
        </p:txBody>
      </p:sp>
    </p:spTree>
    <p:extLst>
      <p:ext uri="{BB962C8B-B14F-4D97-AF65-F5344CB8AC3E}">
        <p14:creationId xmlns:p14="http://schemas.microsoft.com/office/powerpoint/2010/main" val="2628614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IN"/>
          </a:p>
        </p:txBody>
      </p:sp>
      <p:sp>
        <p:nvSpPr>
          <p:cNvPr id="2" name="object 2"/>
          <p:cNvSpPr txBox="1">
            <a:spLocks noGrp="1"/>
          </p:cNvSpPr>
          <p:nvPr>
            <p:ph type="title"/>
          </p:nvPr>
        </p:nvSpPr>
        <p:spPr>
          <a:xfrm>
            <a:off x="1001484" y="209556"/>
            <a:ext cx="10926987" cy="461665"/>
          </a:xfrm>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dirty="0"/>
              <a:t>Lifecycle Phases &amp;</a:t>
            </a:r>
            <a:r>
              <a:rPr spc="-73" dirty="0"/>
              <a:t> </a:t>
            </a:r>
            <a:r>
              <a:rPr dirty="0"/>
              <a:t>Plugins</a:t>
            </a:r>
          </a:p>
        </p:txBody>
      </p:sp>
      <p:sp>
        <p:nvSpPr>
          <p:cNvPr id="3" name="object 3"/>
          <p:cNvSpPr/>
          <p:nvPr/>
        </p:nvSpPr>
        <p:spPr>
          <a:xfrm>
            <a:off x="193964" y="999146"/>
            <a:ext cx="11933381" cy="532776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29460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endParaRPr lang="en-IN"/>
          </a:p>
        </p:txBody>
      </p:sp>
      <p:sp>
        <p:nvSpPr>
          <p:cNvPr id="2" name="object 2"/>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dirty="0"/>
              <a:t>Lifecycle Phases &amp; Plugins</a:t>
            </a:r>
            <a:r>
              <a:rPr spc="-67" dirty="0"/>
              <a:t> </a:t>
            </a:r>
            <a:r>
              <a:rPr dirty="0"/>
              <a:t>contd..</a:t>
            </a:r>
          </a:p>
        </p:txBody>
      </p:sp>
      <p:sp>
        <p:nvSpPr>
          <p:cNvPr id="3" name="object 3"/>
          <p:cNvSpPr/>
          <p:nvPr/>
        </p:nvSpPr>
        <p:spPr>
          <a:xfrm>
            <a:off x="166254" y="1150565"/>
            <a:ext cx="12025745" cy="51763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59049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7673" y="307002"/>
            <a:ext cx="61212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 Project Structure</a:t>
            </a:r>
            <a:r>
              <a:rPr spc="-93" dirty="0"/>
              <a:t> </a:t>
            </a:r>
            <a:r>
              <a:rPr dirty="0"/>
              <a:t>Creation</a:t>
            </a:r>
          </a:p>
        </p:txBody>
      </p:sp>
      <p:sp>
        <p:nvSpPr>
          <p:cNvPr id="3" name="object 3"/>
          <p:cNvSpPr txBox="1"/>
          <p:nvPr/>
        </p:nvSpPr>
        <p:spPr>
          <a:xfrm>
            <a:off x="256498" y="919234"/>
            <a:ext cx="11935501" cy="5069764"/>
          </a:xfrm>
          <a:prstGeom prst="rect">
            <a:avLst/>
          </a:prstGeom>
        </p:spPr>
        <p:txBody>
          <a:bodyPr vert="horz" wrap="square" lIns="0" tIns="60113" rIns="0" bIns="0" rtlCol="0">
            <a:spAutoFit/>
          </a:bodyPr>
          <a:lstStyle/>
          <a:p>
            <a:pPr marL="325112" marR="6773" indent="-308179">
              <a:lnSpc>
                <a:spcPts val="2733"/>
              </a:lnSpc>
              <a:spcBef>
                <a:spcPts val="473"/>
              </a:spcBef>
              <a:buClr>
                <a:srgbClr val="00AFEF"/>
              </a:buClr>
              <a:buFont typeface="Wingdings"/>
              <a:buChar char=""/>
              <a:tabLst>
                <a:tab pos="325959" algn="l"/>
              </a:tabLst>
            </a:pPr>
            <a:r>
              <a:rPr sz="2533" spc="-7" dirty="0">
                <a:solidFill>
                  <a:srgbClr val="4D4E5C"/>
                </a:solidFill>
                <a:latin typeface="Arial"/>
                <a:cs typeface="Arial"/>
              </a:rPr>
              <a:t>Maven provides "standardized" folder structure for different kinds of software  projects.</a:t>
            </a:r>
            <a:endParaRPr sz="2533" dirty="0">
              <a:latin typeface="Arial"/>
              <a:cs typeface="Arial"/>
            </a:endParaRPr>
          </a:p>
          <a:p>
            <a:pPr marL="325112" indent="-308179">
              <a:lnSpc>
                <a:spcPts val="2887"/>
              </a:lnSpc>
              <a:spcBef>
                <a:spcPts val="460"/>
              </a:spcBef>
              <a:buClr>
                <a:srgbClr val="00AFEF"/>
              </a:buClr>
              <a:buFont typeface="Wingdings"/>
              <a:buChar char=""/>
              <a:tabLst>
                <a:tab pos="325959" algn="l"/>
              </a:tabLst>
            </a:pPr>
            <a:r>
              <a:rPr sz="2533" spc="-7" dirty="0">
                <a:solidFill>
                  <a:srgbClr val="4D4E5C"/>
                </a:solidFill>
                <a:latin typeface="Arial"/>
                <a:cs typeface="Arial"/>
              </a:rPr>
              <a:t>Create a maven project by using archetype plugin and by specifying</a:t>
            </a:r>
            <a:r>
              <a:rPr sz="2533" spc="460" dirty="0">
                <a:solidFill>
                  <a:srgbClr val="4D4E5C"/>
                </a:solidFill>
                <a:latin typeface="Arial"/>
                <a:cs typeface="Arial"/>
              </a:rPr>
              <a:t> </a:t>
            </a:r>
            <a:r>
              <a:rPr sz="2533" spc="-7" dirty="0">
                <a:solidFill>
                  <a:srgbClr val="4D4E5C"/>
                </a:solidFill>
                <a:latin typeface="Arial"/>
                <a:cs typeface="Arial"/>
              </a:rPr>
              <a:t>suitable</a:t>
            </a:r>
            <a:endParaRPr sz="2533" dirty="0">
              <a:latin typeface="Arial"/>
              <a:cs typeface="Arial"/>
            </a:endParaRPr>
          </a:p>
          <a:p>
            <a:pPr marL="325112">
              <a:lnSpc>
                <a:spcPts val="2887"/>
              </a:lnSpc>
            </a:pPr>
            <a:r>
              <a:rPr sz="2533" spc="-7" dirty="0">
                <a:solidFill>
                  <a:srgbClr val="4D4E5C"/>
                </a:solidFill>
                <a:latin typeface="Arial"/>
                <a:cs typeface="Arial"/>
              </a:rPr>
              <a:t>goal</a:t>
            </a:r>
            <a:endParaRPr sz="2533" dirty="0">
              <a:latin typeface="Arial"/>
              <a:cs typeface="Arial"/>
            </a:endParaRPr>
          </a:p>
          <a:p>
            <a:pPr marL="1008355" marR="681550" lvl="1" indent="-381837">
              <a:lnSpc>
                <a:spcPts val="2452"/>
              </a:lnSpc>
              <a:spcBef>
                <a:spcPts val="847"/>
              </a:spcBef>
              <a:buClr>
                <a:srgbClr val="00AFEF"/>
              </a:buClr>
              <a:buFont typeface="Wingdings"/>
              <a:buChar char=""/>
              <a:tabLst>
                <a:tab pos="1008355" algn="l"/>
                <a:tab pos="1009201" algn="l"/>
              </a:tabLst>
            </a:pPr>
            <a:r>
              <a:rPr sz="2267" dirty="0">
                <a:solidFill>
                  <a:srgbClr val="4D4E5C"/>
                </a:solidFill>
                <a:latin typeface="Arial"/>
                <a:cs typeface="Arial"/>
              </a:rPr>
              <a:t>Maven generation process </a:t>
            </a:r>
            <a:r>
              <a:rPr sz="2267" spc="-7" dirty="0">
                <a:solidFill>
                  <a:srgbClr val="4D4E5C"/>
                </a:solidFill>
                <a:latin typeface="Arial"/>
                <a:cs typeface="Arial"/>
              </a:rPr>
              <a:t>switches into interactive </a:t>
            </a:r>
            <a:r>
              <a:rPr sz="2267" dirty="0">
                <a:solidFill>
                  <a:srgbClr val="4D4E5C"/>
                </a:solidFill>
                <a:latin typeface="Arial"/>
                <a:cs typeface="Arial"/>
              </a:rPr>
              <a:t>mode to make relevant  </a:t>
            </a:r>
            <a:r>
              <a:rPr sz="2267" spc="-7" dirty="0">
                <a:solidFill>
                  <a:srgbClr val="4D4E5C"/>
                </a:solidFill>
                <a:latin typeface="Arial"/>
                <a:cs typeface="Arial"/>
              </a:rPr>
              <a:t>settings If </a:t>
            </a:r>
            <a:r>
              <a:rPr sz="2267" dirty="0">
                <a:solidFill>
                  <a:srgbClr val="4D4E5C"/>
                </a:solidFill>
                <a:latin typeface="Arial"/>
                <a:cs typeface="Arial"/>
              </a:rPr>
              <a:t>goals are not</a:t>
            </a:r>
            <a:r>
              <a:rPr sz="2267" spc="20" dirty="0">
                <a:solidFill>
                  <a:srgbClr val="4D4E5C"/>
                </a:solidFill>
                <a:latin typeface="Arial"/>
                <a:cs typeface="Arial"/>
              </a:rPr>
              <a:t> </a:t>
            </a:r>
            <a:r>
              <a:rPr sz="2267" dirty="0">
                <a:solidFill>
                  <a:srgbClr val="4D4E5C"/>
                </a:solidFill>
                <a:latin typeface="Arial"/>
                <a:cs typeface="Arial"/>
              </a:rPr>
              <a:t>specified,</a:t>
            </a:r>
            <a:endParaRPr sz="2267" dirty="0">
              <a:latin typeface="Arial"/>
              <a:cs typeface="Arial"/>
            </a:endParaRPr>
          </a:p>
          <a:p>
            <a:pPr marL="1008355" lvl="1" indent="-381837">
              <a:spcBef>
                <a:spcPts val="480"/>
              </a:spcBef>
              <a:buClr>
                <a:srgbClr val="00AFEF"/>
              </a:buClr>
              <a:buFont typeface="Wingdings"/>
              <a:buChar char=""/>
              <a:tabLst>
                <a:tab pos="1008355" algn="l"/>
                <a:tab pos="1009201" algn="l"/>
              </a:tabLst>
            </a:pPr>
            <a:r>
              <a:rPr sz="2267" dirty="0">
                <a:solidFill>
                  <a:srgbClr val="4D4E5C"/>
                </a:solidFill>
                <a:latin typeface="Arial"/>
                <a:cs typeface="Arial"/>
              </a:rPr>
              <a:t>Maven provides </a:t>
            </a:r>
            <a:r>
              <a:rPr sz="2267" spc="-7" dirty="0">
                <a:solidFill>
                  <a:srgbClr val="4D4E5C"/>
                </a:solidFill>
                <a:latin typeface="Arial"/>
                <a:cs typeface="Arial"/>
              </a:rPr>
              <a:t>archetypes from </a:t>
            </a:r>
            <a:r>
              <a:rPr sz="2267" dirty="0">
                <a:solidFill>
                  <a:srgbClr val="4D4E5C"/>
                </a:solidFill>
                <a:latin typeface="Arial"/>
                <a:cs typeface="Arial"/>
              </a:rPr>
              <a:t>a Java app to a complex </a:t>
            </a:r>
            <a:r>
              <a:rPr sz="2267" spc="-7" dirty="0">
                <a:solidFill>
                  <a:srgbClr val="4D4E5C"/>
                </a:solidFill>
                <a:latin typeface="Arial"/>
                <a:cs typeface="Arial"/>
              </a:rPr>
              <a:t>web</a:t>
            </a:r>
            <a:r>
              <a:rPr sz="2267" spc="87" dirty="0">
                <a:solidFill>
                  <a:srgbClr val="4D4E5C"/>
                </a:solidFill>
                <a:latin typeface="Arial"/>
                <a:cs typeface="Arial"/>
              </a:rPr>
              <a:t> </a:t>
            </a:r>
            <a:r>
              <a:rPr sz="2267" dirty="0">
                <a:solidFill>
                  <a:srgbClr val="4D4E5C"/>
                </a:solidFill>
                <a:latin typeface="Arial"/>
                <a:cs typeface="Arial"/>
              </a:rPr>
              <a:t>app</a:t>
            </a:r>
            <a:endParaRPr sz="2267" dirty="0">
              <a:latin typeface="Arial"/>
              <a:cs typeface="Arial"/>
            </a:endParaRPr>
          </a:p>
          <a:p>
            <a:pPr marL="1109106" lvl="1" indent="-482588">
              <a:spcBef>
                <a:spcPts val="493"/>
              </a:spcBef>
              <a:buSzPct val="94736"/>
              <a:buAutoNum type="alphaLcPeriod" startAt="7"/>
              <a:tabLst>
                <a:tab pos="1109952" algn="l"/>
              </a:tabLst>
            </a:pPr>
            <a:r>
              <a:rPr sz="2533" spc="-7" dirty="0">
                <a:solidFill>
                  <a:srgbClr val="4D4E5C"/>
                </a:solidFill>
                <a:latin typeface="Arial"/>
                <a:cs typeface="Arial"/>
              </a:rPr>
              <a:t>.: mvn</a:t>
            </a:r>
            <a:r>
              <a:rPr sz="2533" spc="7" dirty="0">
                <a:solidFill>
                  <a:srgbClr val="4D4E5C"/>
                </a:solidFill>
                <a:latin typeface="Arial"/>
                <a:cs typeface="Arial"/>
              </a:rPr>
              <a:t> </a:t>
            </a:r>
            <a:r>
              <a:rPr sz="2533" spc="-7" dirty="0">
                <a:solidFill>
                  <a:srgbClr val="4D4E5C"/>
                </a:solidFill>
                <a:latin typeface="Arial"/>
                <a:cs typeface="Arial"/>
              </a:rPr>
              <a:t>archetype:generate</a:t>
            </a:r>
            <a:endParaRPr sz="2533" dirty="0">
              <a:latin typeface="Arial"/>
              <a:cs typeface="Arial"/>
            </a:endParaRPr>
          </a:p>
          <a:p>
            <a:pPr marL="1540048" lvl="2" indent="-303946">
              <a:spcBef>
                <a:spcPts val="579"/>
              </a:spcBef>
              <a:buClr>
                <a:srgbClr val="00AFEF"/>
              </a:buClr>
              <a:buFont typeface="Wingdings"/>
              <a:buChar char=""/>
              <a:tabLst>
                <a:tab pos="1540048" algn="l"/>
                <a:tab pos="1540895" algn="l"/>
              </a:tabLst>
            </a:pPr>
            <a:r>
              <a:rPr sz="2000" spc="-7" dirty="0">
                <a:solidFill>
                  <a:srgbClr val="4D4E5C"/>
                </a:solidFill>
                <a:latin typeface="Arial"/>
                <a:cs typeface="Arial"/>
              </a:rPr>
              <a:t>maven-archetype-quickstart: </a:t>
            </a:r>
            <a:r>
              <a:rPr sz="2000" dirty="0">
                <a:solidFill>
                  <a:srgbClr val="4D4E5C"/>
                </a:solidFill>
                <a:latin typeface="Arial"/>
                <a:cs typeface="Arial"/>
              </a:rPr>
              <a:t>It generates </a:t>
            </a:r>
            <a:r>
              <a:rPr sz="2000" spc="-7" dirty="0">
                <a:solidFill>
                  <a:srgbClr val="4D4E5C"/>
                </a:solidFill>
                <a:latin typeface="Arial"/>
                <a:cs typeface="Arial"/>
              </a:rPr>
              <a:t>a </a:t>
            </a:r>
            <a:r>
              <a:rPr sz="2000" dirty="0">
                <a:solidFill>
                  <a:srgbClr val="4D4E5C"/>
                </a:solidFill>
                <a:latin typeface="Arial"/>
                <a:cs typeface="Arial"/>
              </a:rPr>
              <a:t>sample </a:t>
            </a:r>
            <a:r>
              <a:rPr sz="2000" spc="-7" dirty="0">
                <a:solidFill>
                  <a:srgbClr val="4D4E5C"/>
                </a:solidFill>
                <a:latin typeface="Arial"/>
                <a:cs typeface="Arial"/>
              </a:rPr>
              <a:t>Maven</a:t>
            </a:r>
            <a:r>
              <a:rPr sz="2000" spc="-140" dirty="0">
                <a:solidFill>
                  <a:srgbClr val="4D4E5C"/>
                </a:solidFill>
                <a:latin typeface="Arial"/>
                <a:cs typeface="Arial"/>
              </a:rPr>
              <a:t> </a:t>
            </a:r>
            <a:r>
              <a:rPr sz="2000" dirty="0">
                <a:solidFill>
                  <a:srgbClr val="4D4E5C"/>
                </a:solidFill>
                <a:latin typeface="Arial"/>
                <a:cs typeface="Arial"/>
              </a:rPr>
              <a:t>project.</a:t>
            </a:r>
            <a:endParaRPr sz="2000" dirty="0">
              <a:latin typeface="Arial"/>
              <a:cs typeface="Arial"/>
            </a:endParaRPr>
          </a:p>
          <a:p>
            <a:pPr marL="1540048" lvl="2" indent="-303946">
              <a:spcBef>
                <a:spcPts val="560"/>
              </a:spcBef>
              <a:buClr>
                <a:srgbClr val="00AFEF"/>
              </a:buClr>
              <a:buFont typeface="Wingdings"/>
              <a:buChar char=""/>
              <a:tabLst>
                <a:tab pos="1540048" algn="l"/>
                <a:tab pos="1540895" algn="l"/>
              </a:tabLst>
            </a:pPr>
            <a:r>
              <a:rPr sz="2000" spc="-7" dirty="0">
                <a:solidFill>
                  <a:srgbClr val="4D4E5C"/>
                </a:solidFill>
                <a:latin typeface="Arial"/>
                <a:cs typeface="Arial"/>
              </a:rPr>
              <a:t>maven-archetype-simple: </a:t>
            </a:r>
            <a:r>
              <a:rPr sz="2000" dirty="0">
                <a:solidFill>
                  <a:srgbClr val="4D4E5C"/>
                </a:solidFill>
                <a:latin typeface="Arial"/>
                <a:cs typeface="Arial"/>
              </a:rPr>
              <a:t>It generates </a:t>
            </a:r>
            <a:r>
              <a:rPr sz="2000" spc="-7" dirty="0">
                <a:solidFill>
                  <a:srgbClr val="4D4E5C"/>
                </a:solidFill>
                <a:latin typeface="Arial"/>
                <a:cs typeface="Arial"/>
              </a:rPr>
              <a:t>a </a:t>
            </a:r>
            <a:r>
              <a:rPr sz="2000" dirty="0">
                <a:solidFill>
                  <a:srgbClr val="4D4E5C"/>
                </a:solidFill>
                <a:latin typeface="Arial"/>
                <a:cs typeface="Arial"/>
              </a:rPr>
              <a:t>simple </a:t>
            </a:r>
            <a:r>
              <a:rPr sz="2000" spc="-7" dirty="0">
                <a:solidFill>
                  <a:srgbClr val="4D4E5C"/>
                </a:solidFill>
                <a:latin typeface="Arial"/>
                <a:cs typeface="Arial"/>
              </a:rPr>
              <a:t>Maven</a:t>
            </a:r>
            <a:r>
              <a:rPr sz="2000" spc="-93" dirty="0">
                <a:solidFill>
                  <a:srgbClr val="4D4E5C"/>
                </a:solidFill>
                <a:latin typeface="Arial"/>
                <a:cs typeface="Arial"/>
              </a:rPr>
              <a:t> </a:t>
            </a:r>
            <a:r>
              <a:rPr sz="2000" dirty="0">
                <a:solidFill>
                  <a:srgbClr val="4D4E5C"/>
                </a:solidFill>
                <a:latin typeface="Arial"/>
                <a:cs typeface="Arial"/>
              </a:rPr>
              <a:t>project.</a:t>
            </a:r>
            <a:endParaRPr sz="2000" dirty="0">
              <a:latin typeface="Arial"/>
              <a:cs typeface="Arial"/>
            </a:endParaRPr>
          </a:p>
          <a:p>
            <a:pPr marL="1540048" lvl="2" indent="-303946">
              <a:spcBef>
                <a:spcPts val="560"/>
              </a:spcBef>
              <a:buClr>
                <a:srgbClr val="00AFEF"/>
              </a:buClr>
              <a:buFont typeface="Wingdings"/>
              <a:buChar char=""/>
              <a:tabLst>
                <a:tab pos="1540048" algn="l"/>
                <a:tab pos="1540895" algn="l"/>
              </a:tabLst>
            </a:pPr>
            <a:r>
              <a:rPr sz="2000" spc="-7" dirty="0">
                <a:solidFill>
                  <a:srgbClr val="4D4E5C"/>
                </a:solidFill>
                <a:latin typeface="Arial"/>
                <a:cs typeface="Arial"/>
              </a:rPr>
              <a:t>maven-archetype-webapp: </a:t>
            </a:r>
            <a:r>
              <a:rPr sz="2000" dirty="0">
                <a:solidFill>
                  <a:srgbClr val="4D4E5C"/>
                </a:solidFill>
                <a:latin typeface="Arial"/>
                <a:cs typeface="Arial"/>
              </a:rPr>
              <a:t>It generates a sample </a:t>
            </a:r>
            <a:r>
              <a:rPr sz="2000" spc="-7" dirty="0">
                <a:solidFill>
                  <a:srgbClr val="4D4E5C"/>
                </a:solidFill>
                <a:latin typeface="Arial"/>
                <a:cs typeface="Arial"/>
              </a:rPr>
              <a:t>Maven </a:t>
            </a:r>
            <a:r>
              <a:rPr sz="2000" dirty="0">
                <a:solidFill>
                  <a:srgbClr val="4D4E5C"/>
                </a:solidFill>
                <a:latin typeface="Arial"/>
                <a:cs typeface="Arial"/>
              </a:rPr>
              <a:t>Webapp</a:t>
            </a:r>
            <a:r>
              <a:rPr sz="2000" spc="-93" dirty="0">
                <a:solidFill>
                  <a:srgbClr val="4D4E5C"/>
                </a:solidFill>
                <a:latin typeface="Arial"/>
                <a:cs typeface="Arial"/>
              </a:rPr>
              <a:t> </a:t>
            </a:r>
            <a:r>
              <a:rPr sz="2000" dirty="0">
                <a:solidFill>
                  <a:srgbClr val="4D4E5C"/>
                </a:solidFill>
                <a:latin typeface="Arial"/>
                <a:cs typeface="Arial"/>
              </a:rPr>
              <a:t>project.</a:t>
            </a:r>
            <a:endParaRPr sz="2000" dirty="0">
              <a:latin typeface="Arial"/>
              <a:cs typeface="Arial"/>
            </a:endParaRPr>
          </a:p>
          <a:p>
            <a:pPr marL="703562" marR="730655">
              <a:lnSpc>
                <a:spcPts val="2452"/>
              </a:lnSpc>
              <a:spcBef>
                <a:spcPts val="827"/>
              </a:spcBef>
            </a:pPr>
            <a:r>
              <a:rPr sz="2267" dirty="0">
                <a:solidFill>
                  <a:srgbClr val="4D4E5C"/>
                </a:solidFill>
                <a:latin typeface="Arial"/>
                <a:cs typeface="Arial"/>
              </a:rPr>
              <a:t>For </a:t>
            </a:r>
            <a:r>
              <a:rPr sz="2267" spc="-7" dirty="0">
                <a:solidFill>
                  <a:srgbClr val="4D4E5C"/>
                </a:solidFill>
                <a:latin typeface="Arial"/>
                <a:cs typeface="Arial"/>
              </a:rPr>
              <a:t>more information </a:t>
            </a:r>
            <a:r>
              <a:rPr sz="2267" dirty="0">
                <a:solidFill>
                  <a:srgbClr val="4D4E5C"/>
                </a:solidFill>
                <a:latin typeface="Arial"/>
                <a:cs typeface="Arial"/>
              </a:rPr>
              <a:t>on </a:t>
            </a:r>
            <a:r>
              <a:rPr sz="2267" spc="-7" dirty="0">
                <a:solidFill>
                  <a:srgbClr val="4D4E5C"/>
                </a:solidFill>
                <a:latin typeface="Arial"/>
                <a:cs typeface="Arial"/>
              </a:rPr>
              <a:t>archetype, </a:t>
            </a:r>
            <a:r>
              <a:rPr sz="2267" dirty="0">
                <a:solidFill>
                  <a:srgbClr val="4D4E5C"/>
                </a:solidFill>
                <a:latin typeface="Arial"/>
                <a:cs typeface="Arial"/>
              </a:rPr>
              <a:t>visit  </a:t>
            </a:r>
            <a:r>
              <a:rPr sz="2267" u="heavy" dirty="0">
                <a:solidFill>
                  <a:srgbClr val="1E1E23"/>
                </a:solidFill>
                <a:uFill>
                  <a:solidFill>
                    <a:srgbClr val="1E1E23"/>
                  </a:solidFill>
                </a:uFill>
                <a:latin typeface="Arial"/>
                <a:cs typeface="Arial"/>
                <a:hlinkClick r:id="rId2"/>
              </a:rPr>
              <a:t>h</a:t>
            </a:r>
            <a:r>
              <a:rPr sz="2267" u="heavy" spc="-13" dirty="0">
                <a:solidFill>
                  <a:srgbClr val="1E1E23"/>
                </a:solidFill>
                <a:uFill>
                  <a:solidFill>
                    <a:srgbClr val="1E1E23"/>
                  </a:solidFill>
                </a:uFill>
                <a:latin typeface="Arial"/>
                <a:cs typeface="Arial"/>
                <a:hlinkClick r:id="rId2"/>
              </a:rPr>
              <a:t>tt</a:t>
            </a:r>
            <a:r>
              <a:rPr sz="2267" u="heavy" dirty="0">
                <a:solidFill>
                  <a:srgbClr val="1E1E23"/>
                </a:solidFill>
                <a:uFill>
                  <a:solidFill>
                    <a:srgbClr val="1E1E23"/>
                  </a:solidFill>
                </a:uFill>
                <a:latin typeface="Arial"/>
                <a:cs typeface="Arial"/>
                <a:hlinkClick r:id="rId2"/>
              </a:rPr>
              <a:t>ps</a:t>
            </a:r>
            <a:r>
              <a:rPr sz="2267" u="heavy" spc="-13" dirty="0">
                <a:solidFill>
                  <a:srgbClr val="1E1E23"/>
                </a:solidFill>
                <a:uFill>
                  <a:solidFill>
                    <a:srgbClr val="1E1E23"/>
                  </a:solidFill>
                </a:uFill>
                <a:latin typeface="Arial"/>
                <a:cs typeface="Arial"/>
                <a:hlinkClick r:id="rId2"/>
              </a:rPr>
              <a:t>://</a:t>
            </a:r>
            <a:r>
              <a:rPr sz="2267" u="heavy" dirty="0">
                <a:solidFill>
                  <a:srgbClr val="1E1E23"/>
                </a:solidFill>
                <a:uFill>
                  <a:solidFill>
                    <a:srgbClr val="1E1E23"/>
                  </a:solidFill>
                </a:uFill>
                <a:latin typeface="Arial"/>
                <a:cs typeface="Arial"/>
                <a:hlinkClick r:id="rId2"/>
              </a:rPr>
              <a:t>maven</a:t>
            </a:r>
            <a:r>
              <a:rPr sz="2267" u="heavy" spc="-13" dirty="0">
                <a:solidFill>
                  <a:srgbClr val="1E1E23"/>
                </a:solidFill>
                <a:uFill>
                  <a:solidFill>
                    <a:srgbClr val="1E1E23"/>
                  </a:solidFill>
                </a:uFill>
                <a:latin typeface="Arial"/>
                <a:cs typeface="Arial"/>
                <a:hlinkClick r:id="rId2"/>
              </a:rPr>
              <a:t>.</a:t>
            </a:r>
            <a:r>
              <a:rPr sz="2267" u="heavy" dirty="0">
                <a:solidFill>
                  <a:srgbClr val="1E1E23"/>
                </a:solidFill>
                <a:uFill>
                  <a:solidFill>
                    <a:srgbClr val="1E1E23"/>
                  </a:solidFill>
                </a:uFill>
                <a:latin typeface="Arial"/>
                <a:cs typeface="Arial"/>
                <a:hlinkClick r:id="rId2"/>
              </a:rPr>
              <a:t>apache.o</a:t>
            </a:r>
            <a:r>
              <a:rPr sz="2267" u="heavy" spc="-13" dirty="0">
                <a:solidFill>
                  <a:srgbClr val="1E1E23"/>
                </a:solidFill>
                <a:uFill>
                  <a:solidFill>
                    <a:srgbClr val="1E1E23"/>
                  </a:solidFill>
                </a:uFill>
                <a:latin typeface="Arial"/>
                <a:cs typeface="Arial"/>
                <a:hlinkClick r:id="rId2"/>
              </a:rPr>
              <a:t>r</a:t>
            </a:r>
            <a:r>
              <a:rPr sz="2267" u="heavy" spc="13" dirty="0">
                <a:solidFill>
                  <a:srgbClr val="1E1E23"/>
                </a:solidFill>
                <a:uFill>
                  <a:solidFill>
                    <a:srgbClr val="1E1E23"/>
                  </a:solidFill>
                </a:uFill>
                <a:latin typeface="Arial"/>
                <a:cs typeface="Arial"/>
                <a:hlinkClick r:id="rId2"/>
              </a:rPr>
              <a:t>g</a:t>
            </a:r>
            <a:r>
              <a:rPr sz="2267" u="heavy" spc="-13" dirty="0">
                <a:solidFill>
                  <a:srgbClr val="1E1E23"/>
                </a:solidFill>
                <a:uFill>
                  <a:solidFill>
                    <a:srgbClr val="1E1E23"/>
                  </a:solidFill>
                </a:uFill>
                <a:latin typeface="Arial"/>
                <a:cs typeface="Arial"/>
                <a:hlinkClick r:id="rId2"/>
              </a:rPr>
              <a:t>/</a:t>
            </a:r>
            <a:r>
              <a:rPr sz="2267" u="heavy" dirty="0">
                <a:solidFill>
                  <a:srgbClr val="1E1E23"/>
                </a:solidFill>
                <a:uFill>
                  <a:solidFill>
                    <a:srgbClr val="1E1E23"/>
                  </a:solidFill>
                </a:uFill>
                <a:latin typeface="Arial"/>
                <a:cs typeface="Arial"/>
                <a:hlinkClick r:id="rId2"/>
              </a:rPr>
              <a:t>gu</a:t>
            </a:r>
            <a:r>
              <a:rPr sz="2267" u="heavy" spc="7" dirty="0">
                <a:solidFill>
                  <a:srgbClr val="1E1E23"/>
                </a:solidFill>
                <a:uFill>
                  <a:solidFill>
                    <a:srgbClr val="1E1E23"/>
                  </a:solidFill>
                </a:uFill>
                <a:latin typeface="Arial"/>
                <a:cs typeface="Arial"/>
                <a:hlinkClick r:id="rId2"/>
              </a:rPr>
              <a:t>i</a:t>
            </a:r>
            <a:r>
              <a:rPr sz="2267" u="heavy" dirty="0">
                <a:solidFill>
                  <a:srgbClr val="1E1E23"/>
                </a:solidFill>
                <a:uFill>
                  <a:solidFill>
                    <a:srgbClr val="1E1E23"/>
                  </a:solidFill>
                </a:uFill>
                <a:latin typeface="Arial"/>
                <a:cs typeface="Arial"/>
                <a:hlinkClick r:id="rId2"/>
              </a:rPr>
              <a:t>des/int</a:t>
            </a:r>
            <a:r>
              <a:rPr sz="2267" u="heavy" spc="-13" dirty="0">
                <a:solidFill>
                  <a:srgbClr val="1E1E23"/>
                </a:solidFill>
                <a:uFill>
                  <a:solidFill>
                    <a:srgbClr val="1E1E23"/>
                  </a:solidFill>
                </a:uFill>
                <a:latin typeface="Arial"/>
                <a:cs typeface="Arial"/>
                <a:hlinkClick r:id="rId2"/>
              </a:rPr>
              <a:t>r</a:t>
            </a:r>
            <a:r>
              <a:rPr sz="2267" u="heavy" dirty="0">
                <a:solidFill>
                  <a:srgbClr val="1E1E23"/>
                </a:solidFill>
                <a:uFill>
                  <a:solidFill>
                    <a:srgbClr val="1E1E23"/>
                  </a:solidFill>
                </a:uFill>
                <a:latin typeface="Arial"/>
                <a:cs typeface="Arial"/>
                <a:hlinkClick r:id="rId2"/>
              </a:rPr>
              <a:t>odu</a:t>
            </a:r>
            <a:r>
              <a:rPr sz="2267" u="heavy" spc="13" dirty="0">
                <a:solidFill>
                  <a:srgbClr val="1E1E23"/>
                </a:solidFill>
                <a:uFill>
                  <a:solidFill>
                    <a:srgbClr val="1E1E23"/>
                  </a:solidFill>
                </a:uFill>
                <a:latin typeface="Arial"/>
                <a:cs typeface="Arial"/>
                <a:hlinkClick r:id="rId2"/>
              </a:rPr>
              <a:t>c</a:t>
            </a:r>
            <a:r>
              <a:rPr sz="2267" u="heavy" spc="-13" dirty="0">
                <a:solidFill>
                  <a:srgbClr val="1E1E23"/>
                </a:solidFill>
                <a:uFill>
                  <a:solidFill>
                    <a:srgbClr val="1E1E23"/>
                  </a:solidFill>
                </a:uFill>
                <a:latin typeface="Arial"/>
                <a:cs typeface="Arial"/>
                <a:hlinkClick r:id="rId2"/>
              </a:rPr>
              <a:t>t</a:t>
            </a:r>
            <a:r>
              <a:rPr sz="2267" u="heavy" dirty="0">
                <a:solidFill>
                  <a:srgbClr val="1E1E23"/>
                </a:solidFill>
                <a:uFill>
                  <a:solidFill>
                    <a:srgbClr val="1E1E23"/>
                  </a:solidFill>
                </a:uFill>
                <a:latin typeface="Arial"/>
                <a:cs typeface="Arial"/>
                <a:hlinkClick r:id="rId2"/>
              </a:rPr>
              <a:t>ion/int</a:t>
            </a:r>
            <a:r>
              <a:rPr sz="2267" u="heavy" spc="-13" dirty="0">
                <a:solidFill>
                  <a:srgbClr val="1E1E23"/>
                </a:solidFill>
                <a:uFill>
                  <a:solidFill>
                    <a:srgbClr val="1E1E23"/>
                  </a:solidFill>
                </a:uFill>
                <a:latin typeface="Arial"/>
                <a:cs typeface="Arial"/>
                <a:hlinkClick r:id="rId2"/>
              </a:rPr>
              <a:t>r</a:t>
            </a:r>
            <a:r>
              <a:rPr sz="2267" u="heavy" dirty="0">
                <a:solidFill>
                  <a:srgbClr val="1E1E23"/>
                </a:solidFill>
                <a:uFill>
                  <a:solidFill>
                    <a:srgbClr val="1E1E23"/>
                  </a:solidFill>
                </a:uFill>
                <a:latin typeface="Arial"/>
                <a:cs typeface="Arial"/>
                <a:hlinkClick r:id="rId2"/>
              </a:rPr>
              <a:t>odu</a:t>
            </a:r>
            <a:r>
              <a:rPr sz="2267" u="heavy" spc="13" dirty="0">
                <a:solidFill>
                  <a:srgbClr val="1E1E23"/>
                </a:solidFill>
                <a:uFill>
                  <a:solidFill>
                    <a:srgbClr val="1E1E23"/>
                  </a:solidFill>
                </a:uFill>
                <a:latin typeface="Arial"/>
                <a:cs typeface="Arial"/>
                <a:hlinkClick r:id="rId2"/>
              </a:rPr>
              <a:t>c</a:t>
            </a:r>
            <a:r>
              <a:rPr sz="2267" u="heavy" spc="-13" dirty="0">
                <a:solidFill>
                  <a:srgbClr val="1E1E23"/>
                </a:solidFill>
                <a:uFill>
                  <a:solidFill>
                    <a:srgbClr val="1E1E23"/>
                  </a:solidFill>
                </a:uFill>
                <a:latin typeface="Arial"/>
                <a:cs typeface="Arial"/>
                <a:hlinkClick r:id="rId2"/>
              </a:rPr>
              <a:t>t</a:t>
            </a:r>
            <a:r>
              <a:rPr sz="2267" u="heavy" dirty="0">
                <a:solidFill>
                  <a:srgbClr val="1E1E23"/>
                </a:solidFill>
                <a:uFill>
                  <a:solidFill>
                    <a:srgbClr val="1E1E23"/>
                  </a:solidFill>
                </a:uFill>
                <a:latin typeface="Arial"/>
                <a:cs typeface="Arial"/>
                <a:hlinkClick r:id="rId2"/>
              </a:rPr>
              <a:t>io</a:t>
            </a:r>
            <a:r>
              <a:rPr sz="2267" u="heavy" spc="20" dirty="0">
                <a:solidFill>
                  <a:srgbClr val="1E1E23"/>
                </a:solidFill>
                <a:uFill>
                  <a:solidFill>
                    <a:srgbClr val="1E1E23"/>
                  </a:solidFill>
                </a:uFill>
                <a:latin typeface="Arial"/>
                <a:cs typeface="Arial"/>
                <a:hlinkClick r:id="rId2"/>
              </a:rPr>
              <a:t>n</a:t>
            </a:r>
            <a:r>
              <a:rPr sz="2267" u="heavy" spc="-7" dirty="0">
                <a:solidFill>
                  <a:srgbClr val="1E1E23"/>
                </a:solidFill>
                <a:uFill>
                  <a:solidFill>
                    <a:srgbClr val="1E1E23"/>
                  </a:solidFill>
                </a:uFill>
                <a:latin typeface="Arial"/>
                <a:cs typeface="Arial"/>
                <a:hlinkClick r:id="rId2"/>
              </a:rPr>
              <a:t>-</a:t>
            </a:r>
            <a:r>
              <a:rPr sz="2267" u="heavy" spc="-13" dirty="0">
                <a:solidFill>
                  <a:srgbClr val="1E1E23"/>
                </a:solidFill>
                <a:uFill>
                  <a:solidFill>
                    <a:srgbClr val="1E1E23"/>
                  </a:solidFill>
                </a:uFill>
                <a:latin typeface="Arial"/>
                <a:cs typeface="Arial"/>
                <a:hlinkClick r:id="rId2"/>
              </a:rPr>
              <a:t>t</a:t>
            </a:r>
            <a:r>
              <a:rPr sz="2267" u="heavy" dirty="0">
                <a:solidFill>
                  <a:srgbClr val="1E1E23"/>
                </a:solidFill>
                <a:uFill>
                  <a:solidFill>
                    <a:srgbClr val="1E1E23"/>
                  </a:solidFill>
                </a:uFill>
                <a:latin typeface="Arial"/>
                <a:cs typeface="Arial"/>
                <a:hlinkClick r:id="rId2"/>
              </a:rPr>
              <a:t>o</a:t>
            </a:r>
            <a:r>
              <a:rPr sz="2267" u="heavy" spc="-7" dirty="0">
                <a:solidFill>
                  <a:srgbClr val="1E1E23"/>
                </a:solidFill>
                <a:uFill>
                  <a:solidFill>
                    <a:srgbClr val="1E1E23"/>
                  </a:solidFill>
                </a:uFill>
                <a:latin typeface="Arial"/>
                <a:cs typeface="Arial"/>
                <a:hlinkClick r:id="rId2"/>
              </a:rPr>
              <a:t>-</a:t>
            </a:r>
            <a:r>
              <a:rPr sz="2267" u="heavy" dirty="0">
                <a:solidFill>
                  <a:srgbClr val="1E1E23"/>
                </a:solidFill>
                <a:uFill>
                  <a:solidFill>
                    <a:srgbClr val="1E1E23"/>
                  </a:solidFill>
                </a:uFill>
                <a:latin typeface="Arial"/>
                <a:cs typeface="Arial"/>
                <a:hlinkClick r:id="rId2"/>
              </a:rPr>
              <a:t>arch</a:t>
            </a:r>
            <a:r>
              <a:rPr sz="2267" u="heavy" spc="7" dirty="0">
                <a:solidFill>
                  <a:srgbClr val="1E1E23"/>
                </a:solidFill>
                <a:uFill>
                  <a:solidFill>
                    <a:srgbClr val="1E1E23"/>
                  </a:solidFill>
                </a:uFill>
                <a:latin typeface="Arial"/>
                <a:cs typeface="Arial"/>
                <a:hlinkClick r:id="rId2"/>
              </a:rPr>
              <a:t>et</a:t>
            </a:r>
            <a:r>
              <a:rPr sz="2267" u="heavy" spc="-20" dirty="0">
                <a:solidFill>
                  <a:srgbClr val="1E1E23"/>
                </a:solidFill>
                <a:uFill>
                  <a:solidFill>
                    <a:srgbClr val="1E1E23"/>
                  </a:solidFill>
                </a:uFill>
                <a:latin typeface="Arial"/>
                <a:cs typeface="Arial"/>
                <a:hlinkClick r:id="rId2"/>
              </a:rPr>
              <a:t>y</a:t>
            </a:r>
            <a:r>
              <a:rPr sz="2267" u="heavy" dirty="0">
                <a:solidFill>
                  <a:srgbClr val="1E1E23"/>
                </a:solidFill>
                <a:uFill>
                  <a:solidFill>
                    <a:srgbClr val="1E1E23"/>
                  </a:solidFill>
                </a:uFill>
                <a:latin typeface="Arial"/>
                <a:cs typeface="Arial"/>
                <a:hlinkClick r:id="rId2"/>
              </a:rPr>
              <a:t>pes.</a:t>
            </a:r>
            <a:r>
              <a:rPr sz="2267" u="heavy" spc="7" dirty="0">
                <a:solidFill>
                  <a:srgbClr val="1E1E23"/>
                </a:solidFill>
                <a:uFill>
                  <a:solidFill>
                    <a:srgbClr val="1E1E23"/>
                  </a:solidFill>
                </a:uFill>
                <a:latin typeface="Arial"/>
                <a:cs typeface="Arial"/>
                <a:hlinkClick r:id="rId2"/>
              </a:rPr>
              <a:t>h</a:t>
            </a:r>
            <a:r>
              <a:rPr sz="2267" u="heavy" spc="-13" dirty="0">
                <a:solidFill>
                  <a:srgbClr val="1E1E23"/>
                </a:solidFill>
                <a:uFill>
                  <a:solidFill>
                    <a:srgbClr val="1E1E23"/>
                  </a:solidFill>
                </a:uFill>
                <a:latin typeface="Arial"/>
                <a:cs typeface="Arial"/>
                <a:hlinkClick r:id="rId2"/>
              </a:rPr>
              <a:t>t</a:t>
            </a:r>
            <a:r>
              <a:rPr sz="2267" u="heavy" dirty="0">
                <a:solidFill>
                  <a:srgbClr val="1E1E23"/>
                </a:solidFill>
                <a:uFill>
                  <a:solidFill>
                    <a:srgbClr val="1E1E23"/>
                  </a:solidFill>
                </a:uFill>
                <a:latin typeface="Arial"/>
                <a:cs typeface="Arial"/>
                <a:hlinkClick r:id="rId2"/>
              </a:rPr>
              <a:t>ml</a:t>
            </a:r>
            <a:endParaRPr sz="2267" dirty="0">
              <a:latin typeface="Arial"/>
              <a:cs typeface="Arial"/>
            </a:endParaRPr>
          </a:p>
        </p:txBody>
      </p:sp>
    </p:spTree>
    <p:extLst>
      <p:ext uri="{BB962C8B-B14F-4D97-AF65-F5344CB8AC3E}">
        <p14:creationId xmlns:p14="http://schemas.microsoft.com/office/powerpoint/2010/main" val="3707825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3017" y="93133"/>
            <a:ext cx="3158837"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Maven </a:t>
            </a:r>
            <a:r>
              <a:rPr spc="-7" dirty="0"/>
              <a:t>life</a:t>
            </a:r>
            <a:r>
              <a:rPr spc="-87" dirty="0"/>
              <a:t> </a:t>
            </a:r>
            <a:r>
              <a:rPr spc="-7" dirty="0"/>
              <a:t>cycle</a:t>
            </a:r>
          </a:p>
        </p:txBody>
      </p:sp>
      <p:sp>
        <p:nvSpPr>
          <p:cNvPr id="3" name="object 3"/>
          <p:cNvSpPr txBox="1"/>
          <p:nvPr/>
        </p:nvSpPr>
        <p:spPr>
          <a:xfrm>
            <a:off x="206586" y="1008379"/>
            <a:ext cx="11468100" cy="5496569"/>
          </a:xfrm>
          <a:prstGeom prst="rect">
            <a:avLst/>
          </a:prstGeom>
        </p:spPr>
        <p:txBody>
          <a:bodyPr vert="horz" wrap="square" lIns="0" tIns="17780" rIns="0" bIns="0" rtlCol="0">
            <a:spAutoFit/>
          </a:bodyPr>
          <a:lstStyle/>
          <a:p>
            <a:pPr marL="325112" marR="830559" indent="-308179">
              <a:spcBef>
                <a:spcPts val="140"/>
              </a:spcBef>
              <a:buClr>
                <a:srgbClr val="00AFEF"/>
              </a:buClr>
              <a:buFont typeface="Wingdings"/>
              <a:buChar char=""/>
              <a:tabLst>
                <a:tab pos="325959" algn="l"/>
              </a:tabLst>
            </a:pPr>
            <a:r>
              <a:rPr sz="2667" spc="-7" dirty="0">
                <a:solidFill>
                  <a:srgbClr val="4D4E5C"/>
                </a:solidFill>
                <a:latin typeface="Arial"/>
                <a:cs typeface="Arial"/>
              </a:rPr>
              <a:t>Maven’s default life </a:t>
            </a:r>
            <a:r>
              <a:rPr sz="2667" dirty="0">
                <a:solidFill>
                  <a:srgbClr val="4D4E5C"/>
                </a:solidFill>
                <a:latin typeface="Arial"/>
                <a:cs typeface="Arial"/>
              </a:rPr>
              <a:t>cycle </a:t>
            </a:r>
            <a:r>
              <a:rPr sz="2667" spc="-7" dirty="0">
                <a:solidFill>
                  <a:srgbClr val="4D4E5C"/>
                </a:solidFill>
                <a:latin typeface="Arial"/>
                <a:cs typeface="Arial"/>
              </a:rPr>
              <a:t>include </a:t>
            </a:r>
            <a:r>
              <a:rPr sz="2667" dirty="0">
                <a:solidFill>
                  <a:srgbClr val="4D4E5C"/>
                </a:solidFill>
                <a:latin typeface="Arial"/>
                <a:cs typeface="Arial"/>
              </a:rPr>
              <a:t>the most common </a:t>
            </a:r>
            <a:r>
              <a:rPr sz="2667" spc="-7" dirty="0">
                <a:solidFill>
                  <a:srgbClr val="4D4E5C"/>
                </a:solidFill>
                <a:latin typeface="Arial"/>
                <a:cs typeface="Arial"/>
              </a:rPr>
              <a:t>build phases like  </a:t>
            </a:r>
            <a:r>
              <a:rPr sz="2667" dirty="0">
                <a:solidFill>
                  <a:srgbClr val="4D4E5C"/>
                </a:solidFill>
                <a:latin typeface="Arial"/>
                <a:cs typeface="Arial"/>
              </a:rPr>
              <a:t>testing.</a:t>
            </a:r>
            <a:endParaRPr sz="2667" dirty="0">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The important Maven </a:t>
            </a:r>
            <a:r>
              <a:rPr sz="2667" spc="-7" dirty="0">
                <a:solidFill>
                  <a:srgbClr val="4D4E5C"/>
                </a:solidFill>
                <a:latin typeface="Arial"/>
                <a:cs typeface="Arial"/>
              </a:rPr>
              <a:t>life </a:t>
            </a:r>
            <a:r>
              <a:rPr sz="2667" dirty="0">
                <a:solidFill>
                  <a:srgbClr val="4D4E5C"/>
                </a:solidFill>
                <a:latin typeface="Arial"/>
                <a:cs typeface="Arial"/>
              </a:rPr>
              <a:t>cycle phases include the following</a:t>
            </a:r>
            <a:r>
              <a:rPr sz="2667" spc="-200" dirty="0">
                <a:solidFill>
                  <a:srgbClr val="4D4E5C"/>
                </a:solidFill>
                <a:latin typeface="Arial"/>
                <a:cs typeface="Arial"/>
              </a:rPr>
              <a:t> </a:t>
            </a:r>
            <a:r>
              <a:rPr sz="2667" dirty="0">
                <a:solidFill>
                  <a:srgbClr val="4D4E5C"/>
                </a:solidFill>
                <a:latin typeface="Arial"/>
                <a:cs typeface="Arial"/>
              </a:rPr>
              <a:t>list:</a:t>
            </a:r>
            <a:endParaRPr sz="2667" dirty="0">
              <a:latin typeface="Arial"/>
              <a:cs typeface="Arial"/>
            </a:endParaRPr>
          </a:p>
          <a:p>
            <a:pPr marL="1008355"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validate </a:t>
            </a:r>
            <a:r>
              <a:rPr sz="2400" dirty="0">
                <a:solidFill>
                  <a:srgbClr val="4D4E5C"/>
                </a:solidFill>
                <a:latin typeface="Arial"/>
                <a:cs typeface="Arial"/>
              </a:rPr>
              <a:t>– It </a:t>
            </a:r>
            <a:r>
              <a:rPr sz="2400" spc="-7" dirty="0">
                <a:solidFill>
                  <a:srgbClr val="4D4E5C"/>
                </a:solidFill>
                <a:latin typeface="Arial"/>
                <a:cs typeface="Arial"/>
              </a:rPr>
              <a:t>checks </a:t>
            </a:r>
            <a:r>
              <a:rPr sz="2400" spc="-13" dirty="0">
                <a:solidFill>
                  <a:srgbClr val="4D4E5C"/>
                </a:solidFill>
                <a:latin typeface="Arial"/>
                <a:cs typeface="Arial"/>
              </a:rPr>
              <a:t>whether </a:t>
            </a:r>
            <a:r>
              <a:rPr sz="2400" dirty="0">
                <a:solidFill>
                  <a:srgbClr val="4D4E5C"/>
                </a:solidFill>
                <a:latin typeface="Arial"/>
                <a:cs typeface="Arial"/>
              </a:rPr>
              <a:t>the </a:t>
            </a:r>
            <a:r>
              <a:rPr sz="2400" spc="-7" dirty="0">
                <a:solidFill>
                  <a:srgbClr val="4D4E5C"/>
                </a:solidFill>
                <a:latin typeface="Arial"/>
                <a:cs typeface="Arial"/>
              </a:rPr>
              <a:t>project is correct </a:t>
            </a:r>
            <a:r>
              <a:rPr sz="2400" dirty="0">
                <a:solidFill>
                  <a:srgbClr val="4D4E5C"/>
                </a:solidFill>
                <a:latin typeface="Arial"/>
                <a:cs typeface="Arial"/>
              </a:rPr>
              <a:t>&amp; </a:t>
            </a:r>
            <a:r>
              <a:rPr sz="2400" spc="-7" dirty="0">
                <a:solidFill>
                  <a:srgbClr val="4D4E5C"/>
                </a:solidFill>
                <a:latin typeface="Arial"/>
                <a:cs typeface="Arial"/>
              </a:rPr>
              <a:t>all information is</a:t>
            </a:r>
            <a:r>
              <a:rPr sz="2400" spc="233" dirty="0">
                <a:solidFill>
                  <a:srgbClr val="4D4E5C"/>
                </a:solidFill>
                <a:latin typeface="Arial"/>
                <a:cs typeface="Arial"/>
              </a:rPr>
              <a:t> </a:t>
            </a:r>
            <a:r>
              <a:rPr sz="2400" spc="-7" dirty="0">
                <a:solidFill>
                  <a:srgbClr val="4D4E5C"/>
                </a:solidFill>
                <a:latin typeface="Arial"/>
                <a:cs typeface="Arial"/>
              </a:rPr>
              <a:t>available</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compile </a:t>
            </a:r>
            <a:r>
              <a:rPr sz="2400" dirty="0">
                <a:solidFill>
                  <a:srgbClr val="4D4E5C"/>
                </a:solidFill>
                <a:latin typeface="Arial"/>
                <a:cs typeface="Arial"/>
              </a:rPr>
              <a:t>– It </a:t>
            </a:r>
            <a:r>
              <a:rPr sz="2400" spc="-7" dirty="0">
                <a:solidFill>
                  <a:srgbClr val="4D4E5C"/>
                </a:solidFill>
                <a:latin typeface="Arial"/>
                <a:cs typeface="Arial"/>
              </a:rPr>
              <a:t>compiles source code into binary</a:t>
            </a:r>
            <a:r>
              <a:rPr sz="2400" spc="80" dirty="0">
                <a:solidFill>
                  <a:srgbClr val="4D4E5C"/>
                </a:solidFill>
                <a:latin typeface="Arial"/>
                <a:cs typeface="Arial"/>
              </a:rPr>
              <a:t> </a:t>
            </a:r>
            <a:r>
              <a:rPr sz="2400" spc="-7" dirty="0">
                <a:solidFill>
                  <a:srgbClr val="4D4E5C"/>
                </a:solidFill>
                <a:latin typeface="Arial"/>
                <a:cs typeface="Arial"/>
              </a:rPr>
              <a:t>artifacts</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dirty="0">
                <a:solidFill>
                  <a:srgbClr val="4D4E5C"/>
                </a:solidFill>
                <a:latin typeface="Arial"/>
                <a:cs typeface="Arial"/>
              </a:rPr>
              <a:t>test – It </a:t>
            </a:r>
            <a:r>
              <a:rPr sz="2400" spc="-7" dirty="0">
                <a:solidFill>
                  <a:srgbClr val="4D4E5C"/>
                </a:solidFill>
                <a:latin typeface="Arial"/>
                <a:cs typeface="Arial"/>
              </a:rPr>
              <a:t>executes </a:t>
            </a:r>
            <a:r>
              <a:rPr sz="2400" dirty="0">
                <a:solidFill>
                  <a:srgbClr val="4D4E5C"/>
                </a:solidFill>
                <a:latin typeface="Arial"/>
                <a:cs typeface="Arial"/>
              </a:rPr>
              <a:t>the</a:t>
            </a:r>
            <a:r>
              <a:rPr sz="2400" spc="-13" dirty="0">
                <a:solidFill>
                  <a:srgbClr val="4D4E5C"/>
                </a:solidFill>
                <a:latin typeface="Arial"/>
                <a:cs typeface="Arial"/>
              </a:rPr>
              <a:t> </a:t>
            </a:r>
            <a:r>
              <a:rPr sz="2400" spc="-7" dirty="0">
                <a:solidFill>
                  <a:srgbClr val="4D4E5C"/>
                </a:solidFill>
                <a:latin typeface="Arial"/>
                <a:cs typeface="Arial"/>
              </a:rPr>
              <a:t>tests</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package </a:t>
            </a:r>
            <a:r>
              <a:rPr sz="2400" dirty="0">
                <a:solidFill>
                  <a:srgbClr val="4D4E5C"/>
                </a:solidFill>
                <a:latin typeface="Arial"/>
                <a:cs typeface="Arial"/>
              </a:rPr>
              <a:t>– It </a:t>
            </a:r>
            <a:r>
              <a:rPr sz="2400" spc="-7" dirty="0">
                <a:solidFill>
                  <a:srgbClr val="4D4E5C"/>
                </a:solidFill>
                <a:latin typeface="Arial"/>
                <a:cs typeface="Arial"/>
              </a:rPr>
              <a:t>takes </a:t>
            </a:r>
            <a:r>
              <a:rPr sz="2400" dirty="0">
                <a:solidFill>
                  <a:srgbClr val="4D4E5C"/>
                </a:solidFill>
                <a:latin typeface="Arial"/>
                <a:cs typeface="Arial"/>
              </a:rPr>
              <a:t>the </a:t>
            </a:r>
            <a:r>
              <a:rPr sz="2400" spc="-7" dirty="0">
                <a:solidFill>
                  <a:srgbClr val="4D4E5C"/>
                </a:solidFill>
                <a:latin typeface="Arial"/>
                <a:cs typeface="Arial"/>
              </a:rPr>
              <a:t>compiled code </a:t>
            </a:r>
            <a:r>
              <a:rPr sz="2400" dirty="0">
                <a:solidFill>
                  <a:srgbClr val="4D4E5C"/>
                </a:solidFill>
                <a:latin typeface="Arial"/>
                <a:cs typeface="Arial"/>
              </a:rPr>
              <a:t>&amp; </a:t>
            </a:r>
            <a:r>
              <a:rPr sz="2400" spc="-7" dirty="0">
                <a:solidFill>
                  <a:srgbClr val="4D4E5C"/>
                </a:solidFill>
                <a:latin typeface="Arial"/>
                <a:cs typeface="Arial"/>
              </a:rPr>
              <a:t>package </a:t>
            </a:r>
            <a:r>
              <a:rPr sz="2400" dirty="0">
                <a:solidFill>
                  <a:srgbClr val="4D4E5C"/>
                </a:solidFill>
                <a:latin typeface="Arial"/>
                <a:cs typeface="Arial"/>
              </a:rPr>
              <a:t>it </a:t>
            </a:r>
            <a:r>
              <a:rPr sz="2400" spc="-7" dirty="0">
                <a:solidFill>
                  <a:srgbClr val="4D4E5C"/>
                </a:solidFill>
                <a:latin typeface="Arial"/>
                <a:cs typeface="Arial"/>
              </a:rPr>
              <a:t>into </a:t>
            </a:r>
            <a:r>
              <a:rPr sz="2400" spc="-13" dirty="0">
                <a:solidFill>
                  <a:srgbClr val="4D4E5C"/>
                </a:solidFill>
                <a:latin typeface="Arial"/>
                <a:cs typeface="Arial"/>
              </a:rPr>
              <a:t>jar/war/ear</a:t>
            </a:r>
            <a:r>
              <a:rPr sz="2400" spc="180" dirty="0">
                <a:solidFill>
                  <a:srgbClr val="4D4E5C"/>
                </a:solidFill>
                <a:latin typeface="Arial"/>
                <a:cs typeface="Arial"/>
              </a:rPr>
              <a:t> </a:t>
            </a:r>
            <a:r>
              <a:rPr sz="2400" spc="-7" dirty="0">
                <a:solidFill>
                  <a:srgbClr val="4D4E5C"/>
                </a:solidFill>
                <a:latin typeface="Arial"/>
                <a:cs typeface="Arial"/>
              </a:rPr>
              <a:t>files</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integration-test </a:t>
            </a:r>
            <a:r>
              <a:rPr sz="2400" dirty="0">
                <a:solidFill>
                  <a:srgbClr val="4D4E5C"/>
                </a:solidFill>
                <a:latin typeface="Arial"/>
                <a:cs typeface="Arial"/>
              </a:rPr>
              <a:t>– It takes </a:t>
            </a:r>
            <a:r>
              <a:rPr sz="2400" spc="-7" dirty="0">
                <a:solidFill>
                  <a:srgbClr val="4D4E5C"/>
                </a:solidFill>
                <a:latin typeface="Arial"/>
                <a:cs typeface="Arial"/>
              </a:rPr>
              <a:t>packaged result </a:t>
            </a:r>
            <a:r>
              <a:rPr sz="2400" dirty="0">
                <a:solidFill>
                  <a:srgbClr val="4D4E5C"/>
                </a:solidFill>
                <a:latin typeface="Arial"/>
                <a:cs typeface="Arial"/>
              </a:rPr>
              <a:t>&amp; </a:t>
            </a:r>
            <a:r>
              <a:rPr sz="2400" spc="-7" dirty="0">
                <a:solidFill>
                  <a:srgbClr val="4D4E5C"/>
                </a:solidFill>
                <a:latin typeface="Arial"/>
                <a:cs typeface="Arial"/>
              </a:rPr>
              <a:t>executes additional </a:t>
            </a:r>
            <a:r>
              <a:rPr sz="2400" dirty="0">
                <a:solidFill>
                  <a:srgbClr val="4D4E5C"/>
                </a:solidFill>
                <a:latin typeface="Arial"/>
                <a:cs typeface="Arial"/>
              </a:rPr>
              <a:t>tests,</a:t>
            </a:r>
            <a:r>
              <a:rPr sz="2400" spc="213" dirty="0">
                <a:solidFill>
                  <a:srgbClr val="4D4E5C"/>
                </a:solidFill>
                <a:latin typeface="Arial"/>
                <a:cs typeface="Arial"/>
              </a:rPr>
              <a:t> </a:t>
            </a:r>
            <a:r>
              <a:rPr sz="2400" dirty="0">
                <a:solidFill>
                  <a:srgbClr val="4D4E5C"/>
                </a:solidFill>
                <a:latin typeface="Arial"/>
                <a:cs typeface="Arial"/>
              </a:rPr>
              <a:t>that</a:t>
            </a:r>
            <a:endParaRPr sz="2400" dirty="0">
              <a:latin typeface="Arial"/>
              <a:cs typeface="Arial"/>
            </a:endParaRPr>
          </a:p>
          <a:p>
            <a:pPr marL="1008355"/>
            <a:r>
              <a:rPr sz="2400" spc="-7" dirty="0">
                <a:solidFill>
                  <a:srgbClr val="4D4E5C"/>
                </a:solidFill>
                <a:latin typeface="Arial"/>
                <a:cs typeface="Arial"/>
              </a:rPr>
              <a:t>requires </a:t>
            </a:r>
            <a:r>
              <a:rPr sz="2400" dirty="0">
                <a:solidFill>
                  <a:srgbClr val="4D4E5C"/>
                </a:solidFill>
                <a:latin typeface="Arial"/>
                <a:cs typeface="Arial"/>
              </a:rPr>
              <a:t>the </a:t>
            </a:r>
            <a:r>
              <a:rPr sz="2400" spc="-7" dirty="0">
                <a:solidFill>
                  <a:srgbClr val="4D4E5C"/>
                </a:solidFill>
                <a:latin typeface="Arial"/>
                <a:cs typeface="Arial"/>
              </a:rPr>
              <a:t>packaging</a:t>
            </a:r>
            <a:endParaRPr sz="2400" dirty="0">
              <a:latin typeface="Arial"/>
              <a:cs typeface="Arial"/>
            </a:endParaRPr>
          </a:p>
          <a:p>
            <a:pPr marL="1008355" lvl="1" indent="-381837">
              <a:spcBef>
                <a:spcPts val="807"/>
              </a:spcBef>
              <a:buClr>
                <a:srgbClr val="00AFEF"/>
              </a:buClr>
              <a:buFont typeface="Wingdings"/>
              <a:buChar char=""/>
              <a:tabLst>
                <a:tab pos="1008355" algn="l"/>
                <a:tab pos="1009201" algn="l"/>
              </a:tabLst>
            </a:pPr>
            <a:r>
              <a:rPr sz="2400" spc="-7" dirty="0">
                <a:solidFill>
                  <a:srgbClr val="4D4E5C"/>
                </a:solidFill>
                <a:latin typeface="Arial"/>
                <a:cs typeface="Arial"/>
              </a:rPr>
              <a:t>verify </a:t>
            </a:r>
            <a:r>
              <a:rPr sz="2400" dirty="0">
                <a:solidFill>
                  <a:srgbClr val="4D4E5C"/>
                </a:solidFill>
                <a:latin typeface="Arial"/>
                <a:cs typeface="Arial"/>
              </a:rPr>
              <a:t>– It </a:t>
            </a:r>
            <a:r>
              <a:rPr sz="2400" spc="-7" dirty="0">
                <a:solidFill>
                  <a:srgbClr val="4D4E5C"/>
                </a:solidFill>
                <a:latin typeface="Arial"/>
                <a:cs typeface="Arial"/>
              </a:rPr>
              <a:t>performs </a:t>
            </a:r>
            <a:r>
              <a:rPr sz="2400" dirty="0">
                <a:solidFill>
                  <a:srgbClr val="4D4E5C"/>
                </a:solidFill>
                <a:latin typeface="Arial"/>
                <a:cs typeface="Arial"/>
              </a:rPr>
              <a:t>checks </a:t>
            </a:r>
            <a:r>
              <a:rPr sz="2400" spc="-13" dirty="0">
                <a:solidFill>
                  <a:srgbClr val="4D4E5C"/>
                </a:solidFill>
                <a:latin typeface="Arial"/>
                <a:cs typeface="Arial"/>
              </a:rPr>
              <a:t>whether </a:t>
            </a:r>
            <a:r>
              <a:rPr sz="2400" dirty="0">
                <a:solidFill>
                  <a:srgbClr val="4D4E5C"/>
                </a:solidFill>
                <a:latin typeface="Arial"/>
                <a:cs typeface="Arial"/>
              </a:rPr>
              <a:t>the </a:t>
            </a:r>
            <a:r>
              <a:rPr sz="2400" spc="-7" dirty="0">
                <a:solidFill>
                  <a:srgbClr val="4D4E5C"/>
                </a:solidFill>
                <a:latin typeface="Arial"/>
                <a:cs typeface="Arial"/>
              </a:rPr>
              <a:t>package is</a:t>
            </a:r>
            <a:r>
              <a:rPr sz="2400" spc="87" dirty="0">
                <a:solidFill>
                  <a:srgbClr val="4D4E5C"/>
                </a:solidFill>
                <a:latin typeface="Arial"/>
                <a:cs typeface="Arial"/>
              </a:rPr>
              <a:t> </a:t>
            </a:r>
            <a:r>
              <a:rPr sz="2400" spc="-7" dirty="0">
                <a:solidFill>
                  <a:srgbClr val="4D4E5C"/>
                </a:solidFill>
                <a:latin typeface="Arial"/>
                <a:cs typeface="Arial"/>
              </a:rPr>
              <a:t>valid</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install </a:t>
            </a:r>
            <a:r>
              <a:rPr sz="2400" dirty="0">
                <a:solidFill>
                  <a:srgbClr val="4D4E5C"/>
                </a:solidFill>
                <a:latin typeface="Arial"/>
                <a:cs typeface="Arial"/>
              </a:rPr>
              <a:t>– It </a:t>
            </a:r>
            <a:r>
              <a:rPr sz="2400" spc="-7" dirty="0">
                <a:solidFill>
                  <a:srgbClr val="4D4E5C"/>
                </a:solidFill>
                <a:latin typeface="Arial"/>
                <a:cs typeface="Arial"/>
              </a:rPr>
              <a:t>installs </a:t>
            </a:r>
            <a:r>
              <a:rPr sz="2400" dirty="0">
                <a:solidFill>
                  <a:srgbClr val="4D4E5C"/>
                </a:solidFill>
                <a:latin typeface="Arial"/>
                <a:cs typeface="Arial"/>
              </a:rPr>
              <a:t>the </a:t>
            </a:r>
            <a:r>
              <a:rPr sz="2400" spc="-7" dirty="0">
                <a:solidFill>
                  <a:srgbClr val="4D4E5C"/>
                </a:solidFill>
                <a:latin typeface="Arial"/>
                <a:cs typeface="Arial"/>
              </a:rPr>
              <a:t>result </a:t>
            </a:r>
            <a:r>
              <a:rPr sz="2400" dirty="0">
                <a:solidFill>
                  <a:srgbClr val="4D4E5C"/>
                </a:solidFill>
                <a:latin typeface="Arial"/>
                <a:cs typeface="Arial"/>
              </a:rPr>
              <a:t>of </a:t>
            </a:r>
            <a:r>
              <a:rPr sz="2400" spc="-7" dirty="0">
                <a:solidFill>
                  <a:srgbClr val="4D4E5C"/>
                </a:solidFill>
                <a:latin typeface="Arial"/>
                <a:cs typeface="Arial"/>
              </a:rPr>
              <a:t>package phase into local Maven</a:t>
            </a:r>
            <a:r>
              <a:rPr sz="2400" spc="113" dirty="0">
                <a:solidFill>
                  <a:srgbClr val="4D4E5C"/>
                </a:solidFill>
                <a:latin typeface="Arial"/>
                <a:cs typeface="Arial"/>
              </a:rPr>
              <a:t> </a:t>
            </a:r>
            <a:r>
              <a:rPr sz="2400" spc="-7" dirty="0">
                <a:solidFill>
                  <a:srgbClr val="4D4E5C"/>
                </a:solidFill>
                <a:latin typeface="Arial"/>
                <a:cs typeface="Arial"/>
              </a:rPr>
              <a:t>repository</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13" dirty="0">
                <a:solidFill>
                  <a:srgbClr val="4D4E5C"/>
                </a:solidFill>
                <a:latin typeface="Arial"/>
                <a:cs typeface="Arial"/>
              </a:rPr>
              <a:t>deploy </a:t>
            </a:r>
            <a:r>
              <a:rPr sz="2400" dirty="0">
                <a:solidFill>
                  <a:srgbClr val="4D4E5C"/>
                </a:solidFill>
                <a:latin typeface="Arial"/>
                <a:cs typeface="Arial"/>
              </a:rPr>
              <a:t>– It </a:t>
            </a:r>
            <a:r>
              <a:rPr sz="2400" spc="-13" dirty="0">
                <a:solidFill>
                  <a:srgbClr val="4D4E5C"/>
                </a:solidFill>
                <a:latin typeface="Arial"/>
                <a:cs typeface="Arial"/>
              </a:rPr>
              <a:t>deploys </a:t>
            </a:r>
            <a:r>
              <a:rPr sz="2400" dirty="0">
                <a:solidFill>
                  <a:srgbClr val="4D4E5C"/>
                </a:solidFill>
                <a:latin typeface="Arial"/>
                <a:cs typeface="Arial"/>
              </a:rPr>
              <a:t>the </a:t>
            </a:r>
            <a:r>
              <a:rPr sz="2400" spc="-7" dirty="0">
                <a:solidFill>
                  <a:srgbClr val="4D4E5C"/>
                </a:solidFill>
                <a:latin typeface="Arial"/>
                <a:cs typeface="Arial"/>
              </a:rPr>
              <a:t>package </a:t>
            </a:r>
            <a:r>
              <a:rPr sz="2400" dirty="0">
                <a:solidFill>
                  <a:srgbClr val="4D4E5C"/>
                </a:solidFill>
                <a:latin typeface="Arial"/>
                <a:cs typeface="Arial"/>
              </a:rPr>
              <a:t>to a </a:t>
            </a:r>
            <a:r>
              <a:rPr sz="2400" spc="-7" dirty="0">
                <a:solidFill>
                  <a:srgbClr val="4D4E5C"/>
                </a:solidFill>
                <a:latin typeface="Arial"/>
                <a:cs typeface="Arial"/>
              </a:rPr>
              <a:t>local or remote</a:t>
            </a:r>
            <a:r>
              <a:rPr sz="2400" spc="93" dirty="0">
                <a:solidFill>
                  <a:srgbClr val="4D4E5C"/>
                </a:solidFill>
                <a:latin typeface="Arial"/>
                <a:cs typeface="Arial"/>
              </a:rPr>
              <a:t> </a:t>
            </a:r>
            <a:r>
              <a:rPr sz="2400" spc="-7" dirty="0">
                <a:solidFill>
                  <a:srgbClr val="4D4E5C"/>
                </a:solidFill>
                <a:latin typeface="Arial"/>
                <a:cs typeface="Arial"/>
              </a:rPr>
              <a:t>repository</a:t>
            </a:r>
            <a:endParaRPr sz="2400" dirty="0">
              <a:latin typeface="Arial"/>
              <a:cs typeface="Arial"/>
            </a:endParaRPr>
          </a:p>
        </p:txBody>
      </p:sp>
    </p:spTree>
    <p:extLst>
      <p:ext uri="{BB962C8B-B14F-4D97-AF65-F5344CB8AC3E}">
        <p14:creationId xmlns:p14="http://schemas.microsoft.com/office/powerpoint/2010/main" val="3607472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53889"/>
            <a:ext cx="12192000" cy="6124732"/>
          </a:xfrm>
          <a:prstGeom prst="rect">
            <a:avLst/>
          </a:prstGeom>
        </p:spPr>
        <p:txBody>
          <a:bodyPr vert="horz" wrap="square" lIns="0" tIns="16933" rIns="0" bIns="0" rtlCol="0">
            <a:spAutoFit/>
          </a:bodyPr>
          <a:lstStyle/>
          <a:p>
            <a:pPr marL="77045">
              <a:spcBef>
                <a:spcPts val="133"/>
              </a:spcBef>
            </a:pPr>
            <a:r>
              <a:rPr sz="2400" u="heavy" spc="-600" dirty="0">
                <a:solidFill>
                  <a:srgbClr val="0D356F"/>
                </a:solidFill>
                <a:uFill>
                  <a:solidFill>
                    <a:srgbClr val="0D356F"/>
                  </a:solidFill>
                </a:uFill>
                <a:latin typeface="Times New Roman"/>
                <a:cs typeface="Times New Roman"/>
              </a:rPr>
              <a:t> </a:t>
            </a:r>
            <a:r>
              <a:rPr lang="en-US" sz="2400" u="heavy" spc="-600" dirty="0" smtClean="0">
                <a:solidFill>
                  <a:srgbClr val="0D356F"/>
                </a:solidFill>
                <a:uFill>
                  <a:solidFill>
                    <a:srgbClr val="0D356F"/>
                  </a:solidFill>
                </a:uFill>
                <a:latin typeface="Times New Roman"/>
                <a:cs typeface="Times New Roman"/>
              </a:rPr>
              <a:t>                                                               </a:t>
            </a:r>
            <a:r>
              <a:rPr lang="en-US" sz="2800" b="1" u="heavy" spc="-13" dirty="0">
                <a:solidFill>
                  <a:srgbClr val="0D356F"/>
                </a:solidFill>
                <a:uFill>
                  <a:solidFill>
                    <a:srgbClr val="0D356F"/>
                  </a:solidFill>
                </a:uFill>
                <a:latin typeface="Arial"/>
                <a:cs typeface="Arial"/>
              </a:rPr>
              <a:t>Invoke Maven </a:t>
            </a:r>
            <a:r>
              <a:rPr lang="en-US" sz="2800" b="1" u="heavy" dirty="0">
                <a:solidFill>
                  <a:srgbClr val="0D356F"/>
                </a:solidFill>
                <a:uFill>
                  <a:solidFill>
                    <a:srgbClr val="0D356F"/>
                  </a:solidFill>
                </a:uFill>
                <a:latin typeface="Arial"/>
                <a:cs typeface="Arial"/>
              </a:rPr>
              <a:t>build by </a:t>
            </a:r>
            <a:r>
              <a:rPr lang="en-US" sz="2800" b="1" u="heavy" spc="-7" dirty="0">
                <a:solidFill>
                  <a:srgbClr val="0D356F"/>
                </a:solidFill>
                <a:uFill>
                  <a:solidFill>
                    <a:srgbClr val="0D356F"/>
                  </a:solidFill>
                </a:uFill>
                <a:latin typeface="Arial"/>
                <a:cs typeface="Arial"/>
              </a:rPr>
              <a:t>setting </a:t>
            </a:r>
            <a:r>
              <a:rPr lang="en-US" sz="2800" b="1" u="heavy" dirty="0">
                <a:solidFill>
                  <a:srgbClr val="0D356F"/>
                </a:solidFill>
                <a:uFill>
                  <a:solidFill>
                    <a:srgbClr val="0D356F"/>
                  </a:solidFill>
                </a:uFill>
                <a:latin typeface="Arial"/>
                <a:cs typeface="Arial"/>
              </a:rPr>
              <a:t>a </a:t>
            </a:r>
            <a:r>
              <a:rPr lang="en-US" sz="2800" b="1" u="heavy" spc="-7" dirty="0">
                <a:solidFill>
                  <a:srgbClr val="0D356F"/>
                </a:solidFill>
                <a:uFill>
                  <a:solidFill>
                    <a:srgbClr val="0D356F"/>
                  </a:solidFill>
                </a:uFill>
                <a:latin typeface="Arial"/>
                <a:cs typeface="Arial"/>
              </a:rPr>
              <a:t>lifecycle</a:t>
            </a:r>
            <a:r>
              <a:rPr lang="en-US" sz="2800" b="1" u="heavy" spc="80" dirty="0">
                <a:solidFill>
                  <a:srgbClr val="0D356F"/>
                </a:solidFill>
                <a:uFill>
                  <a:solidFill>
                    <a:srgbClr val="0D356F"/>
                  </a:solidFill>
                </a:uFill>
                <a:latin typeface="Arial"/>
                <a:cs typeface="Arial"/>
              </a:rPr>
              <a:t> </a:t>
            </a:r>
            <a:r>
              <a:rPr lang="en-US" sz="2800" b="1" u="heavy" dirty="0">
                <a:solidFill>
                  <a:srgbClr val="0D356F"/>
                </a:solidFill>
                <a:uFill>
                  <a:solidFill>
                    <a:srgbClr val="0D356F"/>
                  </a:solidFill>
                </a:uFill>
                <a:latin typeface="Arial"/>
                <a:cs typeface="Arial"/>
              </a:rPr>
              <a:t>“goal”</a:t>
            </a:r>
            <a:endParaRPr lang="en-US" sz="2800" dirty="0">
              <a:latin typeface="Arial"/>
              <a:cs typeface="Arial"/>
            </a:endParaRPr>
          </a:p>
          <a:p>
            <a:pPr marL="16933">
              <a:spcBef>
                <a:spcPts val="7"/>
              </a:spcBef>
              <a:buClr>
                <a:srgbClr val="00AFEF"/>
              </a:buClr>
              <a:tabLst>
                <a:tab pos="325959" algn="l"/>
              </a:tabLst>
            </a:pPr>
            <a:endParaRPr lang="en-US" sz="2533" spc="-7" dirty="0" smtClean="0">
              <a:solidFill>
                <a:srgbClr val="4D4E5C"/>
              </a:solidFill>
              <a:latin typeface="Arial"/>
              <a:cs typeface="Arial"/>
            </a:endParaRPr>
          </a:p>
          <a:p>
            <a:pPr marL="325112" indent="-308179">
              <a:spcBef>
                <a:spcPts val="7"/>
              </a:spcBef>
              <a:buClr>
                <a:srgbClr val="00AFEF"/>
              </a:buClr>
              <a:buFont typeface="Wingdings"/>
              <a:buChar char=""/>
              <a:tabLst>
                <a:tab pos="325959" algn="l"/>
              </a:tabLst>
            </a:pPr>
            <a:r>
              <a:rPr sz="2533" spc="-7" dirty="0" err="1" smtClean="0">
                <a:solidFill>
                  <a:srgbClr val="4D4E5C"/>
                </a:solidFill>
                <a:latin typeface="Arial"/>
                <a:cs typeface="Arial"/>
              </a:rPr>
              <a:t>mvn</a:t>
            </a:r>
            <a:r>
              <a:rPr sz="2533" spc="-7" dirty="0" smtClean="0">
                <a:solidFill>
                  <a:srgbClr val="4D4E5C"/>
                </a:solidFill>
                <a:latin typeface="Arial"/>
                <a:cs typeface="Arial"/>
              </a:rPr>
              <a:t> </a:t>
            </a:r>
            <a:r>
              <a:rPr sz="2533" spc="-7" dirty="0">
                <a:solidFill>
                  <a:srgbClr val="4D4E5C"/>
                </a:solidFill>
                <a:latin typeface="Arial"/>
                <a:cs typeface="Arial"/>
              </a:rPr>
              <a:t>install: triggers generate*, compile, test, package, </a:t>
            </a:r>
            <a:r>
              <a:rPr sz="2533" dirty="0">
                <a:solidFill>
                  <a:srgbClr val="4D4E5C"/>
                </a:solidFill>
                <a:latin typeface="Arial"/>
                <a:cs typeface="Arial"/>
              </a:rPr>
              <a:t>integration-test,</a:t>
            </a:r>
            <a:r>
              <a:rPr sz="2533" spc="413" dirty="0">
                <a:solidFill>
                  <a:srgbClr val="4D4E5C"/>
                </a:solidFill>
                <a:latin typeface="Arial"/>
                <a:cs typeface="Arial"/>
              </a:rPr>
              <a:t> </a:t>
            </a:r>
            <a:r>
              <a:rPr sz="2533" spc="-7" dirty="0">
                <a:solidFill>
                  <a:srgbClr val="4D4E5C"/>
                </a:solidFill>
                <a:latin typeface="Arial"/>
                <a:cs typeface="Arial"/>
              </a:rPr>
              <a:t>install</a:t>
            </a:r>
            <a:endParaRPr sz="2533" dirty="0">
              <a:latin typeface="Arial"/>
              <a:cs typeface="Arial"/>
            </a:endParaRPr>
          </a:p>
          <a:p>
            <a:pPr marL="325112" indent="-308179">
              <a:spcBef>
                <a:spcPts val="187"/>
              </a:spcBef>
              <a:buClr>
                <a:srgbClr val="00AFEF"/>
              </a:buClr>
              <a:buFont typeface="Wingdings"/>
              <a:buChar char=""/>
              <a:tabLst>
                <a:tab pos="325959" algn="l"/>
              </a:tabLst>
            </a:pPr>
            <a:r>
              <a:rPr sz="2533" spc="-7" dirty="0">
                <a:solidFill>
                  <a:srgbClr val="4D4E5C"/>
                </a:solidFill>
                <a:latin typeface="Arial"/>
                <a:cs typeface="Arial"/>
              </a:rPr>
              <a:t>mvn clean: Clean old builds from project</a:t>
            </a:r>
            <a:r>
              <a:rPr sz="2533" spc="180" dirty="0">
                <a:solidFill>
                  <a:srgbClr val="4D4E5C"/>
                </a:solidFill>
                <a:latin typeface="Arial"/>
                <a:cs typeface="Arial"/>
              </a:rPr>
              <a:t> </a:t>
            </a:r>
            <a:r>
              <a:rPr sz="2533" spc="-7" dirty="0">
                <a:solidFill>
                  <a:srgbClr val="4D4E5C"/>
                </a:solidFill>
                <a:latin typeface="Arial"/>
                <a:cs typeface="Arial"/>
              </a:rPr>
              <a:t>folder</a:t>
            </a:r>
            <a:endParaRPr sz="2533" dirty="0">
              <a:latin typeface="Arial"/>
              <a:cs typeface="Arial"/>
            </a:endParaRPr>
          </a:p>
          <a:p>
            <a:pPr marL="325112" indent="-308179">
              <a:spcBef>
                <a:spcPts val="200"/>
              </a:spcBef>
              <a:buClr>
                <a:srgbClr val="00AFEF"/>
              </a:buClr>
              <a:buFont typeface="Wingdings"/>
              <a:buChar char=""/>
              <a:tabLst>
                <a:tab pos="325959" algn="l"/>
              </a:tabLst>
            </a:pPr>
            <a:r>
              <a:rPr sz="2533" spc="-7" dirty="0">
                <a:solidFill>
                  <a:srgbClr val="4D4E5C"/>
                </a:solidFill>
                <a:latin typeface="Arial"/>
                <a:cs typeface="Arial"/>
              </a:rPr>
              <a:t>mvn clean compile: Cleans old builds &amp; then executes generate*,</a:t>
            </a:r>
            <a:r>
              <a:rPr sz="2533" spc="400" dirty="0">
                <a:solidFill>
                  <a:srgbClr val="4D4E5C"/>
                </a:solidFill>
                <a:latin typeface="Arial"/>
                <a:cs typeface="Arial"/>
              </a:rPr>
              <a:t> </a:t>
            </a:r>
            <a:r>
              <a:rPr sz="2533" spc="-7" dirty="0">
                <a:solidFill>
                  <a:srgbClr val="4D4E5C"/>
                </a:solidFill>
                <a:latin typeface="Arial"/>
                <a:cs typeface="Arial"/>
              </a:rPr>
              <a:t>compile</a:t>
            </a:r>
            <a:endParaRPr sz="2533" dirty="0">
              <a:latin typeface="Arial"/>
              <a:cs typeface="Arial"/>
            </a:endParaRPr>
          </a:p>
          <a:p>
            <a:pPr marL="325112" marR="1173451" indent="-308179">
              <a:lnSpc>
                <a:spcPct val="80000"/>
              </a:lnSpc>
              <a:spcBef>
                <a:spcPts val="800"/>
              </a:spcBef>
              <a:buClr>
                <a:srgbClr val="00AFEF"/>
              </a:buClr>
              <a:buFont typeface="Wingdings"/>
              <a:buChar char=""/>
              <a:tabLst>
                <a:tab pos="325959" algn="l"/>
              </a:tabLst>
            </a:pPr>
            <a:r>
              <a:rPr sz="2533" spc="-7" dirty="0">
                <a:solidFill>
                  <a:srgbClr val="4D4E5C"/>
                </a:solidFill>
                <a:latin typeface="Arial"/>
                <a:cs typeface="Arial"/>
              </a:rPr>
              <a:t>mvn compile install: triggers generate*, compile, test, </a:t>
            </a:r>
            <a:r>
              <a:rPr sz="2533" dirty="0">
                <a:solidFill>
                  <a:srgbClr val="4D4E5C"/>
                </a:solidFill>
                <a:latin typeface="Arial"/>
                <a:cs typeface="Arial"/>
              </a:rPr>
              <a:t>integration-test,  </a:t>
            </a:r>
            <a:r>
              <a:rPr sz="2533" spc="-7" dirty="0">
                <a:solidFill>
                  <a:srgbClr val="4D4E5C"/>
                </a:solidFill>
                <a:latin typeface="Arial"/>
                <a:cs typeface="Arial"/>
              </a:rPr>
              <a:t>package, install in that</a:t>
            </a:r>
            <a:r>
              <a:rPr sz="2533" spc="93" dirty="0">
                <a:solidFill>
                  <a:srgbClr val="4D4E5C"/>
                </a:solidFill>
                <a:latin typeface="Arial"/>
                <a:cs typeface="Arial"/>
              </a:rPr>
              <a:t> </a:t>
            </a:r>
            <a:r>
              <a:rPr sz="2533" spc="-7" dirty="0">
                <a:solidFill>
                  <a:srgbClr val="4D4E5C"/>
                </a:solidFill>
                <a:latin typeface="Arial"/>
                <a:cs typeface="Arial"/>
              </a:rPr>
              <a:t>sequence</a:t>
            </a:r>
            <a:endParaRPr sz="2533" dirty="0">
              <a:latin typeface="Arial"/>
              <a:cs typeface="Arial"/>
            </a:endParaRPr>
          </a:p>
          <a:p>
            <a:pPr marL="325112" indent="-308179">
              <a:spcBef>
                <a:spcPts val="193"/>
              </a:spcBef>
              <a:buClr>
                <a:srgbClr val="00AFEF"/>
              </a:buClr>
              <a:buFont typeface="Wingdings"/>
              <a:buChar char=""/>
              <a:tabLst>
                <a:tab pos="325959" algn="l"/>
              </a:tabLst>
            </a:pPr>
            <a:r>
              <a:rPr sz="2533" spc="-7" dirty="0">
                <a:solidFill>
                  <a:srgbClr val="4D4E5C"/>
                </a:solidFill>
                <a:latin typeface="Arial"/>
                <a:cs typeface="Arial"/>
              </a:rPr>
              <a:t>mvn test clean: triggers generate*, compile, test and then</a:t>
            </a:r>
            <a:r>
              <a:rPr sz="2533" spc="247" dirty="0">
                <a:solidFill>
                  <a:srgbClr val="4D4E5C"/>
                </a:solidFill>
                <a:latin typeface="Arial"/>
                <a:cs typeface="Arial"/>
              </a:rPr>
              <a:t> </a:t>
            </a:r>
            <a:r>
              <a:rPr sz="2533" spc="-7" dirty="0">
                <a:solidFill>
                  <a:srgbClr val="4D4E5C"/>
                </a:solidFill>
                <a:latin typeface="Arial"/>
                <a:cs typeface="Arial"/>
              </a:rPr>
              <a:t>cleans</a:t>
            </a:r>
            <a:endParaRPr sz="2533" dirty="0">
              <a:latin typeface="Arial"/>
              <a:cs typeface="Arial"/>
            </a:endParaRPr>
          </a:p>
          <a:p>
            <a:pPr>
              <a:spcBef>
                <a:spcPts val="47"/>
              </a:spcBef>
            </a:pPr>
            <a:endParaRPr sz="2933" dirty="0">
              <a:latin typeface="Times New Roman"/>
              <a:cs typeface="Times New Roman"/>
            </a:endParaRPr>
          </a:p>
          <a:p>
            <a:pPr marL="16933">
              <a:lnSpc>
                <a:spcPts val="2733"/>
              </a:lnSpc>
              <a:spcBef>
                <a:spcPts val="7"/>
              </a:spcBef>
            </a:pPr>
            <a:r>
              <a:rPr sz="2533" spc="-7" dirty="0">
                <a:solidFill>
                  <a:srgbClr val="4D4E5C"/>
                </a:solidFill>
                <a:latin typeface="Arial"/>
                <a:cs typeface="Arial"/>
              </a:rPr>
              <a:t>For a complete list of the Maven phases</a:t>
            </a:r>
            <a:r>
              <a:rPr sz="2533" spc="147" dirty="0">
                <a:solidFill>
                  <a:srgbClr val="4D4E5C"/>
                </a:solidFill>
                <a:latin typeface="Arial"/>
                <a:cs typeface="Arial"/>
              </a:rPr>
              <a:t> </a:t>
            </a:r>
            <a:r>
              <a:rPr sz="2533" spc="-7" dirty="0">
                <a:solidFill>
                  <a:srgbClr val="4D4E5C"/>
                </a:solidFill>
                <a:latin typeface="Arial"/>
                <a:cs typeface="Arial"/>
              </a:rPr>
              <a:t>see</a:t>
            </a:r>
            <a:endParaRPr sz="2533" dirty="0">
              <a:latin typeface="Arial"/>
              <a:cs typeface="Arial"/>
            </a:endParaRPr>
          </a:p>
          <a:p>
            <a:pPr marL="16933">
              <a:lnSpc>
                <a:spcPts val="2733"/>
              </a:lnSpc>
            </a:pPr>
            <a:r>
              <a:rPr sz="2533" u="heavy" dirty="0">
                <a:solidFill>
                  <a:srgbClr val="1E1E23"/>
                </a:solidFill>
                <a:uFill>
                  <a:solidFill>
                    <a:srgbClr val="1E1E23"/>
                  </a:solidFill>
                </a:uFill>
                <a:latin typeface="Arial"/>
                <a:cs typeface="Arial"/>
                <a:hlinkClick r:id="rId2"/>
              </a:rPr>
              <a:t>http://maven.apache.org/guides/introduction/introduction-to-the-lifecycle.html</a:t>
            </a:r>
            <a:endParaRPr sz="2533" dirty="0">
              <a:latin typeface="Arial"/>
              <a:cs typeface="Arial"/>
            </a:endParaRPr>
          </a:p>
          <a:p>
            <a:pPr>
              <a:spcBef>
                <a:spcPts val="47"/>
              </a:spcBef>
            </a:pPr>
            <a:endParaRPr sz="3467" dirty="0">
              <a:latin typeface="Times New Roman"/>
              <a:cs typeface="Times New Roman"/>
            </a:endParaRPr>
          </a:p>
          <a:p>
            <a:pPr marL="16933" marR="6773">
              <a:lnSpc>
                <a:spcPct val="80000"/>
              </a:lnSpc>
            </a:pPr>
            <a:r>
              <a:rPr sz="2533" spc="-7" dirty="0">
                <a:solidFill>
                  <a:srgbClr val="4D4E5C"/>
                </a:solidFill>
                <a:latin typeface="Arial"/>
                <a:cs typeface="Arial"/>
              </a:rPr>
              <a:t>If you instruct Maven to execute a phase, it executes all previous phases in the  pre-defined sequence until it has executed the defined phase. All relevant goals  are executed during this process. A goal is relevant for a phase if the Maven  plug-in or the pom binds this goal to the corresponding life cycle</a:t>
            </a:r>
            <a:r>
              <a:rPr sz="2533" spc="393" dirty="0">
                <a:solidFill>
                  <a:srgbClr val="4D4E5C"/>
                </a:solidFill>
                <a:latin typeface="Arial"/>
                <a:cs typeface="Arial"/>
              </a:rPr>
              <a:t> </a:t>
            </a:r>
            <a:r>
              <a:rPr sz="2533" spc="-7" dirty="0">
                <a:solidFill>
                  <a:srgbClr val="4D4E5C"/>
                </a:solidFill>
                <a:latin typeface="Arial"/>
                <a:cs typeface="Arial"/>
              </a:rPr>
              <a:t>phase.</a:t>
            </a:r>
            <a:endParaRPr sz="2533" dirty="0">
              <a:latin typeface="Arial"/>
              <a:cs typeface="Arial"/>
            </a:endParaRPr>
          </a:p>
        </p:txBody>
      </p:sp>
    </p:spTree>
    <p:extLst>
      <p:ext uri="{BB962C8B-B14F-4D97-AF65-F5344CB8AC3E}">
        <p14:creationId xmlns:p14="http://schemas.microsoft.com/office/powerpoint/2010/main" val="333704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4208" y="178478"/>
            <a:ext cx="11507893" cy="4421189"/>
          </a:xfrm>
          <a:prstGeom prst="rect">
            <a:avLst/>
          </a:prstGeom>
        </p:spPr>
        <p:txBody>
          <a:bodyPr vert="horz" wrap="square" lIns="0" tIns="16933" rIns="0" bIns="0" rtlCol="0">
            <a:spAutoFit/>
          </a:bodyPr>
          <a:lstStyle/>
          <a:p>
            <a:pPr marL="77890">
              <a:spcBef>
                <a:spcPts val="133"/>
              </a:spcBef>
            </a:pPr>
            <a:r>
              <a:rPr lang="en-US" sz="2400" spc="-13" dirty="0" smtClean="0">
                <a:solidFill>
                  <a:srgbClr val="0D356F"/>
                </a:solidFill>
                <a:uFill>
                  <a:solidFill>
                    <a:srgbClr val="0D356F"/>
                  </a:solidFill>
                </a:uFill>
                <a:latin typeface="Arial"/>
                <a:cs typeface="Arial"/>
              </a:rPr>
              <a:t>           </a:t>
            </a:r>
            <a:r>
              <a:rPr sz="2400" b="1" u="heavy" spc="-13" dirty="0" smtClean="0">
                <a:solidFill>
                  <a:srgbClr val="0D356F"/>
                </a:solidFill>
                <a:uFill>
                  <a:solidFill>
                    <a:srgbClr val="0D356F"/>
                  </a:solidFill>
                </a:uFill>
                <a:latin typeface="Arial"/>
                <a:cs typeface="Arial"/>
              </a:rPr>
              <a:t>Maven </a:t>
            </a:r>
            <a:r>
              <a:rPr sz="2400" b="1" u="heavy" spc="-7" dirty="0">
                <a:solidFill>
                  <a:srgbClr val="0D356F"/>
                </a:solidFill>
                <a:uFill>
                  <a:solidFill>
                    <a:srgbClr val="0D356F"/>
                  </a:solidFill>
                </a:uFill>
                <a:latin typeface="Arial"/>
                <a:cs typeface="Arial"/>
              </a:rPr>
              <a:t>lifecycle </a:t>
            </a:r>
            <a:r>
              <a:rPr sz="2400" b="1" u="heavy" dirty="0">
                <a:solidFill>
                  <a:srgbClr val="0D356F"/>
                </a:solidFill>
                <a:uFill>
                  <a:solidFill>
                    <a:srgbClr val="0D356F"/>
                  </a:solidFill>
                </a:uFill>
                <a:latin typeface="Arial"/>
                <a:cs typeface="Arial"/>
              </a:rPr>
              <a:t>is </a:t>
            </a:r>
            <a:r>
              <a:rPr sz="2400" b="1" u="heavy" spc="-7" dirty="0">
                <a:solidFill>
                  <a:srgbClr val="0D356F"/>
                </a:solidFill>
                <a:uFill>
                  <a:solidFill>
                    <a:srgbClr val="0D356F"/>
                  </a:solidFill>
                </a:uFill>
                <a:latin typeface="Arial"/>
                <a:cs typeface="Arial"/>
              </a:rPr>
              <a:t>a </a:t>
            </a:r>
            <a:r>
              <a:rPr sz="2400" b="1" u="heavy" dirty="0">
                <a:solidFill>
                  <a:srgbClr val="0D356F"/>
                </a:solidFill>
                <a:uFill>
                  <a:solidFill>
                    <a:srgbClr val="0D356F"/>
                  </a:solidFill>
                </a:uFill>
                <a:latin typeface="Arial"/>
                <a:cs typeface="Arial"/>
              </a:rPr>
              <a:t>combination of </a:t>
            </a:r>
            <a:r>
              <a:rPr sz="2400" b="1" u="heavy" spc="-7" dirty="0">
                <a:solidFill>
                  <a:srgbClr val="0D356F"/>
                </a:solidFill>
                <a:uFill>
                  <a:solidFill>
                    <a:srgbClr val="0D356F"/>
                  </a:solidFill>
                </a:uFill>
                <a:latin typeface="Arial"/>
                <a:cs typeface="Arial"/>
              </a:rPr>
              <a:t>phases </a:t>
            </a:r>
            <a:r>
              <a:rPr sz="2400" b="1" u="heavy" dirty="0">
                <a:solidFill>
                  <a:srgbClr val="0D356F"/>
                </a:solidFill>
                <a:uFill>
                  <a:solidFill>
                    <a:srgbClr val="0D356F"/>
                  </a:solidFill>
                </a:uFill>
                <a:latin typeface="Arial"/>
                <a:cs typeface="Arial"/>
              </a:rPr>
              <a:t>(one or</a:t>
            </a:r>
            <a:r>
              <a:rPr sz="2400" b="1" u="heavy" spc="13" dirty="0">
                <a:solidFill>
                  <a:srgbClr val="0D356F"/>
                </a:solidFill>
                <a:uFill>
                  <a:solidFill>
                    <a:srgbClr val="0D356F"/>
                  </a:solidFill>
                </a:uFill>
                <a:latin typeface="Arial"/>
                <a:cs typeface="Arial"/>
              </a:rPr>
              <a:t> </a:t>
            </a:r>
            <a:r>
              <a:rPr sz="2400" b="1" u="heavy" spc="-7" dirty="0">
                <a:solidFill>
                  <a:srgbClr val="0D356F"/>
                </a:solidFill>
                <a:uFill>
                  <a:solidFill>
                    <a:srgbClr val="0D356F"/>
                  </a:solidFill>
                </a:uFill>
                <a:latin typeface="Arial"/>
                <a:cs typeface="Arial"/>
              </a:rPr>
              <a:t>more)</a:t>
            </a:r>
            <a:endParaRPr sz="2400" dirty="0">
              <a:latin typeface="Arial"/>
              <a:cs typeface="Arial"/>
            </a:endParaRPr>
          </a:p>
          <a:p>
            <a:pPr>
              <a:spcBef>
                <a:spcPts val="20"/>
              </a:spcBef>
            </a:pPr>
            <a:endParaRPr sz="3067" dirty="0">
              <a:latin typeface="Times New Roman"/>
              <a:cs typeface="Times New Roman"/>
            </a:endParaRPr>
          </a:p>
          <a:p>
            <a:pPr marL="325112" indent="-308179">
              <a:buClr>
                <a:srgbClr val="00AFEF"/>
              </a:buClr>
              <a:buFont typeface="Wingdings"/>
              <a:buChar char=""/>
              <a:tabLst>
                <a:tab pos="325959" algn="l"/>
              </a:tabLst>
            </a:pPr>
            <a:r>
              <a:rPr sz="2667" dirty="0">
                <a:solidFill>
                  <a:srgbClr val="4D4E5C"/>
                </a:solidFill>
                <a:latin typeface="Arial"/>
                <a:cs typeface="Arial"/>
              </a:rPr>
              <a:t>By default, Maven knows, the following 3</a:t>
            </a:r>
            <a:r>
              <a:rPr sz="2667" spc="-207" dirty="0">
                <a:solidFill>
                  <a:srgbClr val="4D4E5C"/>
                </a:solidFill>
                <a:latin typeface="Arial"/>
                <a:cs typeface="Arial"/>
              </a:rPr>
              <a:t> </a:t>
            </a:r>
            <a:r>
              <a:rPr sz="2667" dirty="0">
                <a:solidFill>
                  <a:srgbClr val="4D4E5C"/>
                </a:solidFill>
                <a:latin typeface="Arial"/>
                <a:cs typeface="Arial"/>
              </a:rPr>
              <a:t>lifecycles:</a:t>
            </a:r>
            <a:endParaRPr sz="2667" dirty="0">
              <a:latin typeface="Arial"/>
              <a:cs typeface="Arial"/>
            </a:endParaRPr>
          </a:p>
          <a:p>
            <a:pPr marL="1008355"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Default: </a:t>
            </a:r>
            <a:r>
              <a:rPr sz="2400" dirty="0">
                <a:solidFill>
                  <a:srgbClr val="4D4E5C"/>
                </a:solidFill>
                <a:latin typeface="Arial"/>
                <a:cs typeface="Arial"/>
              </a:rPr>
              <a:t>It Is </a:t>
            </a:r>
            <a:r>
              <a:rPr sz="2400" spc="-7" dirty="0">
                <a:solidFill>
                  <a:srgbClr val="4D4E5C"/>
                </a:solidFill>
                <a:latin typeface="Arial"/>
                <a:cs typeface="Arial"/>
              </a:rPr>
              <a:t>used </a:t>
            </a:r>
            <a:r>
              <a:rPr sz="2400" dirty="0">
                <a:solidFill>
                  <a:srgbClr val="4D4E5C"/>
                </a:solidFill>
                <a:latin typeface="Arial"/>
                <a:cs typeface="Arial"/>
              </a:rPr>
              <a:t>for most </a:t>
            </a:r>
            <a:r>
              <a:rPr sz="2400" spc="-7" dirty="0">
                <a:solidFill>
                  <a:srgbClr val="4D4E5C"/>
                </a:solidFill>
                <a:latin typeface="Arial"/>
                <a:cs typeface="Arial"/>
              </a:rPr>
              <a:t>activities on artifacts like performing a</a:t>
            </a:r>
            <a:r>
              <a:rPr sz="2400" spc="127" dirty="0">
                <a:solidFill>
                  <a:srgbClr val="4D4E5C"/>
                </a:solidFill>
                <a:latin typeface="Arial"/>
                <a:cs typeface="Arial"/>
              </a:rPr>
              <a:t> </a:t>
            </a:r>
            <a:r>
              <a:rPr sz="2400" spc="-13" dirty="0">
                <a:solidFill>
                  <a:srgbClr val="4D4E5C"/>
                </a:solidFill>
                <a:latin typeface="Arial"/>
                <a:cs typeface="Arial"/>
              </a:rPr>
              <a:t>build.</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Clean: </a:t>
            </a:r>
            <a:r>
              <a:rPr sz="2400" dirty="0">
                <a:solidFill>
                  <a:srgbClr val="4D4E5C"/>
                </a:solidFill>
                <a:latin typeface="Arial"/>
                <a:cs typeface="Arial"/>
              </a:rPr>
              <a:t>It Is </a:t>
            </a:r>
            <a:r>
              <a:rPr sz="2400" spc="-7" dirty="0">
                <a:solidFill>
                  <a:srgbClr val="4D4E5C"/>
                </a:solidFill>
                <a:latin typeface="Arial"/>
                <a:cs typeface="Arial"/>
              </a:rPr>
              <a:t>used </a:t>
            </a:r>
            <a:r>
              <a:rPr sz="2400" dirty="0">
                <a:solidFill>
                  <a:srgbClr val="4D4E5C"/>
                </a:solidFill>
                <a:latin typeface="Arial"/>
                <a:cs typeface="Arial"/>
              </a:rPr>
              <a:t>to </a:t>
            </a:r>
            <a:r>
              <a:rPr sz="2400" spc="-7" dirty="0">
                <a:solidFill>
                  <a:srgbClr val="4D4E5C"/>
                </a:solidFill>
                <a:latin typeface="Arial"/>
                <a:cs typeface="Arial"/>
              </a:rPr>
              <a:t>delete generated</a:t>
            </a:r>
            <a:r>
              <a:rPr sz="2400" spc="47" dirty="0">
                <a:solidFill>
                  <a:srgbClr val="4D4E5C"/>
                </a:solidFill>
                <a:latin typeface="Arial"/>
                <a:cs typeface="Arial"/>
              </a:rPr>
              <a:t> </a:t>
            </a:r>
            <a:r>
              <a:rPr sz="2400" spc="-7" dirty="0">
                <a:solidFill>
                  <a:srgbClr val="4D4E5C"/>
                </a:solidFill>
                <a:latin typeface="Arial"/>
                <a:cs typeface="Arial"/>
              </a:rPr>
              <a:t>parts</a:t>
            </a:r>
            <a:endParaRPr sz="2400" dirty="0">
              <a:latin typeface="Arial"/>
              <a:cs typeface="Arial"/>
            </a:endParaRPr>
          </a:p>
          <a:p>
            <a:pPr marL="1008355" lvl="1" indent="-381837">
              <a:spcBef>
                <a:spcPts val="800"/>
              </a:spcBef>
              <a:buClr>
                <a:srgbClr val="00AFEF"/>
              </a:buClr>
              <a:buFont typeface="Wingdings"/>
              <a:buChar char=""/>
              <a:tabLst>
                <a:tab pos="1008355" algn="l"/>
                <a:tab pos="1009201" algn="l"/>
              </a:tabLst>
            </a:pPr>
            <a:r>
              <a:rPr sz="2400" spc="-7" dirty="0">
                <a:solidFill>
                  <a:srgbClr val="4D4E5C"/>
                </a:solidFill>
                <a:latin typeface="Arial"/>
                <a:cs typeface="Arial"/>
              </a:rPr>
              <a:t>Site: </a:t>
            </a:r>
            <a:r>
              <a:rPr sz="2400" dirty="0">
                <a:solidFill>
                  <a:srgbClr val="4D4E5C"/>
                </a:solidFill>
                <a:latin typeface="Arial"/>
                <a:cs typeface="Arial"/>
              </a:rPr>
              <a:t>It Is </a:t>
            </a:r>
            <a:r>
              <a:rPr sz="2400" spc="-7" dirty="0">
                <a:solidFill>
                  <a:srgbClr val="4D4E5C"/>
                </a:solidFill>
                <a:latin typeface="Arial"/>
                <a:cs typeface="Arial"/>
              </a:rPr>
              <a:t>used </a:t>
            </a:r>
            <a:r>
              <a:rPr sz="2400" dirty="0">
                <a:solidFill>
                  <a:srgbClr val="4D4E5C"/>
                </a:solidFill>
                <a:latin typeface="Arial"/>
                <a:cs typeface="Arial"/>
              </a:rPr>
              <a:t>to </a:t>
            </a:r>
            <a:r>
              <a:rPr sz="2400" spc="-7" dirty="0">
                <a:solidFill>
                  <a:srgbClr val="4D4E5C"/>
                </a:solidFill>
                <a:latin typeface="Arial"/>
                <a:cs typeface="Arial"/>
              </a:rPr>
              <a:t>generate a </a:t>
            </a:r>
            <a:r>
              <a:rPr sz="2400" spc="-13" dirty="0">
                <a:solidFill>
                  <a:srgbClr val="4D4E5C"/>
                </a:solidFill>
                <a:latin typeface="Arial"/>
                <a:cs typeface="Arial"/>
              </a:rPr>
              <a:t>website </a:t>
            </a:r>
            <a:r>
              <a:rPr sz="2400" dirty="0">
                <a:solidFill>
                  <a:srgbClr val="4D4E5C"/>
                </a:solidFill>
                <a:latin typeface="Arial"/>
                <a:cs typeface="Arial"/>
              </a:rPr>
              <a:t>for the </a:t>
            </a:r>
            <a:r>
              <a:rPr sz="2400" spc="-7" dirty="0">
                <a:solidFill>
                  <a:srgbClr val="4D4E5C"/>
                </a:solidFill>
                <a:latin typeface="Arial"/>
                <a:cs typeface="Arial"/>
              </a:rPr>
              <a:t>current</a:t>
            </a:r>
            <a:r>
              <a:rPr sz="2400" spc="113" dirty="0">
                <a:solidFill>
                  <a:srgbClr val="4D4E5C"/>
                </a:solidFill>
                <a:latin typeface="Arial"/>
                <a:cs typeface="Arial"/>
              </a:rPr>
              <a:t> </a:t>
            </a:r>
            <a:r>
              <a:rPr sz="2400" spc="-7" dirty="0">
                <a:solidFill>
                  <a:srgbClr val="4D4E5C"/>
                </a:solidFill>
                <a:latin typeface="Arial"/>
                <a:cs typeface="Arial"/>
              </a:rPr>
              <a:t>artifact</a:t>
            </a:r>
            <a:endParaRPr sz="2400" dirty="0">
              <a:latin typeface="Arial"/>
              <a:cs typeface="Arial"/>
            </a:endParaRPr>
          </a:p>
          <a:p>
            <a:pPr lvl="1">
              <a:spcBef>
                <a:spcPts val="73"/>
              </a:spcBef>
              <a:buClr>
                <a:srgbClr val="00AFEF"/>
              </a:buClr>
              <a:buFont typeface="Wingdings"/>
              <a:buChar char=""/>
            </a:pPr>
            <a:endParaRPr sz="3200" dirty="0">
              <a:latin typeface="Times New Roman"/>
              <a:cs typeface="Times New Roman"/>
            </a:endParaRPr>
          </a:p>
          <a:p>
            <a:pPr marL="325112" marR="6773" indent="-308179">
              <a:buClr>
                <a:srgbClr val="00AFEF"/>
              </a:buClr>
              <a:buFont typeface="Wingdings"/>
              <a:buChar char=""/>
              <a:tabLst>
                <a:tab pos="325959" algn="l"/>
              </a:tabLst>
            </a:pPr>
            <a:r>
              <a:rPr sz="2667" dirty="0">
                <a:solidFill>
                  <a:srgbClr val="4D4E5C"/>
                </a:solidFill>
                <a:latin typeface="Arial"/>
                <a:cs typeface="Arial"/>
              </a:rPr>
              <a:t>A maven lifecycle has one or more phases &amp; the goal(s) can be mapped</a:t>
            </a:r>
            <a:r>
              <a:rPr sz="2667" spc="-473" dirty="0">
                <a:solidFill>
                  <a:srgbClr val="4D4E5C"/>
                </a:solidFill>
                <a:latin typeface="Arial"/>
                <a:cs typeface="Arial"/>
              </a:rPr>
              <a:t> </a:t>
            </a:r>
            <a:r>
              <a:rPr sz="2667" dirty="0">
                <a:solidFill>
                  <a:srgbClr val="4D4E5C"/>
                </a:solidFill>
                <a:latin typeface="Arial"/>
                <a:cs typeface="Arial"/>
              </a:rPr>
              <a:t>to  a phase. When the phases of the lifecycle start, few pre-defined plugin-  goals automatically gets</a:t>
            </a:r>
            <a:r>
              <a:rPr sz="2667" spc="-93" dirty="0">
                <a:solidFill>
                  <a:srgbClr val="4D4E5C"/>
                </a:solidFill>
                <a:latin typeface="Arial"/>
                <a:cs typeface="Arial"/>
              </a:rPr>
              <a:t> </a:t>
            </a:r>
            <a:r>
              <a:rPr sz="2667" dirty="0">
                <a:solidFill>
                  <a:srgbClr val="4D4E5C"/>
                </a:solidFill>
                <a:latin typeface="Arial"/>
                <a:cs typeface="Arial"/>
              </a:rPr>
              <a:t>executed</a:t>
            </a:r>
            <a:endParaRPr sz="2667" dirty="0">
              <a:latin typeface="Arial"/>
              <a:cs typeface="Arial"/>
            </a:endParaRPr>
          </a:p>
        </p:txBody>
      </p:sp>
    </p:spTree>
    <p:extLst>
      <p:ext uri="{BB962C8B-B14F-4D97-AF65-F5344CB8AC3E}">
        <p14:creationId xmlns:p14="http://schemas.microsoft.com/office/powerpoint/2010/main" val="1788494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8693" y="1113537"/>
            <a:ext cx="8233107" cy="513731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dirty="0"/>
              <a:t>Life </a:t>
            </a:r>
            <a:r>
              <a:rPr spc="-7" dirty="0"/>
              <a:t>Cycle </a:t>
            </a:r>
            <a:r>
              <a:rPr dirty="0"/>
              <a:t>–</a:t>
            </a:r>
            <a:r>
              <a:rPr spc="-47" dirty="0"/>
              <a:t> </a:t>
            </a:r>
            <a:r>
              <a:rPr dirty="0"/>
              <a:t>“Default”</a:t>
            </a:r>
          </a:p>
        </p:txBody>
      </p:sp>
    </p:spTree>
    <p:extLst>
      <p:ext uri="{BB962C8B-B14F-4D97-AF65-F5344CB8AC3E}">
        <p14:creationId xmlns:p14="http://schemas.microsoft.com/office/powerpoint/2010/main" val="286464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IN"/>
          </a:p>
        </p:txBody>
      </p:sp>
      <p:sp>
        <p:nvSpPr>
          <p:cNvPr id="2" name="object 2"/>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dirty="0"/>
              <a:t>Continuous Integration</a:t>
            </a:r>
            <a:r>
              <a:rPr spc="-107" dirty="0"/>
              <a:t> </a:t>
            </a:r>
            <a:r>
              <a:rPr dirty="0"/>
              <a:t>Overview</a:t>
            </a:r>
          </a:p>
        </p:txBody>
      </p:sp>
      <p:sp>
        <p:nvSpPr>
          <p:cNvPr id="3" name="object 3"/>
          <p:cNvSpPr/>
          <p:nvPr/>
        </p:nvSpPr>
        <p:spPr>
          <a:xfrm>
            <a:off x="560831" y="1326896"/>
            <a:ext cx="8660383" cy="429768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617468" y="5924228"/>
            <a:ext cx="6302587" cy="233397"/>
          </a:xfrm>
          <a:prstGeom prst="rect">
            <a:avLst/>
          </a:prstGeom>
        </p:spPr>
        <p:txBody>
          <a:bodyPr vert="horz" wrap="square" lIns="0" tIns="17780" rIns="0" bIns="0" rtlCol="0">
            <a:spAutoFit/>
          </a:bodyPr>
          <a:lstStyle/>
          <a:p>
            <a:pPr marL="16933">
              <a:spcBef>
                <a:spcPts val="140"/>
              </a:spcBef>
            </a:pPr>
            <a:r>
              <a:rPr sz="1400" dirty="0">
                <a:solidFill>
                  <a:srgbClr val="401F40"/>
                </a:solidFill>
                <a:latin typeface="Arial"/>
                <a:cs typeface="Arial"/>
              </a:rPr>
              <a:t>source:</a:t>
            </a:r>
            <a:r>
              <a:rPr sz="1400" spc="113" dirty="0">
                <a:solidFill>
                  <a:srgbClr val="401F40"/>
                </a:solidFill>
                <a:latin typeface="Arial"/>
                <a:cs typeface="Arial"/>
              </a:rPr>
              <a:t> </a:t>
            </a:r>
            <a:r>
              <a:rPr sz="1400" u="sng" spc="-7" dirty="0">
                <a:solidFill>
                  <a:srgbClr val="1E1E23"/>
                </a:solidFill>
                <a:uFill>
                  <a:solidFill>
                    <a:srgbClr val="1E1E23"/>
                  </a:solidFill>
                </a:uFill>
                <a:latin typeface="Arial"/>
                <a:cs typeface="Arial"/>
                <a:hlinkClick r:id="rId3"/>
              </a:rPr>
              <a:t>http://www.javaworld.com/javaworld/jw-12-2008/images/CIOverview.jpg</a:t>
            </a:r>
            <a:endParaRPr sz="1400">
              <a:latin typeface="Arial"/>
              <a:cs typeface="Arial"/>
            </a:endParaRPr>
          </a:p>
        </p:txBody>
      </p:sp>
    </p:spTree>
    <p:extLst>
      <p:ext uri="{BB962C8B-B14F-4D97-AF65-F5344CB8AC3E}">
        <p14:creationId xmlns:p14="http://schemas.microsoft.com/office/powerpoint/2010/main" val="15045078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b="0" spc="-867" dirty="0">
                <a:latin typeface="Times New Roman"/>
                <a:cs typeface="Times New Roman"/>
              </a:rPr>
              <a:t> </a:t>
            </a:r>
            <a:r>
              <a:rPr dirty="0"/>
              <a:t>Life </a:t>
            </a:r>
            <a:r>
              <a:rPr spc="-7" dirty="0"/>
              <a:t>Cycle </a:t>
            </a:r>
            <a:r>
              <a:rPr dirty="0"/>
              <a:t>“default”</a:t>
            </a:r>
            <a:r>
              <a:rPr spc="-120" dirty="0"/>
              <a:t> </a:t>
            </a:r>
            <a:r>
              <a:rPr dirty="0"/>
              <a:t>(2)</a:t>
            </a:r>
          </a:p>
        </p:txBody>
      </p:sp>
      <p:sp>
        <p:nvSpPr>
          <p:cNvPr id="3" name="object 3"/>
          <p:cNvSpPr/>
          <p:nvPr/>
        </p:nvSpPr>
        <p:spPr>
          <a:xfrm>
            <a:off x="2182246" y="1379369"/>
            <a:ext cx="7775463" cy="464235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05061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numCol="1" rtlCol="0" anchor="ctr" anchorCtr="0" compatLnSpc="1">
            <a:prstTxWarp prst="textNoShape">
              <a:avLst/>
            </a:prstTxWarp>
            <a:spAutoFit/>
          </a:bodyPr>
          <a:lstStyle/>
          <a:p>
            <a:pPr marL="16933">
              <a:spcBef>
                <a:spcPts val="140"/>
              </a:spcBef>
            </a:pPr>
            <a:r>
              <a:rPr b="0" spc="-867" dirty="0">
                <a:latin typeface="Times New Roman"/>
                <a:cs typeface="Times New Roman"/>
              </a:rPr>
              <a:t> </a:t>
            </a:r>
            <a:r>
              <a:rPr spc="-7" dirty="0"/>
              <a:t>Lifecycle </a:t>
            </a:r>
            <a:r>
              <a:rPr dirty="0"/>
              <a:t>“clean” &amp;</a:t>
            </a:r>
            <a:r>
              <a:rPr spc="-13" dirty="0"/>
              <a:t> </a:t>
            </a:r>
            <a:r>
              <a:rPr dirty="0"/>
              <a:t>“site”</a:t>
            </a:r>
          </a:p>
        </p:txBody>
      </p:sp>
      <p:sp>
        <p:nvSpPr>
          <p:cNvPr id="3" name="object 3"/>
          <p:cNvSpPr/>
          <p:nvPr/>
        </p:nvSpPr>
        <p:spPr>
          <a:xfrm>
            <a:off x="2708699" y="1740234"/>
            <a:ext cx="5458524" cy="15893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775712" y="3983970"/>
            <a:ext cx="6514857" cy="173484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99697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1334921" y="307001"/>
            <a:ext cx="1713078"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1549591" y="966447"/>
            <a:ext cx="7033260" cy="5066002"/>
          </a:xfrm>
          <a:prstGeom prst="rect">
            <a:avLst/>
          </a:prstGeom>
        </p:spPr>
        <p:txBody>
          <a:bodyPr vert="horz" wrap="square" lIns="0" tIns="17780" rIns="0" bIns="0" rtlCol="0">
            <a:spAutoFit/>
          </a:bodyPr>
          <a:lstStyle/>
          <a:p>
            <a:pPr marL="474121" indent="-457189">
              <a:spcBef>
                <a:spcPts val="140"/>
              </a:spcBef>
              <a:buClr>
                <a:srgbClr val="00AFEF"/>
              </a:buClr>
              <a:buAutoNum type="arabicParenR"/>
              <a:tabLst>
                <a:tab pos="474121" algn="l"/>
              </a:tabLst>
            </a:pPr>
            <a:r>
              <a:rPr sz="2667" dirty="0">
                <a:solidFill>
                  <a:srgbClr val="4D4E5C"/>
                </a:solidFill>
                <a:latin typeface="Arial"/>
                <a:cs typeface="Arial"/>
              </a:rPr>
              <a:t>List of the proper hierarchy of Build</a:t>
            </a:r>
            <a:r>
              <a:rPr sz="2667" spc="-253" dirty="0">
                <a:solidFill>
                  <a:srgbClr val="4D4E5C"/>
                </a:solidFill>
                <a:latin typeface="Arial"/>
                <a:cs typeface="Arial"/>
              </a:rPr>
              <a:t> </a:t>
            </a:r>
            <a:r>
              <a:rPr sz="2667" dirty="0">
                <a:solidFill>
                  <a:srgbClr val="4D4E5C"/>
                </a:solidFill>
                <a:latin typeface="Arial"/>
                <a:cs typeface="Arial"/>
              </a:rPr>
              <a:t>lifecycle</a:t>
            </a:r>
            <a:endParaRPr sz="2667">
              <a:latin typeface="Arial"/>
              <a:cs typeface="Arial"/>
            </a:endParaRPr>
          </a:p>
          <a:p>
            <a:pPr>
              <a:spcBef>
                <a:spcPts val="47"/>
              </a:spcBef>
              <a:buClr>
                <a:srgbClr val="00AFEF"/>
              </a:buClr>
              <a:buFont typeface="Arial"/>
              <a:buAutoNum type="arabicParenR"/>
            </a:pPr>
            <a:endParaRPr sz="4133">
              <a:latin typeface="Times New Roman"/>
              <a:cs typeface="Times New Roman"/>
            </a:endParaRPr>
          </a:p>
          <a:p>
            <a:pPr marL="474121" lvl="1" indent="-457189">
              <a:buClr>
                <a:srgbClr val="00AFEF"/>
              </a:buClr>
              <a:buAutoNum type="alphaLcParenR"/>
              <a:tabLst>
                <a:tab pos="474121" algn="l"/>
              </a:tabLst>
            </a:pPr>
            <a:r>
              <a:rPr sz="2667" spc="-27" dirty="0">
                <a:solidFill>
                  <a:srgbClr val="4D4E5C"/>
                </a:solidFill>
                <a:latin typeface="Arial"/>
                <a:cs typeface="Arial"/>
              </a:rPr>
              <a:t>Verify</a:t>
            </a:r>
            <a:endParaRPr sz="2667">
              <a:latin typeface="Arial"/>
              <a:cs typeface="Arial"/>
            </a:endParaRPr>
          </a:p>
          <a:p>
            <a:pPr marL="474121" lvl="1" indent="-457189">
              <a:spcBef>
                <a:spcPts val="800"/>
              </a:spcBef>
              <a:buClr>
                <a:srgbClr val="00AFEF"/>
              </a:buClr>
              <a:buAutoNum type="alphaLcParenR"/>
              <a:tabLst>
                <a:tab pos="474121" algn="l"/>
              </a:tabLst>
            </a:pPr>
            <a:r>
              <a:rPr sz="2667" spc="-27" dirty="0">
                <a:solidFill>
                  <a:srgbClr val="4D4E5C"/>
                </a:solidFill>
                <a:latin typeface="Arial"/>
                <a:cs typeface="Arial"/>
              </a:rPr>
              <a:t>Validate</a:t>
            </a:r>
            <a:endParaRPr sz="2667">
              <a:latin typeface="Arial"/>
              <a:cs typeface="Arial"/>
            </a:endParaRPr>
          </a:p>
          <a:p>
            <a:pPr marL="474121" lvl="1" indent="-457189">
              <a:spcBef>
                <a:spcPts val="807"/>
              </a:spcBef>
              <a:buClr>
                <a:srgbClr val="00AFEF"/>
              </a:buClr>
              <a:buAutoNum type="alphaLcParenR"/>
              <a:tabLst>
                <a:tab pos="473275" algn="l"/>
                <a:tab pos="474121" algn="l"/>
              </a:tabLst>
            </a:pPr>
            <a:r>
              <a:rPr sz="2667" dirty="0">
                <a:solidFill>
                  <a:srgbClr val="4D4E5C"/>
                </a:solidFill>
                <a:latin typeface="Arial"/>
                <a:cs typeface="Arial"/>
              </a:rPr>
              <a:t>Compile</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Package</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Integration</a:t>
            </a:r>
            <a:r>
              <a:rPr sz="2667" spc="-60" dirty="0">
                <a:solidFill>
                  <a:srgbClr val="4D4E5C"/>
                </a:solidFill>
                <a:latin typeface="Arial"/>
                <a:cs typeface="Arial"/>
              </a:rPr>
              <a:t> </a:t>
            </a:r>
            <a:r>
              <a:rPr sz="2667" dirty="0">
                <a:solidFill>
                  <a:srgbClr val="4D4E5C"/>
                </a:solidFill>
                <a:latin typeface="Arial"/>
                <a:cs typeface="Arial"/>
              </a:rPr>
              <a:t>test</a:t>
            </a:r>
            <a:endParaRPr sz="2667">
              <a:latin typeface="Arial"/>
              <a:cs typeface="Arial"/>
            </a:endParaRPr>
          </a:p>
          <a:p>
            <a:pPr marL="474121" lvl="1" indent="-457189">
              <a:spcBef>
                <a:spcPts val="800"/>
              </a:spcBef>
              <a:buClr>
                <a:srgbClr val="00AFEF"/>
              </a:buClr>
              <a:buAutoNum type="alphaLcParenR"/>
              <a:tabLst>
                <a:tab pos="473275" algn="l"/>
                <a:tab pos="474121" algn="l"/>
              </a:tabLst>
            </a:pPr>
            <a:r>
              <a:rPr sz="2667" spc="-73" dirty="0">
                <a:solidFill>
                  <a:srgbClr val="4D4E5C"/>
                </a:solidFill>
                <a:latin typeface="Arial"/>
                <a:cs typeface="Arial"/>
              </a:rPr>
              <a:t>Test</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Deploy</a:t>
            </a:r>
            <a:endParaRPr sz="2667">
              <a:latin typeface="Arial"/>
              <a:cs typeface="Arial"/>
            </a:endParaRPr>
          </a:p>
          <a:p>
            <a:pPr marL="474121" lvl="1" indent="-457189">
              <a:spcBef>
                <a:spcPts val="800"/>
              </a:spcBef>
              <a:buClr>
                <a:srgbClr val="00AFEF"/>
              </a:buClr>
              <a:buAutoNum type="alphaLcParenR"/>
              <a:tabLst>
                <a:tab pos="474121" algn="l"/>
              </a:tabLst>
            </a:pPr>
            <a:r>
              <a:rPr sz="2667" dirty="0">
                <a:solidFill>
                  <a:srgbClr val="4D4E5C"/>
                </a:solidFill>
                <a:latin typeface="Arial"/>
                <a:cs typeface="Arial"/>
              </a:rPr>
              <a:t>Install</a:t>
            </a:r>
            <a:endParaRPr sz="2667">
              <a:latin typeface="Arial"/>
              <a:cs typeface="Arial"/>
            </a:endParaRPr>
          </a:p>
        </p:txBody>
      </p:sp>
    </p:spTree>
    <p:extLst>
      <p:ext uri="{BB962C8B-B14F-4D97-AF65-F5344CB8AC3E}">
        <p14:creationId xmlns:p14="http://schemas.microsoft.com/office/powerpoint/2010/main" val="3767489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4546" y="251583"/>
            <a:ext cx="13669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Quiz</a:t>
            </a:r>
          </a:p>
        </p:txBody>
      </p:sp>
      <p:sp>
        <p:nvSpPr>
          <p:cNvPr id="3" name="object 3"/>
          <p:cNvSpPr txBox="1"/>
          <p:nvPr/>
        </p:nvSpPr>
        <p:spPr>
          <a:xfrm>
            <a:off x="284208" y="918972"/>
            <a:ext cx="6810587" cy="5434843"/>
          </a:xfrm>
          <a:prstGeom prst="rect">
            <a:avLst/>
          </a:prstGeom>
        </p:spPr>
        <p:txBody>
          <a:bodyPr vert="horz" wrap="square" lIns="0" tIns="16087" rIns="0" bIns="0" rtlCol="0">
            <a:spAutoFit/>
          </a:bodyPr>
          <a:lstStyle/>
          <a:p>
            <a:pPr marL="16933">
              <a:spcBef>
                <a:spcPts val="127"/>
              </a:spcBef>
            </a:pPr>
            <a:r>
              <a:rPr sz="2533" spc="-7" dirty="0">
                <a:solidFill>
                  <a:srgbClr val="4D4E5C"/>
                </a:solidFill>
                <a:latin typeface="Arial"/>
                <a:cs typeface="Arial"/>
              </a:rPr>
              <a:t>2) Command </a:t>
            </a:r>
            <a:r>
              <a:rPr sz="2533" spc="-13" dirty="0">
                <a:solidFill>
                  <a:srgbClr val="4D4E5C"/>
                </a:solidFill>
                <a:latin typeface="Arial"/>
                <a:cs typeface="Arial"/>
              </a:rPr>
              <a:t>which </a:t>
            </a:r>
            <a:r>
              <a:rPr sz="2533" spc="-7" dirty="0">
                <a:solidFill>
                  <a:srgbClr val="4D4E5C"/>
                </a:solidFill>
                <a:latin typeface="Arial"/>
                <a:cs typeface="Arial"/>
              </a:rPr>
              <a:t>generates jar file</a:t>
            </a:r>
            <a:r>
              <a:rPr sz="2533" spc="207" dirty="0">
                <a:solidFill>
                  <a:srgbClr val="4D4E5C"/>
                </a:solidFill>
                <a:latin typeface="Arial"/>
                <a:cs typeface="Arial"/>
              </a:rPr>
              <a:t> </a:t>
            </a:r>
            <a:r>
              <a:rPr sz="2533" spc="-7" dirty="0">
                <a:solidFill>
                  <a:srgbClr val="4D4E5C"/>
                </a:solidFill>
                <a:latin typeface="Arial"/>
                <a:cs typeface="Arial"/>
              </a:rPr>
              <a:t>is</a:t>
            </a:r>
            <a:endParaRPr sz="2533">
              <a:latin typeface="Arial"/>
              <a:cs typeface="Arial"/>
            </a:endParaRPr>
          </a:p>
          <a:p>
            <a:pPr>
              <a:spcBef>
                <a:spcPts val="53"/>
              </a:spcBef>
            </a:pPr>
            <a:endParaRPr sz="2933">
              <a:latin typeface="Times New Roman"/>
              <a:cs typeface="Times New Roman"/>
            </a:endParaRPr>
          </a:p>
          <a:p>
            <a:pPr marL="474121" indent="-457189">
              <a:buClr>
                <a:srgbClr val="00AFEF"/>
              </a:buClr>
              <a:buAutoNum type="alphaLcParenR"/>
              <a:tabLst>
                <a:tab pos="473275" algn="l"/>
                <a:tab pos="474121" algn="l"/>
              </a:tabLst>
            </a:pPr>
            <a:r>
              <a:rPr sz="2533" spc="-7" dirty="0">
                <a:solidFill>
                  <a:srgbClr val="4D4E5C"/>
                </a:solidFill>
                <a:latin typeface="Arial"/>
                <a:cs typeface="Arial"/>
              </a:rPr>
              <a:t>Deploy</a:t>
            </a:r>
            <a:endParaRPr sz="2533">
              <a:latin typeface="Arial"/>
              <a:cs typeface="Arial"/>
            </a:endParaRPr>
          </a:p>
          <a:p>
            <a:pPr marL="474121" indent="-457189">
              <a:spcBef>
                <a:spcPts val="193"/>
              </a:spcBef>
              <a:buClr>
                <a:srgbClr val="00AFEF"/>
              </a:buClr>
              <a:buAutoNum type="alphaLcParenR"/>
              <a:tabLst>
                <a:tab pos="473275" algn="l"/>
                <a:tab pos="474121" algn="l"/>
              </a:tabLst>
            </a:pPr>
            <a:r>
              <a:rPr sz="2533" spc="-7" dirty="0">
                <a:solidFill>
                  <a:srgbClr val="4D4E5C"/>
                </a:solidFill>
                <a:latin typeface="Arial"/>
                <a:cs typeface="Arial"/>
              </a:rPr>
              <a:t>Install</a:t>
            </a:r>
            <a:endParaRPr sz="2533">
              <a:latin typeface="Arial"/>
              <a:cs typeface="Arial"/>
            </a:endParaRPr>
          </a:p>
          <a:p>
            <a:pPr marL="474121" indent="-457189">
              <a:spcBef>
                <a:spcPts val="193"/>
              </a:spcBef>
              <a:buClr>
                <a:srgbClr val="00AFEF"/>
              </a:buClr>
              <a:buAutoNum type="alphaLcParenR"/>
              <a:tabLst>
                <a:tab pos="473275" algn="l"/>
                <a:tab pos="474121" algn="l"/>
              </a:tabLst>
            </a:pPr>
            <a:r>
              <a:rPr sz="2533" spc="-27" dirty="0">
                <a:solidFill>
                  <a:srgbClr val="4D4E5C"/>
                </a:solidFill>
                <a:latin typeface="Arial"/>
                <a:cs typeface="Arial"/>
              </a:rPr>
              <a:t>Validate</a:t>
            </a:r>
            <a:endParaRPr sz="2533">
              <a:latin typeface="Arial"/>
              <a:cs typeface="Arial"/>
            </a:endParaRPr>
          </a:p>
          <a:p>
            <a:pPr marL="474121" indent="-457189">
              <a:spcBef>
                <a:spcPts val="193"/>
              </a:spcBef>
              <a:buClr>
                <a:srgbClr val="00AFEF"/>
              </a:buClr>
              <a:buAutoNum type="alphaLcParenR"/>
              <a:tabLst>
                <a:tab pos="473275" algn="l"/>
                <a:tab pos="474121" algn="l"/>
              </a:tabLst>
            </a:pPr>
            <a:r>
              <a:rPr sz="2533" spc="-7" dirty="0">
                <a:solidFill>
                  <a:srgbClr val="4D4E5C"/>
                </a:solidFill>
                <a:latin typeface="Arial"/>
                <a:cs typeface="Arial"/>
              </a:rPr>
              <a:t>Package</a:t>
            </a:r>
            <a:endParaRPr sz="2533">
              <a:latin typeface="Arial"/>
              <a:cs typeface="Arial"/>
            </a:endParaRPr>
          </a:p>
          <a:p>
            <a:pPr>
              <a:spcBef>
                <a:spcPts val="47"/>
              </a:spcBef>
            </a:pPr>
            <a:endParaRPr sz="2933">
              <a:latin typeface="Times New Roman"/>
              <a:cs typeface="Times New Roman"/>
            </a:endParaRPr>
          </a:p>
          <a:p>
            <a:pPr marL="16933">
              <a:spcBef>
                <a:spcPts val="7"/>
              </a:spcBef>
            </a:pPr>
            <a:r>
              <a:rPr sz="2533" spc="-7" dirty="0">
                <a:solidFill>
                  <a:srgbClr val="4D4E5C"/>
                </a:solidFill>
                <a:latin typeface="Arial"/>
                <a:cs typeface="Arial"/>
              </a:rPr>
              <a:t>3) Command </a:t>
            </a:r>
            <a:r>
              <a:rPr sz="2533" spc="-13" dirty="0">
                <a:solidFill>
                  <a:srgbClr val="4D4E5C"/>
                </a:solidFill>
                <a:latin typeface="Arial"/>
                <a:cs typeface="Arial"/>
              </a:rPr>
              <a:t>which </a:t>
            </a:r>
            <a:r>
              <a:rPr sz="2533" spc="-7" dirty="0">
                <a:solidFill>
                  <a:srgbClr val="4D4E5C"/>
                </a:solidFill>
                <a:latin typeface="Arial"/>
                <a:cs typeface="Arial"/>
              </a:rPr>
              <a:t>helps to release the build</a:t>
            </a:r>
            <a:r>
              <a:rPr sz="2533" spc="287" dirty="0">
                <a:solidFill>
                  <a:srgbClr val="4D4E5C"/>
                </a:solidFill>
                <a:latin typeface="Arial"/>
                <a:cs typeface="Arial"/>
              </a:rPr>
              <a:t> </a:t>
            </a:r>
            <a:r>
              <a:rPr sz="2533" spc="-7" dirty="0">
                <a:solidFill>
                  <a:srgbClr val="4D4E5C"/>
                </a:solidFill>
                <a:latin typeface="Arial"/>
                <a:cs typeface="Arial"/>
              </a:rPr>
              <a:t>is</a:t>
            </a:r>
            <a:endParaRPr sz="2533">
              <a:latin typeface="Arial"/>
              <a:cs typeface="Arial"/>
            </a:endParaRPr>
          </a:p>
          <a:p>
            <a:pPr>
              <a:spcBef>
                <a:spcPts val="47"/>
              </a:spcBef>
            </a:pPr>
            <a:endParaRPr sz="2933">
              <a:latin typeface="Times New Roman"/>
              <a:cs typeface="Times New Roman"/>
            </a:endParaRPr>
          </a:p>
          <a:p>
            <a:pPr marL="474121" indent="-457189">
              <a:spcBef>
                <a:spcPts val="7"/>
              </a:spcBef>
              <a:buClr>
                <a:srgbClr val="00AFEF"/>
              </a:buClr>
              <a:buAutoNum type="alphaLcParenR"/>
              <a:tabLst>
                <a:tab pos="473275" algn="l"/>
                <a:tab pos="474121" algn="l"/>
              </a:tabLst>
            </a:pPr>
            <a:r>
              <a:rPr sz="2533" spc="-7" dirty="0">
                <a:solidFill>
                  <a:srgbClr val="4D4E5C"/>
                </a:solidFill>
                <a:latin typeface="Arial"/>
                <a:cs typeface="Arial"/>
              </a:rPr>
              <a:t>Install</a:t>
            </a:r>
            <a:endParaRPr sz="2533">
              <a:latin typeface="Arial"/>
              <a:cs typeface="Arial"/>
            </a:endParaRPr>
          </a:p>
          <a:p>
            <a:pPr marL="474121" indent="-457189">
              <a:spcBef>
                <a:spcPts val="193"/>
              </a:spcBef>
              <a:buClr>
                <a:srgbClr val="00AFEF"/>
              </a:buClr>
              <a:buAutoNum type="alphaLcParenR"/>
              <a:tabLst>
                <a:tab pos="473275" algn="l"/>
                <a:tab pos="474121" algn="l"/>
              </a:tabLst>
            </a:pPr>
            <a:r>
              <a:rPr sz="2533" spc="-7" dirty="0">
                <a:solidFill>
                  <a:srgbClr val="4D4E5C"/>
                </a:solidFill>
                <a:latin typeface="Arial"/>
                <a:cs typeface="Arial"/>
              </a:rPr>
              <a:t>Deploy</a:t>
            </a:r>
            <a:endParaRPr sz="2533">
              <a:latin typeface="Arial"/>
              <a:cs typeface="Arial"/>
            </a:endParaRPr>
          </a:p>
          <a:p>
            <a:pPr marL="474121" indent="-457189">
              <a:spcBef>
                <a:spcPts val="187"/>
              </a:spcBef>
              <a:buClr>
                <a:srgbClr val="00AFEF"/>
              </a:buClr>
              <a:buAutoNum type="alphaLcParenR"/>
              <a:tabLst>
                <a:tab pos="473275" algn="l"/>
                <a:tab pos="474121" algn="l"/>
              </a:tabLst>
            </a:pPr>
            <a:r>
              <a:rPr sz="2533" spc="-7" dirty="0">
                <a:solidFill>
                  <a:srgbClr val="4D4E5C"/>
                </a:solidFill>
                <a:latin typeface="Arial"/>
                <a:cs typeface="Arial"/>
              </a:rPr>
              <a:t>Package</a:t>
            </a:r>
            <a:endParaRPr sz="2533">
              <a:latin typeface="Arial"/>
              <a:cs typeface="Arial"/>
            </a:endParaRPr>
          </a:p>
          <a:p>
            <a:pPr marL="474121" indent="-457189">
              <a:spcBef>
                <a:spcPts val="200"/>
              </a:spcBef>
              <a:buClr>
                <a:srgbClr val="00AFEF"/>
              </a:buClr>
              <a:buAutoNum type="alphaLcParenR"/>
              <a:tabLst>
                <a:tab pos="473275" algn="l"/>
                <a:tab pos="474121" algn="l"/>
              </a:tabLst>
            </a:pPr>
            <a:r>
              <a:rPr sz="2533" spc="-7" dirty="0">
                <a:solidFill>
                  <a:srgbClr val="4D4E5C"/>
                </a:solidFill>
                <a:latin typeface="Arial"/>
                <a:cs typeface="Arial"/>
              </a:rPr>
              <a:t>Integration-test</a:t>
            </a:r>
            <a:endParaRPr sz="2533">
              <a:latin typeface="Arial"/>
              <a:cs typeface="Arial"/>
            </a:endParaRPr>
          </a:p>
        </p:txBody>
      </p:sp>
    </p:spTree>
    <p:extLst>
      <p:ext uri="{BB962C8B-B14F-4D97-AF65-F5344CB8AC3E}">
        <p14:creationId xmlns:p14="http://schemas.microsoft.com/office/powerpoint/2010/main" val="2662296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8291" y="307001"/>
            <a:ext cx="2179782"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R</a:t>
            </a:r>
            <a:r>
              <a:rPr spc="7" dirty="0"/>
              <a:t>e</a:t>
            </a:r>
            <a:r>
              <a:rPr dirty="0"/>
              <a:t>feren</a:t>
            </a:r>
            <a:r>
              <a:rPr spc="7" dirty="0"/>
              <a:t>c</a:t>
            </a:r>
            <a:r>
              <a:rPr dirty="0"/>
              <a:t>es</a:t>
            </a:r>
          </a:p>
        </p:txBody>
      </p:sp>
      <p:sp>
        <p:nvSpPr>
          <p:cNvPr id="3" name="object 3"/>
          <p:cNvSpPr txBox="1"/>
          <p:nvPr/>
        </p:nvSpPr>
        <p:spPr>
          <a:xfrm>
            <a:off x="284208" y="994156"/>
            <a:ext cx="10666307" cy="838819"/>
          </a:xfrm>
          <a:prstGeom prst="rect">
            <a:avLst/>
          </a:prstGeom>
        </p:spPr>
        <p:txBody>
          <a:bodyPr vert="horz" wrap="square" lIns="0" tIns="17780" rIns="0" bIns="0" rtlCol="0">
            <a:spAutoFit/>
          </a:bodyPr>
          <a:lstStyle/>
          <a:p>
            <a:pPr marL="16933">
              <a:spcBef>
                <a:spcPts val="140"/>
              </a:spcBef>
              <a:tabLst>
                <a:tab pos="625671" algn="l"/>
              </a:tabLst>
            </a:pPr>
            <a:r>
              <a:rPr sz="2667" dirty="0">
                <a:solidFill>
                  <a:srgbClr val="00AFEF"/>
                </a:solidFill>
                <a:latin typeface="Arial"/>
                <a:cs typeface="Arial"/>
                <a:hlinkClick r:id="rId2"/>
              </a:rPr>
              <a:t>1.	</a:t>
            </a:r>
            <a:r>
              <a:rPr sz="2667" u="heavy" spc="-7" dirty="0">
                <a:solidFill>
                  <a:srgbClr val="1E1E23"/>
                </a:solidFill>
                <a:uFill>
                  <a:solidFill>
                    <a:srgbClr val="1E1E23"/>
                  </a:solidFill>
                </a:uFill>
                <a:latin typeface="Arial"/>
                <a:cs typeface="Arial"/>
                <a:hlinkClick r:id="rId2"/>
              </a:rPr>
              <a:t>https://www.cs.colorado.edu/~kena/classes/5828/s12/presentation-</a:t>
            </a:r>
            <a:endParaRPr sz="2667">
              <a:latin typeface="Arial"/>
              <a:cs typeface="Arial"/>
            </a:endParaRPr>
          </a:p>
          <a:p>
            <a:pPr marL="626518"/>
            <a:r>
              <a:rPr sz="2667" u="heavy" dirty="0">
                <a:solidFill>
                  <a:srgbClr val="1E1E23"/>
                </a:solidFill>
                <a:uFill>
                  <a:solidFill>
                    <a:srgbClr val="1E1E23"/>
                  </a:solidFill>
                </a:uFill>
                <a:latin typeface="Arial"/>
                <a:cs typeface="Arial"/>
                <a:hlinkClick r:id="rId2"/>
              </a:rPr>
              <a:t>materials/bowesjesse.pdf</a:t>
            </a:r>
            <a:endParaRPr sz="2667">
              <a:latin typeface="Arial"/>
              <a:cs typeface="Arial"/>
            </a:endParaRPr>
          </a:p>
        </p:txBody>
      </p:sp>
    </p:spTree>
    <p:extLst>
      <p:ext uri="{BB962C8B-B14F-4D97-AF65-F5344CB8AC3E}">
        <p14:creationId xmlns:p14="http://schemas.microsoft.com/office/powerpoint/2010/main" val="1315278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60699"/>
            <a:ext cx="10926987" cy="5078313"/>
          </a:xfrm>
        </p:spPr>
        <p:txBody>
          <a:bodyPr/>
          <a:lstStyle/>
          <a:p>
            <a:pPr algn="ctr"/>
            <a:endParaRPr lang="en-US" sz="6000" dirty="0" smtClean="0"/>
          </a:p>
          <a:p>
            <a:pPr algn="ctr"/>
            <a:endParaRPr lang="en-US" sz="6000" dirty="0"/>
          </a:p>
          <a:p>
            <a:pPr algn="ctr"/>
            <a:r>
              <a:rPr lang="en-US" sz="4000" dirty="0" smtClean="0"/>
              <a:t>THANK YOU !</a:t>
            </a:r>
          </a:p>
          <a:p>
            <a:pPr algn="ctr"/>
            <a:endParaRPr lang="en-US" sz="4000" dirty="0"/>
          </a:p>
          <a:p>
            <a:pPr algn="ctr"/>
            <a:r>
              <a:rPr lang="en-US" sz="4000" dirty="0" smtClean="0"/>
              <a:t>                                             </a:t>
            </a:r>
          </a:p>
          <a:p>
            <a:pPr algn="ctr"/>
            <a:endParaRPr lang="en-US" sz="4000" dirty="0"/>
          </a:p>
          <a:p>
            <a:pPr algn="ctr"/>
            <a:r>
              <a:rPr lang="en-US" sz="4000" dirty="0" smtClean="0"/>
              <a:t>                                           - Karthik Sivakumar</a:t>
            </a:r>
            <a:endParaRPr lang="en-US" sz="4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8344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95686" y="1062707"/>
            <a:ext cx="7063301" cy="5055655"/>
          </a:xfrm>
          <a:prstGeom prst="rect">
            <a:avLst/>
          </a:prstGeom>
          <a:blipFill>
            <a:blip r:embed="rId2" cstate="print"/>
            <a:stretch>
              <a:fillRect/>
            </a:stretch>
          </a:blipFill>
        </p:spPr>
        <p:txBody>
          <a:bodyPr wrap="square" lIns="0" tIns="0" rIns="0" bIns="0" rtlCol="0"/>
          <a:lstStyle/>
          <a:p>
            <a:endParaRPr/>
          </a:p>
        </p:txBody>
      </p:sp>
      <p:sp>
        <p:nvSpPr>
          <p:cNvPr id="8" name="Title 7"/>
          <p:cNvSpPr>
            <a:spLocks noGrp="1"/>
          </p:cNvSpPr>
          <p:nvPr>
            <p:ph type="title"/>
          </p:nvPr>
        </p:nvSpPr>
        <p:spPr/>
        <p:txBody>
          <a:bodyPr/>
          <a:lstStyle/>
          <a:p>
            <a:endParaRPr lang="en-IN"/>
          </a:p>
        </p:txBody>
      </p:sp>
      <p:sp>
        <p:nvSpPr>
          <p:cNvPr id="9" name="Content Placeholder 8"/>
          <p:cNvSpPr>
            <a:spLocks noGrp="1"/>
          </p:cNvSpPr>
          <p:nvPr>
            <p:ph idx="1"/>
          </p:nvPr>
        </p:nvSpPr>
        <p:spPr/>
        <p:txBody>
          <a:bodyPr/>
          <a:lstStyle/>
          <a:p>
            <a:endParaRPr lang="en-IN"/>
          </a:p>
        </p:txBody>
      </p:sp>
    </p:spTree>
    <p:extLst>
      <p:ext uri="{BB962C8B-B14F-4D97-AF65-F5344CB8AC3E}">
        <p14:creationId xmlns:p14="http://schemas.microsoft.com/office/powerpoint/2010/main" val="376103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3781" y="307002"/>
            <a:ext cx="235527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spc="-67" dirty="0"/>
              <a:t>W</a:t>
            </a:r>
            <a:r>
              <a:rPr dirty="0"/>
              <a:t>orkflow</a:t>
            </a:r>
          </a:p>
        </p:txBody>
      </p:sp>
      <p:sp>
        <p:nvSpPr>
          <p:cNvPr id="3" name="object 3"/>
          <p:cNvSpPr txBox="1"/>
          <p:nvPr/>
        </p:nvSpPr>
        <p:spPr>
          <a:xfrm>
            <a:off x="284208" y="1066364"/>
            <a:ext cx="5926667" cy="4969203"/>
          </a:xfrm>
          <a:prstGeom prst="rect">
            <a:avLst/>
          </a:prstGeom>
        </p:spPr>
        <p:txBody>
          <a:bodyPr vert="horz" wrap="square" lIns="0" tIns="61807" rIns="0" bIns="0" rtlCol="0">
            <a:spAutoFit/>
          </a:bodyPr>
          <a:lstStyle/>
          <a:p>
            <a:pPr marL="16933">
              <a:spcBef>
                <a:spcPts val="487"/>
              </a:spcBef>
            </a:pPr>
            <a:r>
              <a:rPr sz="1867" dirty="0">
                <a:solidFill>
                  <a:srgbClr val="4D4E5C"/>
                </a:solidFill>
                <a:latin typeface="Arial"/>
                <a:cs typeface="Arial"/>
              </a:rPr>
              <a:t>Benefits</a:t>
            </a:r>
            <a:endParaRPr sz="1867" dirty="0">
              <a:latin typeface="Arial"/>
              <a:cs typeface="Arial"/>
            </a:endParaRPr>
          </a:p>
          <a:p>
            <a:pPr marL="325112" indent="-308179">
              <a:spcBef>
                <a:spcPts val="360"/>
              </a:spcBef>
              <a:buClr>
                <a:srgbClr val="00AFEF"/>
              </a:buClr>
              <a:buFont typeface="Wingdings"/>
              <a:buChar char=""/>
              <a:tabLst>
                <a:tab pos="325112" algn="l"/>
                <a:tab pos="325959" algn="l"/>
              </a:tabLst>
            </a:pPr>
            <a:r>
              <a:rPr sz="1867" dirty="0">
                <a:solidFill>
                  <a:srgbClr val="4D4E5C"/>
                </a:solidFill>
                <a:latin typeface="Arial"/>
                <a:cs typeface="Arial"/>
              </a:rPr>
              <a:t>Bugs can be detected</a:t>
            </a:r>
            <a:r>
              <a:rPr sz="1867" spc="-147" dirty="0">
                <a:solidFill>
                  <a:srgbClr val="4D4E5C"/>
                </a:solidFill>
                <a:latin typeface="Arial"/>
                <a:cs typeface="Arial"/>
              </a:rPr>
              <a:t> </a:t>
            </a:r>
            <a:r>
              <a:rPr sz="1867" dirty="0">
                <a:solidFill>
                  <a:srgbClr val="4D4E5C"/>
                </a:solidFill>
                <a:latin typeface="Arial"/>
                <a:cs typeface="Arial"/>
              </a:rPr>
              <a:t>immediately</a:t>
            </a:r>
            <a:endParaRPr sz="1867" dirty="0">
              <a:latin typeface="Arial"/>
              <a:cs typeface="Arial"/>
            </a:endParaRPr>
          </a:p>
          <a:p>
            <a:pPr marL="325112" indent="-308179">
              <a:spcBef>
                <a:spcPts val="353"/>
              </a:spcBef>
              <a:buClr>
                <a:srgbClr val="00AFEF"/>
              </a:buClr>
              <a:buFont typeface="Wingdings"/>
              <a:buChar char=""/>
              <a:tabLst>
                <a:tab pos="325112" algn="l"/>
                <a:tab pos="325959" algn="l"/>
              </a:tabLst>
            </a:pPr>
            <a:r>
              <a:rPr sz="1867" dirty="0">
                <a:solidFill>
                  <a:srgbClr val="4D4E5C"/>
                </a:solidFill>
                <a:latin typeface="Arial"/>
                <a:cs typeface="Arial"/>
              </a:rPr>
              <a:t>There is no separate integration step in the</a:t>
            </a:r>
            <a:r>
              <a:rPr sz="1867" spc="-293" dirty="0">
                <a:solidFill>
                  <a:srgbClr val="4D4E5C"/>
                </a:solidFill>
                <a:latin typeface="Arial"/>
                <a:cs typeface="Arial"/>
              </a:rPr>
              <a:t> </a:t>
            </a:r>
            <a:r>
              <a:rPr sz="1867" spc="-7" dirty="0">
                <a:solidFill>
                  <a:srgbClr val="4D4E5C"/>
                </a:solidFill>
                <a:latin typeface="Arial"/>
                <a:cs typeface="Arial"/>
              </a:rPr>
              <a:t>lifecycle</a:t>
            </a:r>
            <a:endParaRPr sz="1867" dirty="0">
              <a:latin typeface="Arial"/>
              <a:cs typeface="Arial"/>
            </a:endParaRPr>
          </a:p>
          <a:p>
            <a:pPr marL="325112" indent="-308179">
              <a:spcBef>
                <a:spcPts val="347"/>
              </a:spcBef>
              <a:buClr>
                <a:srgbClr val="00AFEF"/>
              </a:buClr>
              <a:buFont typeface="Wingdings"/>
              <a:buChar char=""/>
              <a:tabLst>
                <a:tab pos="325112" algn="l"/>
                <a:tab pos="325959" algn="l"/>
              </a:tabLst>
            </a:pPr>
            <a:r>
              <a:rPr sz="1867" dirty="0">
                <a:solidFill>
                  <a:srgbClr val="4D4E5C"/>
                </a:solidFill>
                <a:latin typeface="Arial"/>
                <a:cs typeface="Arial"/>
              </a:rPr>
              <a:t>At any </a:t>
            </a:r>
            <a:r>
              <a:rPr sz="1867" spc="-7" dirty="0">
                <a:solidFill>
                  <a:srgbClr val="4D4E5C"/>
                </a:solidFill>
                <a:latin typeface="Arial"/>
                <a:cs typeface="Arial"/>
              </a:rPr>
              <a:t>time, </a:t>
            </a:r>
            <a:r>
              <a:rPr sz="1867" dirty="0">
                <a:solidFill>
                  <a:srgbClr val="4D4E5C"/>
                </a:solidFill>
                <a:latin typeface="Arial"/>
                <a:cs typeface="Arial"/>
              </a:rPr>
              <a:t>a readily </a:t>
            </a:r>
            <a:r>
              <a:rPr sz="1867" spc="-7" dirty="0">
                <a:solidFill>
                  <a:srgbClr val="4D4E5C"/>
                </a:solidFill>
                <a:latin typeface="Arial"/>
                <a:cs typeface="Arial"/>
              </a:rPr>
              <a:t>deployable system </a:t>
            </a:r>
            <a:r>
              <a:rPr sz="1867" dirty="0">
                <a:solidFill>
                  <a:srgbClr val="4D4E5C"/>
                </a:solidFill>
                <a:latin typeface="Arial"/>
                <a:cs typeface="Arial"/>
              </a:rPr>
              <a:t>is</a:t>
            </a:r>
            <a:r>
              <a:rPr sz="1867" spc="-107" dirty="0">
                <a:solidFill>
                  <a:srgbClr val="4D4E5C"/>
                </a:solidFill>
                <a:latin typeface="Arial"/>
                <a:cs typeface="Arial"/>
              </a:rPr>
              <a:t> </a:t>
            </a:r>
            <a:r>
              <a:rPr sz="1867" spc="-7" dirty="0">
                <a:solidFill>
                  <a:srgbClr val="4D4E5C"/>
                </a:solidFill>
                <a:latin typeface="Arial"/>
                <a:cs typeface="Arial"/>
              </a:rPr>
              <a:t>available</a:t>
            </a:r>
            <a:endParaRPr sz="1867" dirty="0">
              <a:latin typeface="Arial"/>
              <a:cs typeface="Arial"/>
            </a:endParaRPr>
          </a:p>
          <a:p>
            <a:pPr marL="325112" indent="-308179">
              <a:spcBef>
                <a:spcPts val="353"/>
              </a:spcBef>
              <a:buClr>
                <a:srgbClr val="00AFEF"/>
              </a:buClr>
              <a:buFont typeface="Wingdings"/>
              <a:buChar char=""/>
              <a:tabLst>
                <a:tab pos="325112" algn="l"/>
                <a:tab pos="325959" algn="l"/>
              </a:tabLst>
            </a:pPr>
            <a:r>
              <a:rPr sz="1867" spc="-7" dirty="0">
                <a:solidFill>
                  <a:srgbClr val="4D4E5C"/>
                </a:solidFill>
                <a:latin typeface="Arial"/>
                <a:cs typeface="Arial"/>
              </a:rPr>
              <a:t>CI </a:t>
            </a:r>
            <a:r>
              <a:rPr sz="1867" dirty="0">
                <a:solidFill>
                  <a:srgbClr val="4D4E5C"/>
                </a:solidFill>
                <a:latin typeface="Arial"/>
                <a:cs typeface="Arial"/>
              </a:rPr>
              <a:t>keeps a record of the progress made in the</a:t>
            </a:r>
            <a:r>
              <a:rPr sz="1867" spc="-327" dirty="0">
                <a:solidFill>
                  <a:srgbClr val="4D4E5C"/>
                </a:solidFill>
                <a:latin typeface="Arial"/>
                <a:cs typeface="Arial"/>
              </a:rPr>
              <a:t> </a:t>
            </a:r>
            <a:r>
              <a:rPr sz="1867" dirty="0">
                <a:solidFill>
                  <a:srgbClr val="4D4E5C"/>
                </a:solidFill>
                <a:latin typeface="Arial"/>
                <a:cs typeface="Arial"/>
              </a:rPr>
              <a:t>project</a:t>
            </a:r>
            <a:endParaRPr sz="1867" dirty="0">
              <a:latin typeface="Arial"/>
              <a:cs typeface="Arial"/>
            </a:endParaRPr>
          </a:p>
          <a:p>
            <a:pPr>
              <a:spcBef>
                <a:spcPts val="33"/>
              </a:spcBef>
              <a:buClr>
                <a:srgbClr val="00AFEF"/>
              </a:buClr>
              <a:buFont typeface="Wingdings"/>
              <a:buChar char=""/>
            </a:pPr>
            <a:endParaRPr sz="2533" dirty="0">
              <a:latin typeface="Times New Roman"/>
              <a:cs typeface="Times New Roman"/>
            </a:endParaRPr>
          </a:p>
          <a:p>
            <a:pPr marL="16933"/>
            <a:r>
              <a:rPr sz="1867" spc="-47" dirty="0">
                <a:solidFill>
                  <a:srgbClr val="4D4E5C"/>
                </a:solidFill>
                <a:latin typeface="Arial"/>
                <a:cs typeface="Arial"/>
              </a:rPr>
              <a:t>Tools</a:t>
            </a:r>
            <a:r>
              <a:rPr sz="1867" spc="-27" dirty="0">
                <a:solidFill>
                  <a:srgbClr val="4D4E5C"/>
                </a:solidFill>
                <a:latin typeface="Arial"/>
                <a:cs typeface="Arial"/>
              </a:rPr>
              <a:t> </a:t>
            </a:r>
            <a:r>
              <a:rPr sz="1867" spc="-7" dirty="0">
                <a:solidFill>
                  <a:srgbClr val="4D4E5C"/>
                </a:solidFill>
                <a:latin typeface="Arial"/>
                <a:cs typeface="Arial"/>
              </a:rPr>
              <a:t>Example:</a:t>
            </a:r>
            <a:endParaRPr sz="1867" dirty="0">
              <a:latin typeface="Arial"/>
              <a:cs typeface="Arial"/>
            </a:endParaRPr>
          </a:p>
          <a:p>
            <a:pPr marL="325112" indent="-308179">
              <a:spcBef>
                <a:spcPts val="353"/>
              </a:spcBef>
              <a:buClr>
                <a:srgbClr val="00AFEF"/>
              </a:buClr>
              <a:buFont typeface="Wingdings"/>
              <a:buChar char=""/>
              <a:tabLst>
                <a:tab pos="325112" algn="l"/>
                <a:tab pos="325959" algn="l"/>
              </a:tabLst>
            </a:pPr>
            <a:r>
              <a:rPr sz="1867" spc="-7" dirty="0">
                <a:solidFill>
                  <a:srgbClr val="4D4E5C"/>
                </a:solidFill>
                <a:latin typeface="Arial"/>
                <a:cs typeface="Arial"/>
              </a:rPr>
              <a:t>SCM</a:t>
            </a:r>
            <a:endParaRPr sz="1867" dirty="0">
              <a:latin typeface="Arial"/>
              <a:cs typeface="Arial"/>
            </a:endParaRPr>
          </a:p>
          <a:p>
            <a:pPr marL="1008355" lvl="1" indent="-381837">
              <a:spcBef>
                <a:spcPts val="387"/>
              </a:spcBef>
              <a:buClr>
                <a:srgbClr val="00AFEF"/>
              </a:buClr>
              <a:buFont typeface="Wingdings"/>
              <a:buChar char=""/>
              <a:tabLst>
                <a:tab pos="1008355" algn="l"/>
                <a:tab pos="1009201" algn="l"/>
              </a:tabLst>
            </a:pPr>
            <a:r>
              <a:rPr sz="1733" spc="-53" dirty="0">
                <a:solidFill>
                  <a:srgbClr val="4D4E5C"/>
                </a:solidFill>
                <a:latin typeface="Arial"/>
                <a:cs typeface="Arial"/>
              </a:rPr>
              <a:t>GIT, </a:t>
            </a:r>
            <a:r>
              <a:rPr sz="1733" spc="-7" dirty="0">
                <a:solidFill>
                  <a:srgbClr val="4D4E5C"/>
                </a:solidFill>
                <a:latin typeface="Arial"/>
                <a:cs typeface="Arial"/>
              </a:rPr>
              <a:t>Mercurial,</a:t>
            </a:r>
            <a:r>
              <a:rPr sz="1733" spc="107" dirty="0">
                <a:solidFill>
                  <a:srgbClr val="4D4E5C"/>
                </a:solidFill>
                <a:latin typeface="Arial"/>
                <a:cs typeface="Arial"/>
              </a:rPr>
              <a:t> </a:t>
            </a:r>
            <a:r>
              <a:rPr sz="1733" spc="-7" dirty="0">
                <a:solidFill>
                  <a:srgbClr val="4D4E5C"/>
                </a:solidFill>
                <a:latin typeface="Arial"/>
                <a:cs typeface="Arial"/>
              </a:rPr>
              <a:t>SVN</a:t>
            </a:r>
            <a:endParaRPr sz="1733" dirty="0">
              <a:latin typeface="Arial"/>
              <a:cs typeface="Arial"/>
            </a:endParaRPr>
          </a:p>
          <a:p>
            <a:pPr marL="325112" indent="-308179">
              <a:spcBef>
                <a:spcPts val="353"/>
              </a:spcBef>
              <a:buClr>
                <a:srgbClr val="00AFEF"/>
              </a:buClr>
              <a:buFont typeface="Wingdings"/>
              <a:buChar char=""/>
              <a:tabLst>
                <a:tab pos="325112" algn="l"/>
                <a:tab pos="325959" algn="l"/>
              </a:tabLst>
            </a:pPr>
            <a:r>
              <a:rPr sz="1867" dirty="0">
                <a:solidFill>
                  <a:srgbClr val="4D4E5C"/>
                </a:solidFill>
                <a:latin typeface="Arial"/>
                <a:cs typeface="Arial"/>
              </a:rPr>
              <a:t>Continuous Build</a:t>
            </a:r>
            <a:r>
              <a:rPr sz="1867" spc="-87" dirty="0">
                <a:solidFill>
                  <a:srgbClr val="4D4E5C"/>
                </a:solidFill>
                <a:latin typeface="Arial"/>
                <a:cs typeface="Arial"/>
              </a:rPr>
              <a:t> </a:t>
            </a:r>
            <a:r>
              <a:rPr sz="1867" spc="-7" dirty="0">
                <a:solidFill>
                  <a:srgbClr val="4D4E5C"/>
                </a:solidFill>
                <a:latin typeface="Arial"/>
                <a:cs typeface="Arial"/>
              </a:rPr>
              <a:t>Systems</a:t>
            </a:r>
            <a:endParaRPr sz="1867" dirty="0">
              <a:latin typeface="Arial"/>
              <a:cs typeface="Arial"/>
            </a:endParaRPr>
          </a:p>
          <a:p>
            <a:pPr marL="1008355" lvl="1" indent="-381837">
              <a:spcBef>
                <a:spcPts val="387"/>
              </a:spcBef>
              <a:buClr>
                <a:srgbClr val="00AFEF"/>
              </a:buClr>
              <a:buFont typeface="Wingdings"/>
              <a:buChar char=""/>
              <a:tabLst>
                <a:tab pos="1008355" algn="l"/>
                <a:tab pos="1009201" algn="l"/>
              </a:tabLst>
            </a:pPr>
            <a:r>
              <a:rPr sz="1733" spc="-7" dirty="0">
                <a:solidFill>
                  <a:srgbClr val="4D4E5C"/>
                </a:solidFill>
                <a:latin typeface="Arial"/>
                <a:cs typeface="Arial"/>
              </a:rPr>
              <a:t>Jenkins &amp;</a:t>
            </a:r>
            <a:r>
              <a:rPr sz="1733" spc="27" dirty="0">
                <a:solidFill>
                  <a:srgbClr val="4D4E5C"/>
                </a:solidFill>
                <a:latin typeface="Arial"/>
                <a:cs typeface="Arial"/>
              </a:rPr>
              <a:t> </a:t>
            </a:r>
            <a:r>
              <a:rPr sz="1733" spc="-13" dirty="0">
                <a:solidFill>
                  <a:srgbClr val="4D4E5C"/>
                </a:solidFill>
                <a:latin typeface="Arial"/>
                <a:cs typeface="Arial"/>
              </a:rPr>
              <a:t>Bamboo</a:t>
            </a:r>
            <a:endParaRPr sz="1733" dirty="0">
              <a:latin typeface="Arial"/>
              <a:cs typeface="Arial"/>
            </a:endParaRPr>
          </a:p>
          <a:p>
            <a:pPr marL="325112" indent="-308179">
              <a:spcBef>
                <a:spcPts val="347"/>
              </a:spcBef>
              <a:buClr>
                <a:srgbClr val="00AFEF"/>
              </a:buClr>
              <a:buFont typeface="Wingdings"/>
              <a:buChar char=""/>
              <a:tabLst>
                <a:tab pos="325112" algn="l"/>
                <a:tab pos="325959" algn="l"/>
              </a:tabLst>
            </a:pPr>
            <a:r>
              <a:rPr sz="1867" spc="-53" dirty="0">
                <a:solidFill>
                  <a:srgbClr val="4D4E5C"/>
                </a:solidFill>
                <a:latin typeface="Arial"/>
                <a:cs typeface="Arial"/>
              </a:rPr>
              <a:t>Test</a:t>
            </a:r>
            <a:r>
              <a:rPr sz="1867" spc="-47" dirty="0">
                <a:solidFill>
                  <a:srgbClr val="4D4E5C"/>
                </a:solidFill>
                <a:latin typeface="Arial"/>
                <a:cs typeface="Arial"/>
              </a:rPr>
              <a:t> </a:t>
            </a:r>
            <a:r>
              <a:rPr sz="1867" spc="-7" dirty="0">
                <a:solidFill>
                  <a:srgbClr val="4D4E5C"/>
                </a:solidFill>
                <a:latin typeface="Arial"/>
                <a:cs typeface="Arial"/>
              </a:rPr>
              <a:t>Frameworks</a:t>
            </a:r>
            <a:endParaRPr sz="1867" dirty="0">
              <a:latin typeface="Arial"/>
              <a:cs typeface="Arial"/>
            </a:endParaRPr>
          </a:p>
          <a:p>
            <a:pPr marL="1008355" lvl="1" indent="-381837">
              <a:spcBef>
                <a:spcPts val="393"/>
              </a:spcBef>
              <a:buClr>
                <a:srgbClr val="00AFEF"/>
              </a:buClr>
              <a:buFont typeface="Wingdings"/>
              <a:buChar char=""/>
              <a:tabLst>
                <a:tab pos="1008355" algn="l"/>
                <a:tab pos="1009201" algn="l"/>
              </a:tabLst>
            </a:pPr>
            <a:r>
              <a:rPr sz="1733" spc="-20" dirty="0">
                <a:solidFill>
                  <a:srgbClr val="4D4E5C"/>
                </a:solidFill>
                <a:latin typeface="Arial"/>
                <a:cs typeface="Arial"/>
              </a:rPr>
              <a:t>Cucumber,</a:t>
            </a:r>
            <a:r>
              <a:rPr sz="1733" spc="33" dirty="0">
                <a:solidFill>
                  <a:srgbClr val="4D4E5C"/>
                </a:solidFill>
                <a:latin typeface="Arial"/>
                <a:cs typeface="Arial"/>
              </a:rPr>
              <a:t> </a:t>
            </a:r>
            <a:r>
              <a:rPr sz="1733" spc="-7" dirty="0">
                <a:solidFill>
                  <a:srgbClr val="4D4E5C"/>
                </a:solidFill>
                <a:latin typeface="Arial"/>
                <a:cs typeface="Arial"/>
              </a:rPr>
              <a:t>JUnit</a:t>
            </a:r>
            <a:endParaRPr sz="1733" dirty="0">
              <a:latin typeface="Arial"/>
              <a:cs typeface="Arial"/>
            </a:endParaRPr>
          </a:p>
          <a:p>
            <a:pPr marL="325112" indent="-308179">
              <a:spcBef>
                <a:spcPts val="347"/>
              </a:spcBef>
              <a:buClr>
                <a:srgbClr val="00AFEF"/>
              </a:buClr>
              <a:buFont typeface="Wingdings"/>
              <a:buChar char=""/>
              <a:tabLst>
                <a:tab pos="325112" algn="l"/>
                <a:tab pos="325959" algn="l"/>
              </a:tabLst>
            </a:pPr>
            <a:r>
              <a:rPr sz="1867" dirty="0">
                <a:solidFill>
                  <a:srgbClr val="4D4E5C"/>
                </a:solidFill>
                <a:latin typeface="Arial"/>
                <a:cs typeface="Arial"/>
              </a:rPr>
              <a:t>Artifact</a:t>
            </a:r>
            <a:r>
              <a:rPr sz="1867" spc="-53" dirty="0">
                <a:solidFill>
                  <a:srgbClr val="4D4E5C"/>
                </a:solidFill>
                <a:latin typeface="Arial"/>
                <a:cs typeface="Arial"/>
              </a:rPr>
              <a:t> </a:t>
            </a:r>
            <a:r>
              <a:rPr sz="1867" spc="-7" dirty="0">
                <a:solidFill>
                  <a:srgbClr val="4D4E5C"/>
                </a:solidFill>
                <a:latin typeface="Arial"/>
                <a:cs typeface="Arial"/>
              </a:rPr>
              <a:t>Repositories</a:t>
            </a:r>
            <a:endParaRPr sz="1867" dirty="0">
              <a:latin typeface="Arial"/>
              <a:cs typeface="Arial"/>
            </a:endParaRPr>
          </a:p>
          <a:p>
            <a:pPr marL="1008355" lvl="1" indent="-381837">
              <a:spcBef>
                <a:spcPts val="393"/>
              </a:spcBef>
              <a:buClr>
                <a:srgbClr val="00AFEF"/>
              </a:buClr>
              <a:buFont typeface="Wingdings"/>
              <a:buChar char=""/>
              <a:tabLst>
                <a:tab pos="1008355" algn="l"/>
                <a:tab pos="1009201" algn="l"/>
              </a:tabLst>
            </a:pPr>
            <a:r>
              <a:rPr sz="1733" spc="-13" dirty="0">
                <a:solidFill>
                  <a:srgbClr val="4D4E5C"/>
                </a:solidFill>
                <a:latin typeface="Arial"/>
                <a:cs typeface="Arial"/>
              </a:rPr>
              <a:t>Artifactory </a:t>
            </a:r>
            <a:r>
              <a:rPr sz="1733" spc="-7" dirty="0">
                <a:solidFill>
                  <a:srgbClr val="4D4E5C"/>
                </a:solidFill>
                <a:latin typeface="Arial"/>
                <a:cs typeface="Arial"/>
              </a:rPr>
              <a:t>&amp;</a:t>
            </a:r>
            <a:r>
              <a:rPr sz="1733" spc="53" dirty="0">
                <a:solidFill>
                  <a:srgbClr val="4D4E5C"/>
                </a:solidFill>
                <a:latin typeface="Arial"/>
                <a:cs typeface="Arial"/>
              </a:rPr>
              <a:t> </a:t>
            </a:r>
            <a:r>
              <a:rPr sz="1733" spc="-13" dirty="0">
                <a:solidFill>
                  <a:srgbClr val="4D4E5C"/>
                </a:solidFill>
                <a:latin typeface="Arial"/>
                <a:cs typeface="Arial"/>
              </a:rPr>
              <a:t>Nexus</a:t>
            </a:r>
            <a:endParaRPr sz="1733" dirty="0">
              <a:latin typeface="Arial"/>
              <a:cs typeface="Arial"/>
            </a:endParaRPr>
          </a:p>
        </p:txBody>
      </p:sp>
      <p:sp>
        <p:nvSpPr>
          <p:cNvPr id="4" name="object 4"/>
          <p:cNvSpPr/>
          <p:nvPr/>
        </p:nvSpPr>
        <p:spPr>
          <a:xfrm>
            <a:off x="6892543" y="2474302"/>
            <a:ext cx="4210676" cy="248455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056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3091" y="273981"/>
            <a:ext cx="6190223"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Principles of Continuous</a:t>
            </a:r>
            <a:r>
              <a:rPr spc="-113" dirty="0"/>
              <a:t> </a:t>
            </a:r>
            <a:r>
              <a:rPr dirty="0"/>
              <a:t>Delivery</a:t>
            </a:r>
          </a:p>
        </p:txBody>
      </p:sp>
      <p:sp>
        <p:nvSpPr>
          <p:cNvPr id="3" name="object 3"/>
          <p:cNvSpPr txBox="1"/>
          <p:nvPr/>
        </p:nvSpPr>
        <p:spPr>
          <a:xfrm>
            <a:off x="103139" y="837836"/>
            <a:ext cx="12214013" cy="5327955"/>
          </a:xfrm>
          <a:prstGeom prst="rect">
            <a:avLst/>
          </a:prstGeom>
        </p:spPr>
        <p:txBody>
          <a:bodyPr vert="horz" wrap="square" lIns="0" tIns="77047" rIns="0" bIns="0" rtlCol="0">
            <a:spAutoFit/>
          </a:bodyPr>
          <a:lstStyle/>
          <a:p>
            <a:pPr marL="325112" marR="6773" indent="-308179">
              <a:lnSpc>
                <a:spcPts val="3827"/>
              </a:lnSpc>
              <a:spcBef>
                <a:spcPts val="607"/>
              </a:spcBef>
              <a:buClr>
                <a:srgbClr val="00AFEF"/>
              </a:buClr>
              <a:buSzPct val="43396"/>
              <a:buFont typeface="Wingdings"/>
              <a:buChar char=""/>
              <a:tabLst>
                <a:tab pos="325112" algn="l"/>
                <a:tab pos="325959" algn="l"/>
              </a:tabLst>
            </a:pPr>
            <a:r>
              <a:rPr sz="3533" dirty="0">
                <a:solidFill>
                  <a:srgbClr val="4D4E5C"/>
                </a:solidFill>
                <a:latin typeface="Arial"/>
                <a:cs typeface="Arial"/>
              </a:rPr>
              <a:t>The releasing/deploying software process MUST be</a:t>
            </a:r>
            <a:r>
              <a:rPr sz="3533" spc="-167" dirty="0">
                <a:solidFill>
                  <a:srgbClr val="4D4E5C"/>
                </a:solidFill>
                <a:latin typeface="Arial"/>
                <a:cs typeface="Arial"/>
              </a:rPr>
              <a:t> </a:t>
            </a:r>
            <a:r>
              <a:rPr sz="3533" dirty="0">
                <a:solidFill>
                  <a:srgbClr val="4D4E5C"/>
                </a:solidFill>
                <a:latin typeface="Arial"/>
                <a:cs typeface="Arial"/>
              </a:rPr>
              <a:t>reliable  and</a:t>
            </a:r>
            <a:r>
              <a:rPr sz="3533" spc="-7" dirty="0">
                <a:solidFill>
                  <a:srgbClr val="4D4E5C"/>
                </a:solidFill>
                <a:latin typeface="Arial"/>
                <a:cs typeface="Arial"/>
              </a:rPr>
              <a:t> </a:t>
            </a:r>
            <a:r>
              <a:rPr sz="3533" dirty="0">
                <a:solidFill>
                  <a:srgbClr val="4D4E5C"/>
                </a:solidFill>
                <a:latin typeface="Arial"/>
                <a:cs typeface="Arial"/>
              </a:rPr>
              <a:t>repeatable</a:t>
            </a:r>
            <a:endParaRPr sz="3533" dirty="0">
              <a:latin typeface="Arial"/>
              <a:cs typeface="Arial"/>
            </a:endParaRPr>
          </a:p>
          <a:p>
            <a:pPr marL="1008355" lvl="1" indent="-381837">
              <a:spcBef>
                <a:spcPts val="373"/>
              </a:spcBef>
              <a:buClr>
                <a:srgbClr val="00AFEF"/>
              </a:buClr>
              <a:buSzPct val="43750"/>
              <a:buFont typeface="Wingdings"/>
              <a:buChar char=""/>
              <a:tabLst>
                <a:tab pos="1008355" algn="l"/>
                <a:tab pos="1009201" algn="l"/>
              </a:tabLst>
            </a:pPr>
            <a:r>
              <a:rPr sz="3200" spc="-7" dirty="0">
                <a:solidFill>
                  <a:srgbClr val="4D4E5C"/>
                </a:solidFill>
                <a:latin typeface="Arial"/>
                <a:cs typeface="Arial"/>
              </a:rPr>
              <a:t>Automation </a:t>
            </a:r>
            <a:r>
              <a:rPr sz="3200" dirty="0">
                <a:solidFill>
                  <a:srgbClr val="4D4E5C"/>
                </a:solidFill>
                <a:latin typeface="Arial"/>
                <a:cs typeface="Arial"/>
              </a:rPr>
              <a:t>of</a:t>
            </a:r>
            <a:r>
              <a:rPr sz="3200" spc="13" dirty="0">
                <a:solidFill>
                  <a:srgbClr val="4D4E5C"/>
                </a:solidFill>
                <a:latin typeface="Arial"/>
                <a:cs typeface="Arial"/>
              </a:rPr>
              <a:t> </a:t>
            </a:r>
            <a:r>
              <a:rPr sz="3200" spc="-7" dirty="0">
                <a:solidFill>
                  <a:srgbClr val="4D4E5C"/>
                </a:solidFill>
                <a:latin typeface="Arial"/>
                <a:cs typeface="Arial"/>
              </a:rPr>
              <a:t>everything</a:t>
            </a:r>
            <a:endParaRPr sz="3200" dirty="0">
              <a:latin typeface="Arial"/>
              <a:cs typeface="Arial"/>
            </a:endParaRPr>
          </a:p>
          <a:p>
            <a:pPr marL="1008355" lvl="1" indent="-381837">
              <a:spcBef>
                <a:spcPts val="420"/>
              </a:spcBef>
              <a:buClr>
                <a:srgbClr val="00AFEF"/>
              </a:buClr>
              <a:buSzPct val="43750"/>
              <a:buFont typeface="Wingdings"/>
              <a:buChar char=""/>
              <a:tabLst>
                <a:tab pos="1008355" algn="l"/>
                <a:tab pos="1009201" algn="l"/>
              </a:tabLst>
            </a:pPr>
            <a:r>
              <a:rPr sz="3200" spc="-7" dirty="0">
                <a:solidFill>
                  <a:srgbClr val="4D4E5C"/>
                </a:solidFill>
                <a:latin typeface="Arial"/>
                <a:cs typeface="Arial"/>
              </a:rPr>
              <a:t>Do </a:t>
            </a:r>
            <a:r>
              <a:rPr sz="3200" dirty="0">
                <a:solidFill>
                  <a:srgbClr val="4D4E5C"/>
                </a:solidFill>
                <a:latin typeface="Arial"/>
                <a:cs typeface="Arial"/>
              </a:rPr>
              <a:t>it often, If </a:t>
            </a:r>
            <a:r>
              <a:rPr sz="3200" spc="-7" dirty="0">
                <a:solidFill>
                  <a:srgbClr val="4D4E5C"/>
                </a:solidFill>
                <a:latin typeface="Arial"/>
                <a:cs typeface="Arial"/>
              </a:rPr>
              <a:t>performing somethings is painful</a:t>
            </a:r>
            <a:endParaRPr sz="3200" dirty="0">
              <a:latin typeface="Arial"/>
              <a:cs typeface="Arial"/>
            </a:endParaRPr>
          </a:p>
          <a:p>
            <a:pPr marL="1008355" lvl="1" indent="-381837">
              <a:spcBef>
                <a:spcPts val="413"/>
              </a:spcBef>
              <a:buClr>
                <a:srgbClr val="00AFEF"/>
              </a:buClr>
              <a:buSzPct val="43750"/>
              <a:buFont typeface="Wingdings"/>
              <a:buChar char=""/>
              <a:tabLst>
                <a:tab pos="1008355" algn="l"/>
                <a:tab pos="1009201" algn="l"/>
              </a:tabLst>
            </a:pPr>
            <a:r>
              <a:rPr sz="3200" spc="-7" dirty="0">
                <a:solidFill>
                  <a:srgbClr val="4D4E5C"/>
                </a:solidFill>
                <a:latin typeface="Arial"/>
                <a:cs typeface="Arial"/>
              </a:rPr>
              <a:t>Keep all </a:t>
            </a:r>
            <a:r>
              <a:rPr sz="3200" dirty="0">
                <a:solidFill>
                  <a:srgbClr val="4D4E5C"/>
                </a:solidFill>
                <a:latin typeface="Arial"/>
                <a:cs typeface="Arial"/>
              </a:rPr>
              <a:t>artefacts </a:t>
            </a:r>
            <a:r>
              <a:rPr sz="3200" spc="-7" dirty="0">
                <a:solidFill>
                  <a:srgbClr val="4D4E5C"/>
                </a:solidFill>
                <a:latin typeface="Arial"/>
                <a:cs typeface="Arial"/>
              </a:rPr>
              <a:t>in source</a:t>
            </a:r>
            <a:r>
              <a:rPr sz="3200" spc="20" dirty="0">
                <a:solidFill>
                  <a:srgbClr val="4D4E5C"/>
                </a:solidFill>
                <a:latin typeface="Arial"/>
                <a:cs typeface="Arial"/>
              </a:rPr>
              <a:t> </a:t>
            </a:r>
            <a:r>
              <a:rPr sz="3200" spc="-7" dirty="0">
                <a:solidFill>
                  <a:srgbClr val="4D4E5C"/>
                </a:solidFill>
                <a:latin typeface="Arial"/>
                <a:cs typeface="Arial"/>
              </a:rPr>
              <a:t>control</a:t>
            </a:r>
            <a:endParaRPr sz="3200" dirty="0">
              <a:latin typeface="Arial"/>
              <a:cs typeface="Arial"/>
            </a:endParaRPr>
          </a:p>
          <a:p>
            <a:pPr marL="1008355" lvl="1" indent="-381837">
              <a:spcBef>
                <a:spcPts val="420"/>
              </a:spcBef>
              <a:buClr>
                <a:srgbClr val="00AFEF"/>
              </a:buClr>
              <a:buSzPct val="43750"/>
              <a:buFont typeface="Wingdings"/>
              <a:buChar char=""/>
              <a:tabLst>
                <a:tab pos="1008355" algn="l"/>
                <a:tab pos="1009201" algn="l"/>
              </a:tabLst>
            </a:pPr>
            <a:r>
              <a:rPr sz="3200" spc="-7" dirty="0">
                <a:solidFill>
                  <a:srgbClr val="4D4E5C"/>
                </a:solidFill>
                <a:latin typeface="Arial"/>
                <a:cs typeface="Arial"/>
              </a:rPr>
              <a:t>Done </a:t>
            </a:r>
            <a:r>
              <a:rPr sz="3200" dirty="0">
                <a:solidFill>
                  <a:srgbClr val="4D4E5C"/>
                </a:solidFill>
                <a:latin typeface="Arial"/>
                <a:cs typeface="Arial"/>
              </a:rPr>
              <a:t>means</a:t>
            </a:r>
            <a:r>
              <a:rPr sz="3200" spc="13" dirty="0">
                <a:solidFill>
                  <a:srgbClr val="4D4E5C"/>
                </a:solidFill>
                <a:latin typeface="Arial"/>
                <a:cs typeface="Arial"/>
              </a:rPr>
              <a:t> </a:t>
            </a:r>
            <a:r>
              <a:rPr sz="3200" spc="-7" dirty="0">
                <a:solidFill>
                  <a:srgbClr val="4D4E5C"/>
                </a:solidFill>
                <a:latin typeface="Arial"/>
                <a:cs typeface="Arial"/>
              </a:rPr>
              <a:t>“released”</a:t>
            </a:r>
            <a:endParaRPr sz="3200" dirty="0">
              <a:latin typeface="Arial"/>
              <a:cs typeface="Arial"/>
            </a:endParaRPr>
          </a:p>
          <a:p>
            <a:pPr marL="1008355" lvl="1" indent="-381837">
              <a:spcBef>
                <a:spcPts val="420"/>
              </a:spcBef>
              <a:buClr>
                <a:srgbClr val="00AFEF"/>
              </a:buClr>
              <a:buSzPct val="43750"/>
              <a:buFont typeface="Wingdings"/>
              <a:buChar char=""/>
              <a:tabLst>
                <a:tab pos="1008355" algn="l"/>
                <a:tab pos="1009201" algn="l"/>
              </a:tabLst>
            </a:pPr>
            <a:r>
              <a:rPr sz="3200" spc="-7" dirty="0">
                <a:solidFill>
                  <a:srgbClr val="4D4E5C"/>
                </a:solidFill>
                <a:latin typeface="Arial"/>
                <a:cs typeface="Arial"/>
              </a:rPr>
              <a:t>Build </a:t>
            </a:r>
            <a:r>
              <a:rPr sz="3200" dirty="0">
                <a:solidFill>
                  <a:srgbClr val="4D4E5C"/>
                </a:solidFill>
                <a:latin typeface="Arial"/>
                <a:cs typeface="Arial"/>
              </a:rPr>
              <a:t>the </a:t>
            </a:r>
            <a:r>
              <a:rPr sz="3200" spc="-7" dirty="0">
                <a:solidFill>
                  <a:srgbClr val="4D4E5C"/>
                </a:solidFill>
                <a:latin typeface="Arial"/>
                <a:cs typeface="Arial"/>
              </a:rPr>
              <a:t>quality in, </a:t>
            </a:r>
            <a:r>
              <a:rPr sz="3200" spc="-13" dirty="0">
                <a:solidFill>
                  <a:srgbClr val="4D4E5C"/>
                </a:solidFill>
                <a:latin typeface="Arial"/>
                <a:cs typeface="Arial"/>
              </a:rPr>
              <a:t>is </a:t>
            </a:r>
            <a:r>
              <a:rPr sz="3200" dirty="0">
                <a:solidFill>
                  <a:srgbClr val="4D4E5C"/>
                </a:solidFill>
                <a:latin typeface="Arial"/>
                <a:cs typeface="Arial"/>
              </a:rPr>
              <a:t>part </a:t>
            </a:r>
            <a:r>
              <a:rPr sz="3200" spc="-7" dirty="0">
                <a:solidFill>
                  <a:srgbClr val="4D4E5C"/>
                </a:solidFill>
                <a:latin typeface="Arial"/>
                <a:cs typeface="Arial"/>
              </a:rPr>
              <a:t>of continuous</a:t>
            </a:r>
            <a:r>
              <a:rPr sz="3200" spc="120" dirty="0">
                <a:solidFill>
                  <a:srgbClr val="4D4E5C"/>
                </a:solidFill>
                <a:latin typeface="Arial"/>
                <a:cs typeface="Arial"/>
              </a:rPr>
              <a:t> </a:t>
            </a:r>
            <a:r>
              <a:rPr sz="3200" spc="-7" dirty="0">
                <a:solidFill>
                  <a:srgbClr val="4D4E5C"/>
                </a:solidFill>
                <a:latin typeface="Arial"/>
                <a:cs typeface="Arial"/>
              </a:rPr>
              <a:t>delivery</a:t>
            </a:r>
            <a:endParaRPr sz="3200" dirty="0">
              <a:latin typeface="Arial"/>
              <a:cs typeface="Arial"/>
            </a:endParaRPr>
          </a:p>
          <a:p>
            <a:pPr marL="1008355" marR="1320767" lvl="1" indent="-381837">
              <a:lnSpc>
                <a:spcPts val="3453"/>
              </a:lnSpc>
              <a:spcBef>
                <a:spcPts val="853"/>
              </a:spcBef>
              <a:buClr>
                <a:srgbClr val="00AFEF"/>
              </a:buClr>
              <a:buSzPct val="43750"/>
              <a:buFont typeface="Wingdings"/>
              <a:buChar char=""/>
              <a:tabLst>
                <a:tab pos="1008355" algn="l"/>
                <a:tab pos="1009201" algn="l"/>
              </a:tabLst>
            </a:pPr>
            <a:r>
              <a:rPr sz="3200" spc="-93" dirty="0">
                <a:solidFill>
                  <a:srgbClr val="4D4E5C"/>
                </a:solidFill>
                <a:latin typeface="Arial"/>
                <a:cs typeface="Arial"/>
              </a:rPr>
              <a:t>Team </a:t>
            </a:r>
            <a:r>
              <a:rPr sz="3200" spc="-7" dirty="0">
                <a:solidFill>
                  <a:srgbClr val="4D4E5C"/>
                </a:solidFill>
                <a:latin typeface="Arial"/>
                <a:cs typeface="Arial"/>
              </a:rPr>
              <a:t>members have their responsibility </a:t>
            </a:r>
            <a:r>
              <a:rPr sz="3200" dirty="0">
                <a:solidFill>
                  <a:srgbClr val="4D4E5C"/>
                </a:solidFill>
                <a:latin typeface="Arial"/>
                <a:cs typeface="Arial"/>
              </a:rPr>
              <a:t>for the </a:t>
            </a:r>
            <a:r>
              <a:rPr sz="3200" spc="-7" dirty="0">
                <a:solidFill>
                  <a:srgbClr val="4D4E5C"/>
                </a:solidFill>
                <a:latin typeface="Arial"/>
                <a:cs typeface="Arial"/>
              </a:rPr>
              <a:t>release  process</a:t>
            </a:r>
            <a:endParaRPr sz="3200" dirty="0">
              <a:latin typeface="Arial"/>
              <a:cs typeface="Arial"/>
            </a:endParaRPr>
          </a:p>
          <a:p>
            <a:pPr marL="1008355" lvl="1" indent="-381837">
              <a:spcBef>
                <a:spcPts val="367"/>
              </a:spcBef>
              <a:buClr>
                <a:srgbClr val="00AFEF"/>
              </a:buClr>
              <a:buSzPct val="43750"/>
              <a:buFont typeface="Wingdings"/>
              <a:buChar char=""/>
              <a:tabLst>
                <a:tab pos="1008355" algn="l"/>
                <a:tab pos="1009201" algn="l"/>
              </a:tabLst>
            </a:pPr>
            <a:r>
              <a:rPr sz="3200" dirty="0">
                <a:solidFill>
                  <a:srgbClr val="4D4E5C"/>
                </a:solidFill>
                <a:latin typeface="Arial"/>
                <a:cs typeface="Arial"/>
              </a:rPr>
              <a:t>Improve </a:t>
            </a:r>
            <a:r>
              <a:rPr sz="3200" spc="-7" dirty="0">
                <a:solidFill>
                  <a:srgbClr val="4D4E5C"/>
                </a:solidFill>
                <a:latin typeface="Arial"/>
                <a:cs typeface="Arial"/>
              </a:rPr>
              <a:t>continuously by way </a:t>
            </a:r>
            <a:r>
              <a:rPr sz="3200" dirty="0">
                <a:solidFill>
                  <a:srgbClr val="4D4E5C"/>
                </a:solidFill>
                <a:latin typeface="Arial"/>
                <a:cs typeface="Arial"/>
              </a:rPr>
              <a:t>of </a:t>
            </a:r>
            <a:r>
              <a:rPr sz="3200" spc="-7" dirty="0">
                <a:solidFill>
                  <a:srgbClr val="4D4E5C"/>
                </a:solidFill>
                <a:latin typeface="Arial"/>
                <a:cs typeface="Arial"/>
              </a:rPr>
              <a:t>continuous</a:t>
            </a:r>
            <a:r>
              <a:rPr sz="3200" spc="93" dirty="0">
                <a:solidFill>
                  <a:srgbClr val="4D4E5C"/>
                </a:solidFill>
                <a:latin typeface="Arial"/>
                <a:cs typeface="Arial"/>
              </a:rPr>
              <a:t> </a:t>
            </a:r>
            <a:r>
              <a:rPr sz="3200" spc="-7" dirty="0">
                <a:solidFill>
                  <a:srgbClr val="4D4E5C"/>
                </a:solidFill>
                <a:latin typeface="Arial"/>
                <a:cs typeface="Arial"/>
              </a:rPr>
              <a:t>feedback</a:t>
            </a:r>
            <a:endParaRPr sz="3200" dirty="0">
              <a:latin typeface="Arial"/>
              <a:cs typeface="Arial"/>
            </a:endParaRPr>
          </a:p>
        </p:txBody>
      </p:sp>
    </p:spTree>
    <p:extLst>
      <p:ext uri="{BB962C8B-B14F-4D97-AF65-F5344CB8AC3E}">
        <p14:creationId xmlns:p14="http://schemas.microsoft.com/office/powerpoint/2010/main" val="88768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5314" y="267093"/>
            <a:ext cx="14569316" cy="479618"/>
          </a:xfrm>
          <a:prstGeom prst="rect">
            <a:avLst/>
          </a:prstGeom>
        </p:spPr>
        <p:txBody>
          <a:bodyPr vert="horz" wrap="square" lIns="0" tIns="17780" rIns="0" bIns="0" numCol="1" rtlCol="0" anchor="t" anchorCtr="0" compatLnSpc="1">
            <a:prstTxWarp prst="textNoShape">
              <a:avLst/>
            </a:prstTxWarp>
            <a:spAutoFit/>
          </a:bodyPr>
          <a:lstStyle/>
          <a:p>
            <a:pPr marL="16933">
              <a:spcBef>
                <a:spcPts val="140"/>
              </a:spcBef>
            </a:pPr>
            <a:r>
              <a:rPr dirty="0"/>
              <a:t>Introduction to</a:t>
            </a:r>
            <a:r>
              <a:rPr spc="-107" dirty="0"/>
              <a:t> </a:t>
            </a:r>
            <a:r>
              <a:rPr dirty="0"/>
              <a:t>Jenkins</a:t>
            </a:r>
          </a:p>
        </p:txBody>
      </p:sp>
      <p:sp>
        <p:nvSpPr>
          <p:cNvPr id="3" name="object 3"/>
          <p:cNvSpPr txBox="1"/>
          <p:nvPr/>
        </p:nvSpPr>
        <p:spPr>
          <a:xfrm>
            <a:off x="284208" y="858485"/>
            <a:ext cx="11292840" cy="2951556"/>
          </a:xfrm>
          <a:prstGeom prst="rect">
            <a:avLst/>
          </a:prstGeom>
        </p:spPr>
        <p:txBody>
          <a:bodyPr vert="horz" wrap="square" lIns="0" tIns="118533" rIns="0" bIns="0" rtlCol="0">
            <a:spAutoFit/>
          </a:bodyPr>
          <a:lstStyle/>
          <a:p>
            <a:pPr marL="325112" indent="-308179">
              <a:spcBef>
                <a:spcPts val="933"/>
              </a:spcBef>
              <a:buClr>
                <a:srgbClr val="00AFEF"/>
              </a:buClr>
              <a:buFont typeface="Wingdings"/>
              <a:buChar char=""/>
              <a:tabLst>
                <a:tab pos="325959" algn="l"/>
              </a:tabLst>
            </a:pPr>
            <a:r>
              <a:rPr sz="2667" dirty="0">
                <a:solidFill>
                  <a:srgbClr val="4D4E5C"/>
                </a:solidFill>
                <a:latin typeface="Arial"/>
                <a:cs typeface="Arial"/>
              </a:rPr>
              <a:t>Jenkins is Java based Continuous Build/Integration</a:t>
            </a:r>
            <a:r>
              <a:rPr sz="2667" spc="-200" dirty="0">
                <a:solidFill>
                  <a:srgbClr val="4D4E5C"/>
                </a:solidFill>
                <a:latin typeface="Arial"/>
                <a:cs typeface="Arial"/>
              </a:rPr>
              <a:t> </a:t>
            </a:r>
            <a:r>
              <a:rPr sz="2667" dirty="0">
                <a:solidFill>
                  <a:srgbClr val="4D4E5C"/>
                </a:solidFill>
                <a:latin typeface="Arial"/>
                <a:cs typeface="Arial"/>
              </a:rPr>
              <a:t>System</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It is highly configurable system by itself using numerous available</a:t>
            </a:r>
            <a:r>
              <a:rPr sz="2667" spc="-227" dirty="0">
                <a:solidFill>
                  <a:srgbClr val="4D4E5C"/>
                </a:solidFill>
                <a:latin typeface="Arial"/>
                <a:cs typeface="Arial"/>
              </a:rPr>
              <a:t> </a:t>
            </a:r>
            <a:r>
              <a:rPr sz="2667" dirty="0">
                <a:solidFill>
                  <a:srgbClr val="4D4E5C"/>
                </a:solidFill>
                <a:latin typeface="Arial"/>
                <a:cs typeface="Arial"/>
              </a:rPr>
              <a:t>plugins</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Jenkins monitors the whole build process and provides reports</a:t>
            </a:r>
            <a:r>
              <a:rPr sz="2667" spc="-272" dirty="0">
                <a:solidFill>
                  <a:srgbClr val="4D4E5C"/>
                </a:solidFill>
                <a:latin typeface="Arial"/>
                <a:cs typeface="Arial"/>
              </a:rPr>
              <a:t> </a:t>
            </a:r>
            <a:r>
              <a:rPr sz="2667" dirty="0">
                <a:solidFill>
                  <a:srgbClr val="4D4E5C"/>
                </a:solidFill>
                <a:latin typeface="Arial"/>
                <a:cs typeface="Arial"/>
              </a:rPr>
              <a:t>and</a:t>
            </a:r>
            <a:endParaRPr sz="2667">
              <a:latin typeface="Arial"/>
              <a:cs typeface="Arial"/>
            </a:endParaRPr>
          </a:p>
          <a:p>
            <a:pPr marL="325112"/>
            <a:r>
              <a:rPr sz="2667" dirty="0">
                <a:solidFill>
                  <a:srgbClr val="4D4E5C"/>
                </a:solidFill>
                <a:latin typeface="Arial"/>
                <a:cs typeface="Arial"/>
              </a:rPr>
              <a:t>notifications to alert maintainers on success or</a:t>
            </a:r>
            <a:r>
              <a:rPr sz="2667" spc="-247" dirty="0">
                <a:solidFill>
                  <a:srgbClr val="4D4E5C"/>
                </a:solidFill>
                <a:latin typeface="Arial"/>
                <a:cs typeface="Arial"/>
              </a:rPr>
              <a:t> </a:t>
            </a:r>
            <a:r>
              <a:rPr sz="2667" dirty="0">
                <a:solidFill>
                  <a:srgbClr val="4D4E5C"/>
                </a:solidFill>
                <a:latin typeface="Arial"/>
                <a:cs typeface="Arial"/>
              </a:rPr>
              <a:t>errors</a:t>
            </a:r>
            <a:endParaRPr sz="2667">
              <a:latin typeface="Arial"/>
              <a:cs typeface="Arial"/>
            </a:endParaRPr>
          </a:p>
          <a:p>
            <a:pPr marL="325112" indent="-308179">
              <a:spcBef>
                <a:spcPts val="800"/>
              </a:spcBef>
              <a:buClr>
                <a:srgbClr val="00AFEF"/>
              </a:buClr>
              <a:buFont typeface="Wingdings"/>
              <a:buChar char=""/>
              <a:tabLst>
                <a:tab pos="325959" algn="l"/>
              </a:tabLst>
            </a:pPr>
            <a:r>
              <a:rPr sz="2667" dirty="0">
                <a:solidFill>
                  <a:srgbClr val="4D4E5C"/>
                </a:solidFill>
                <a:latin typeface="Arial"/>
                <a:cs typeface="Arial"/>
              </a:rPr>
              <a:t>Jenkins runs in a servlet</a:t>
            </a:r>
            <a:r>
              <a:rPr sz="2667" spc="-152" dirty="0">
                <a:solidFill>
                  <a:srgbClr val="4D4E5C"/>
                </a:solidFill>
                <a:latin typeface="Arial"/>
                <a:cs typeface="Arial"/>
              </a:rPr>
              <a:t> </a:t>
            </a:r>
            <a:r>
              <a:rPr sz="2667" dirty="0">
                <a:solidFill>
                  <a:srgbClr val="4D4E5C"/>
                </a:solidFill>
                <a:latin typeface="Arial"/>
                <a:cs typeface="Arial"/>
              </a:rPr>
              <a:t>container</a:t>
            </a:r>
            <a:endParaRPr sz="2667">
              <a:latin typeface="Arial"/>
              <a:cs typeface="Arial"/>
            </a:endParaRPr>
          </a:p>
          <a:p>
            <a:pPr marL="1008355" lvl="1" indent="-381837">
              <a:spcBef>
                <a:spcPts val="813"/>
              </a:spcBef>
              <a:buClr>
                <a:srgbClr val="00AFEF"/>
              </a:buClr>
              <a:buFont typeface="Wingdings"/>
              <a:buChar char=""/>
              <a:tabLst>
                <a:tab pos="1008355" algn="l"/>
                <a:tab pos="1009201" algn="l"/>
              </a:tabLst>
            </a:pPr>
            <a:r>
              <a:rPr sz="2400" spc="-7" dirty="0">
                <a:solidFill>
                  <a:srgbClr val="4D4E5C"/>
                </a:solidFill>
                <a:latin typeface="Arial"/>
                <a:cs typeface="Arial"/>
              </a:rPr>
              <a:t>Glassfish,</a:t>
            </a:r>
            <a:r>
              <a:rPr sz="2400" spc="-47" dirty="0">
                <a:solidFill>
                  <a:srgbClr val="4D4E5C"/>
                </a:solidFill>
                <a:latin typeface="Arial"/>
                <a:cs typeface="Arial"/>
              </a:rPr>
              <a:t> Tomcat</a:t>
            </a:r>
            <a:endParaRPr sz="2400">
              <a:latin typeface="Arial"/>
              <a:cs typeface="Arial"/>
            </a:endParaRPr>
          </a:p>
        </p:txBody>
      </p:sp>
      <p:sp>
        <p:nvSpPr>
          <p:cNvPr id="4" name="object 4"/>
          <p:cNvSpPr/>
          <p:nvPr/>
        </p:nvSpPr>
        <p:spPr>
          <a:xfrm>
            <a:off x="5063743" y="3488917"/>
            <a:ext cx="5158679" cy="299299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48227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UTOCOBMONITOR" id="{760B864F-E531-449B-A8D3-EE600F1B6D92}" vid="{05D31017-51E5-4A41-8BA1-F73FC103A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maveric</Template>
  <TotalTime>134</TotalTime>
  <Words>2296</Words>
  <Application>Microsoft Office PowerPoint</Application>
  <PresentationFormat>Widescreen</PresentationFormat>
  <Paragraphs>409</Paragraphs>
  <Slides>56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ＭＳ Ｐゴシック</vt:lpstr>
      <vt:lpstr>ＭＳ Ｐゴシック</vt:lpstr>
      <vt:lpstr>Arial</vt:lpstr>
      <vt:lpstr>Calibri</vt:lpstr>
      <vt:lpstr>Century Gothic</vt:lpstr>
      <vt:lpstr>Courier New</vt:lpstr>
      <vt:lpstr>COUTURE Bold</vt:lpstr>
      <vt:lpstr>Lucida Grande</vt:lpstr>
      <vt:lpstr>Symbol</vt:lpstr>
      <vt:lpstr>Times New Roman</vt:lpstr>
      <vt:lpstr>Trebuchet MS</vt:lpstr>
      <vt:lpstr>Webdings</vt:lpstr>
      <vt:lpstr>Wingdings</vt:lpstr>
      <vt:lpstr>Maveric Template</vt:lpstr>
      <vt:lpstr>Maven </vt:lpstr>
      <vt:lpstr>Agenda</vt:lpstr>
      <vt:lpstr>Continuous Integration (CI)</vt:lpstr>
      <vt:lpstr>Continuous integration</vt:lpstr>
      <vt:lpstr>Continuous Integration Overview</vt:lpstr>
      <vt:lpstr>PowerPoint Presentation</vt:lpstr>
      <vt:lpstr>Workflow</vt:lpstr>
      <vt:lpstr>Principles of Continuous Delivery</vt:lpstr>
      <vt:lpstr>Introduction to Jenkins</vt:lpstr>
      <vt:lpstr>PowerPoint Presentation</vt:lpstr>
      <vt:lpstr>Challenges while Building a Project</vt:lpstr>
      <vt:lpstr>Objectives</vt:lpstr>
      <vt:lpstr>Maven Overview</vt:lpstr>
      <vt:lpstr>Features of Maven</vt:lpstr>
      <vt:lpstr>Build Process</vt:lpstr>
      <vt:lpstr>Lab 1: Environment Setup</vt:lpstr>
      <vt:lpstr>Objectives</vt:lpstr>
      <vt:lpstr>Step 1: Java Configuration</vt:lpstr>
      <vt:lpstr>Step 2: Maven Setup</vt:lpstr>
      <vt:lpstr>Step 3: Maven Configuration</vt:lpstr>
      <vt:lpstr>Understanding Environment Variables</vt:lpstr>
      <vt:lpstr>Quiz</vt:lpstr>
      <vt:lpstr>Quiz</vt:lpstr>
      <vt:lpstr>PowerPoint Presentation</vt:lpstr>
      <vt:lpstr>Objectives</vt:lpstr>
      <vt:lpstr>Maven POM</vt:lpstr>
      <vt:lpstr>POM - Structure</vt:lpstr>
      <vt:lpstr>Mandatory Fields -POM</vt:lpstr>
      <vt:lpstr>POM - Example</vt:lpstr>
      <vt:lpstr>Lab 2: Create &amp; Build Maven Project</vt:lpstr>
      <vt:lpstr>Objectives</vt:lpstr>
      <vt:lpstr>Maven Project Creation &amp; Execution</vt:lpstr>
      <vt:lpstr>Maven Project Creation &amp; Execution contd..</vt:lpstr>
      <vt:lpstr>Review generated POM</vt:lpstr>
      <vt:lpstr>Update POM</vt:lpstr>
      <vt:lpstr>Update POM (contd..)</vt:lpstr>
      <vt:lpstr>Compile, Run &amp; Test</vt:lpstr>
      <vt:lpstr>Quiz</vt:lpstr>
      <vt:lpstr>Quiz</vt:lpstr>
      <vt:lpstr>Maven Lifecycle</vt:lpstr>
      <vt:lpstr>Objectives</vt:lpstr>
      <vt:lpstr>Maven plug-ins &amp; goals</vt:lpstr>
      <vt:lpstr>Lifecycle Phases &amp; Plugins</vt:lpstr>
      <vt:lpstr>Lifecycle Phases &amp; Plugins contd..</vt:lpstr>
      <vt:lpstr>Maven Project Structure Creation</vt:lpstr>
      <vt:lpstr>Maven life cycle</vt:lpstr>
      <vt:lpstr>PowerPoint Presentation</vt:lpstr>
      <vt:lpstr>PowerPoint Presentation</vt:lpstr>
      <vt:lpstr>Life Cycle – “Default”</vt:lpstr>
      <vt:lpstr> Life Cycle “default” (2)</vt:lpstr>
      <vt:lpstr> Lifecycle “clean” &amp; “site”</vt:lpstr>
      <vt:lpstr>Quiz</vt:lpstr>
      <vt:lpstr>Quiz</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 Commands</dc:title>
  <dc:creator>Karthik Sivakumar</dc:creator>
  <cp:keywords>T24 COB</cp:keywords>
  <cp:lastModifiedBy>Karthik Sivakumar</cp:lastModifiedBy>
  <cp:revision>17</cp:revision>
  <dcterms:created xsi:type="dcterms:W3CDTF">2019-08-26T16:23:36Z</dcterms:created>
  <dcterms:modified xsi:type="dcterms:W3CDTF">2019-09-26T05:45:11Z</dcterms:modified>
</cp:coreProperties>
</file>