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84" r:id="rId4"/>
    <p:sldId id="286" r:id="rId5"/>
    <p:sldId id="301" r:id="rId6"/>
    <p:sldId id="302" r:id="rId7"/>
    <p:sldId id="303" r:id="rId8"/>
    <p:sldId id="288" r:id="rId9"/>
    <p:sldId id="304" r:id="rId10"/>
    <p:sldId id="289" r:id="rId11"/>
    <p:sldId id="287" r:id="rId12"/>
    <p:sldId id="305" r:id="rId13"/>
    <p:sldId id="298" r:id="rId14"/>
    <p:sldId id="257" r:id="rId15"/>
    <p:sldId id="309" r:id="rId16"/>
    <p:sldId id="290" r:id="rId17"/>
    <p:sldId id="308" r:id="rId18"/>
    <p:sldId id="278"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varScale="1">
        <p:scale>
          <a:sx n="74" d="100"/>
          <a:sy n="74" d="100"/>
        </p:scale>
        <p:origin x="576" y="-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5.png"/><Relationship Id="rId5" Type="http://schemas.openxmlformats.org/officeDocument/2006/relationships/image" Target="../media/image20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ocs.appian.com/suite/help/22.2/pm-5.0/process_mining/deviations.html"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customXml" Target="../ink/ink8.xml"/><Relationship Id="rId4" Type="http://schemas.openxmlformats.org/officeDocument/2006/relationships/hyperlink" Target="https://appian.com/process-mining/what-is-process-min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N.BHAVANA</a:t>
            </a:r>
          </a:p>
          <a:p>
            <a:pPr>
              <a:spcBef>
                <a:spcPts val="300"/>
              </a:spcBef>
            </a:pPr>
            <a:r>
              <a:rPr lang="en-US" sz="1200" b="0" dirty="0"/>
              <a:t>Roll No. 214G1A3207</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2CFF-1AC7-4D32-8158-D7D9A8BB1C54}"/>
              </a:ext>
            </a:extLst>
          </p:cNvPr>
          <p:cNvSpPr>
            <a:spLocks noGrp="1"/>
          </p:cNvSpPr>
          <p:nvPr>
            <p:ph type="title"/>
          </p:nvPr>
        </p:nvSpPr>
        <p:spPr/>
        <p:txBody>
          <a:bodyPr/>
          <a:lstStyle/>
          <a:p>
            <a:r>
              <a:rPr lang="en-US" dirty="0"/>
              <a:t>Real Time Applications</a:t>
            </a:r>
            <a:endParaRPr lang="en-IN" dirty="0"/>
          </a:p>
        </p:txBody>
      </p:sp>
      <p:sp>
        <p:nvSpPr>
          <p:cNvPr id="3" name="Content Placeholder 2">
            <a:extLst>
              <a:ext uri="{FF2B5EF4-FFF2-40B4-BE49-F238E27FC236}">
                <a16:creationId xmlns:a16="http://schemas.microsoft.com/office/drawing/2014/main" id="{D9D36FD2-5C14-4F1D-B10C-AF6C3D01C20F}"/>
              </a:ext>
            </a:extLst>
          </p:cNvPr>
          <p:cNvSpPr>
            <a:spLocks noGrp="1"/>
          </p:cNvSpPr>
          <p:nvPr>
            <p:ph idx="1"/>
          </p:nvPr>
        </p:nvSpPr>
        <p:spPr/>
        <p:txBody>
          <a:bodyPr>
            <a:normAutofit/>
          </a:bodyPr>
          <a:lstStyle/>
          <a:p>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marL="0" indent="0">
              <a:buNone/>
            </a:pPr>
            <a:endParaRPr lang="en-IN" sz="2400" dirty="0"/>
          </a:p>
        </p:txBody>
      </p:sp>
      <p:pic>
        <p:nvPicPr>
          <p:cNvPr id="4" name="Picture 3">
            <a:extLst>
              <a:ext uri="{FF2B5EF4-FFF2-40B4-BE49-F238E27FC236}">
                <a16:creationId xmlns:a16="http://schemas.microsoft.com/office/drawing/2014/main" id="{99F5412D-3234-476B-9255-5BEC20CBDDD1}"/>
              </a:ext>
            </a:extLst>
          </p:cNvPr>
          <p:cNvPicPr>
            <a:picLocks noChangeAspect="1"/>
          </p:cNvPicPr>
          <p:nvPr/>
        </p:nvPicPr>
        <p:blipFill>
          <a:blip r:embed="rId2"/>
          <a:stretch>
            <a:fillRect/>
          </a:stretch>
        </p:blipFill>
        <p:spPr>
          <a:xfrm>
            <a:off x="4047587" y="2730320"/>
            <a:ext cx="3659747" cy="3348508"/>
          </a:xfrm>
          <a:prstGeom prst="rect">
            <a:avLst/>
          </a:prstGeom>
        </p:spPr>
      </p:pic>
    </p:spTree>
    <p:extLst>
      <p:ext uri="{BB962C8B-B14F-4D97-AF65-F5344CB8AC3E}">
        <p14:creationId xmlns:p14="http://schemas.microsoft.com/office/powerpoint/2010/main" val="392466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https://github.com/Bhavana2929</a:t>
            </a: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S</a:t>
            </a:r>
            <a:r>
              <a:rPr lang="en-IN" sz="2400" dirty="0" err="1"/>
              <a:t>ystem</a:t>
            </a:r>
            <a:r>
              <a:rPr lang="en-IN" sz="2400" dirty="0"/>
              <a:t> transformation</a:t>
            </a:r>
          </a:p>
          <a:p>
            <a:pPr>
              <a:lnSpc>
                <a:spcPct val="100000"/>
              </a:lnSpc>
              <a:spcBef>
                <a:spcPts val="500"/>
              </a:spcBef>
              <a:spcAft>
                <a:spcPts val="500"/>
              </a:spcAft>
            </a:pPr>
            <a:r>
              <a:rPr lang="en-US" sz="2400" dirty="0"/>
              <a:t>S</a:t>
            </a:r>
            <a:r>
              <a:rPr lang="en-IN" sz="2400" dirty="0" err="1"/>
              <a:t>ustainability</a:t>
            </a:r>
            <a:endParaRPr lang="en-IN" sz="2400" i="0" u="none" strike="noStrike" dirty="0">
              <a:effectLst/>
            </a:endParaRPr>
          </a:p>
          <a:p>
            <a:pPr>
              <a:lnSpc>
                <a:spcPct val="100000"/>
              </a:lnSpc>
              <a:spcBef>
                <a:spcPts val="500"/>
              </a:spcBef>
              <a:spcAft>
                <a:spcPts val="500"/>
              </a:spcAft>
            </a:pPr>
            <a:r>
              <a:rPr lang="en-US" sz="2400" dirty="0"/>
              <a:t>F</a:t>
            </a:r>
            <a:r>
              <a:rPr lang="en-IN" sz="2400" dirty="0" err="1"/>
              <a:t>inance</a:t>
            </a:r>
            <a:endParaRPr lang="en-US" sz="2400" dirty="0"/>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Main Components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IN" sz="2400" kern="0" dirty="0">
                <a:solidFill>
                  <a:srgbClr val="1F1F1F"/>
                </a:solidFill>
                <a:effectLst/>
                <a:latin typeface="Times New Roman" panose="02020603050405020304" pitchFamily="18" charset="0"/>
                <a:ea typeface="Times New Roman" panose="02020603050405020304" pitchFamily="18" charset="0"/>
              </a:rPr>
              <a:t>P</a:t>
            </a:r>
            <a:r>
              <a:rPr lang="en-IN" sz="2400" b="1" kern="0" dirty="0">
                <a:solidFill>
                  <a:srgbClr val="1F1F1F"/>
                </a:solidFill>
                <a:effectLst/>
                <a:latin typeface="Times New Roman" panose="02020603050405020304" pitchFamily="18" charset="0"/>
                <a:ea typeface="Times New Roman" panose="02020603050405020304" pitchFamily="18" charset="0"/>
              </a:rPr>
              <a:t>rocess discovery: </a:t>
            </a:r>
            <a:r>
              <a:rPr lang="en-US" sz="2400" kern="0" dirty="0">
                <a:solidFill>
                  <a:srgbClr val="1F1F1F"/>
                </a:solidFill>
                <a:effectLst/>
                <a:latin typeface="Times New Roman" panose="02020603050405020304" pitchFamily="18" charset="0"/>
                <a:ea typeface="Times New Roman" panose="02020603050405020304" pitchFamily="18" charset="0"/>
              </a:rPr>
              <a:t>P</a:t>
            </a:r>
            <a:r>
              <a:rPr lang="en-US" sz="2400" dirty="0"/>
              <a:t>rocess discovery uses computer vision and machine intelligence to observe users and uncover deep process variants from digital traces of human work.</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Conformance checking: </a:t>
            </a:r>
            <a:r>
              <a:rPr lang="en-US" sz="2400" dirty="0"/>
              <a:t>Conformance checking is a technique used to check process compliance by comparing event logs for a discovered process with the existing reference model (target model) of the same process. This technique is used to determine whether the target process corresponds to the actual process, highlighting </a:t>
            </a:r>
            <a:r>
              <a:rPr lang="en-US" sz="2400" dirty="0">
                <a:hlinkClick r:id="rId3" tooltip="process deviation"/>
              </a:rPr>
              <a:t>deviations</a:t>
            </a:r>
            <a:r>
              <a:rPr lang="en-US" sz="2400" dirty="0"/>
              <a:t> between the two.</a:t>
            </a:r>
            <a:r>
              <a:rPr lang="en-IN" sz="2400" kern="0" dirty="0">
                <a:solidFill>
                  <a:srgbClr val="1F1F1F"/>
                </a:solidFill>
                <a:effectLst/>
                <a:latin typeface="Times New Roman" panose="02020603050405020304" pitchFamily="18" charset="0"/>
                <a:ea typeface="Times New Roman" panose="02020603050405020304" pitchFamily="18" charset="0"/>
              </a:rPr>
              <a:t> </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enhancement: </a:t>
            </a:r>
            <a:r>
              <a:rPr lang="en-US" sz="2400" dirty="0"/>
              <a:t>Process enhancement, sometimes referred to as model enhancement, is a </a:t>
            </a:r>
            <a:r>
              <a:rPr lang="en-US" sz="2400" dirty="0">
                <a:hlinkClick r:id="rId4" tooltip="process mining"/>
              </a:rPr>
              <a:t>process mining</a:t>
            </a:r>
            <a:r>
              <a:rPr lang="en-US" sz="2400" dirty="0"/>
              <a:t> technique that’s used to extend or enhance a target model or reference model using discovered information about the actual process. </a:t>
            </a: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214G1A3207</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2698</TotalTime>
  <Words>1530</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Modules</vt:lpstr>
      <vt:lpstr>How Does Process Mining Works?</vt:lpstr>
      <vt:lpstr>Main Components Of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Venkata Sandhya Pulipati</cp:lastModifiedBy>
  <cp:revision>149</cp:revision>
  <dcterms:created xsi:type="dcterms:W3CDTF">2019-06-11T05:35:51Z</dcterms:created>
  <dcterms:modified xsi:type="dcterms:W3CDTF">2023-08-31T16:16:28Z</dcterms:modified>
</cp:coreProperties>
</file>